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comments+xml" PartName="/ppt/comments/comment2.xml"/>
  <Override ContentType="application/vnd.openxmlformats-officedocument.presentationml.comments+xml" PartName="/ppt/comments/comment5.xml"/>
  <Override ContentType="application/vnd.openxmlformats-officedocument.presentationml.comments+xml" PartName="/ppt/comments/comment6.xml"/>
  <Override ContentType="application/vnd.openxmlformats-officedocument.presentationml.comments+xml" PartName="/ppt/comments/comment4.xml"/>
  <Override ContentType="application/vnd.openxmlformats-officedocument.presentationml.comments+xml" PartName="/ppt/comments/comment3.xml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65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64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63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61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</p:sldIdLst>
  <p:sldSz cy="6858000" cx="12192000"/>
  <p:notesSz cx="6858000" cy="9144000"/>
  <p:embeddedFontLst>
    <p:embeddedFont>
      <p:font typeface="Caveat"/>
      <p:regular r:id="rId72"/>
      <p:bold r:id="rId7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Author clrIdx="0" id="0" initials="" lastIdx="7" name="Michael Schenk"/>
  <p:cmAuthor clrIdx="1" id="1" initials="" lastIdx="1" name="Joel Wulff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F6D154A-460C-4CFE-9C1C-A277696C0088}">
  <a:tblStyle styleId="{6F6D154A-460C-4CFE-9C1C-A277696C008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44" Type="http://schemas.openxmlformats.org/officeDocument/2006/relationships/slide" Target="slides/slide38.xml"/><Relationship Id="rId43" Type="http://schemas.openxmlformats.org/officeDocument/2006/relationships/slide" Target="slides/slide37.xml"/><Relationship Id="rId46" Type="http://schemas.openxmlformats.org/officeDocument/2006/relationships/slide" Target="slides/slide40.xml"/><Relationship Id="rId45" Type="http://schemas.openxmlformats.org/officeDocument/2006/relationships/slide" Target="slides/slide3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commentAuthors" Target="commentAuthors.xml"/><Relationship Id="rId9" Type="http://schemas.openxmlformats.org/officeDocument/2006/relationships/slide" Target="slides/slide3.xml"/><Relationship Id="rId48" Type="http://schemas.openxmlformats.org/officeDocument/2006/relationships/slide" Target="slides/slide42.xml"/><Relationship Id="rId47" Type="http://schemas.openxmlformats.org/officeDocument/2006/relationships/slide" Target="slides/slide41.xml"/><Relationship Id="rId49" Type="http://schemas.openxmlformats.org/officeDocument/2006/relationships/slide" Target="slides/slide4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73" Type="http://schemas.openxmlformats.org/officeDocument/2006/relationships/font" Target="fonts/Caveat-bold.fntdata"/><Relationship Id="rId72" Type="http://schemas.openxmlformats.org/officeDocument/2006/relationships/font" Target="fonts/Caveat-regular.fntdata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71" Type="http://schemas.openxmlformats.org/officeDocument/2006/relationships/slide" Target="slides/slide65.xml"/><Relationship Id="rId70" Type="http://schemas.openxmlformats.org/officeDocument/2006/relationships/slide" Target="slides/slide64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62" Type="http://schemas.openxmlformats.org/officeDocument/2006/relationships/slide" Target="slides/slide56.xml"/><Relationship Id="rId61" Type="http://schemas.openxmlformats.org/officeDocument/2006/relationships/slide" Target="slides/slide55.xml"/><Relationship Id="rId20" Type="http://schemas.openxmlformats.org/officeDocument/2006/relationships/slide" Target="slides/slide14.xml"/><Relationship Id="rId64" Type="http://schemas.openxmlformats.org/officeDocument/2006/relationships/slide" Target="slides/slide58.xml"/><Relationship Id="rId63" Type="http://schemas.openxmlformats.org/officeDocument/2006/relationships/slide" Target="slides/slide57.xml"/><Relationship Id="rId22" Type="http://schemas.openxmlformats.org/officeDocument/2006/relationships/slide" Target="slides/slide16.xml"/><Relationship Id="rId66" Type="http://schemas.openxmlformats.org/officeDocument/2006/relationships/slide" Target="slides/slide60.xml"/><Relationship Id="rId21" Type="http://schemas.openxmlformats.org/officeDocument/2006/relationships/slide" Target="slides/slide15.xml"/><Relationship Id="rId65" Type="http://schemas.openxmlformats.org/officeDocument/2006/relationships/slide" Target="slides/slide59.xml"/><Relationship Id="rId24" Type="http://schemas.openxmlformats.org/officeDocument/2006/relationships/slide" Target="slides/slide18.xml"/><Relationship Id="rId68" Type="http://schemas.openxmlformats.org/officeDocument/2006/relationships/slide" Target="slides/slide62.xml"/><Relationship Id="rId23" Type="http://schemas.openxmlformats.org/officeDocument/2006/relationships/slide" Target="slides/slide17.xml"/><Relationship Id="rId67" Type="http://schemas.openxmlformats.org/officeDocument/2006/relationships/slide" Target="slides/slide61.xml"/><Relationship Id="rId60" Type="http://schemas.openxmlformats.org/officeDocument/2006/relationships/slide" Target="slides/slide54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69" Type="http://schemas.openxmlformats.org/officeDocument/2006/relationships/slide" Target="slides/slide63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51" Type="http://schemas.openxmlformats.org/officeDocument/2006/relationships/slide" Target="slides/slide45.xml"/><Relationship Id="rId50" Type="http://schemas.openxmlformats.org/officeDocument/2006/relationships/slide" Target="slides/slide44.xml"/><Relationship Id="rId53" Type="http://schemas.openxmlformats.org/officeDocument/2006/relationships/slide" Target="slides/slide47.xml"/><Relationship Id="rId52" Type="http://schemas.openxmlformats.org/officeDocument/2006/relationships/slide" Target="slides/slide46.xml"/><Relationship Id="rId11" Type="http://schemas.openxmlformats.org/officeDocument/2006/relationships/slide" Target="slides/slide5.xml"/><Relationship Id="rId55" Type="http://schemas.openxmlformats.org/officeDocument/2006/relationships/slide" Target="slides/slide49.xml"/><Relationship Id="rId10" Type="http://schemas.openxmlformats.org/officeDocument/2006/relationships/slide" Target="slides/slide4.xml"/><Relationship Id="rId54" Type="http://schemas.openxmlformats.org/officeDocument/2006/relationships/slide" Target="slides/slide48.xml"/><Relationship Id="rId13" Type="http://schemas.openxmlformats.org/officeDocument/2006/relationships/slide" Target="slides/slide7.xml"/><Relationship Id="rId57" Type="http://schemas.openxmlformats.org/officeDocument/2006/relationships/slide" Target="slides/slide51.xml"/><Relationship Id="rId12" Type="http://schemas.openxmlformats.org/officeDocument/2006/relationships/slide" Target="slides/slide6.xml"/><Relationship Id="rId56" Type="http://schemas.openxmlformats.org/officeDocument/2006/relationships/slide" Target="slides/slide50.xml"/><Relationship Id="rId15" Type="http://schemas.openxmlformats.org/officeDocument/2006/relationships/slide" Target="slides/slide9.xml"/><Relationship Id="rId59" Type="http://schemas.openxmlformats.org/officeDocument/2006/relationships/slide" Target="slides/slide53.xml"/><Relationship Id="rId14" Type="http://schemas.openxmlformats.org/officeDocument/2006/relationships/slide" Target="slides/slide8.xml"/><Relationship Id="rId58" Type="http://schemas.openxmlformats.org/officeDocument/2006/relationships/slide" Target="slides/slide52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1" dt="2025-03-14T15:19:18.537">
    <p:pos x="6000" y="0"/>
    <p:text>Overall the slides look great!! I think it's as you say, though - there is likely too much material to go through in 1 h (but you will know once you rehearse). I am happy to help / discuss with you what to cut if needed.</p:text>
  </p:cm>
</p:cmLst>
</file>

<file path=ppt/comments/comment2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2" dt="2025-03-14T14:37:49.145">
    <p:pos x="6000" y="0"/>
    <p:text>Footnote date has not yet been updated</p:text>
  </p:cm>
  <p:cm authorId="0" idx="3" dt="2025-03-14T14:37:11.127">
    <p:pos x="541" y="518"/>
    <p:text>Hahaha love this!</p:text>
  </p:cm>
</p:cmLst>
</file>

<file path=ppt/comments/comment3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4" dt="2025-03-14T14:47:38.613">
    <p:pos x="6000" y="0"/>
    <p:text>Really great that you explain the difference between the observation and the state! I think that was missing in my lectures ... or at least not clear.</p:text>
  </p:cm>
</p:cmLst>
</file>

<file path=ppt/comments/comment4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5" dt="2025-03-14T15:01:59.149">
    <p:pos x="6000" y="0"/>
    <p:text>Very nice comparison and explanation!</p:text>
  </p:cm>
</p:cmLst>
</file>

<file path=ppt/comments/comment5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6" dt="2025-03-15T15:33:24.581">
    <p:pos x="2555" y="1003"/>
    <p:text>Again a detail: slightly different phrasing on previous overlay :P</p:text>
  </p:cm>
  <p:cm authorId="1" idx="1" dt="2025-03-15T15:33:24.581">
    <p:pos x="2555" y="1003"/>
    <p:text>Fixed!</p:text>
  </p:cm>
</p:cmLst>
</file>

<file path=ppt/comments/comment6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7" dt="2025-03-14T15:09:56.092">
    <p:pos x="6000" y="0"/>
    <p:text>Really nice explanations as well here incl. previous slides!</p:tex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145f0ab5746_0_265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g145f0ab5746_0_265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3375cedcfd4_0_35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3375cedcfd4_0_35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g3375cedcfd4_0_35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33bd5e90fb0_0_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4" name="Google Shape;324;g33bd5e90fb0_0_4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g33bd5e90fb0_0_4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33b9e07a6af_0_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Google Shape;331;g33b9e07a6af_0_2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2" name="Google Shape;332;g33b9e07a6af_0_2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33b9e07a6af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5" name="Google Shape;345;g33b9e07a6af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6" name="Google Shape;346;g33b9e07a6af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33b9e07a6af_0_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1" name="Google Shape;361;g33b9e07a6af_0_4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2" name="Google Shape;362;g33b9e07a6af_0_4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33bacd58907_0_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8" name="Google Shape;388;g33bacd58907_0_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9" name="Google Shape;389;g33bacd58907_0_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33bacd58907_0_3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0" name="Google Shape;410;g33bacd58907_0_3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1" name="Google Shape;411;g33bacd58907_0_3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g33bacd58907_0_6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2" name="Google Shape;442;g33bacd58907_0_6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3" name="Google Shape;443;g33bacd58907_0_6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g33bacd58907_0_9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1" name="Google Shape;471;g33bacd58907_0_9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2" name="Google Shape;472;g33bacd58907_0_9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g33bacd58907_0_1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1" name="Google Shape;501;g33bacd58907_0_12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2" name="Google Shape;502;g33bacd58907_0_12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333c3f444e8_0_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333c3f444e8_0_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g333c3f444e8_0_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g33bacd58907_0_19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1" name="Google Shape;531;g33bacd58907_0_19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G_t = \sum\limits_{k=t}^\infty \gamma ^kr_k = \gamma^tr_t + \gamma^{t+1}r_{t+1} + ... + \gamma^{t+n}r_{t+n} + ...</a:t>
            </a:r>
            <a:endParaRPr/>
          </a:p>
        </p:txBody>
      </p:sp>
      <p:sp>
        <p:nvSpPr>
          <p:cNvPr id="532" name="Google Shape;532;g33bacd58907_0_19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4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g3442074c7fd_0_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6" name="Google Shape;566;g3442074c7fd_0_2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7" name="Google Shape;567;g3442074c7fd_0_2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7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g33bacd58907_0_23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9" name="Google Shape;579;g33bacd58907_0_23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G_t = \sum\limits_{k=t}^\infty \gamma ^kr_k = \gamma^tr_t + \gamma^{t+1}r_{t+1} + ... + \gamma^{t+n}r_{t+n} + ...</a:t>
            </a:r>
            <a:endParaRPr/>
          </a:p>
        </p:txBody>
      </p:sp>
      <p:sp>
        <p:nvSpPr>
          <p:cNvPr id="580" name="Google Shape;580;g33bacd58907_0_23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6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g33bacd58907_0_86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8" name="Google Shape;598;g33bacd58907_0_86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V_\pi (s)=\mathbb{E}_\pi[G_t|s_t=s]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Q_* (s,a)=\underset{\pi}{\max}~\mathbb{E}_\pi[G_t|s_t=s, A_t=a]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9" name="Google Shape;599;g33bacd58907_0_86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7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g33bacd58907_0_90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9" name="Google Shape;619;g33bacd58907_0_90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V_\pi (s)=\mathbb{E}_\pi[G_t|s_t=s]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Q_* (s,a)=\underset{\pi}{\max}~\mathbb{E}_\pi[G_t|s_t=s, A_t=a]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0" name="Google Shape;620;g33bacd58907_0_90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9" name="Shape 6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Google Shape;640;g33bacd58907_0_93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1" name="Google Shape;641;g33bacd58907_0_93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V_\pi (s)=\mathbb{E}_\pi[G_t|s_t=s]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Q_* (s,a)=\underset{\pi}{\max}~\mathbb{E}_\pi[G_t|s_t=s, A_t=a]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2" name="Google Shape;642;g33bacd58907_0_93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9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g33bacd58907_0_9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1" name="Google Shape;661;g33bacd58907_0_94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V_\pi (s)=\mathbb{E}_\pi[G_t|s_t=s]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Q_* (s,a)=\underset{\pi}{\max}~\mathbb{E}_\pi[G_t|s_t=s, A_t=a]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2" name="Google Shape;662;g33bacd58907_0_94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0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g33bacd58907_0_98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2" name="Google Shape;682;g33bacd58907_0_98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V_\pi (s)=\mathbb{E}_\pi[G_t|s_t=s]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Q_* (s,a)=\underset{\pi}{\max}~\mathbb{E}_\pi[G_t|s_t=s, A_t=a]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3" name="Google Shape;683;g33bacd58907_0_98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8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Google Shape;699;g33bacd58907_0_10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0" name="Google Shape;700;g33bacd58907_0_10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V_\pi (s)=\mathbb{E}_\pi[G_t|s_t=s]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Q_* (s,a)=\underset{\pi}{\max}~\mathbb{E}_\pi[G_t|s_t=s, A_t=a]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1" name="Google Shape;701;g33bacd58907_0_101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8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Google Shape;719;g33bacd58907_0_105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0" name="Google Shape;720;g33bacd58907_0_105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V_\pi (s)=\mathbb{E}_\pi[G_t|s_t=s]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Q_* (s,a)=\underset{\pi}{\max}~\mathbb{E}_\pi[G_t|s_t=s, A_t=a]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1" name="Google Shape;721;g33bacd58907_0_105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3350979372d_3_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3350979372d_3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g3350979372d_3_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2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Google Shape;733;g33bacd58907_0_108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4" name="Google Shape;734;g33bacd58907_0_108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V_\pi (s)=\mathbb{E}_\pi[G_t|s_t=s]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Q_* (s,a)=\underset{\pi}{\max}~\mathbb{E}_\pi[G_t|s_t=s, A_t=a]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5" name="Google Shape;735;g33bacd58907_0_108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5" name="Shape 7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" name="Google Shape;746;g33bacd58907_0_109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7" name="Google Shape;747;g33bacd58907_0_109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Q_*(s,a) = \mathbb{E}_\pi^*[G_t]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Q_* (s,a)=\underset{\pi}{\max}~\mathbb{E}_\pi[G_t|s_t=s, A_t=a]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8" name="Google Shape;748;g33bacd58907_0_109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5" name="Shape 7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" name="Google Shape;766;g33bacd58907_0_11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7" name="Google Shape;767;g33bacd58907_0_112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Q_*(s,a) = \mathbb{E}_\pi^*[G_t]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Q_* (s,a)=\underset{\pi}{\max}~\mathbb{E}_\pi[G_t|s_t=s, A_t=a]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8" name="Google Shape;768;g33bacd58907_0_112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4" name="Shape 7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" name="Google Shape;785;g33bacd58907_0_116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6" name="Google Shape;786;g33bacd58907_0_116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Q_*(s,a) = \mathbb{E}_\pi^*[G_t]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Q_* (s,a)=\underset{\pi}{\max}~\mathbb{E}_\pi[G_t|s_t=s, A_t=a]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7" name="Google Shape;787;g33bacd58907_0_116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3" name="Shape 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" name="Google Shape;814;g33bacd58907_0_12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5" name="Google Shape;815;g33bacd58907_0_121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V_\pi (s)=\mathbb{E}_\pi[G_t|s_t=s]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Q_* (s,a)=\underset{\pi}{\max}~\mathbb{E}_\pi[G_t|s_t=s, A_t=a]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6" name="Google Shape;816;g33bacd58907_0_121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2" name="Shape 9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3" name="Google Shape;903;g33bacd58907_0_13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4" name="Google Shape;904;g33bacd58907_0_131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V_\pi (s)=\mathbb{E}_\pi[G_t|s_t=s]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Q_* (s,a)=\underset{\pi}{\max}~\mathbb{E}_\pi[G_t|s_t=s, A_t=a]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5" name="Google Shape;905;g33bacd58907_0_131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2" name="Shape 9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" name="Google Shape;923;g33bacd58907_0_14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4" name="Google Shape;924;g33bacd58907_0_142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V_\pi (s)=\mathbb{E}_\pi[G_t|s_t=s]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Q_* (s,a)=\underset{\pi}{\max}~\mathbb{E}_\pi[G_t|s_t=s, A_t=a]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5" name="Google Shape;925;g33bacd58907_0_142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7" name="Shape 9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8" name="Google Shape;948;g33bacd58907_0_144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9" name="Google Shape;949;g33bacd58907_0_144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V_\pi (s)=\mathbb{E}_\pi[G_t|s_t=s]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Q_* (s,a)=\underset{\pi}{\max}~\mathbb{E}_\pi[G_t|s_t=s, A_t=a]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0" name="Google Shape;950;g33bacd58907_0_144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9" name="Shape 9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0" name="Google Shape;980;g33bacd58907_0_147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1" name="Google Shape;981;g33bacd58907_0_147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V_\pi (s)=\mathbb{E}_\pi[G_t|s_t=s]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Q_* (s,a)=\underset{\pi}{\max}~\mathbb{E}_\pi[G_t|s_t=s, A_t=a]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2" name="Google Shape;982;g33bacd58907_0_147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5" name="Shape 10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6" name="Google Shape;1016;g33bacd58907_0_15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7" name="Google Shape;1017;g33bacd58907_0_155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\mathcal{L} = \mathbb{E}[||(r_{t+1} + \gamma \underset{a'}{\max}\hat Q_*(s',a')) - \hat Q_*(s,a)||^2]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Q_* (s,a)=\underset{\pi}{\max}~\mathbb{E}_\pi[G_t|s_t=s, A_t=a]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8" name="Google Shape;1018;g33bacd58907_0_155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3347460dbb8_0_1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3347460dbb8_0_11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g3347460dbb8_0_11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0" name="Shape 10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" name="Google Shape;1051;g33bacd58907_0_15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2" name="Google Shape;1052;g33bacd58907_0_151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V_\pi (s)=\mathbb{E}_\pi[G_t|s_t=s]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Q_* (s,a)=\underset{\pi}{\max}~\mathbb{E}_\pi[G_t|s_t=s, A_t=a]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3" name="Google Shape;1053;g33bacd58907_0_151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3" name="Shape 10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" name="Google Shape;1064;g33bacd58907_0_160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5" name="Google Shape;1065;g33bacd58907_0_160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\mathcal{L} = \mathbb{E}[||(r_{t+1} + \gamma \underset{a'}{\max}\hat Q_*(s',a')) - \hat Q_*(s,a)||^2]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Q_* (s,a)=\underset{\pi}{\max}~\mathbb{E}_\pi[G_t|s_t=s, A_t=a]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6" name="Google Shape;1066;g33bacd58907_0_160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1" name="Shape 1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Google Shape;1072;g33bacd58907_0_164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3" name="Google Shape;1073;g33bacd58907_0_164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V_\pi (s)=\mathbb{E}_\pi[G_t|s_t=s]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Q_* (s,a)=\underset{\pi}{\max}~\mathbb{E}_\pi[G_t|s_t=s, A_t=a]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4" name="Google Shape;1074;g33bacd58907_0_164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1" name="Shape 10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2" name="Google Shape;1092;g33bacd58907_0_169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3" name="Google Shape;1093;g33bacd58907_0_169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V_\pi (s)=\mathbb{E}_\pi[G_t|s_t=s]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Q_* (s,a)=\underset{\pi}{\max}~\mathbb{E}_\pi[G_t|s_t=s, A_t=a]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4" name="Google Shape;1094;g33bacd58907_0_169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1" name="Shape 1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2" name="Google Shape;1112;g33bacd58907_0_167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3" name="Google Shape;1113;g33bacd58907_0_167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V_\pi (s)=\mathbb{E}_\pi[G_t|s_t=s]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Q_* (s,a)=\underset{\pi}{\max}~\mathbb{E}_\pi[G_t|s_t=s, A_t=a]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4" name="Google Shape;1114;g33bacd58907_0_167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6" name="Shape 1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7" name="Google Shape;1147;g33bacd58907_0_17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8" name="Google Shape;1148;g33bacd58907_0_174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V_\pi (s)=\mathbb{E}_\pi[G_t|s_t=s]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Q_* (s,a)=\underset{\pi}{\max}~\mathbb{E}_\pi[G_t|s_t=s, A_t=a]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9" name="Google Shape;1149;g33bacd58907_0_174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2" name="Shape 1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3" name="Google Shape;1183;g33bacd58907_0_188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4" name="Google Shape;1184;g33bacd58907_0_188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V_\pi (s)=\mathbb{E}_\pi[G_t|s_t=s]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Q_* (s,a)=\underset{\pi}{\max}~\mathbb{E}_\pi[G_t|s_t=s, A_t=a]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5" name="Google Shape;1185;g33bacd58907_0_188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8" name="Shape 1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9" name="Google Shape;1219;g3442074c7fd_0_29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0" name="Google Shape;1220;g3442074c7fd_0_29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V_\pi (s)=\mathbb{E}_\pi[G_t|s_t=s]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Q_* (s,a)=\underset{\pi}{\max}~\mathbb{E}_\pi[G_t|s_t=s, A_t=a]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1" name="Google Shape;1221;g3442074c7fd_0_29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3" name="Shape 1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4" name="Google Shape;1244;g3442074c7fd_0_3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5" name="Google Shape;1245;g3442074c7fd_0_34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V_\pi (s)=\mathbb{E}_\pi[G_t|s_t=s]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Q_* (s,a)=\underset{\pi}{\max}~\mathbb{E}_\pi[G_t|s_t=s, A_t=a]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6" name="Google Shape;1246;g3442074c7fd_0_34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7" name="Shape 1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8" name="Google Shape;1258;g3442074c7fd_0_36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9" name="Google Shape;1259;g3442074c7fd_0_36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V_\pi (s)=\mathbb{E}_\pi[G_t|s_t=s]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Q_* (s,a)=\underset{\pi}{\max}~\mathbb{E}_\pi[G_t|s_t=s, A_t=a]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0" name="Google Shape;1260;g3442074c7fd_0_36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3375cedcfd4_0_26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3375cedcfd4_0_26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g3375cedcfd4_0_26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5" name="Shape 1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6" name="Google Shape;1276;g3442074c7fd_0_37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7" name="Google Shape;1277;g3442074c7fd_0_37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V_\pi (s)=\mathbb{E}_\pi[G_t|s_t=s]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Q_* (s,a)=\underset{\pi}{\max}~\mathbb{E}_\pi[G_t|s_t=s, A_t=a]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8" name="Google Shape;1278;g3442074c7fd_0_37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5" name="Shape 1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6" name="Google Shape;1296;g33bacd58907_0_225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7" name="Google Shape;1297;g33bacd58907_0_225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V_\pi (s)=\mathbb{E}_\pi[G_t|s_t=s]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Q_* (s,a)=\underset{\pi}{\max}~\mathbb{E}_\pi[G_t|s_t=s, A_t=a]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8" name="Google Shape;1298;g33bacd58907_0_225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2" name="Shape 1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3" name="Google Shape;1303;g33bacd58907_0_22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4" name="Google Shape;1304;g33bacd58907_0_222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V_\pi (s)=\mathbb{E}_\pi[G_t|s_t=s]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Q_* (s,a)=\underset{\pi}{\max}~\mathbb{E}_\pi[G_t|s_t=s, A_t=a]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5" name="Google Shape;1305;g33bacd58907_0_222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2" name="Shape 1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3" name="Google Shape;1323;g33bacd58907_0_223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4" name="Google Shape;1324;g33bacd58907_0_223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V_\pi (s)=\mathbb{E}_\pi[G_t|s_t=s]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Q_* (s,a)=\underset{\pi}{\max}~\mathbb{E}_\pi[G_t|s_t=s, A_t=a]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5" name="Google Shape;1325;g33bacd58907_0_223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2" name="Shape 1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3" name="Google Shape;1343;g33bacd58907_0_227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4" name="Google Shape;1344;g33bacd58907_0_227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V_\pi (s)=\mathbb{E}_\pi[G_t|s_t=s]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Q_* (s,a)=\underset{\pi}{\max}~\mathbb{E}_\pi[G_t|s_t=s, A_t=a]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5" name="Google Shape;1345;g33bacd58907_0_227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5" name="Shape 1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6" name="Google Shape;1356;g33bacd58907_0_23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7" name="Google Shape;1357;g33bacd58907_0_231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V_\pi (s)=\mathbb{E}_\pi[G_t|s_t=s]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Q_* (s,a)=\underset{\pi}{\max}~\mathbb{E}_\pi[G_t|s_t=s, A_t=a]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8" name="Google Shape;1358;g33bacd58907_0_231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3" name="Shape 1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4" name="Google Shape;1374;g33bacd58907_0_233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5" name="Google Shape;1375;g33bacd58907_0_233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V_\pi (s)=\mathbb{E}_\pi[G_t|s_t=s]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Q_* (s,a)=\underset{\pi}{\max}~\mathbb{E}_\pi[G_t|s_t=s, A_t=a]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6" name="Google Shape;1376;g33bacd58907_0_233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9" name="Shape 1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0" name="Google Shape;1390;g33bacd58907_0_23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1" name="Google Shape;1391;g33bacd58907_0_235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V_\pi (s)=\mathbb{E}_\pi[G_t|s_t=s]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Q_* (s,a)=\underset{\pi}{\max}~\mathbb{E}_\pi[G_t|s_t=s, A_t=a]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2" name="Google Shape;1392;g33bacd58907_0_235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8" name="Shape 1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9" name="Google Shape;1419;g33bacd58907_0_245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0" name="Google Shape;1420;g33bacd58907_0_245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V_\pi (s)=\mathbb{E}_\pi[G_t|s_t=s]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Q_* (s,a)=\underset{\pi}{\max}~\mathbb{E}_\pi[G_t|s_t=s, A_t=a]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1" name="Google Shape;1421;g33bacd58907_0_245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0" name="Shape 1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1" name="Google Shape;1431;g33bacd58907_0_248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2" name="Google Shape;1432;g33bacd58907_0_248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V_\pi (s)=\mathbb{E}_\pi[G_t|s_t=s]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Q_* (s,a)=\underset{\pi}{\max}~\mathbb{E}_\pi[G_t|s_t=s, A_t=a]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3" name="Google Shape;1433;g33bacd58907_0_248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341eafeb588_0_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341eafeb588_0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g341eafeb588_0_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1" name="Shape 1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2" name="Google Shape;1442;g33bacd58907_0_250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3" name="Google Shape;1443;g33bacd58907_0_250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V_\pi (s)=\mathbb{E}_\pi[G_t|s_t=s]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Q_* (s,a)=\underset{\pi}{\max}~\mathbb{E}_\pi[G_t|s_t=s, A_t=a]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4" name="Google Shape;1444;g33bacd58907_0_250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9" name="Shape 1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0" name="Google Shape;1450;g33bacd58907_0_252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1" name="Google Shape;1451;g33bacd58907_0_25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4" name="Shape 1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5" name="Google Shape;1455;g33bacd58907_0_24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6" name="Google Shape;1456;g33bacd58907_0_242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V_\pi (s)=\mathbb{E}_\pi[G_t|s_t=s]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Q_* (s,a)=\underset{\pi}{\max}~\mathbb{E}_\pi[G_t|s_t=s, A_t=a]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7" name="Google Shape;1457;g33bacd58907_0_242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9" name="Shape 1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0" name="Google Shape;1470;g33c3da55cda_0_6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1" name="Google Shape;1471;g33c3da55cda_0_65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2" name="Google Shape;1472;g33c3da55cda_0_65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6" name="Shape 1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7" name="Google Shape;1497;g3442074c7fd_0_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8" name="Google Shape;1498;g3442074c7fd_0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Q_*(s,a) = \mathbb{E}_\pi^*[G_t]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Q_* (s,a)=\underset{\pi}{\max}~\mathbb{E}_\pi[G_t|s_t=s, A_t=a]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9" name="Google Shape;1499;g3442074c7fd_0_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3" name="Shape 1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4" name="Google Shape;1524;g33bacd58907_0_48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5" name="Google Shape;1525;g33bacd58907_0_48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6" name="Google Shape;1526;g33bacd58907_0_48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3347460dbb8_0_8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Google Shape;254;g3347460dbb8_0_8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g3347460dbb8_0_8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3347460dbb8_0_9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3347460dbb8_0_9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g3347460dbb8_0_9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3347460dbb8_0_7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3347460dbb8_0_7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9" name="Google Shape;289;g3347460dbb8_0_7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logo" showMasterSp="0">
  <p:cSld name="Title Slide with logo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18" name="Google Shape;18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106130" y="710117"/>
            <a:ext cx="1990424" cy="197042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 txBox="1"/>
          <p:nvPr>
            <p:ph type="ctrTitle"/>
          </p:nvPr>
        </p:nvSpPr>
        <p:spPr>
          <a:xfrm>
            <a:off x="407987" y="3429000"/>
            <a:ext cx="11376025" cy="21532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5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" type="subTitle"/>
          </p:nvPr>
        </p:nvSpPr>
        <p:spPr>
          <a:xfrm>
            <a:off x="407988" y="5700252"/>
            <a:ext cx="11376026" cy="803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0" sz="2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s and 2 Pictures ">
  <p:cSld name="Subtitles and 2 Pictures 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1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9" name="Google Shape;79;p11"/>
          <p:cNvSpPr txBox="1"/>
          <p:nvPr>
            <p:ph idx="2" type="body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0" name="Google Shape;80;p11"/>
          <p:cNvSpPr/>
          <p:nvPr>
            <p:ph idx="3" type="pic"/>
          </p:nvPr>
        </p:nvSpPr>
        <p:spPr>
          <a:xfrm>
            <a:off x="407988" y="2420938"/>
            <a:ext cx="5616575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1" name="Google Shape;81;p11"/>
          <p:cNvSpPr txBox="1"/>
          <p:nvPr>
            <p:ph idx="10" type="dt"/>
          </p:nvPr>
        </p:nvSpPr>
        <p:spPr>
          <a:xfrm>
            <a:off x="3485225" y="6112867"/>
            <a:ext cx="6312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1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1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4" name="Google Shape;84;p11"/>
          <p:cNvSpPr/>
          <p:nvPr>
            <p:ph idx="4" type="pic"/>
          </p:nvPr>
        </p:nvSpPr>
        <p:spPr>
          <a:xfrm>
            <a:off x="6172200" y="2420938"/>
            <a:ext cx="5616575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4 Pictures">
  <p:cSld name="Text and 4 Pictures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2"/>
          <p:cNvSpPr txBox="1"/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2"/>
          <p:cNvSpPr txBox="1"/>
          <p:nvPr>
            <p:ph idx="1" type="body"/>
          </p:nvPr>
        </p:nvSpPr>
        <p:spPr>
          <a:xfrm>
            <a:off x="407987" y="1598658"/>
            <a:ext cx="3708401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8" name="Google Shape;88;p12"/>
          <p:cNvSpPr txBox="1"/>
          <p:nvPr>
            <p:ph idx="10" type="dt"/>
          </p:nvPr>
        </p:nvSpPr>
        <p:spPr>
          <a:xfrm>
            <a:off x="3485225" y="6112867"/>
            <a:ext cx="6312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2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2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1" name="Google Shape;91;p12"/>
          <p:cNvSpPr/>
          <p:nvPr>
            <p:ph idx="2" type="pic"/>
          </p:nvPr>
        </p:nvSpPr>
        <p:spPr>
          <a:xfrm>
            <a:off x="8075613" y="1592263"/>
            <a:ext cx="3708400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2" name="Google Shape;92;p12"/>
          <p:cNvSpPr/>
          <p:nvPr>
            <p:ph idx="3" type="pic"/>
          </p:nvPr>
        </p:nvSpPr>
        <p:spPr>
          <a:xfrm>
            <a:off x="8124681" y="3969703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3" name="Google Shape;93;p12"/>
          <p:cNvSpPr/>
          <p:nvPr>
            <p:ph idx="4" type="pic"/>
          </p:nvPr>
        </p:nvSpPr>
        <p:spPr>
          <a:xfrm>
            <a:off x="4259263" y="1592263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4" name="Google Shape;94;p12"/>
          <p:cNvSpPr/>
          <p:nvPr>
            <p:ph idx="5" type="pic"/>
          </p:nvPr>
        </p:nvSpPr>
        <p:spPr>
          <a:xfrm>
            <a:off x="4259263" y="3978015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and 3 Pictures">
  <p:cSld name="Subtitle and 3 Pictures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3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3"/>
          <p:cNvSpPr txBox="1"/>
          <p:nvPr>
            <p:ph idx="1" type="body"/>
          </p:nvPr>
        </p:nvSpPr>
        <p:spPr>
          <a:xfrm>
            <a:off x="407987" y="1592263"/>
            <a:ext cx="3708401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b="1" sz="21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98" name="Google Shape;98;p13"/>
          <p:cNvSpPr txBox="1"/>
          <p:nvPr>
            <p:ph idx="2" type="body"/>
          </p:nvPr>
        </p:nvSpPr>
        <p:spPr>
          <a:xfrm>
            <a:off x="8075612" y="1604966"/>
            <a:ext cx="3713187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99" name="Google Shape;99;p13"/>
          <p:cNvSpPr/>
          <p:nvPr>
            <p:ph idx="3" type="pic"/>
          </p:nvPr>
        </p:nvSpPr>
        <p:spPr>
          <a:xfrm>
            <a:off x="407989" y="2420938"/>
            <a:ext cx="370840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0" name="Google Shape;100;p13"/>
          <p:cNvSpPr/>
          <p:nvPr>
            <p:ph idx="4" type="pic"/>
          </p:nvPr>
        </p:nvSpPr>
        <p:spPr>
          <a:xfrm>
            <a:off x="8075613" y="2416175"/>
            <a:ext cx="3713187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1" name="Google Shape;101;p13"/>
          <p:cNvSpPr txBox="1"/>
          <p:nvPr>
            <p:ph idx="5" type="body"/>
          </p:nvPr>
        </p:nvSpPr>
        <p:spPr>
          <a:xfrm>
            <a:off x="4253846" y="1601227"/>
            <a:ext cx="3708401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b="1" sz="21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2" name="Google Shape;102;p13"/>
          <p:cNvSpPr/>
          <p:nvPr>
            <p:ph idx="6" type="pic"/>
          </p:nvPr>
        </p:nvSpPr>
        <p:spPr>
          <a:xfrm>
            <a:off x="4253848" y="2429902"/>
            <a:ext cx="370840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3" name="Google Shape;103;p13"/>
          <p:cNvSpPr txBox="1"/>
          <p:nvPr>
            <p:ph idx="10" type="dt"/>
          </p:nvPr>
        </p:nvSpPr>
        <p:spPr>
          <a:xfrm>
            <a:off x="3485225" y="6112867"/>
            <a:ext cx="6312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3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13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3 Pictures with boxes">
  <p:cSld name="Text and 3 Pictures with boxes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4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14"/>
          <p:cNvSpPr txBox="1"/>
          <p:nvPr>
            <p:ph idx="1" type="body"/>
          </p:nvPr>
        </p:nvSpPr>
        <p:spPr>
          <a:xfrm>
            <a:off x="4116386" y="1601376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3600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b="0" sz="21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9" name="Google Shape;109;p14"/>
          <p:cNvSpPr/>
          <p:nvPr>
            <p:ph idx="2" type="pic"/>
          </p:nvPr>
        </p:nvSpPr>
        <p:spPr>
          <a:xfrm>
            <a:off x="4116386" y="2732442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0" name="Google Shape;110;p14"/>
          <p:cNvSpPr txBox="1"/>
          <p:nvPr>
            <p:ph idx="10" type="dt"/>
          </p:nvPr>
        </p:nvSpPr>
        <p:spPr>
          <a:xfrm>
            <a:off x="3485225" y="6112867"/>
            <a:ext cx="6312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14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14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3" name="Google Shape;113;p14"/>
          <p:cNvSpPr txBox="1"/>
          <p:nvPr>
            <p:ph idx="3" type="body"/>
          </p:nvPr>
        </p:nvSpPr>
        <p:spPr>
          <a:xfrm>
            <a:off x="3275" y="5078524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3600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b="0" sz="21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4" name="Google Shape;114;p14"/>
          <p:cNvSpPr/>
          <p:nvPr>
            <p:ph idx="4" type="pic"/>
          </p:nvPr>
        </p:nvSpPr>
        <p:spPr>
          <a:xfrm>
            <a:off x="4050" y="1601376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5" name="Google Shape;115;p14"/>
          <p:cNvSpPr txBox="1"/>
          <p:nvPr>
            <p:ph idx="5" type="body"/>
          </p:nvPr>
        </p:nvSpPr>
        <p:spPr>
          <a:xfrm>
            <a:off x="8232388" y="5078524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3600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b="0" sz="21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6" name="Google Shape;116;p14"/>
          <p:cNvSpPr/>
          <p:nvPr>
            <p:ph idx="6" type="pic"/>
          </p:nvPr>
        </p:nvSpPr>
        <p:spPr>
          <a:xfrm>
            <a:off x="8232388" y="1601376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Horizontal and texts">
  <p:cSld name="Picture Horizontal and texts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5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15"/>
          <p:cNvSpPr/>
          <p:nvPr>
            <p:ph idx="2" type="pic"/>
          </p:nvPr>
        </p:nvSpPr>
        <p:spPr>
          <a:xfrm>
            <a:off x="412776" y="1592263"/>
            <a:ext cx="11376024" cy="2563906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0" name="Google Shape;120;p15"/>
          <p:cNvSpPr txBox="1"/>
          <p:nvPr>
            <p:ph idx="1" type="body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1" name="Google Shape;121;p15"/>
          <p:cNvSpPr txBox="1"/>
          <p:nvPr>
            <p:ph idx="3" type="body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2" name="Google Shape;122;p15"/>
          <p:cNvSpPr txBox="1"/>
          <p:nvPr>
            <p:ph idx="10" type="dt"/>
          </p:nvPr>
        </p:nvSpPr>
        <p:spPr>
          <a:xfrm>
            <a:off x="3485225" y="6112867"/>
            <a:ext cx="6312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15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15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5" name="Google Shape;125;p15"/>
          <p:cNvSpPr txBox="1"/>
          <p:nvPr>
            <p:ph idx="4" type="body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Horizontal and text in boxes">
  <p:cSld name="Picture Horizontal and text in boxes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6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16"/>
          <p:cNvSpPr/>
          <p:nvPr>
            <p:ph idx="2" type="pic"/>
          </p:nvPr>
        </p:nvSpPr>
        <p:spPr>
          <a:xfrm>
            <a:off x="0" y="1592263"/>
            <a:ext cx="12192000" cy="294587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9" name="Google Shape;129;p16"/>
          <p:cNvSpPr txBox="1"/>
          <p:nvPr>
            <p:ph idx="1" type="body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indent="-336550" lvl="2" marL="1371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0" name="Google Shape;130;p16"/>
          <p:cNvSpPr txBox="1"/>
          <p:nvPr>
            <p:ph idx="3" type="body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indent="-336550" lvl="2" marL="1371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1" name="Google Shape;131;p16"/>
          <p:cNvSpPr txBox="1"/>
          <p:nvPr>
            <p:ph idx="10" type="dt"/>
          </p:nvPr>
        </p:nvSpPr>
        <p:spPr>
          <a:xfrm>
            <a:off x="3485225" y="6112867"/>
            <a:ext cx="6312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16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16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4" name="Google Shape;134;p16"/>
          <p:cNvSpPr txBox="1"/>
          <p:nvPr>
            <p:ph idx="4" type="body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indent="-336550" lvl="2" marL="1371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pter Header" type="secHead">
  <p:cSld name="SECTION_HEADER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7"/>
          <p:cNvSpPr txBox="1"/>
          <p:nvPr>
            <p:ph type="title"/>
          </p:nvPr>
        </p:nvSpPr>
        <p:spPr>
          <a:xfrm>
            <a:off x="407987" y="1709738"/>
            <a:ext cx="11376025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17"/>
          <p:cNvSpPr txBox="1"/>
          <p:nvPr>
            <p:ph idx="1" type="body"/>
          </p:nvPr>
        </p:nvSpPr>
        <p:spPr>
          <a:xfrm>
            <a:off x="407987" y="4589463"/>
            <a:ext cx="11376026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2000"/>
              <a:buNone/>
              <a:defRPr sz="2000">
                <a:solidFill>
                  <a:srgbClr val="888DBD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800"/>
              <a:buNone/>
              <a:defRPr sz="1800">
                <a:solidFill>
                  <a:srgbClr val="888DBD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9pPr>
          </a:lstStyle>
          <a:p/>
        </p:txBody>
      </p:sp>
      <p:sp>
        <p:nvSpPr>
          <p:cNvPr id="138" name="Google Shape;138;p17"/>
          <p:cNvSpPr txBox="1"/>
          <p:nvPr>
            <p:ph idx="10" type="dt"/>
          </p:nvPr>
        </p:nvSpPr>
        <p:spPr>
          <a:xfrm>
            <a:off x="3485225" y="6112867"/>
            <a:ext cx="6312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17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17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st slide" showMasterSp="0" type="blank">
  <p:cSld name="BLANK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8"/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home.cern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3" name="Google Shape;143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31904" y="2244864"/>
            <a:ext cx="1728192" cy="1728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 Slide" showMasterSp="0">
  <p:cSld name="Logo Slide">
    <p:bg>
      <p:bgPr>
        <a:solidFill>
          <a:schemeClr val="dk1"/>
        </a:solidFill>
      </p:bgPr>
    </p:bg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145" name="Google Shape;145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836403" y="2169047"/>
            <a:ext cx="2520000" cy="2494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 " type="title">
  <p:cSld name="TITLE"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0"/>
          <p:cNvSpPr txBox="1"/>
          <p:nvPr>
            <p:ph type="ctrTitle"/>
          </p:nvPr>
        </p:nvSpPr>
        <p:spPr>
          <a:xfrm>
            <a:off x="1524000" y="10461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20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9" name="Google Shape;149;p20"/>
          <p:cNvSpPr txBox="1"/>
          <p:nvPr>
            <p:ph idx="10" type="dt"/>
          </p:nvPr>
        </p:nvSpPr>
        <p:spPr>
          <a:xfrm>
            <a:off x="3485225" y="6112867"/>
            <a:ext cx="6312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0" name="Google Shape;150;p20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20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 ">
  <p:cSld name="Content  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>
                <a:solidFill>
                  <a:schemeClr val="dk2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>
                <a:solidFill>
                  <a:schemeClr val="dk2"/>
                </a:solidFill>
              </a:defRPr>
            </a:lvl2pPr>
            <a:lvl3pPr indent="-33655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3485225" y="6112867"/>
            <a:ext cx="6312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 " type="titleOnly">
  <p:cSld name="TITLE_ONLY"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1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21"/>
          <p:cNvSpPr txBox="1"/>
          <p:nvPr>
            <p:ph idx="10" type="dt"/>
          </p:nvPr>
        </p:nvSpPr>
        <p:spPr>
          <a:xfrm>
            <a:off x="3485225" y="6112867"/>
            <a:ext cx="6312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21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p21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Blank">
  <p:cSld name="1_Blank"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2"/>
          <p:cNvSpPr txBox="1"/>
          <p:nvPr>
            <p:ph idx="10" type="dt"/>
          </p:nvPr>
        </p:nvSpPr>
        <p:spPr>
          <a:xfrm>
            <a:off x="3485225" y="6112867"/>
            <a:ext cx="6312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9" name="Google Shape;159;p22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0" name="Google Shape;160;p22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slide">
  <p:cSld name="Mainslide"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3"/>
          <p:cNvSpPr txBox="1"/>
          <p:nvPr>
            <p:ph type="title"/>
          </p:nvPr>
        </p:nvSpPr>
        <p:spPr>
          <a:xfrm>
            <a:off x="413817" y="55174"/>
            <a:ext cx="11413200" cy="68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E75B5"/>
              </a:buClr>
              <a:buSzPts val="2800"/>
              <a:buFont typeface="Calibri"/>
              <a:buNone/>
              <a:defRPr b="1" sz="2800">
                <a:solidFill>
                  <a:srgbClr val="2E75B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3" name="Google Shape;163;p23"/>
          <p:cNvSpPr txBox="1"/>
          <p:nvPr>
            <p:ph idx="1" type="body"/>
          </p:nvPr>
        </p:nvSpPr>
        <p:spPr>
          <a:xfrm>
            <a:off x="413817" y="1603095"/>
            <a:ext cx="11413200" cy="457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4" name="Google Shape;164;p23"/>
          <p:cNvSpPr txBox="1"/>
          <p:nvPr>
            <p:ph idx="2" type="body"/>
          </p:nvPr>
        </p:nvSpPr>
        <p:spPr>
          <a:xfrm>
            <a:off x="413817" y="515638"/>
            <a:ext cx="114132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75B5"/>
              </a:buClr>
              <a:buSzPts val="2200"/>
              <a:buNone/>
              <a:defRPr i="1" sz="2200">
                <a:solidFill>
                  <a:srgbClr val="2E75B5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5" name="Google Shape;165;p23"/>
          <p:cNvSpPr txBox="1"/>
          <p:nvPr>
            <p:ph idx="11" type="ftr"/>
          </p:nvPr>
        </p:nvSpPr>
        <p:spPr>
          <a:xfrm>
            <a:off x="413819" y="6492512"/>
            <a:ext cx="3952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i="1" sz="1200">
                <a:solidFill>
                  <a:srgbClr val="2E75B5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6" name="Google Shape;166;p23"/>
          <p:cNvSpPr txBox="1"/>
          <p:nvPr>
            <p:ph idx="12" type="sldNum"/>
          </p:nvPr>
        </p:nvSpPr>
        <p:spPr>
          <a:xfrm>
            <a:off x="9083932" y="6492511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1" sz="1200" u="none" cap="none" strike="noStrike">
                <a:solidFill>
                  <a:srgbClr val="2E75B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None/>
              <a:defRPr b="0" i="1" sz="1200" u="none" cap="none" strike="noStrike">
                <a:solidFill>
                  <a:srgbClr val="2E75B5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None/>
              <a:defRPr b="0" i="1" sz="1200" u="none" cap="none" strike="noStrike">
                <a:solidFill>
                  <a:srgbClr val="2E75B5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None/>
              <a:defRPr b="0" i="1" sz="1200" u="none" cap="none" strike="noStrike">
                <a:solidFill>
                  <a:srgbClr val="2E75B5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None/>
              <a:defRPr b="0" i="1" sz="1200" u="none" cap="none" strike="noStrike">
                <a:solidFill>
                  <a:srgbClr val="2E75B5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None/>
              <a:defRPr b="0" i="1" sz="1200" u="none" cap="none" strike="noStrike">
                <a:solidFill>
                  <a:srgbClr val="2E75B5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None/>
              <a:defRPr b="0" i="1" sz="1200" u="none" cap="none" strike="noStrike">
                <a:solidFill>
                  <a:srgbClr val="2E75B5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None/>
              <a:defRPr b="0" i="1" sz="1200" u="none" cap="none" strike="noStrike">
                <a:solidFill>
                  <a:srgbClr val="2E75B5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None/>
              <a:defRPr b="0" i="1" sz="1200" u="none" cap="none" strike="noStrike">
                <a:solidFill>
                  <a:srgbClr val="2E75B5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67" name="Google Shape;167;p23"/>
          <p:cNvCxnSpPr/>
          <p:nvPr/>
        </p:nvCxnSpPr>
        <p:spPr>
          <a:xfrm>
            <a:off x="376225" y="902666"/>
            <a:ext cx="3381600" cy="0"/>
          </a:xfrm>
          <a:prstGeom prst="straightConnector1">
            <a:avLst/>
          </a:prstGeom>
          <a:noFill/>
          <a:ln cap="rnd" cmpd="sng" w="22225">
            <a:solidFill>
              <a:srgbClr val="BBD6EE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ed Content">
  <p:cSld name="Bulleted Conten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195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>
                <a:solidFill>
                  <a:srgbClr val="171717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0" type="dt"/>
          </p:nvPr>
        </p:nvSpPr>
        <p:spPr>
          <a:xfrm>
            <a:off x="3485225" y="6112867"/>
            <a:ext cx="6312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and Comparison">
  <p:cSld name="Subtitle and Comparison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6" name="Google Shape;36;p5"/>
          <p:cNvSpPr txBox="1"/>
          <p:nvPr>
            <p:ph idx="2" type="body"/>
          </p:nvPr>
        </p:nvSpPr>
        <p:spPr>
          <a:xfrm>
            <a:off x="407987" y="2427287"/>
            <a:ext cx="5616575" cy="37623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195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3" type="body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8" name="Google Shape;38;p5"/>
          <p:cNvSpPr txBox="1"/>
          <p:nvPr>
            <p:ph idx="4" type="body"/>
          </p:nvPr>
        </p:nvSpPr>
        <p:spPr>
          <a:xfrm>
            <a:off x="6172200" y="2427287"/>
            <a:ext cx="5611813" cy="37623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195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0" type="dt"/>
          </p:nvPr>
        </p:nvSpPr>
        <p:spPr>
          <a:xfrm>
            <a:off x="3485225" y="6112867"/>
            <a:ext cx="6312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Contents">
  <p:cSld name="2 Conten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" type="body"/>
          </p:nvPr>
        </p:nvSpPr>
        <p:spPr>
          <a:xfrm>
            <a:off x="407987" y="1592264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2" type="body"/>
          </p:nvPr>
        </p:nvSpPr>
        <p:spPr>
          <a:xfrm>
            <a:off x="6172199" y="1592264"/>
            <a:ext cx="5611813" cy="46085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0" type="dt"/>
          </p:nvPr>
        </p:nvSpPr>
        <p:spPr>
          <a:xfrm>
            <a:off x="3485225" y="6112867"/>
            <a:ext cx="6312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Picture">
  <p:cSld name="Big Pictur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0" type="dt"/>
          </p:nvPr>
        </p:nvSpPr>
        <p:spPr>
          <a:xfrm>
            <a:off x="3485225" y="6112867"/>
            <a:ext cx="6312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1" type="ftr"/>
          </p:nvPr>
        </p:nvSpPr>
        <p:spPr>
          <a:xfrm>
            <a:off x="4225537" y="6356350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4" name="Google Shape;54;p7"/>
          <p:cNvSpPr/>
          <p:nvPr>
            <p:ph idx="2" type="pic"/>
          </p:nvPr>
        </p:nvSpPr>
        <p:spPr>
          <a:xfrm>
            <a:off x="407988" y="1439863"/>
            <a:ext cx="11376025" cy="4760912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page Picture">
  <p:cSld name="Full page Picture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8"/>
          <p:cNvSpPr/>
          <p:nvPr>
            <p:ph idx="2" type="pic"/>
          </p:nvPr>
        </p:nvSpPr>
        <p:spPr>
          <a:xfrm>
            <a:off x="0" y="-29980"/>
            <a:ext cx="12192000" cy="635158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57" name="Google Shape;57;p8"/>
          <p:cNvSpPr txBox="1"/>
          <p:nvPr>
            <p:ph idx="1" type="body"/>
          </p:nvPr>
        </p:nvSpPr>
        <p:spPr>
          <a:xfrm>
            <a:off x="8075612" y="-52466"/>
            <a:ext cx="4116387" cy="6370820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anchorCtr="0" anchor="t" bIns="180000" lIns="180000" spcFirstLastPara="1" rIns="180000" wrap="square" tIns="1800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indent="-36195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Char char="•"/>
              <a:defRPr sz="2100">
                <a:solidFill>
                  <a:schemeClr val="lt1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>
                <a:solidFill>
                  <a:schemeClr val="lt1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>
                <a:solidFill>
                  <a:schemeClr val="lt1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8" name="Google Shape;58;p8"/>
          <p:cNvSpPr txBox="1"/>
          <p:nvPr>
            <p:ph idx="10" type="dt"/>
          </p:nvPr>
        </p:nvSpPr>
        <p:spPr>
          <a:xfrm>
            <a:off x="3485225" y="6112867"/>
            <a:ext cx="6312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8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Picture">
  <p:cSld name="Text and Picture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 txBox="1"/>
          <p:nvPr>
            <p:ph type="title"/>
          </p:nvPr>
        </p:nvSpPr>
        <p:spPr>
          <a:xfrm>
            <a:off x="407989" y="373593"/>
            <a:ext cx="561657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" type="body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4" name="Google Shape;64;p9"/>
          <p:cNvSpPr/>
          <p:nvPr>
            <p:ph idx="2" type="pic"/>
          </p:nvPr>
        </p:nvSpPr>
        <p:spPr>
          <a:xfrm>
            <a:off x="6167438" y="0"/>
            <a:ext cx="6024562" cy="6317986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65" name="Google Shape;65;p9"/>
          <p:cNvSpPr txBox="1"/>
          <p:nvPr>
            <p:ph idx="10" type="dt"/>
          </p:nvPr>
        </p:nvSpPr>
        <p:spPr>
          <a:xfrm>
            <a:off x="3485225" y="6112867"/>
            <a:ext cx="6312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9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9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2 Pictures horizontal">
  <p:cSld name="Text and 2 Pictures horizontal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0"/>
          <p:cNvSpPr txBox="1"/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" type="body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0" type="dt"/>
          </p:nvPr>
        </p:nvSpPr>
        <p:spPr>
          <a:xfrm>
            <a:off x="3485225" y="6112867"/>
            <a:ext cx="6312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0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0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4" name="Google Shape;74;p10"/>
          <p:cNvSpPr/>
          <p:nvPr>
            <p:ph idx="2" type="pic"/>
          </p:nvPr>
        </p:nvSpPr>
        <p:spPr>
          <a:xfrm>
            <a:off x="6167438" y="1592263"/>
            <a:ext cx="5616575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5" name="Google Shape;75;p10"/>
          <p:cNvSpPr/>
          <p:nvPr>
            <p:ph idx="3" type="pic"/>
          </p:nvPr>
        </p:nvSpPr>
        <p:spPr>
          <a:xfrm>
            <a:off x="6167438" y="3969703"/>
            <a:ext cx="5616575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10.xml"/><Relationship Id="rId22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9.xml"/><Relationship Id="rId21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12.xml"/><Relationship Id="rId24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19" Type="http://schemas.openxmlformats.org/officeDocument/2006/relationships/slideLayout" Target="../slideLayouts/slideLayout18.xml"/><Relationship Id="rId6" Type="http://schemas.openxmlformats.org/officeDocument/2006/relationships/slideLayout" Target="../slideLayouts/slideLayout5.xml"/><Relationship Id="rId1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6315998"/>
            <a:ext cx="12191999" cy="542002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  <a:defRPr b="1" i="0" sz="21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" name="Google Shape;14;p1"/>
          <p:cNvSpPr txBox="1"/>
          <p:nvPr/>
        </p:nvSpPr>
        <p:spPr>
          <a:xfrm>
            <a:off x="1119675" y="6394550"/>
            <a:ext cx="10338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lt1"/>
                </a:solidFill>
              </a:rPr>
              <a:t>25</a:t>
            </a:r>
            <a:r>
              <a:rPr lang="en-US" sz="1300">
                <a:solidFill>
                  <a:schemeClr val="lt1"/>
                </a:solidFill>
              </a:rPr>
              <a:t>/03/2025</a:t>
            </a:r>
            <a:endParaRPr sz="1300">
              <a:solidFill>
                <a:schemeClr val="lt1"/>
              </a:solidFill>
            </a:endParaRPr>
          </a:p>
        </p:txBody>
      </p:sp>
      <p:sp>
        <p:nvSpPr>
          <p:cNvPr id="15" name="Google Shape;15;p1"/>
          <p:cNvSpPr txBox="1"/>
          <p:nvPr/>
        </p:nvSpPr>
        <p:spPr>
          <a:xfrm>
            <a:off x="3068400" y="6473100"/>
            <a:ext cx="85896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Joel Wulff | Reinforcement Learning in Particle accelerators: A practical example (1/2)</a:t>
            </a:r>
            <a:endParaRPr>
              <a:solidFill>
                <a:schemeClr val="lt1"/>
              </a:solidFill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6" name="Google Shape;16;p1"/>
          <p:cNvSpPr txBox="1"/>
          <p:nvPr/>
        </p:nvSpPr>
        <p:spPr>
          <a:xfrm>
            <a:off x="0" y="5986925"/>
            <a:ext cx="9519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>
                <a:solidFill>
                  <a:srgbClr val="9E9E9E"/>
                </a:solidFill>
              </a:rPr>
              <a:t>ICSC 2025</a:t>
            </a:r>
            <a:endParaRPr>
              <a:solidFill>
                <a:srgbClr val="9E9E9E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5" pos="3795">
          <p15:clr>
            <a:srgbClr val="F26B43"/>
          </p15:clr>
        </p15:guide>
        <p15:guide id="6" pos="3885">
          <p15:clr>
            <a:srgbClr val="F26B43"/>
          </p15:clr>
        </p15:guide>
        <p15:guide id="7" pos="5087">
          <p15:clr>
            <a:srgbClr val="F26B43"/>
          </p15:clr>
        </p15:guide>
        <p15:guide id="8" pos="4997">
          <p15:clr>
            <a:srgbClr val="F26B43"/>
          </p15:clr>
        </p15:guide>
        <p15:guide id="9" pos="2683">
          <p15:clr>
            <a:srgbClr val="F26B43"/>
          </p15:clr>
        </p15:guide>
        <p15:guide id="10" pos="2593">
          <p15:clr>
            <a:srgbClr val="F26B43"/>
          </p15:clr>
        </p15:guide>
        <p15:guide id="11" orient="horz" pos="3906">
          <p15:clr>
            <a:srgbClr val="F26B43"/>
          </p15:clr>
        </p15:guide>
        <p15:guide id="12" orient="horz" pos="2409">
          <p15:clr>
            <a:srgbClr val="F26B43"/>
          </p15:clr>
        </p15:guide>
        <p15:guide id="13" orient="horz" pos="913">
          <p15:clr>
            <a:srgbClr val="F26B43"/>
          </p15:clr>
        </p15:guide>
        <p15:guide id="14" orient="horz" pos="1003">
          <p15:clr>
            <a:srgbClr val="F26B43"/>
          </p15:clr>
        </p15:guide>
        <p15:guide id="15" orient="horz" pos="2500">
          <p15:clr>
            <a:srgbClr val="F26B43"/>
          </p15:clr>
        </p15:guide>
        <p15:guide id="16" pos="6312">
          <p15:clr>
            <a:srgbClr val="F26B43"/>
          </p15:clr>
        </p15:guide>
        <p15:guide id="17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comments" Target="../comments/comment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5.png"/><Relationship Id="rId4" Type="http://schemas.openxmlformats.org/officeDocument/2006/relationships/image" Target="../media/image30.gif"/><Relationship Id="rId5" Type="http://schemas.openxmlformats.org/officeDocument/2006/relationships/image" Target="../media/image18.png"/><Relationship Id="rId6" Type="http://schemas.openxmlformats.org/officeDocument/2006/relationships/image" Target="../media/image2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5.png"/><Relationship Id="rId4" Type="http://schemas.openxmlformats.org/officeDocument/2006/relationships/image" Target="../media/image18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6.xml"/><Relationship Id="rId3" Type="http://schemas.openxmlformats.org/officeDocument/2006/relationships/comments" Target="../comments/comment3.xml"/><Relationship Id="rId4" Type="http://schemas.openxmlformats.org/officeDocument/2006/relationships/image" Target="../media/image25.png"/><Relationship Id="rId9" Type="http://schemas.openxmlformats.org/officeDocument/2006/relationships/image" Target="../media/image24.png"/><Relationship Id="rId5" Type="http://schemas.openxmlformats.org/officeDocument/2006/relationships/image" Target="../media/image18.png"/><Relationship Id="rId6" Type="http://schemas.openxmlformats.org/officeDocument/2006/relationships/image" Target="../media/image26.png"/><Relationship Id="rId7" Type="http://schemas.openxmlformats.org/officeDocument/2006/relationships/image" Target="../media/image28.png"/><Relationship Id="rId8" Type="http://schemas.openxmlformats.org/officeDocument/2006/relationships/image" Target="../media/image2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5.png"/><Relationship Id="rId4" Type="http://schemas.openxmlformats.org/officeDocument/2006/relationships/image" Target="../media/image18.png"/><Relationship Id="rId5" Type="http://schemas.openxmlformats.org/officeDocument/2006/relationships/image" Target="../media/image27.png"/><Relationship Id="rId6" Type="http://schemas.openxmlformats.org/officeDocument/2006/relationships/image" Target="../media/image29.png"/><Relationship Id="rId7" Type="http://schemas.openxmlformats.org/officeDocument/2006/relationships/image" Target="../media/image24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4.png"/><Relationship Id="rId4" Type="http://schemas.openxmlformats.org/officeDocument/2006/relationships/image" Target="../media/image25.png"/><Relationship Id="rId5" Type="http://schemas.openxmlformats.org/officeDocument/2006/relationships/image" Target="../media/image18.png"/><Relationship Id="rId6" Type="http://schemas.openxmlformats.org/officeDocument/2006/relationships/image" Target="../media/image27.png"/><Relationship Id="rId7" Type="http://schemas.openxmlformats.org/officeDocument/2006/relationships/image" Target="../media/image29.png"/><Relationship Id="rId8" Type="http://schemas.openxmlformats.org/officeDocument/2006/relationships/image" Target="../media/image24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6.png"/><Relationship Id="rId4" Type="http://schemas.openxmlformats.org/officeDocument/2006/relationships/image" Target="../media/image25.png"/><Relationship Id="rId5" Type="http://schemas.openxmlformats.org/officeDocument/2006/relationships/image" Target="../media/image18.png"/><Relationship Id="rId6" Type="http://schemas.openxmlformats.org/officeDocument/2006/relationships/image" Target="../media/image27.png"/><Relationship Id="rId7" Type="http://schemas.openxmlformats.org/officeDocument/2006/relationships/image" Target="../media/image29.png"/><Relationship Id="rId8" Type="http://schemas.openxmlformats.org/officeDocument/2006/relationships/image" Target="../media/image2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8.jpg"/><Relationship Id="rId4" Type="http://schemas.openxmlformats.org/officeDocument/2006/relationships/image" Target="../media/image52.jpg"/><Relationship Id="rId5" Type="http://schemas.openxmlformats.org/officeDocument/2006/relationships/image" Target="../media/image56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6.png"/><Relationship Id="rId4" Type="http://schemas.openxmlformats.org/officeDocument/2006/relationships/image" Target="../media/image25.png"/><Relationship Id="rId9" Type="http://schemas.openxmlformats.org/officeDocument/2006/relationships/image" Target="../media/image49.png"/><Relationship Id="rId5" Type="http://schemas.openxmlformats.org/officeDocument/2006/relationships/image" Target="../media/image18.png"/><Relationship Id="rId6" Type="http://schemas.openxmlformats.org/officeDocument/2006/relationships/image" Target="../media/image27.png"/><Relationship Id="rId7" Type="http://schemas.openxmlformats.org/officeDocument/2006/relationships/image" Target="../media/image29.png"/><Relationship Id="rId8" Type="http://schemas.openxmlformats.org/officeDocument/2006/relationships/image" Target="../media/image24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48.png"/><Relationship Id="rId4" Type="http://schemas.openxmlformats.org/officeDocument/2006/relationships/image" Target="../media/image43.png"/><Relationship Id="rId5" Type="http://schemas.openxmlformats.org/officeDocument/2006/relationships/image" Target="../media/image33.png"/><Relationship Id="rId6" Type="http://schemas.openxmlformats.org/officeDocument/2006/relationships/image" Target="../media/image35.png"/><Relationship Id="rId7" Type="http://schemas.openxmlformats.org/officeDocument/2006/relationships/image" Target="../media/image37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5.png"/><Relationship Id="rId4" Type="http://schemas.openxmlformats.org/officeDocument/2006/relationships/image" Target="../media/image32.png"/><Relationship Id="rId5" Type="http://schemas.openxmlformats.org/officeDocument/2006/relationships/image" Target="../media/image39.png"/><Relationship Id="rId6" Type="http://schemas.openxmlformats.org/officeDocument/2006/relationships/image" Target="../media/image40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1.png"/><Relationship Id="rId4" Type="http://schemas.openxmlformats.org/officeDocument/2006/relationships/image" Target="../media/image41.png"/><Relationship Id="rId5" Type="http://schemas.openxmlformats.org/officeDocument/2006/relationships/image" Target="../media/image50.png"/><Relationship Id="rId6" Type="http://schemas.openxmlformats.org/officeDocument/2006/relationships/image" Target="../media/image42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1.png"/><Relationship Id="rId4" Type="http://schemas.openxmlformats.org/officeDocument/2006/relationships/image" Target="../media/image41.png"/><Relationship Id="rId5" Type="http://schemas.openxmlformats.org/officeDocument/2006/relationships/image" Target="../media/image50.png"/><Relationship Id="rId6" Type="http://schemas.openxmlformats.org/officeDocument/2006/relationships/image" Target="../media/image42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51.png"/><Relationship Id="rId4" Type="http://schemas.openxmlformats.org/officeDocument/2006/relationships/image" Target="../media/image45.png"/><Relationship Id="rId5" Type="http://schemas.openxmlformats.org/officeDocument/2006/relationships/image" Target="../media/image55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45.png"/><Relationship Id="rId4" Type="http://schemas.openxmlformats.org/officeDocument/2006/relationships/image" Target="../media/image55.png"/><Relationship Id="rId5" Type="http://schemas.openxmlformats.org/officeDocument/2006/relationships/image" Target="../media/image47.gif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28.xml"/><Relationship Id="rId3" Type="http://schemas.openxmlformats.org/officeDocument/2006/relationships/comments" Target="../comments/comment4.xml"/><Relationship Id="rId4" Type="http://schemas.openxmlformats.org/officeDocument/2006/relationships/image" Target="../media/image45.png"/><Relationship Id="rId5" Type="http://schemas.openxmlformats.org/officeDocument/2006/relationships/image" Target="../media/image55.png"/><Relationship Id="rId6" Type="http://schemas.openxmlformats.org/officeDocument/2006/relationships/image" Target="../media/image59.gif"/><Relationship Id="rId7" Type="http://schemas.openxmlformats.org/officeDocument/2006/relationships/image" Target="../media/image32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53.png"/><Relationship Id="rId4" Type="http://schemas.openxmlformats.org/officeDocument/2006/relationships/image" Target="../media/image5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3.xml"/><Relationship Id="rId3" Type="http://schemas.openxmlformats.org/officeDocument/2006/relationships/comments" Target="../comments/comment2.xml"/><Relationship Id="rId4" Type="http://schemas.openxmlformats.org/officeDocument/2006/relationships/image" Target="../media/image38.jpg"/><Relationship Id="rId5" Type="http://schemas.openxmlformats.org/officeDocument/2006/relationships/image" Target="../media/image52.jpg"/><Relationship Id="rId6" Type="http://schemas.openxmlformats.org/officeDocument/2006/relationships/image" Target="../media/image56.jpg"/><Relationship Id="rId7" Type="http://schemas.openxmlformats.org/officeDocument/2006/relationships/image" Target="../media/image15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53.png"/><Relationship Id="rId4" Type="http://schemas.openxmlformats.org/officeDocument/2006/relationships/image" Target="../media/image54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63.png"/><Relationship Id="rId4" Type="http://schemas.openxmlformats.org/officeDocument/2006/relationships/image" Target="../media/image53.png"/><Relationship Id="rId5" Type="http://schemas.openxmlformats.org/officeDocument/2006/relationships/image" Target="../media/image60.png"/><Relationship Id="rId6" Type="http://schemas.openxmlformats.org/officeDocument/2006/relationships/image" Target="../media/image73.png"/><Relationship Id="rId7" Type="http://schemas.openxmlformats.org/officeDocument/2006/relationships/image" Target="../media/image61.png"/><Relationship Id="rId8" Type="http://schemas.openxmlformats.org/officeDocument/2006/relationships/image" Target="../media/image68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61.png"/><Relationship Id="rId4" Type="http://schemas.openxmlformats.org/officeDocument/2006/relationships/image" Target="../media/image73.png"/><Relationship Id="rId5" Type="http://schemas.openxmlformats.org/officeDocument/2006/relationships/image" Target="../media/image67.png"/><Relationship Id="rId6" Type="http://schemas.openxmlformats.org/officeDocument/2006/relationships/image" Target="../media/image57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33.xml"/><Relationship Id="rId3" Type="http://schemas.openxmlformats.org/officeDocument/2006/relationships/comments" Target="../comments/comment5.xml"/><Relationship Id="rId4" Type="http://schemas.openxmlformats.org/officeDocument/2006/relationships/image" Target="../media/image61.png"/><Relationship Id="rId9" Type="http://schemas.openxmlformats.org/officeDocument/2006/relationships/image" Target="../media/image65.png"/><Relationship Id="rId5" Type="http://schemas.openxmlformats.org/officeDocument/2006/relationships/image" Target="../media/image73.png"/><Relationship Id="rId6" Type="http://schemas.openxmlformats.org/officeDocument/2006/relationships/image" Target="../media/image67.png"/><Relationship Id="rId7" Type="http://schemas.openxmlformats.org/officeDocument/2006/relationships/image" Target="../media/image57.png"/><Relationship Id="rId8" Type="http://schemas.openxmlformats.org/officeDocument/2006/relationships/image" Target="../media/image64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51.png"/><Relationship Id="rId4" Type="http://schemas.openxmlformats.org/officeDocument/2006/relationships/image" Target="../media/image65.png"/><Relationship Id="rId9" Type="http://schemas.openxmlformats.org/officeDocument/2006/relationships/image" Target="../media/image79.png"/><Relationship Id="rId5" Type="http://schemas.openxmlformats.org/officeDocument/2006/relationships/image" Target="../media/image62.png"/><Relationship Id="rId6" Type="http://schemas.openxmlformats.org/officeDocument/2006/relationships/image" Target="../media/image69.png"/><Relationship Id="rId7" Type="http://schemas.openxmlformats.org/officeDocument/2006/relationships/image" Target="../media/image58.png"/><Relationship Id="rId8" Type="http://schemas.openxmlformats.org/officeDocument/2006/relationships/image" Target="../media/image66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65.png"/><Relationship Id="rId4" Type="http://schemas.openxmlformats.org/officeDocument/2006/relationships/image" Target="../media/image51.png"/><Relationship Id="rId5" Type="http://schemas.openxmlformats.org/officeDocument/2006/relationships/image" Target="../media/image70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65.png"/><Relationship Id="rId4" Type="http://schemas.openxmlformats.org/officeDocument/2006/relationships/image" Target="../media/image51.png"/><Relationship Id="rId5" Type="http://schemas.openxmlformats.org/officeDocument/2006/relationships/image" Target="../media/image75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65.png"/><Relationship Id="rId4" Type="http://schemas.openxmlformats.org/officeDocument/2006/relationships/image" Target="../media/image51.png"/><Relationship Id="rId5" Type="http://schemas.openxmlformats.org/officeDocument/2006/relationships/image" Target="../media/image71.png"/><Relationship Id="rId6" Type="http://schemas.openxmlformats.org/officeDocument/2006/relationships/image" Target="../media/image74.png"/><Relationship Id="rId7" Type="http://schemas.openxmlformats.org/officeDocument/2006/relationships/image" Target="../media/image80.png"/><Relationship Id="rId8" Type="http://schemas.openxmlformats.org/officeDocument/2006/relationships/image" Target="../media/image67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65.png"/><Relationship Id="rId4" Type="http://schemas.openxmlformats.org/officeDocument/2006/relationships/image" Target="../media/image51.png"/><Relationship Id="rId5" Type="http://schemas.openxmlformats.org/officeDocument/2006/relationships/image" Target="../media/image71.png"/><Relationship Id="rId6" Type="http://schemas.openxmlformats.org/officeDocument/2006/relationships/image" Target="../media/image74.png"/><Relationship Id="rId7" Type="http://schemas.openxmlformats.org/officeDocument/2006/relationships/image" Target="../media/image80.png"/><Relationship Id="rId8" Type="http://schemas.openxmlformats.org/officeDocument/2006/relationships/image" Target="../media/image72.png"/></Relationships>
</file>

<file path=ppt/slides/_rels/slide39.xml.rels><?xml version="1.0" encoding="UTF-8" standalone="yes"?><Relationships xmlns="http://schemas.openxmlformats.org/package/2006/relationships"><Relationship Id="rId10" Type="http://schemas.openxmlformats.org/officeDocument/2006/relationships/image" Target="../media/image92.png"/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39.xml"/><Relationship Id="rId3" Type="http://schemas.openxmlformats.org/officeDocument/2006/relationships/comments" Target="../comments/comment6.xml"/><Relationship Id="rId4" Type="http://schemas.openxmlformats.org/officeDocument/2006/relationships/image" Target="../media/image65.png"/><Relationship Id="rId9" Type="http://schemas.openxmlformats.org/officeDocument/2006/relationships/image" Target="../media/image87.png"/><Relationship Id="rId5" Type="http://schemas.openxmlformats.org/officeDocument/2006/relationships/image" Target="../media/image51.png"/><Relationship Id="rId6" Type="http://schemas.openxmlformats.org/officeDocument/2006/relationships/image" Target="../media/image71.png"/><Relationship Id="rId7" Type="http://schemas.openxmlformats.org/officeDocument/2006/relationships/image" Target="../media/image74.png"/><Relationship Id="rId8" Type="http://schemas.openxmlformats.org/officeDocument/2006/relationships/image" Target="../media/image8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65.png"/><Relationship Id="rId4" Type="http://schemas.openxmlformats.org/officeDocument/2006/relationships/image" Target="../media/image91.png"/><Relationship Id="rId5" Type="http://schemas.openxmlformats.org/officeDocument/2006/relationships/hyperlink" Target="https://www.nature.com/articles/nature14236" TargetMode="External"/><Relationship Id="rId6" Type="http://schemas.openxmlformats.org/officeDocument/2006/relationships/image" Target="../media/image76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31.png"/><Relationship Id="rId4" Type="http://schemas.openxmlformats.org/officeDocument/2006/relationships/image" Target="../media/image41.png"/><Relationship Id="rId5" Type="http://schemas.openxmlformats.org/officeDocument/2006/relationships/image" Target="../media/image50.png"/><Relationship Id="rId6" Type="http://schemas.openxmlformats.org/officeDocument/2006/relationships/image" Target="../media/image42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31.png"/><Relationship Id="rId4" Type="http://schemas.openxmlformats.org/officeDocument/2006/relationships/image" Target="../media/image41.png"/><Relationship Id="rId5" Type="http://schemas.openxmlformats.org/officeDocument/2006/relationships/image" Target="../media/image50.png"/><Relationship Id="rId6" Type="http://schemas.openxmlformats.org/officeDocument/2006/relationships/image" Target="../media/image42.png"/></Relationships>
</file>

<file path=ppt/slides/_rels/slide44.xml.rels><?xml version="1.0" encoding="UTF-8" standalone="yes"?><Relationships xmlns="http://schemas.openxmlformats.org/package/2006/relationships"><Relationship Id="rId10" Type="http://schemas.openxmlformats.org/officeDocument/2006/relationships/image" Target="../media/image83.png"/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88.png"/><Relationship Id="rId4" Type="http://schemas.openxmlformats.org/officeDocument/2006/relationships/image" Target="../media/image85.png"/><Relationship Id="rId9" Type="http://schemas.openxmlformats.org/officeDocument/2006/relationships/image" Target="../media/image77.png"/><Relationship Id="rId5" Type="http://schemas.openxmlformats.org/officeDocument/2006/relationships/image" Target="../media/image51.png"/><Relationship Id="rId6" Type="http://schemas.openxmlformats.org/officeDocument/2006/relationships/image" Target="../media/image90.png"/><Relationship Id="rId7" Type="http://schemas.openxmlformats.org/officeDocument/2006/relationships/image" Target="../media/image82.png"/><Relationship Id="rId8" Type="http://schemas.openxmlformats.org/officeDocument/2006/relationships/image" Target="../media/image81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51.png"/><Relationship Id="rId4" Type="http://schemas.openxmlformats.org/officeDocument/2006/relationships/image" Target="../media/image77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51.png"/><Relationship Id="rId4" Type="http://schemas.openxmlformats.org/officeDocument/2006/relationships/image" Target="../media/image84.png"/><Relationship Id="rId5" Type="http://schemas.openxmlformats.org/officeDocument/2006/relationships/image" Target="../media/image95.png"/><Relationship Id="rId6" Type="http://schemas.openxmlformats.org/officeDocument/2006/relationships/image" Target="../media/image77.png"/><Relationship Id="rId7" Type="http://schemas.openxmlformats.org/officeDocument/2006/relationships/image" Target="../media/image86.png"/><Relationship Id="rId8" Type="http://schemas.openxmlformats.org/officeDocument/2006/relationships/image" Target="../media/image94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51.png"/><Relationship Id="rId4" Type="http://schemas.openxmlformats.org/officeDocument/2006/relationships/image" Target="../media/image95.png"/><Relationship Id="rId5" Type="http://schemas.openxmlformats.org/officeDocument/2006/relationships/image" Target="../media/image101.png"/><Relationship Id="rId6" Type="http://schemas.openxmlformats.org/officeDocument/2006/relationships/image" Target="../media/image96.png"/><Relationship Id="rId7" Type="http://schemas.openxmlformats.org/officeDocument/2006/relationships/image" Target="../media/image97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77.png"/><Relationship Id="rId4" Type="http://schemas.openxmlformats.org/officeDocument/2006/relationships/image" Target="../media/image89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77.png"/><Relationship Id="rId4" Type="http://schemas.openxmlformats.org/officeDocument/2006/relationships/image" Target="../media/image8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77.png"/><Relationship Id="rId4" Type="http://schemas.openxmlformats.org/officeDocument/2006/relationships/image" Target="../media/image89.png"/><Relationship Id="rId5" Type="http://schemas.openxmlformats.org/officeDocument/2006/relationships/image" Target="../media/image106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31.png"/><Relationship Id="rId4" Type="http://schemas.openxmlformats.org/officeDocument/2006/relationships/image" Target="../media/image41.png"/><Relationship Id="rId5" Type="http://schemas.openxmlformats.org/officeDocument/2006/relationships/image" Target="../media/image50.png"/><Relationship Id="rId6" Type="http://schemas.openxmlformats.org/officeDocument/2006/relationships/image" Target="../media/image42.pn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31.png"/><Relationship Id="rId4" Type="http://schemas.openxmlformats.org/officeDocument/2006/relationships/image" Target="../media/image41.png"/><Relationship Id="rId5" Type="http://schemas.openxmlformats.org/officeDocument/2006/relationships/image" Target="../media/image50.png"/><Relationship Id="rId6" Type="http://schemas.openxmlformats.org/officeDocument/2006/relationships/image" Target="../media/image42.pn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54.xml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93.png"/><Relationship Id="rId4" Type="http://schemas.openxmlformats.org/officeDocument/2006/relationships/hyperlink" Target="https://indico.cern.ch/event/1407896/contributions/6068719/" TargetMode="External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103.png"/><Relationship Id="rId4" Type="http://schemas.openxmlformats.org/officeDocument/2006/relationships/image" Target="../media/image112.png"/><Relationship Id="rId5" Type="http://schemas.openxmlformats.org/officeDocument/2006/relationships/image" Target="../media/image106.png"/><Relationship Id="rId6" Type="http://schemas.openxmlformats.org/officeDocument/2006/relationships/image" Target="../media/image108.png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99.png"/><Relationship Id="rId4" Type="http://schemas.openxmlformats.org/officeDocument/2006/relationships/hyperlink" Target="https://spinningup.openai.com/en/latest/spinningup/rl_intro2.html" TargetMode="External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113.png"/><Relationship Id="rId4" Type="http://schemas.openxmlformats.org/officeDocument/2006/relationships/hyperlink" Target="https://indico.scc.kit.edu/event/2853/contributions/11041/attachments/5381/8282/reinforcement-learning.pdf" TargetMode="External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102.png"/><Relationship Id="rId4" Type="http://schemas.openxmlformats.org/officeDocument/2006/relationships/image" Target="../media/image9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9" Type="http://schemas.openxmlformats.org/officeDocument/2006/relationships/image" Target="../media/image11.png"/><Relationship Id="rId5" Type="http://schemas.openxmlformats.org/officeDocument/2006/relationships/image" Target="../media/image5.png"/><Relationship Id="rId6" Type="http://schemas.openxmlformats.org/officeDocument/2006/relationships/image" Target="../media/image8.png"/><Relationship Id="rId7" Type="http://schemas.openxmlformats.org/officeDocument/2006/relationships/image" Target="../media/image12.jpg"/><Relationship Id="rId8" Type="http://schemas.openxmlformats.org/officeDocument/2006/relationships/image" Target="../media/image6.png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60.xml"/><Relationship Id="rId3" Type="http://schemas.openxmlformats.org/officeDocument/2006/relationships/hyperlink" Target="https://www.youtube.com/watch?v=AhyznRSDjw8" TargetMode="External"/><Relationship Id="rId4" Type="http://schemas.openxmlformats.org/officeDocument/2006/relationships/hyperlink" Target="https://www.youtube.com/watch?v=AhyznRSDjw8" TargetMode="External"/><Relationship Id="rId5" Type="http://schemas.openxmlformats.org/officeDocument/2006/relationships/hyperlink" Target="https://introtodeeplearning.com/2023/index.html" TargetMode="External"/><Relationship Id="rId6" Type="http://schemas.openxmlformats.org/officeDocument/2006/relationships/hyperlink" Target="http://incompleteideas.net/book/RLbook2020.pdf" TargetMode="External"/><Relationship Id="rId7" Type="http://schemas.openxmlformats.org/officeDocument/2006/relationships/hyperlink" Target="https://indico.scc.kit.edu/event/2853/contributions/11041/attachments/5381/8282/reinforcement-learning.pdf" TargetMode="External"/><Relationship Id="rId8" Type="http://schemas.openxmlformats.org/officeDocument/2006/relationships/hyperlink" Target="https://indico.cern.ch/event/1407896/contributions/6068719/" TargetMode="External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1.xml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62.xml"/><Relationship Id="rId3" Type="http://schemas.openxmlformats.org/officeDocument/2006/relationships/image" Target="../media/image9.jpg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63.xml"/><Relationship Id="rId3" Type="http://schemas.openxmlformats.org/officeDocument/2006/relationships/image" Target="../media/image105.png"/></Relationships>
</file>

<file path=ppt/slides/_rels/slide64.xml.rels><?xml version="1.0" encoding="UTF-8" standalone="yes"?><Relationships xmlns="http://schemas.openxmlformats.org/package/2006/relationships"><Relationship Id="rId11" Type="http://schemas.openxmlformats.org/officeDocument/2006/relationships/image" Target="../media/image104.png"/><Relationship Id="rId10" Type="http://schemas.openxmlformats.org/officeDocument/2006/relationships/image" Target="../media/image107.png"/><Relationship Id="rId12" Type="http://schemas.openxmlformats.org/officeDocument/2006/relationships/image" Target="../media/image68.png"/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64.xml"/><Relationship Id="rId3" Type="http://schemas.openxmlformats.org/officeDocument/2006/relationships/image" Target="../media/image63.png"/><Relationship Id="rId4" Type="http://schemas.openxmlformats.org/officeDocument/2006/relationships/image" Target="../media/image53.png"/><Relationship Id="rId9" Type="http://schemas.openxmlformats.org/officeDocument/2006/relationships/image" Target="../media/image61.png"/><Relationship Id="rId5" Type="http://schemas.openxmlformats.org/officeDocument/2006/relationships/image" Target="../media/image60.png"/><Relationship Id="rId6" Type="http://schemas.openxmlformats.org/officeDocument/2006/relationships/image" Target="../media/image73.png"/><Relationship Id="rId7" Type="http://schemas.openxmlformats.org/officeDocument/2006/relationships/image" Target="../media/image110.png"/><Relationship Id="rId8" Type="http://schemas.openxmlformats.org/officeDocument/2006/relationships/image" Target="../media/image100.png"/></Relationships>
</file>

<file path=ppt/slides/_rels/slide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65.xml"/><Relationship Id="rId3" Type="http://schemas.openxmlformats.org/officeDocument/2006/relationships/image" Target="../media/image111.jpg"/><Relationship Id="rId4" Type="http://schemas.openxmlformats.org/officeDocument/2006/relationships/image" Target="../media/image114.png"/><Relationship Id="rId5" Type="http://schemas.openxmlformats.org/officeDocument/2006/relationships/image" Target="../media/image109.png"/><Relationship Id="rId6" Type="http://schemas.openxmlformats.org/officeDocument/2006/relationships/hyperlink" Target="https://indico.cern.ch/event/1407896/contributions/6068719/" TargetMode="External"/></Relationships>
</file>

<file path=ppt/slides/_rels/slide7.xml.rels><?xml version="1.0" encoding="UTF-8" standalone="yes"?><Relationships xmlns="http://schemas.openxmlformats.org/package/2006/relationships"><Relationship Id="rId11" Type="http://schemas.openxmlformats.org/officeDocument/2006/relationships/image" Target="../media/image21.png"/><Relationship Id="rId10" Type="http://schemas.openxmlformats.org/officeDocument/2006/relationships/image" Target="../media/image4.png"/><Relationship Id="rId12" Type="http://schemas.openxmlformats.org/officeDocument/2006/relationships/hyperlink" Target="https://arxiv.org/abs/2501.12948" TargetMode="External"/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2.png"/><Relationship Id="rId4" Type="http://schemas.openxmlformats.org/officeDocument/2006/relationships/hyperlink" Target="https://www.nature.com/articles/s41586-021-04301-9" TargetMode="External"/><Relationship Id="rId9" Type="http://schemas.openxmlformats.org/officeDocument/2006/relationships/image" Target="../media/image7.png"/><Relationship Id="rId5" Type="http://schemas.openxmlformats.org/officeDocument/2006/relationships/hyperlink" Target="https://www.youtube.com/watch?v=WXuK6gekU1Y&amp;ab_channel=GoogleDeepMind" TargetMode="External"/><Relationship Id="rId6" Type="http://schemas.openxmlformats.org/officeDocument/2006/relationships/image" Target="../media/image9.jpg"/><Relationship Id="rId7" Type="http://schemas.openxmlformats.org/officeDocument/2006/relationships/hyperlink" Target="https://arxiv.org/abs/2203.02155" TargetMode="External"/><Relationship Id="rId8" Type="http://schemas.openxmlformats.org/officeDocument/2006/relationships/hyperlink" Target="https://openai.com/index/chatgpt/" TargetMode="External"/></Relationships>
</file>

<file path=ppt/slides/_rels/slide8.xml.rels><?xml version="1.0" encoding="UTF-8" standalone="yes"?><Relationships xmlns="http://schemas.openxmlformats.org/package/2006/relationships"><Relationship Id="rId11" Type="http://schemas.openxmlformats.org/officeDocument/2006/relationships/image" Target="../media/image10.png"/><Relationship Id="rId10" Type="http://schemas.openxmlformats.org/officeDocument/2006/relationships/image" Target="../media/image19.png"/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journals.aps.org/prab/abstract/10.1103/PhysRevAccelBeams.23.124801" TargetMode="External"/><Relationship Id="rId4" Type="http://schemas.openxmlformats.org/officeDocument/2006/relationships/hyperlink" Target="https://proceedings.mlr.press/v162/kaiser22a/kaiser22a.pdf" TargetMode="External"/><Relationship Id="rId9" Type="http://schemas.openxmlformats.org/officeDocument/2006/relationships/hyperlink" Target="https://proceedings.mlr.press/v162/kaiser22a/kaiser22a.pdf" TargetMode="External"/><Relationship Id="rId5" Type="http://schemas.openxmlformats.org/officeDocument/2006/relationships/hyperlink" Target="https://proceedings.mlr.press/v162/kaiser22a/kaiser22a.pdf" TargetMode="External"/><Relationship Id="rId6" Type="http://schemas.openxmlformats.org/officeDocument/2006/relationships/hyperlink" Target="https://proceedings.mlr.press/v162/kaiser22a/kaiser22a.pdf" TargetMode="External"/><Relationship Id="rId7" Type="http://schemas.openxmlformats.org/officeDocument/2006/relationships/image" Target="../media/image17.png"/><Relationship Id="rId8" Type="http://schemas.openxmlformats.org/officeDocument/2006/relationships/image" Target="../media/image1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0.png"/><Relationship Id="rId4" Type="http://schemas.openxmlformats.org/officeDocument/2006/relationships/hyperlink" Target="https://inst.eecs.berkeley.edu/~cs188/sp20/assets/lecture/lec15_6up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/>
          <p:nvPr>
            <p:ph type="ctrTitle"/>
          </p:nvPr>
        </p:nvSpPr>
        <p:spPr>
          <a:xfrm>
            <a:off x="479462" y="3060375"/>
            <a:ext cx="11376000" cy="215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Reinforcement Learning in Particle Accelerators: an introduction to RL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Lecture 1/2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173" name="Google Shape;173;p24"/>
          <p:cNvSpPr txBox="1"/>
          <p:nvPr>
            <p:ph idx="1" type="subTitle"/>
          </p:nvPr>
        </p:nvSpPr>
        <p:spPr>
          <a:xfrm>
            <a:off x="407963" y="5891377"/>
            <a:ext cx="11376000" cy="803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 sz="1800"/>
              <a:t>Presenter: Joel Wulff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/>
              <a:t>Date of presentation: 25/03/2025</a:t>
            </a:r>
            <a:endParaRPr/>
          </a:p>
        </p:txBody>
      </p:sp>
      <p:sp>
        <p:nvSpPr>
          <p:cNvPr id="174" name="Google Shape;174;p24"/>
          <p:cNvSpPr txBox="1"/>
          <p:nvPr/>
        </p:nvSpPr>
        <p:spPr>
          <a:xfrm>
            <a:off x="7655700" y="5554275"/>
            <a:ext cx="44403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</a:rPr>
              <a:t>Acknowledgements:</a:t>
            </a:r>
            <a:endParaRPr sz="1800">
              <a:solidFill>
                <a:schemeClr val="lt1"/>
              </a:solidFill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</a:rPr>
              <a:t>M. Schenk, A. Lasheen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175" name="Google Shape;175;p24"/>
          <p:cNvSpPr txBox="1"/>
          <p:nvPr/>
        </p:nvSpPr>
        <p:spPr>
          <a:xfrm>
            <a:off x="479425" y="5062550"/>
            <a:ext cx="95643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F3F3F3"/>
                </a:solidFill>
              </a:rPr>
              <a:t>Inverted Cern School of Computing 2025</a:t>
            </a:r>
            <a:endParaRPr i="1" sz="2100">
              <a:solidFill>
                <a:srgbClr val="F3F3F3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33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17" name="Google Shape;317;p33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The RL problem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>
                <a:solidFill>
                  <a:srgbClr val="4A86E8"/>
                </a:solidFill>
              </a:rPr>
              <a:t>How do we learn?</a:t>
            </a:r>
            <a:endParaRPr i="1">
              <a:solidFill>
                <a:srgbClr val="4A86E8"/>
              </a:solidFill>
            </a:endParaRPr>
          </a:p>
        </p:txBody>
      </p:sp>
      <p:sp>
        <p:nvSpPr>
          <p:cNvPr id="318" name="Google Shape;318;p33"/>
          <p:cNvSpPr txBox="1"/>
          <p:nvPr/>
        </p:nvSpPr>
        <p:spPr>
          <a:xfrm>
            <a:off x="2516100" y="2352300"/>
            <a:ext cx="7159800" cy="96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86E33"/>
                </a:solidFill>
                <a:latin typeface="Cambria"/>
                <a:ea typeface="Cambria"/>
                <a:cs typeface="Cambria"/>
                <a:sym typeface="Cambria"/>
              </a:rPr>
              <a:t>Positive actions are rewarded (and reinforced)</a:t>
            </a:r>
            <a:endParaRPr sz="2100">
              <a:solidFill>
                <a:srgbClr val="186E33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FF0000"/>
                </a:solidFill>
                <a:latin typeface="Cambria"/>
                <a:ea typeface="Cambria"/>
                <a:cs typeface="Cambria"/>
                <a:sym typeface="Cambria"/>
              </a:rPr>
              <a:t>Negative actions are punished (and discouraged)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19" name="Google Shape;319;p33"/>
          <p:cNvSpPr txBox="1"/>
          <p:nvPr/>
        </p:nvSpPr>
        <p:spPr>
          <a:xfrm>
            <a:off x="1027800" y="4096150"/>
            <a:ext cx="10136400" cy="135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Mathematical theory and formalism of Reinforcement Learning builds on ideas from 1950s and Richard Bellman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Life has been using reinforcement learning to survive on earth for ~600M years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20" name="Google Shape;320;p33"/>
          <p:cNvSpPr txBox="1"/>
          <p:nvPr/>
        </p:nvSpPr>
        <p:spPr>
          <a:xfrm>
            <a:off x="1783650" y="1912075"/>
            <a:ext cx="8624700" cy="62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Through iterative trial-and-error, we can learn to make </a:t>
            </a: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good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 decisions,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21" name="Google Shape;321;p33"/>
          <p:cNvSpPr txBox="1"/>
          <p:nvPr/>
        </p:nvSpPr>
        <p:spPr>
          <a:xfrm>
            <a:off x="3963450" y="3098888"/>
            <a:ext cx="42651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→ </a:t>
            </a: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Emergent, complex behaviours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34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Reinforcement Learning (RL): Key concepts</a:t>
            </a:r>
            <a:endParaRPr/>
          </a:p>
        </p:txBody>
      </p:sp>
      <p:sp>
        <p:nvSpPr>
          <p:cNvPr id="328" name="Google Shape;328;p34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35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Reinforcement Learning (RL): Key concepts</a:t>
            </a:r>
            <a:endParaRPr/>
          </a:p>
        </p:txBody>
      </p:sp>
      <p:sp>
        <p:nvSpPr>
          <p:cNvPr id="335" name="Google Shape;335;p35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36" name="Google Shape;336;p35"/>
          <p:cNvSpPr/>
          <p:nvPr/>
        </p:nvSpPr>
        <p:spPr>
          <a:xfrm>
            <a:off x="2291800" y="2050125"/>
            <a:ext cx="1824600" cy="18246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337" name="Google Shape;337;p35"/>
          <p:cNvSpPr/>
          <p:nvPr/>
        </p:nvSpPr>
        <p:spPr>
          <a:xfrm>
            <a:off x="2970850" y="2448875"/>
            <a:ext cx="466500" cy="466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8" name="Google Shape;338;p35"/>
          <p:cNvSpPr/>
          <p:nvPr/>
        </p:nvSpPr>
        <p:spPr>
          <a:xfrm>
            <a:off x="2823550" y="2980525"/>
            <a:ext cx="761100" cy="447000"/>
          </a:xfrm>
          <a:prstGeom prst="round2SameRect">
            <a:avLst>
              <a:gd fmla="val 16667" name="adj1"/>
              <a:gd fmla="val 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9" name="Google Shape;339;p35"/>
          <p:cNvSpPr txBox="1"/>
          <p:nvPr/>
        </p:nvSpPr>
        <p:spPr>
          <a:xfrm>
            <a:off x="2051675" y="3856575"/>
            <a:ext cx="1650900" cy="5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AGENT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40" name="Google Shape;340;p35"/>
          <p:cNvSpPr txBox="1"/>
          <p:nvPr/>
        </p:nvSpPr>
        <p:spPr>
          <a:xfrm>
            <a:off x="3918750" y="4523600"/>
            <a:ext cx="43545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Agent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: takes actions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41" name="Google Shape;341;p35"/>
          <p:cNvSpPr txBox="1"/>
          <p:nvPr/>
        </p:nvSpPr>
        <p:spPr>
          <a:xfrm>
            <a:off x="3918725" y="4893700"/>
            <a:ext cx="4354500" cy="78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E.g.: an accelerator operator,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 driver.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42" name="Google Shape;342;p35"/>
          <p:cNvSpPr txBox="1"/>
          <p:nvPr/>
        </p:nvSpPr>
        <p:spPr>
          <a:xfrm>
            <a:off x="3393600" y="5675800"/>
            <a:ext cx="5629500" cy="78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In RL: agent is often an algorithm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36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Reinforcement Learning (RL): Key concepts</a:t>
            </a:r>
            <a:endParaRPr/>
          </a:p>
        </p:txBody>
      </p:sp>
      <p:sp>
        <p:nvSpPr>
          <p:cNvPr id="349" name="Google Shape;349;p36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50" name="Google Shape;350;p36"/>
          <p:cNvSpPr/>
          <p:nvPr/>
        </p:nvSpPr>
        <p:spPr>
          <a:xfrm>
            <a:off x="2291800" y="2050125"/>
            <a:ext cx="1824600" cy="18246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351" name="Google Shape;351;p36"/>
          <p:cNvSpPr/>
          <p:nvPr/>
        </p:nvSpPr>
        <p:spPr>
          <a:xfrm>
            <a:off x="2970850" y="2448875"/>
            <a:ext cx="466500" cy="466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2" name="Google Shape;352;p36"/>
          <p:cNvSpPr/>
          <p:nvPr/>
        </p:nvSpPr>
        <p:spPr>
          <a:xfrm>
            <a:off x="2823550" y="2980525"/>
            <a:ext cx="761100" cy="447000"/>
          </a:xfrm>
          <a:prstGeom prst="round2SameRect">
            <a:avLst>
              <a:gd fmla="val 16667" name="adj1"/>
              <a:gd fmla="val 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53" name="Google Shape;353;p36"/>
          <p:cNvPicPr preferRelativeResize="0"/>
          <p:nvPr/>
        </p:nvPicPr>
        <p:blipFill rotWithShape="1">
          <a:blip r:embed="rId3">
            <a:alphaModFix/>
          </a:blip>
          <a:srcRect b="0" l="5285" r="0" t="0"/>
          <a:stretch/>
        </p:blipFill>
        <p:spPr>
          <a:xfrm>
            <a:off x="7773550" y="2068275"/>
            <a:ext cx="1536325" cy="1788301"/>
          </a:xfrm>
          <a:prstGeom prst="rect">
            <a:avLst/>
          </a:prstGeom>
          <a:noFill/>
          <a:ln>
            <a:noFill/>
          </a:ln>
        </p:spPr>
      </p:pic>
      <p:sp>
        <p:nvSpPr>
          <p:cNvPr id="354" name="Google Shape;354;p36"/>
          <p:cNvSpPr/>
          <p:nvPr/>
        </p:nvSpPr>
        <p:spPr>
          <a:xfrm rot="2539047">
            <a:off x="7830549" y="1864966"/>
            <a:ext cx="292550" cy="848392"/>
          </a:xfrm>
          <a:prstGeom prst="flowChartOnlineStorage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5" name="Google Shape;355;p36"/>
          <p:cNvSpPr/>
          <p:nvPr/>
        </p:nvSpPr>
        <p:spPr>
          <a:xfrm>
            <a:off x="7773550" y="2050125"/>
            <a:ext cx="1824600" cy="1824600"/>
          </a:xfrm>
          <a:prstGeom prst="ellipse">
            <a:avLst/>
          </a:prstGeom>
          <a:noFill/>
          <a:ln cap="flat" cmpd="sng" w="76200">
            <a:solidFill>
              <a:srgbClr val="17171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6" name="Google Shape;356;p36"/>
          <p:cNvSpPr txBox="1"/>
          <p:nvPr/>
        </p:nvSpPr>
        <p:spPr>
          <a:xfrm>
            <a:off x="2051675" y="3856575"/>
            <a:ext cx="1650900" cy="5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AGENT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57" name="Google Shape;357;p36"/>
          <p:cNvSpPr txBox="1"/>
          <p:nvPr/>
        </p:nvSpPr>
        <p:spPr>
          <a:xfrm>
            <a:off x="2193725" y="4802825"/>
            <a:ext cx="78045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Environment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: the world in which the agent lives and interacts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58" name="Google Shape;358;p36"/>
          <p:cNvSpPr txBox="1"/>
          <p:nvPr/>
        </p:nvSpPr>
        <p:spPr>
          <a:xfrm>
            <a:off x="8971350" y="3856575"/>
            <a:ext cx="2241000" cy="5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ENVIRONMENT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37"/>
          <p:cNvSpPr txBox="1"/>
          <p:nvPr/>
        </p:nvSpPr>
        <p:spPr>
          <a:xfrm>
            <a:off x="2051675" y="3856575"/>
            <a:ext cx="1650900" cy="5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AGENT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65" name="Google Shape;365;p37"/>
          <p:cNvSpPr txBox="1"/>
          <p:nvPr>
            <p:ph type="title"/>
          </p:nvPr>
        </p:nvSpPr>
        <p:spPr>
          <a:xfrm>
            <a:off x="3365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Reinforcement Learning (RL): Key concepts</a:t>
            </a:r>
            <a:endParaRPr/>
          </a:p>
        </p:txBody>
      </p:sp>
      <p:sp>
        <p:nvSpPr>
          <p:cNvPr id="366" name="Google Shape;366;p37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67" name="Google Shape;367;p37"/>
          <p:cNvSpPr/>
          <p:nvPr/>
        </p:nvSpPr>
        <p:spPr>
          <a:xfrm>
            <a:off x="2291800" y="2050125"/>
            <a:ext cx="1824600" cy="18246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368" name="Google Shape;368;p37"/>
          <p:cNvSpPr/>
          <p:nvPr/>
        </p:nvSpPr>
        <p:spPr>
          <a:xfrm>
            <a:off x="2970850" y="2448875"/>
            <a:ext cx="466500" cy="466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9" name="Google Shape;369;p37"/>
          <p:cNvSpPr/>
          <p:nvPr/>
        </p:nvSpPr>
        <p:spPr>
          <a:xfrm>
            <a:off x="2823550" y="2980525"/>
            <a:ext cx="761100" cy="447000"/>
          </a:xfrm>
          <a:prstGeom prst="round2SameRect">
            <a:avLst>
              <a:gd fmla="val 16667" name="adj1"/>
              <a:gd fmla="val 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70" name="Google Shape;370;p37"/>
          <p:cNvPicPr preferRelativeResize="0"/>
          <p:nvPr/>
        </p:nvPicPr>
        <p:blipFill rotWithShape="1">
          <a:blip r:embed="rId3">
            <a:alphaModFix/>
          </a:blip>
          <a:srcRect b="0" l="5285" r="0" t="0"/>
          <a:stretch/>
        </p:blipFill>
        <p:spPr>
          <a:xfrm>
            <a:off x="7773550" y="2068275"/>
            <a:ext cx="1536325" cy="1788301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37"/>
          <p:cNvSpPr/>
          <p:nvPr/>
        </p:nvSpPr>
        <p:spPr>
          <a:xfrm rot="2539047">
            <a:off x="7830549" y="1864966"/>
            <a:ext cx="292550" cy="848392"/>
          </a:xfrm>
          <a:prstGeom prst="flowChartOnlineStorage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2" name="Google Shape;372;p37"/>
          <p:cNvSpPr/>
          <p:nvPr/>
        </p:nvSpPr>
        <p:spPr>
          <a:xfrm>
            <a:off x="7773550" y="2050125"/>
            <a:ext cx="1824600" cy="1824600"/>
          </a:xfrm>
          <a:prstGeom prst="ellipse">
            <a:avLst/>
          </a:prstGeom>
          <a:noFill/>
          <a:ln cap="flat" cmpd="sng" w="76200">
            <a:solidFill>
              <a:srgbClr val="17171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3" name="Google Shape;373;p37"/>
          <p:cNvSpPr txBox="1"/>
          <p:nvPr/>
        </p:nvSpPr>
        <p:spPr>
          <a:xfrm>
            <a:off x="2193750" y="4802825"/>
            <a:ext cx="78045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Action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: a way in which the agent can move in the environment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74" name="Google Shape;374;p37"/>
          <p:cNvSpPr txBox="1"/>
          <p:nvPr/>
        </p:nvSpPr>
        <p:spPr>
          <a:xfrm>
            <a:off x="8971350" y="3856575"/>
            <a:ext cx="2241000" cy="5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ENVIRONMENT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cxnSp>
        <p:nvCxnSpPr>
          <p:cNvPr id="375" name="Google Shape;375;p37"/>
          <p:cNvCxnSpPr>
            <a:stCxn id="367" idx="4"/>
            <a:endCxn id="372" idx="4"/>
          </p:cNvCxnSpPr>
          <p:nvPr/>
        </p:nvCxnSpPr>
        <p:spPr>
          <a:xfrm flipH="1" rot="-5400000">
            <a:off x="5944750" y="1134075"/>
            <a:ext cx="600" cy="5481900"/>
          </a:xfrm>
          <a:prstGeom prst="bentConnector3">
            <a:avLst>
              <a:gd fmla="val 55583333" name="adj1"/>
            </a:avLst>
          </a:prstGeom>
          <a:noFill/>
          <a:ln cap="flat" cmpd="sng" w="28575">
            <a:solidFill>
              <a:srgbClr val="C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76" name="Google Shape;376;p37"/>
          <p:cNvSpPr txBox="1"/>
          <p:nvPr/>
        </p:nvSpPr>
        <p:spPr>
          <a:xfrm>
            <a:off x="4024275" y="3502250"/>
            <a:ext cx="31425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Action:</a:t>
            </a:r>
            <a:endParaRPr sz="2100">
              <a:solidFill>
                <a:srgbClr val="17171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7" name="Google Shape;377;p37"/>
          <p:cNvSpPr/>
          <p:nvPr/>
        </p:nvSpPr>
        <p:spPr>
          <a:xfrm>
            <a:off x="4760575" y="3968750"/>
            <a:ext cx="2139900" cy="466500"/>
          </a:xfrm>
          <a:prstGeom prst="roundRect">
            <a:avLst>
              <a:gd fmla="val 16667" name="adj"/>
            </a:avLst>
          </a:prstGeom>
          <a:solidFill>
            <a:srgbClr val="C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lt1"/>
                </a:solidFill>
              </a:rPr>
              <a:t>ACTIONS</a:t>
            </a:r>
            <a:endParaRPr sz="2200">
              <a:solidFill>
                <a:schemeClr val="lt1"/>
              </a:solidFill>
            </a:endParaRPr>
          </a:p>
        </p:txBody>
      </p:sp>
      <p:sp>
        <p:nvSpPr>
          <p:cNvPr id="378" name="Google Shape;378;p37"/>
          <p:cNvSpPr txBox="1"/>
          <p:nvPr/>
        </p:nvSpPr>
        <p:spPr>
          <a:xfrm>
            <a:off x="2193750" y="5314975"/>
            <a:ext cx="78045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Action space </a:t>
            </a:r>
            <a:r>
              <a:rPr b="1"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: the set of all valid actions available to the agent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79" name="Google Shape;379;p37"/>
          <p:cNvSpPr txBox="1"/>
          <p:nvPr/>
        </p:nvSpPr>
        <p:spPr>
          <a:xfrm>
            <a:off x="4153375" y="3195750"/>
            <a:ext cx="33543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80" name="Google Shape;380;p37"/>
          <p:cNvSpPr txBox="1"/>
          <p:nvPr/>
        </p:nvSpPr>
        <p:spPr>
          <a:xfrm>
            <a:off x="4660675" y="3025775"/>
            <a:ext cx="2339700" cy="57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700">
                <a:solidFill>
                  <a:srgbClr val="171717"/>
                </a:solidFill>
              </a:rPr>
              <a:t>🠔🠕🠖🠗</a:t>
            </a:r>
            <a:endParaRPr b="1" sz="2700">
              <a:solidFill>
                <a:srgbClr val="171717"/>
              </a:solidFill>
            </a:endParaRPr>
          </a:p>
        </p:txBody>
      </p:sp>
      <p:pic>
        <p:nvPicPr>
          <p:cNvPr id="381" name="Google Shape;381;p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583074" y="2315376"/>
            <a:ext cx="2241000" cy="1400627"/>
          </a:xfrm>
          <a:prstGeom prst="rect">
            <a:avLst/>
          </a:prstGeom>
          <a:noFill/>
          <a:ln>
            <a:noFill/>
          </a:ln>
        </p:spPr>
      </p:pic>
      <p:sp>
        <p:nvSpPr>
          <p:cNvPr id="382" name="Google Shape;382;p37"/>
          <p:cNvSpPr txBox="1"/>
          <p:nvPr/>
        </p:nvSpPr>
        <p:spPr>
          <a:xfrm>
            <a:off x="2193725" y="5698375"/>
            <a:ext cx="78045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N.B: can be both discrete and continuous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a_t&#10;%e06ee147-89a8-40c0-be0a-140c22ff9a82" id="383" name="Google Shape;383;p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57962" y="3701902"/>
            <a:ext cx="261113" cy="181100"/>
          </a:xfrm>
          <a:prstGeom prst="rect">
            <a:avLst/>
          </a:prstGeom>
          <a:noFill/>
          <a:ln>
            <a:noFill/>
          </a:ln>
        </p:spPr>
      </p:pic>
      <p:sp>
        <p:nvSpPr>
          <p:cNvPr id="384" name="Google Shape;384;p37"/>
          <p:cNvSpPr txBox="1"/>
          <p:nvPr/>
        </p:nvSpPr>
        <p:spPr>
          <a:xfrm>
            <a:off x="1472600" y="845475"/>
            <a:ext cx="93606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The rule which describes the behaviours of the agent i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s usually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 called the </a:t>
            </a: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policy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, 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\pi&#10;%8634efca-bb10-4cc4-99b0-b56790296f6f" id="385" name="Google Shape;385;p3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0833135" y="1021100"/>
            <a:ext cx="232040" cy="18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38"/>
          <p:cNvSpPr txBox="1"/>
          <p:nvPr/>
        </p:nvSpPr>
        <p:spPr>
          <a:xfrm>
            <a:off x="2051675" y="3856575"/>
            <a:ext cx="1650900" cy="5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AGENT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92" name="Google Shape;392;p38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Reinforcement Learning (RL): Key concepts</a:t>
            </a:r>
            <a:endParaRPr/>
          </a:p>
        </p:txBody>
      </p:sp>
      <p:sp>
        <p:nvSpPr>
          <p:cNvPr id="393" name="Google Shape;393;p38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94" name="Google Shape;394;p38"/>
          <p:cNvSpPr/>
          <p:nvPr/>
        </p:nvSpPr>
        <p:spPr>
          <a:xfrm>
            <a:off x="2291800" y="2050125"/>
            <a:ext cx="1824600" cy="18246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395" name="Google Shape;395;p38"/>
          <p:cNvSpPr/>
          <p:nvPr/>
        </p:nvSpPr>
        <p:spPr>
          <a:xfrm>
            <a:off x="2970850" y="2448875"/>
            <a:ext cx="466500" cy="466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6" name="Google Shape;396;p38"/>
          <p:cNvSpPr/>
          <p:nvPr/>
        </p:nvSpPr>
        <p:spPr>
          <a:xfrm>
            <a:off x="2823550" y="2980525"/>
            <a:ext cx="761100" cy="447000"/>
          </a:xfrm>
          <a:prstGeom prst="round2SameRect">
            <a:avLst>
              <a:gd fmla="val 16667" name="adj1"/>
              <a:gd fmla="val 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97" name="Google Shape;397;p38"/>
          <p:cNvPicPr preferRelativeResize="0"/>
          <p:nvPr/>
        </p:nvPicPr>
        <p:blipFill rotWithShape="1">
          <a:blip r:embed="rId3">
            <a:alphaModFix/>
          </a:blip>
          <a:srcRect b="0" l="5285" r="0" t="0"/>
          <a:stretch/>
        </p:blipFill>
        <p:spPr>
          <a:xfrm>
            <a:off x="7773550" y="2068275"/>
            <a:ext cx="1536325" cy="1788301"/>
          </a:xfrm>
          <a:prstGeom prst="rect">
            <a:avLst/>
          </a:prstGeom>
          <a:noFill/>
          <a:ln>
            <a:noFill/>
          </a:ln>
        </p:spPr>
      </p:pic>
      <p:sp>
        <p:nvSpPr>
          <p:cNvPr id="398" name="Google Shape;398;p38"/>
          <p:cNvSpPr/>
          <p:nvPr/>
        </p:nvSpPr>
        <p:spPr>
          <a:xfrm rot="2539047">
            <a:off x="7830549" y="1864966"/>
            <a:ext cx="292550" cy="848392"/>
          </a:xfrm>
          <a:prstGeom prst="flowChartOnlineStorage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9" name="Google Shape;399;p38"/>
          <p:cNvSpPr/>
          <p:nvPr/>
        </p:nvSpPr>
        <p:spPr>
          <a:xfrm>
            <a:off x="7773550" y="2050125"/>
            <a:ext cx="1824600" cy="1824600"/>
          </a:xfrm>
          <a:prstGeom prst="ellipse">
            <a:avLst/>
          </a:prstGeom>
          <a:noFill/>
          <a:ln cap="flat" cmpd="sng" w="76200">
            <a:solidFill>
              <a:srgbClr val="17171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0" name="Google Shape;400;p38"/>
          <p:cNvSpPr txBox="1"/>
          <p:nvPr/>
        </p:nvSpPr>
        <p:spPr>
          <a:xfrm>
            <a:off x="2193750" y="4802825"/>
            <a:ext cx="78045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Observations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: of the environment after taking an action.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01" name="Google Shape;401;p38"/>
          <p:cNvSpPr txBox="1"/>
          <p:nvPr/>
        </p:nvSpPr>
        <p:spPr>
          <a:xfrm>
            <a:off x="8971350" y="3856575"/>
            <a:ext cx="2241000" cy="5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ENVIRONMENT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cxnSp>
        <p:nvCxnSpPr>
          <p:cNvPr id="402" name="Google Shape;402;p38"/>
          <p:cNvCxnSpPr>
            <a:stCxn id="394" idx="4"/>
            <a:endCxn id="399" idx="4"/>
          </p:cNvCxnSpPr>
          <p:nvPr/>
        </p:nvCxnSpPr>
        <p:spPr>
          <a:xfrm flipH="1" rot="-5400000">
            <a:off x="5944750" y="1134075"/>
            <a:ext cx="600" cy="5481900"/>
          </a:xfrm>
          <a:prstGeom prst="bentConnector3">
            <a:avLst>
              <a:gd fmla="val 55583333" name="adj1"/>
            </a:avLst>
          </a:prstGeom>
          <a:noFill/>
          <a:ln cap="flat" cmpd="sng" w="28575">
            <a:solidFill>
              <a:srgbClr val="C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03" name="Google Shape;403;p38"/>
          <p:cNvSpPr txBox="1"/>
          <p:nvPr/>
        </p:nvSpPr>
        <p:spPr>
          <a:xfrm>
            <a:off x="4024275" y="3502250"/>
            <a:ext cx="31425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Action:</a:t>
            </a:r>
            <a:endParaRPr sz="2100">
              <a:solidFill>
                <a:srgbClr val="17171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4" name="Google Shape;404;p38"/>
          <p:cNvSpPr/>
          <p:nvPr/>
        </p:nvSpPr>
        <p:spPr>
          <a:xfrm>
            <a:off x="4760575" y="3968750"/>
            <a:ext cx="2139900" cy="466500"/>
          </a:xfrm>
          <a:prstGeom prst="roundRect">
            <a:avLst>
              <a:gd fmla="val 16667" name="adj"/>
            </a:avLst>
          </a:prstGeom>
          <a:solidFill>
            <a:srgbClr val="C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lt1"/>
                </a:solidFill>
              </a:rPr>
              <a:t>ACTIONS</a:t>
            </a:r>
            <a:endParaRPr sz="2200">
              <a:solidFill>
                <a:schemeClr val="lt1"/>
              </a:solidFill>
            </a:endParaRPr>
          </a:p>
        </p:txBody>
      </p:sp>
      <p:pic>
        <p:nvPicPr>
          <p:cNvPr descr="a_t&#10;%e06ee147-89a8-40c0-be0a-140c22ff9a82" id="405" name="Google Shape;405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57962" y="3701902"/>
            <a:ext cx="261113" cy="181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06" name="Google Shape;406;p38"/>
          <p:cNvCxnSpPr>
            <a:stCxn id="399" idx="0"/>
            <a:endCxn id="394" idx="0"/>
          </p:cNvCxnSpPr>
          <p:nvPr/>
        </p:nvCxnSpPr>
        <p:spPr>
          <a:xfrm rot="5400000">
            <a:off x="5944750" y="-690375"/>
            <a:ext cx="600" cy="5481600"/>
          </a:xfrm>
          <a:prstGeom prst="bentConnector3">
            <a:avLst>
              <a:gd fmla="val -39687500" name="adj1"/>
            </a:avLst>
          </a:prstGeom>
          <a:noFill/>
          <a:ln cap="flat" cmpd="sng" w="28575">
            <a:solidFill>
              <a:srgbClr val="4A86E8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07" name="Google Shape;407;p38"/>
          <p:cNvSpPr/>
          <p:nvPr/>
        </p:nvSpPr>
        <p:spPr>
          <a:xfrm>
            <a:off x="4779788" y="1588675"/>
            <a:ext cx="2139900" cy="466500"/>
          </a:xfrm>
          <a:prstGeom prst="roundRect">
            <a:avLst>
              <a:gd fmla="val 16667" name="adj"/>
            </a:avLst>
          </a:prstGeom>
          <a:solidFill>
            <a:srgbClr val="4A86E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chemeClr val="lt1"/>
                </a:solidFill>
              </a:rPr>
              <a:t>OBSERVATIONS</a:t>
            </a:r>
            <a:endParaRPr sz="19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39"/>
          <p:cNvSpPr txBox="1"/>
          <p:nvPr/>
        </p:nvSpPr>
        <p:spPr>
          <a:xfrm>
            <a:off x="2051675" y="3856575"/>
            <a:ext cx="1650900" cy="5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AGENT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14" name="Google Shape;414;p39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Reinforcement Learning (RL): Key concepts</a:t>
            </a:r>
            <a:endParaRPr/>
          </a:p>
        </p:txBody>
      </p:sp>
      <p:sp>
        <p:nvSpPr>
          <p:cNvPr id="415" name="Google Shape;415;p39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16" name="Google Shape;416;p39"/>
          <p:cNvSpPr/>
          <p:nvPr/>
        </p:nvSpPr>
        <p:spPr>
          <a:xfrm>
            <a:off x="2291800" y="2050125"/>
            <a:ext cx="1824600" cy="18246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417" name="Google Shape;417;p39"/>
          <p:cNvSpPr/>
          <p:nvPr/>
        </p:nvSpPr>
        <p:spPr>
          <a:xfrm>
            <a:off x="2970850" y="2448875"/>
            <a:ext cx="466500" cy="466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8" name="Google Shape;418;p39"/>
          <p:cNvSpPr/>
          <p:nvPr/>
        </p:nvSpPr>
        <p:spPr>
          <a:xfrm>
            <a:off x="2823550" y="2980525"/>
            <a:ext cx="761100" cy="447000"/>
          </a:xfrm>
          <a:prstGeom prst="round2SameRect">
            <a:avLst>
              <a:gd fmla="val 16667" name="adj1"/>
              <a:gd fmla="val 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19" name="Google Shape;419;p39"/>
          <p:cNvPicPr preferRelativeResize="0"/>
          <p:nvPr/>
        </p:nvPicPr>
        <p:blipFill rotWithShape="1">
          <a:blip r:embed="rId4">
            <a:alphaModFix/>
          </a:blip>
          <a:srcRect b="0" l="5285" r="0" t="0"/>
          <a:stretch/>
        </p:blipFill>
        <p:spPr>
          <a:xfrm>
            <a:off x="7773550" y="2068275"/>
            <a:ext cx="1536325" cy="1788301"/>
          </a:xfrm>
          <a:prstGeom prst="rect">
            <a:avLst/>
          </a:prstGeom>
          <a:noFill/>
          <a:ln>
            <a:noFill/>
          </a:ln>
        </p:spPr>
      </p:pic>
      <p:sp>
        <p:nvSpPr>
          <p:cNvPr id="420" name="Google Shape;420;p39"/>
          <p:cNvSpPr/>
          <p:nvPr/>
        </p:nvSpPr>
        <p:spPr>
          <a:xfrm rot="2539047">
            <a:off x="7830549" y="1864966"/>
            <a:ext cx="292550" cy="848392"/>
          </a:xfrm>
          <a:prstGeom prst="flowChartOnlineStorage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1" name="Google Shape;421;p39"/>
          <p:cNvSpPr/>
          <p:nvPr/>
        </p:nvSpPr>
        <p:spPr>
          <a:xfrm>
            <a:off x="7773550" y="2050125"/>
            <a:ext cx="1824600" cy="1824600"/>
          </a:xfrm>
          <a:prstGeom prst="ellipse">
            <a:avLst/>
          </a:prstGeom>
          <a:noFill/>
          <a:ln cap="flat" cmpd="sng" w="76200">
            <a:solidFill>
              <a:srgbClr val="17171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2" name="Google Shape;422;p39"/>
          <p:cNvSpPr txBox="1"/>
          <p:nvPr/>
        </p:nvSpPr>
        <p:spPr>
          <a:xfrm>
            <a:off x="2193750" y="4802825"/>
            <a:ext cx="78045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State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: a complete description of the current world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23" name="Google Shape;423;p39"/>
          <p:cNvSpPr txBox="1"/>
          <p:nvPr/>
        </p:nvSpPr>
        <p:spPr>
          <a:xfrm>
            <a:off x="8971350" y="3856575"/>
            <a:ext cx="2241000" cy="5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ENVIRONMENT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cxnSp>
        <p:nvCxnSpPr>
          <p:cNvPr id="424" name="Google Shape;424;p39"/>
          <p:cNvCxnSpPr>
            <a:stCxn id="416" idx="4"/>
            <a:endCxn id="421" idx="4"/>
          </p:cNvCxnSpPr>
          <p:nvPr/>
        </p:nvCxnSpPr>
        <p:spPr>
          <a:xfrm flipH="1" rot="-5400000">
            <a:off x="5944750" y="1134075"/>
            <a:ext cx="600" cy="5481900"/>
          </a:xfrm>
          <a:prstGeom prst="bentConnector3">
            <a:avLst>
              <a:gd fmla="val 55583333" name="adj1"/>
            </a:avLst>
          </a:prstGeom>
          <a:noFill/>
          <a:ln cap="flat" cmpd="sng" w="28575">
            <a:solidFill>
              <a:srgbClr val="C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25" name="Google Shape;425;p39"/>
          <p:cNvSpPr txBox="1"/>
          <p:nvPr/>
        </p:nvSpPr>
        <p:spPr>
          <a:xfrm>
            <a:off x="4024275" y="3502250"/>
            <a:ext cx="31425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Action:</a:t>
            </a:r>
            <a:endParaRPr sz="2100">
              <a:solidFill>
                <a:srgbClr val="17171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6" name="Google Shape;426;p39"/>
          <p:cNvSpPr/>
          <p:nvPr/>
        </p:nvSpPr>
        <p:spPr>
          <a:xfrm>
            <a:off x="4760575" y="3968750"/>
            <a:ext cx="2139900" cy="466500"/>
          </a:xfrm>
          <a:prstGeom prst="roundRect">
            <a:avLst>
              <a:gd fmla="val 16667" name="adj"/>
            </a:avLst>
          </a:prstGeom>
          <a:solidFill>
            <a:srgbClr val="C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lt1"/>
                </a:solidFill>
              </a:rPr>
              <a:t>ACTIONS</a:t>
            </a:r>
            <a:endParaRPr sz="2200">
              <a:solidFill>
                <a:schemeClr val="lt1"/>
              </a:solidFill>
            </a:endParaRPr>
          </a:p>
        </p:txBody>
      </p:sp>
      <p:pic>
        <p:nvPicPr>
          <p:cNvPr descr="a_t&#10;%e06ee147-89a8-40c0-be0a-140c22ff9a82" id="427" name="Google Shape;427;p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57962" y="3701902"/>
            <a:ext cx="261113" cy="181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28" name="Google Shape;428;p39"/>
          <p:cNvCxnSpPr>
            <a:stCxn id="421" idx="0"/>
            <a:endCxn id="416" idx="0"/>
          </p:cNvCxnSpPr>
          <p:nvPr/>
        </p:nvCxnSpPr>
        <p:spPr>
          <a:xfrm rot="5400000">
            <a:off x="5944750" y="-690375"/>
            <a:ext cx="600" cy="5481600"/>
          </a:xfrm>
          <a:prstGeom prst="bentConnector3">
            <a:avLst>
              <a:gd fmla="val -39687500" name="adj1"/>
            </a:avLst>
          </a:prstGeom>
          <a:noFill/>
          <a:ln cap="flat" cmpd="sng" w="28575">
            <a:solidFill>
              <a:srgbClr val="4A86E8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29" name="Google Shape;429;p39"/>
          <p:cNvSpPr/>
          <p:nvPr/>
        </p:nvSpPr>
        <p:spPr>
          <a:xfrm>
            <a:off x="4779788" y="1588675"/>
            <a:ext cx="2139900" cy="466500"/>
          </a:xfrm>
          <a:prstGeom prst="roundRect">
            <a:avLst>
              <a:gd fmla="val 16667" name="adj"/>
            </a:avLst>
          </a:prstGeom>
          <a:solidFill>
            <a:srgbClr val="4A86E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chemeClr val="lt1"/>
                </a:solidFill>
              </a:rPr>
              <a:t>OBSERVATIONS</a:t>
            </a:r>
            <a:endParaRPr sz="1900">
              <a:solidFill>
                <a:schemeClr val="lt1"/>
              </a:solidFill>
            </a:endParaRPr>
          </a:p>
        </p:txBody>
      </p:sp>
      <p:sp>
        <p:nvSpPr>
          <p:cNvPr id="430" name="Google Shape;430;p39"/>
          <p:cNvSpPr txBox="1"/>
          <p:nvPr/>
        </p:nvSpPr>
        <p:spPr>
          <a:xfrm>
            <a:off x="2683123" y="5850975"/>
            <a:ext cx="53925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Partially observable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: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431" name="Google Shape;431;p39"/>
          <p:cNvGrpSpPr/>
          <p:nvPr/>
        </p:nvGrpSpPr>
        <p:grpSpPr>
          <a:xfrm>
            <a:off x="3304588" y="5492025"/>
            <a:ext cx="4696500" cy="414125"/>
            <a:chOff x="2444288" y="5277950"/>
            <a:chExt cx="4696500" cy="414125"/>
          </a:xfrm>
        </p:grpSpPr>
        <p:sp>
          <p:nvSpPr>
            <p:cNvPr id="432" name="Google Shape;432;p39"/>
            <p:cNvSpPr txBox="1"/>
            <p:nvPr/>
          </p:nvSpPr>
          <p:spPr>
            <a:xfrm>
              <a:off x="2444288" y="5277950"/>
              <a:ext cx="4696500" cy="365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100">
                  <a:solidFill>
                    <a:srgbClr val="171717"/>
                  </a:solidFill>
                  <a:latin typeface="Cambria"/>
                  <a:ea typeface="Cambria"/>
                  <a:cs typeface="Cambria"/>
                  <a:sym typeface="Cambria"/>
                </a:rPr>
                <a:t>Fully observable</a:t>
              </a:r>
              <a:r>
                <a:rPr lang="en-US" sz="2100">
                  <a:solidFill>
                    <a:srgbClr val="171717"/>
                  </a:solidFill>
                  <a:latin typeface="Cambria"/>
                  <a:ea typeface="Cambria"/>
                  <a:cs typeface="Cambria"/>
                  <a:sym typeface="Cambria"/>
                </a:rPr>
                <a:t>:</a:t>
              </a:r>
              <a:endParaRPr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pic>
          <p:nvPicPr>
            <p:cNvPr descr="s_t = o_t&#10;%732c07af-17b5-492e-a117-1862acdc90cb" id="433" name="Google Shape;433;p39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5928625" y="5434900"/>
              <a:ext cx="1019175" cy="2571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34" name="Google Shape;434;p39"/>
          <p:cNvSpPr txBox="1"/>
          <p:nvPr/>
        </p:nvSpPr>
        <p:spPr>
          <a:xfrm>
            <a:off x="4475013" y="1934900"/>
            <a:ext cx="22410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New state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:</a:t>
            </a:r>
            <a:endParaRPr sz="2100">
              <a:solidFill>
                <a:srgbClr val="17171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s_t \neq o_t = s_t^a&#10;%af8c6590-6cd5-4cf2-96af-227a88a7f636" id="435" name="Google Shape;435;p3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716013" y="5908088"/>
            <a:ext cx="1790700" cy="3429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_{t+1}&#10;%420e97d0-106d-4662-9737-f95e989758e5" id="436" name="Google Shape;436;p3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239653" y="2139418"/>
            <a:ext cx="476372" cy="181100"/>
          </a:xfrm>
          <a:prstGeom prst="rect">
            <a:avLst/>
          </a:prstGeom>
          <a:noFill/>
          <a:ln>
            <a:noFill/>
          </a:ln>
        </p:spPr>
      </p:pic>
      <p:sp>
        <p:nvSpPr>
          <p:cNvPr id="437" name="Google Shape;437;p39"/>
          <p:cNvSpPr txBox="1"/>
          <p:nvPr/>
        </p:nvSpPr>
        <p:spPr>
          <a:xfrm>
            <a:off x="3159716" y="884913"/>
            <a:ext cx="5872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Agents </a:t>
            </a: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observation 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of state may omit information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38" name="Google Shape;438;p39"/>
          <p:cNvSpPr txBox="1"/>
          <p:nvPr/>
        </p:nvSpPr>
        <p:spPr>
          <a:xfrm>
            <a:off x="1788250" y="5167575"/>
            <a:ext cx="83136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Observation 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(more formally)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: a (possibly partial) view of the true state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o_{t+1}\subseteq s_{t+1}&#10;%9be765ce-e4cf-4b4b-8900-d79ccedebb6f" id="439" name="Google Shape;439;p39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437350" y="1536823"/>
            <a:ext cx="1148150" cy="2050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40"/>
          <p:cNvSpPr txBox="1"/>
          <p:nvPr/>
        </p:nvSpPr>
        <p:spPr>
          <a:xfrm>
            <a:off x="2051675" y="3856575"/>
            <a:ext cx="1650900" cy="5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AGENT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46" name="Google Shape;446;p40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Reinforcement Learning (RL): Key concepts</a:t>
            </a:r>
            <a:endParaRPr/>
          </a:p>
        </p:txBody>
      </p:sp>
      <p:sp>
        <p:nvSpPr>
          <p:cNvPr id="447" name="Google Shape;447;p40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48" name="Google Shape;448;p40"/>
          <p:cNvSpPr/>
          <p:nvPr/>
        </p:nvSpPr>
        <p:spPr>
          <a:xfrm>
            <a:off x="2291800" y="2050125"/>
            <a:ext cx="1824600" cy="18246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449" name="Google Shape;449;p40"/>
          <p:cNvSpPr/>
          <p:nvPr/>
        </p:nvSpPr>
        <p:spPr>
          <a:xfrm>
            <a:off x="2970850" y="2448875"/>
            <a:ext cx="466500" cy="466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0" name="Google Shape;450;p40"/>
          <p:cNvSpPr/>
          <p:nvPr/>
        </p:nvSpPr>
        <p:spPr>
          <a:xfrm>
            <a:off x="2823550" y="2980525"/>
            <a:ext cx="761100" cy="447000"/>
          </a:xfrm>
          <a:prstGeom prst="round2SameRect">
            <a:avLst>
              <a:gd fmla="val 16667" name="adj1"/>
              <a:gd fmla="val 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51" name="Google Shape;451;p40"/>
          <p:cNvPicPr preferRelativeResize="0"/>
          <p:nvPr/>
        </p:nvPicPr>
        <p:blipFill rotWithShape="1">
          <a:blip r:embed="rId3">
            <a:alphaModFix/>
          </a:blip>
          <a:srcRect b="0" l="5285" r="0" t="0"/>
          <a:stretch/>
        </p:blipFill>
        <p:spPr>
          <a:xfrm>
            <a:off x="7773550" y="2068275"/>
            <a:ext cx="1536325" cy="1788301"/>
          </a:xfrm>
          <a:prstGeom prst="rect">
            <a:avLst/>
          </a:prstGeom>
          <a:noFill/>
          <a:ln>
            <a:noFill/>
          </a:ln>
        </p:spPr>
      </p:pic>
      <p:sp>
        <p:nvSpPr>
          <p:cNvPr id="452" name="Google Shape;452;p40"/>
          <p:cNvSpPr/>
          <p:nvPr/>
        </p:nvSpPr>
        <p:spPr>
          <a:xfrm rot="2539047">
            <a:off x="7830549" y="1864966"/>
            <a:ext cx="292550" cy="848392"/>
          </a:xfrm>
          <a:prstGeom prst="flowChartOnlineStorage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3" name="Google Shape;453;p40"/>
          <p:cNvSpPr/>
          <p:nvPr/>
        </p:nvSpPr>
        <p:spPr>
          <a:xfrm>
            <a:off x="7773550" y="2050125"/>
            <a:ext cx="1824600" cy="1824600"/>
          </a:xfrm>
          <a:prstGeom prst="ellipse">
            <a:avLst/>
          </a:prstGeom>
          <a:noFill/>
          <a:ln cap="flat" cmpd="sng" w="76200">
            <a:solidFill>
              <a:srgbClr val="17171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4" name="Google Shape;454;p40"/>
          <p:cNvSpPr txBox="1"/>
          <p:nvPr/>
        </p:nvSpPr>
        <p:spPr>
          <a:xfrm>
            <a:off x="1978313" y="4796350"/>
            <a:ext cx="84204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Reward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: a scalar feedback signal measuring how “good” the action was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55" name="Google Shape;455;p40"/>
          <p:cNvSpPr txBox="1"/>
          <p:nvPr/>
        </p:nvSpPr>
        <p:spPr>
          <a:xfrm>
            <a:off x="8971350" y="3856575"/>
            <a:ext cx="2241000" cy="5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ENVIRONMENT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cxnSp>
        <p:nvCxnSpPr>
          <p:cNvPr id="456" name="Google Shape;456;p40"/>
          <p:cNvCxnSpPr>
            <a:stCxn id="448" idx="4"/>
            <a:endCxn id="453" idx="4"/>
          </p:cNvCxnSpPr>
          <p:nvPr/>
        </p:nvCxnSpPr>
        <p:spPr>
          <a:xfrm flipH="1" rot="-5400000">
            <a:off x="5944750" y="1134075"/>
            <a:ext cx="600" cy="5481900"/>
          </a:xfrm>
          <a:prstGeom prst="bentConnector3">
            <a:avLst>
              <a:gd fmla="val 55583333" name="adj1"/>
            </a:avLst>
          </a:prstGeom>
          <a:noFill/>
          <a:ln cap="flat" cmpd="sng" w="28575">
            <a:solidFill>
              <a:srgbClr val="C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57" name="Google Shape;457;p40"/>
          <p:cNvSpPr txBox="1"/>
          <p:nvPr/>
        </p:nvSpPr>
        <p:spPr>
          <a:xfrm>
            <a:off x="4024275" y="3502250"/>
            <a:ext cx="31425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Action:</a:t>
            </a:r>
            <a:endParaRPr sz="2100">
              <a:solidFill>
                <a:srgbClr val="17171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8" name="Google Shape;458;p40"/>
          <p:cNvSpPr/>
          <p:nvPr/>
        </p:nvSpPr>
        <p:spPr>
          <a:xfrm>
            <a:off x="4760575" y="3968750"/>
            <a:ext cx="2139900" cy="466500"/>
          </a:xfrm>
          <a:prstGeom prst="roundRect">
            <a:avLst>
              <a:gd fmla="val 16667" name="adj"/>
            </a:avLst>
          </a:prstGeom>
          <a:solidFill>
            <a:srgbClr val="C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lt1"/>
                </a:solidFill>
              </a:rPr>
              <a:t>ACTIONS</a:t>
            </a:r>
            <a:endParaRPr sz="2200">
              <a:solidFill>
                <a:schemeClr val="lt1"/>
              </a:solidFill>
            </a:endParaRPr>
          </a:p>
        </p:txBody>
      </p:sp>
      <p:pic>
        <p:nvPicPr>
          <p:cNvPr descr="a_t&#10;%e06ee147-89a8-40c0-be0a-140c22ff9a82" id="459" name="Google Shape;459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57962" y="3701902"/>
            <a:ext cx="261113" cy="181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60" name="Google Shape;460;p40"/>
          <p:cNvCxnSpPr>
            <a:stCxn id="453" idx="0"/>
            <a:endCxn id="448" idx="0"/>
          </p:cNvCxnSpPr>
          <p:nvPr/>
        </p:nvCxnSpPr>
        <p:spPr>
          <a:xfrm rot="5400000">
            <a:off x="5944750" y="-690375"/>
            <a:ext cx="600" cy="5481600"/>
          </a:xfrm>
          <a:prstGeom prst="bentConnector3">
            <a:avLst>
              <a:gd fmla="val -39687500" name="adj1"/>
            </a:avLst>
          </a:prstGeom>
          <a:noFill/>
          <a:ln cap="flat" cmpd="sng" w="28575">
            <a:solidFill>
              <a:srgbClr val="4A86E8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61" name="Google Shape;461;p40"/>
          <p:cNvSpPr/>
          <p:nvPr/>
        </p:nvSpPr>
        <p:spPr>
          <a:xfrm>
            <a:off x="4779788" y="1588675"/>
            <a:ext cx="2139900" cy="466500"/>
          </a:xfrm>
          <a:prstGeom prst="roundRect">
            <a:avLst>
              <a:gd fmla="val 16667" name="adj"/>
            </a:avLst>
          </a:prstGeom>
          <a:solidFill>
            <a:srgbClr val="4A86E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chemeClr val="lt1"/>
                </a:solidFill>
              </a:rPr>
              <a:t>OBSERVATIONS</a:t>
            </a:r>
            <a:endParaRPr sz="1900">
              <a:solidFill>
                <a:schemeClr val="lt1"/>
              </a:solidFill>
            </a:endParaRPr>
          </a:p>
        </p:txBody>
      </p:sp>
      <p:sp>
        <p:nvSpPr>
          <p:cNvPr id="462" name="Google Shape;462;p40"/>
          <p:cNvSpPr txBox="1"/>
          <p:nvPr/>
        </p:nvSpPr>
        <p:spPr>
          <a:xfrm>
            <a:off x="4475013" y="1934900"/>
            <a:ext cx="22410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New state:</a:t>
            </a:r>
            <a:endParaRPr sz="2100">
              <a:solidFill>
                <a:srgbClr val="17171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s_{t+1}&#10;%420e97d0-106d-4662-9737-f95e989758e5" id="463" name="Google Shape;463;p4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39653" y="2139418"/>
            <a:ext cx="476372" cy="181100"/>
          </a:xfrm>
          <a:prstGeom prst="rect">
            <a:avLst/>
          </a:prstGeom>
          <a:noFill/>
          <a:ln>
            <a:noFill/>
          </a:ln>
        </p:spPr>
      </p:pic>
      <p:sp>
        <p:nvSpPr>
          <p:cNvPr id="464" name="Google Shape;464;p40"/>
          <p:cNvSpPr txBox="1"/>
          <p:nvPr/>
        </p:nvSpPr>
        <p:spPr>
          <a:xfrm>
            <a:off x="2031725" y="5264375"/>
            <a:ext cx="83136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N.B: Rewards can be </a:t>
            </a:r>
            <a:r>
              <a:rPr b="1"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immediate </a:t>
            </a: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or </a:t>
            </a:r>
            <a:r>
              <a:rPr b="1"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delayed</a:t>
            </a:r>
            <a:endParaRPr b="1"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465" name="Google Shape;465;p40"/>
          <p:cNvGrpSpPr/>
          <p:nvPr/>
        </p:nvGrpSpPr>
        <p:grpSpPr>
          <a:xfrm>
            <a:off x="4539238" y="2242700"/>
            <a:ext cx="2241000" cy="466500"/>
            <a:chOff x="4539238" y="2242700"/>
            <a:chExt cx="2241000" cy="466500"/>
          </a:xfrm>
        </p:grpSpPr>
        <p:sp>
          <p:nvSpPr>
            <p:cNvPr id="466" name="Google Shape;466;p40"/>
            <p:cNvSpPr txBox="1"/>
            <p:nvPr/>
          </p:nvSpPr>
          <p:spPr>
            <a:xfrm>
              <a:off x="4539238" y="2242700"/>
              <a:ext cx="2241000" cy="466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100">
                  <a:solidFill>
                    <a:srgbClr val="171717"/>
                  </a:solidFill>
                  <a:latin typeface="Cambria"/>
                  <a:ea typeface="Cambria"/>
                  <a:cs typeface="Cambria"/>
                  <a:sym typeface="Cambria"/>
                </a:rPr>
                <a:t>Reward</a:t>
              </a:r>
              <a:r>
                <a:rPr lang="en-US" sz="2100">
                  <a:solidFill>
                    <a:srgbClr val="171717"/>
                  </a:solidFill>
                  <a:latin typeface="Cambria"/>
                  <a:ea typeface="Cambria"/>
                  <a:cs typeface="Cambria"/>
                  <a:sym typeface="Cambria"/>
                </a:rPr>
                <a:t>:</a:t>
              </a:r>
              <a:endParaRPr sz="2100">
                <a:solidFill>
                  <a:srgbClr val="171717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descr="r_t&#10;%1b8dc719-fca4-4085-bb5c-79e25ecb580b" id="467" name="Google Shape;467;p40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6199049" y="2448863"/>
              <a:ext cx="235851" cy="1811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descr="o_{t+1}\subseteq s_{t+1}&#10;%9be765ce-e4cf-4b4b-8900-d79ccedebb6f" id="468" name="Google Shape;468;p4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437350" y="1536823"/>
            <a:ext cx="1148150" cy="2050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_t = \sum\limits_{k=0}^\infty r_{k+t+1}&#10;&#10;%381b86d0-7f52-4f1d-b098-b44d3641693c" id="474" name="Google Shape;474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90948" y="5069600"/>
            <a:ext cx="2332328" cy="874000"/>
          </a:xfrm>
          <a:prstGeom prst="rect">
            <a:avLst/>
          </a:prstGeom>
          <a:noFill/>
          <a:ln>
            <a:noFill/>
          </a:ln>
        </p:spPr>
      </p:pic>
      <p:sp>
        <p:nvSpPr>
          <p:cNvPr id="475" name="Google Shape;475;p41"/>
          <p:cNvSpPr txBox="1"/>
          <p:nvPr/>
        </p:nvSpPr>
        <p:spPr>
          <a:xfrm>
            <a:off x="2051675" y="3856575"/>
            <a:ext cx="1650900" cy="5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AGENT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76" name="Google Shape;476;p41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Reinforcement Learning (RL): Key concepts</a:t>
            </a:r>
            <a:endParaRPr/>
          </a:p>
        </p:txBody>
      </p:sp>
      <p:sp>
        <p:nvSpPr>
          <p:cNvPr id="477" name="Google Shape;477;p41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78" name="Google Shape;478;p41"/>
          <p:cNvSpPr/>
          <p:nvPr/>
        </p:nvSpPr>
        <p:spPr>
          <a:xfrm>
            <a:off x="2291800" y="2050125"/>
            <a:ext cx="1824600" cy="18246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479" name="Google Shape;479;p41"/>
          <p:cNvSpPr/>
          <p:nvPr/>
        </p:nvSpPr>
        <p:spPr>
          <a:xfrm>
            <a:off x="2970850" y="2448875"/>
            <a:ext cx="466500" cy="466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0" name="Google Shape;480;p41"/>
          <p:cNvSpPr/>
          <p:nvPr/>
        </p:nvSpPr>
        <p:spPr>
          <a:xfrm>
            <a:off x="2823550" y="2980525"/>
            <a:ext cx="761100" cy="447000"/>
          </a:xfrm>
          <a:prstGeom prst="round2SameRect">
            <a:avLst>
              <a:gd fmla="val 16667" name="adj1"/>
              <a:gd fmla="val 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81" name="Google Shape;481;p41"/>
          <p:cNvPicPr preferRelativeResize="0"/>
          <p:nvPr/>
        </p:nvPicPr>
        <p:blipFill rotWithShape="1">
          <a:blip r:embed="rId4">
            <a:alphaModFix/>
          </a:blip>
          <a:srcRect b="0" l="5285" r="0" t="0"/>
          <a:stretch/>
        </p:blipFill>
        <p:spPr>
          <a:xfrm>
            <a:off x="7773550" y="2068275"/>
            <a:ext cx="1536325" cy="1788301"/>
          </a:xfrm>
          <a:prstGeom prst="rect">
            <a:avLst/>
          </a:prstGeom>
          <a:noFill/>
          <a:ln>
            <a:noFill/>
          </a:ln>
        </p:spPr>
      </p:pic>
      <p:sp>
        <p:nvSpPr>
          <p:cNvPr id="482" name="Google Shape;482;p41"/>
          <p:cNvSpPr/>
          <p:nvPr/>
        </p:nvSpPr>
        <p:spPr>
          <a:xfrm rot="2539047">
            <a:off x="7830549" y="1864966"/>
            <a:ext cx="292550" cy="848392"/>
          </a:xfrm>
          <a:prstGeom prst="flowChartOnlineStorage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3" name="Google Shape;483;p41"/>
          <p:cNvSpPr/>
          <p:nvPr/>
        </p:nvSpPr>
        <p:spPr>
          <a:xfrm>
            <a:off x="7773550" y="2050125"/>
            <a:ext cx="1824600" cy="1824600"/>
          </a:xfrm>
          <a:prstGeom prst="ellipse">
            <a:avLst/>
          </a:prstGeom>
          <a:noFill/>
          <a:ln cap="flat" cmpd="sng" w="76200">
            <a:solidFill>
              <a:srgbClr val="17171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4" name="Google Shape;484;p41"/>
          <p:cNvSpPr txBox="1"/>
          <p:nvPr/>
        </p:nvSpPr>
        <p:spPr>
          <a:xfrm>
            <a:off x="214417" y="4373775"/>
            <a:ext cx="28158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Total Reward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(</a:t>
            </a: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Return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)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85" name="Google Shape;485;p41"/>
          <p:cNvSpPr txBox="1"/>
          <p:nvPr/>
        </p:nvSpPr>
        <p:spPr>
          <a:xfrm>
            <a:off x="8971350" y="3856575"/>
            <a:ext cx="2241000" cy="5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ENVIRONMENT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cxnSp>
        <p:nvCxnSpPr>
          <p:cNvPr id="486" name="Google Shape;486;p41"/>
          <p:cNvCxnSpPr>
            <a:stCxn id="478" idx="4"/>
            <a:endCxn id="483" idx="4"/>
          </p:cNvCxnSpPr>
          <p:nvPr/>
        </p:nvCxnSpPr>
        <p:spPr>
          <a:xfrm flipH="1" rot="-5400000">
            <a:off x="5944750" y="1134075"/>
            <a:ext cx="600" cy="5481900"/>
          </a:xfrm>
          <a:prstGeom prst="bentConnector3">
            <a:avLst>
              <a:gd fmla="val 55583333" name="adj1"/>
            </a:avLst>
          </a:prstGeom>
          <a:noFill/>
          <a:ln cap="flat" cmpd="sng" w="28575">
            <a:solidFill>
              <a:srgbClr val="C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87" name="Google Shape;487;p41"/>
          <p:cNvSpPr txBox="1"/>
          <p:nvPr/>
        </p:nvSpPr>
        <p:spPr>
          <a:xfrm>
            <a:off x="4024275" y="3502250"/>
            <a:ext cx="31425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Action:</a:t>
            </a:r>
            <a:endParaRPr sz="2100">
              <a:solidFill>
                <a:srgbClr val="17171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8" name="Google Shape;488;p41"/>
          <p:cNvSpPr/>
          <p:nvPr/>
        </p:nvSpPr>
        <p:spPr>
          <a:xfrm>
            <a:off x="4760575" y="3968750"/>
            <a:ext cx="2139900" cy="466500"/>
          </a:xfrm>
          <a:prstGeom prst="roundRect">
            <a:avLst>
              <a:gd fmla="val 16667" name="adj"/>
            </a:avLst>
          </a:prstGeom>
          <a:solidFill>
            <a:srgbClr val="C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lt1"/>
                </a:solidFill>
              </a:rPr>
              <a:t>ACTIONS</a:t>
            </a:r>
            <a:endParaRPr sz="2200">
              <a:solidFill>
                <a:schemeClr val="lt1"/>
              </a:solidFill>
            </a:endParaRPr>
          </a:p>
        </p:txBody>
      </p:sp>
      <p:pic>
        <p:nvPicPr>
          <p:cNvPr descr="a_t&#10;%e06ee147-89a8-40c0-be0a-140c22ff9a82" id="489" name="Google Shape;489;p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57962" y="3701902"/>
            <a:ext cx="261113" cy="181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90" name="Google Shape;490;p41"/>
          <p:cNvCxnSpPr>
            <a:stCxn id="483" idx="0"/>
            <a:endCxn id="478" idx="0"/>
          </p:cNvCxnSpPr>
          <p:nvPr/>
        </p:nvCxnSpPr>
        <p:spPr>
          <a:xfrm rot="5400000">
            <a:off x="5944750" y="-690375"/>
            <a:ext cx="600" cy="5481600"/>
          </a:xfrm>
          <a:prstGeom prst="bentConnector3">
            <a:avLst>
              <a:gd fmla="val -39687500" name="adj1"/>
            </a:avLst>
          </a:prstGeom>
          <a:noFill/>
          <a:ln cap="flat" cmpd="sng" w="28575">
            <a:solidFill>
              <a:srgbClr val="4A86E8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91" name="Google Shape;491;p41"/>
          <p:cNvSpPr/>
          <p:nvPr/>
        </p:nvSpPr>
        <p:spPr>
          <a:xfrm>
            <a:off x="4779788" y="1588675"/>
            <a:ext cx="2139900" cy="466500"/>
          </a:xfrm>
          <a:prstGeom prst="roundRect">
            <a:avLst>
              <a:gd fmla="val 16667" name="adj"/>
            </a:avLst>
          </a:prstGeom>
          <a:solidFill>
            <a:srgbClr val="4A86E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chemeClr val="lt1"/>
                </a:solidFill>
              </a:rPr>
              <a:t>OBSERVATIONS</a:t>
            </a:r>
            <a:endParaRPr sz="1900">
              <a:solidFill>
                <a:schemeClr val="lt1"/>
              </a:solidFill>
            </a:endParaRPr>
          </a:p>
        </p:txBody>
      </p:sp>
      <p:sp>
        <p:nvSpPr>
          <p:cNvPr id="492" name="Google Shape;492;p41"/>
          <p:cNvSpPr txBox="1"/>
          <p:nvPr/>
        </p:nvSpPr>
        <p:spPr>
          <a:xfrm>
            <a:off x="4475013" y="1934900"/>
            <a:ext cx="22410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New state:</a:t>
            </a:r>
            <a:endParaRPr sz="2100">
              <a:solidFill>
                <a:srgbClr val="17171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s_{t+1}&#10;%420e97d0-106d-4662-9737-f95e989758e5" id="493" name="Google Shape;493;p4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239653" y="2139418"/>
            <a:ext cx="476372" cy="1811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94" name="Google Shape;494;p41"/>
          <p:cNvGrpSpPr/>
          <p:nvPr/>
        </p:nvGrpSpPr>
        <p:grpSpPr>
          <a:xfrm>
            <a:off x="4539238" y="2242700"/>
            <a:ext cx="2241000" cy="466500"/>
            <a:chOff x="4539238" y="2242700"/>
            <a:chExt cx="2241000" cy="466500"/>
          </a:xfrm>
        </p:grpSpPr>
        <p:sp>
          <p:nvSpPr>
            <p:cNvPr id="495" name="Google Shape;495;p41"/>
            <p:cNvSpPr txBox="1"/>
            <p:nvPr/>
          </p:nvSpPr>
          <p:spPr>
            <a:xfrm>
              <a:off x="4539238" y="2242700"/>
              <a:ext cx="2241000" cy="466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100">
                  <a:solidFill>
                    <a:srgbClr val="171717"/>
                  </a:solidFill>
                  <a:latin typeface="Cambria"/>
                  <a:ea typeface="Cambria"/>
                  <a:cs typeface="Cambria"/>
                  <a:sym typeface="Cambria"/>
                </a:rPr>
                <a:t>Reward:</a:t>
              </a:r>
              <a:endParaRPr sz="2100">
                <a:solidFill>
                  <a:srgbClr val="171717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descr="r_t&#10;%1b8dc719-fca4-4085-bb5c-79e25ecb580b" id="496" name="Google Shape;496;p41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6199049" y="2448863"/>
              <a:ext cx="235851" cy="1811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descr="o_{t+1}\subseteq s_{t+1}&#10;%9be765ce-e4cf-4b4b-8900-d79ccedebb6f" id="497" name="Google Shape;497;p4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437350" y="1536823"/>
            <a:ext cx="1148150" cy="20502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98" name="Google Shape;498;p41"/>
          <p:cNvCxnSpPr/>
          <p:nvPr/>
        </p:nvCxnSpPr>
        <p:spPr>
          <a:xfrm>
            <a:off x="2306275" y="5009450"/>
            <a:ext cx="861900" cy="2985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3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_t = \sum\limits_{k=0}^\infty r_{k+t+1} = r_{t+1} +  r_{t+2} + ... + r_{t+n} + ...&#10;&#10;%ec1e5aaf-4289-450a-a87d-00ced27c1567" id="504" name="Google Shape;504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90950" y="5069595"/>
            <a:ext cx="6827150" cy="874001"/>
          </a:xfrm>
          <a:prstGeom prst="rect">
            <a:avLst/>
          </a:prstGeom>
          <a:noFill/>
          <a:ln>
            <a:noFill/>
          </a:ln>
        </p:spPr>
      </p:pic>
      <p:sp>
        <p:nvSpPr>
          <p:cNvPr id="505" name="Google Shape;505;p42"/>
          <p:cNvSpPr txBox="1"/>
          <p:nvPr/>
        </p:nvSpPr>
        <p:spPr>
          <a:xfrm>
            <a:off x="2051675" y="3856575"/>
            <a:ext cx="1650900" cy="5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AGENT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506" name="Google Shape;506;p42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Reinforcement Learning (RL): Key concepts</a:t>
            </a:r>
            <a:endParaRPr/>
          </a:p>
        </p:txBody>
      </p:sp>
      <p:sp>
        <p:nvSpPr>
          <p:cNvPr id="507" name="Google Shape;507;p42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08" name="Google Shape;508;p42"/>
          <p:cNvSpPr/>
          <p:nvPr/>
        </p:nvSpPr>
        <p:spPr>
          <a:xfrm>
            <a:off x="2291800" y="2050125"/>
            <a:ext cx="1824600" cy="18246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509" name="Google Shape;509;p42"/>
          <p:cNvSpPr/>
          <p:nvPr/>
        </p:nvSpPr>
        <p:spPr>
          <a:xfrm>
            <a:off x="2970850" y="2448875"/>
            <a:ext cx="466500" cy="466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0" name="Google Shape;510;p42"/>
          <p:cNvSpPr/>
          <p:nvPr/>
        </p:nvSpPr>
        <p:spPr>
          <a:xfrm>
            <a:off x="2823550" y="2980525"/>
            <a:ext cx="761100" cy="447000"/>
          </a:xfrm>
          <a:prstGeom prst="round2SameRect">
            <a:avLst>
              <a:gd fmla="val 16667" name="adj1"/>
              <a:gd fmla="val 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11" name="Google Shape;511;p42"/>
          <p:cNvPicPr preferRelativeResize="0"/>
          <p:nvPr/>
        </p:nvPicPr>
        <p:blipFill rotWithShape="1">
          <a:blip r:embed="rId4">
            <a:alphaModFix/>
          </a:blip>
          <a:srcRect b="0" l="5285" r="0" t="0"/>
          <a:stretch/>
        </p:blipFill>
        <p:spPr>
          <a:xfrm>
            <a:off x="7773550" y="2068275"/>
            <a:ext cx="1536325" cy="1788301"/>
          </a:xfrm>
          <a:prstGeom prst="rect">
            <a:avLst/>
          </a:prstGeom>
          <a:noFill/>
          <a:ln>
            <a:noFill/>
          </a:ln>
        </p:spPr>
      </p:pic>
      <p:sp>
        <p:nvSpPr>
          <p:cNvPr id="512" name="Google Shape;512;p42"/>
          <p:cNvSpPr/>
          <p:nvPr/>
        </p:nvSpPr>
        <p:spPr>
          <a:xfrm rot="2539047">
            <a:off x="7830549" y="1864966"/>
            <a:ext cx="292550" cy="848392"/>
          </a:xfrm>
          <a:prstGeom prst="flowChartOnlineStorage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3" name="Google Shape;513;p42"/>
          <p:cNvSpPr/>
          <p:nvPr/>
        </p:nvSpPr>
        <p:spPr>
          <a:xfrm>
            <a:off x="7773550" y="2050125"/>
            <a:ext cx="1824600" cy="1824600"/>
          </a:xfrm>
          <a:prstGeom prst="ellipse">
            <a:avLst/>
          </a:prstGeom>
          <a:noFill/>
          <a:ln cap="flat" cmpd="sng" w="76200">
            <a:solidFill>
              <a:srgbClr val="17171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4" name="Google Shape;514;p42"/>
          <p:cNvSpPr txBox="1"/>
          <p:nvPr/>
        </p:nvSpPr>
        <p:spPr>
          <a:xfrm>
            <a:off x="214417" y="4373775"/>
            <a:ext cx="28158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Total Reward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(</a:t>
            </a: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Return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) 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515" name="Google Shape;515;p42"/>
          <p:cNvSpPr txBox="1"/>
          <p:nvPr/>
        </p:nvSpPr>
        <p:spPr>
          <a:xfrm>
            <a:off x="8971350" y="3856575"/>
            <a:ext cx="2241000" cy="5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ENVIRONMENT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cxnSp>
        <p:nvCxnSpPr>
          <p:cNvPr id="516" name="Google Shape;516;p42"/>
          <p:cNvCxnSpPr>
            <a:stCxn id="508" idx="4"/>
            <a:endCxn id="513" idx="4"/>
          </p:cNvCxnSpPr>
          <p:nvPr/>
        </p:nvCxnSpPr>
        <p:spPr>
          <a:xfrm flipH="1" rot="-5400000">
            <a:off x="5944750" y="1134075"/>
            <a:ext cx="600" cy="5481900"/>
          </a:xfrm>
          <a:prstGeom prst="bentConnector3">
            <a:avLst>
              <a:gd fmla="val 55583333" name="adj1"/>
            </a:avLst>
          </a:prstGeom>
          <a:noFill/>
          <a:ln cap="flat" cmpd="sng" w="28575">
            <a:solidFill>
              <a:srgbClr val="C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17" name="Google Shape;517;p42"/>
          <p:cNvSpPr txBox="1"/>
          <p:nvPr/>
        </p:nvSpPr>
        <p:spPr>
          <a:xfrm>
            <a:off x="4024275" y="3502250"/>
            <a:ext cx="31425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Action:</a:t>
            </a:r>
            <a:endParaRPr sz="2100">
              <a:solidFill>
                <a:srgbClr val="17171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8" name="Google Shape;518;p42"/>
          <p:cNvSpPr/>
          <p:nvPr/>
        </p:nvSpPr>
        <p:spPr>
          <a:xfrm>
            <a:off x="4760575" y="3968750"/>
            <a:ext cx="2139900" cy="466500"/>
          </a:xfrm>
          <a:prstGeom prst="roundRect">
            <a:avLst>
              <a:gd fmla="val 16667" name="adj"/>
            </a:avLst>
          </a:prstGeom>
          <a:solidFill>
            <a:srgbClr val="C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lt1"/>
                </a:solidFill>
              </a:rPr>
              <a:t>ACTIONS</a:t>
            </a:r>
            <a:endParaRPr sz="2200">
              <a:solidFill>
                <a:schemeClr val="lt1"/>
              </a:solidFill>
            </a:endParaRPr>
          </a:p>
        </p:txBody>
      </p:sp>
      <p:pic>
        <p:nvPicPr>
          <p:cNvPr descr="a_t&#10;%e06ee147-89a8-40c0-be0a-140c22ff9a82" id="519" name="Google Shape;519;p4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57962" y="3701902"/>
            <a:ext cx="261113" cy="181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20" name="Google Shape;520;p42"/>
          <p:cNvCxnSpPr>
            <a:stCxn id="513" idx="0"/>
            <a:endCxn id="508" idx="0"/>
          </p:cNvCxnSpPr>
          <p:nvPr/>
        </p:nvCxnSpPr>
        <p:spPr>
          <a:xfrm rot="5400000">
            <a:off x="5944750" y="-690375"/>
            <a:ext cx="600" cy="5481600"/>
          </a:xfrm>
          <a:prstGeom prst="bentConnector3">
            <a:avLst>
              <a:gd fmla="val -39687500" name="adj1"/>
            </a:avLst>
          </a:prstGeom>
          <a:noFill/>
          <a:ln cap="flat" cmpd="sng" w="28575">
            <a:solidFill>
              <a:srgbClr val="4A86E8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21" name="Google Shape;521;p42"/>
          <p:cNvSpPr/>
          <p:nvPr/>
        </p:nvSpPr>
        <p:spPr>
          <a:xfrm>
            <a:off x="4779788" y="1588675"/>
            <a:ext cx="2139900" cy="466500"/>
          </a:xfrm>
          <a:prstGeom prst="roundRect">
            <a:avLst>
              <a:gd fmla="val 16667" name="adj"/>
            </a:avLst>
          </a:prstGeom>
          <a:solidFill>
            <a:srgbClr val="4A86E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chemeClr val="lt1"/>
                </a:solidFill>
              </a:rPr>
              <a:t>OBSERVATIONS</a:t>
            </a:r>
            <a:endParaRPr sz="1900">
              <a:solidFill>
                <a:schemeClr val="lt1"/>
              </a:solidFill>
            </a:endParaRPr>
          </a:p>
        </p:txBody>
      </p:sp>
      <p:sp>
        <p:nvSpPr>
          <p:cNvPr id="522" name="Google Shape;522;p42"/>
          <p:cNvSpPr txBox="1"/>
          <p:nvPr/>
        </p:nvSpPr>
        <p:spPr>
          <a:xfrm>
            <a:off x="4475013" y="1934900"/>
            <a:ext cx="22410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New state:</a:t>
            </a:r>
            <a:endParaRPr sz="2100">
              <a:solidFill>
                <a:srgbClr val="17171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s_{t+1}&#10;%420e97d0-106d-4662-9737-f95e989758e5" id="523" name="Google Shape;523;p4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239653" y="2139418"/>
            <a:ext cx="476372" cy="1811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24" name="Google Shape;524;p42"/>
          <p:cNvGrpSpPr/>
          <p:nvPr/>
        </p:nvGrpSpPr>
        <p:grpSpPr>
          <a:xfrm>
            <a:off x="4539238" y="2242700"/>
            <a:ext cx="2241000" cy="466500"/>
            <a:chOff x="4539238" y="2242700"/>
            <a:chExt cx="2241000" cy="466500"/>
          </a:xfrm>
        </p:grpSpPr>
        <p:sp>
          <p:nvSpPr>
            <p:cNvPr id="525" name="Google Shape;525;p42"/>
            <p:cNvSpPr txBox="1"/>
            <p:nvPr/>
          </p:nvSpPr>
          <p:spPr>
            <a:xfrm>
              <a:off x="4539238" y="2242700"/>
              <a:ext cx="2241000" cy="466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100">
                  <a:solidFill>
                    <a:srgbClr val="171717"/>
                  </a:solidFill>
                  <a:latin typeface="Cambria"/>
                  <a:ea typeface="Cambria"/>
                  <a:cs typeface="Cambria"/>
                  <a:sym typeface="Cambria"/>
                </a:rPr>
                <a:t>Reward:</a:t>
              </a:r>
              <a:endParaRPr sz="2100">
                <a:solidFill>
                  <a:srgbClr val="171717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descr="r_t&#10;%1b8dc719-fca4-4085-bb5c-79e25ecb580b" id="526" name="Google Shape;526;p42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6199049" y="2448863"/>
              <a:ext cx="235851" cy="1811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descr="o_{t+1}\subseteq s_{t+1}&#10;%9be765ce-e4cf-4b4b-8900-d79ccedebb6f" id="527" name="Google Shape;527;p4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437350" y="1536823"/>
            <a:ext cx="1148150" cy="20502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28" name="Google Shape;528;p42"/>
          <p:cNvCxnSpPr/>
          <p:nvPr/>
        </p:nvCxnSpPr>
        <p:spPr>
          <a:xfrm>
            <a:off x="2306275" y="5009450"/>
            <a:ext cx="861900" cy="2985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5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/>
              <a:t>Who am I?</a:t>
            </a:r>
            <a:endParaRPr sz="2800"/>
          </a:p>
        </p:txBody>
      </p:sp>
      <p:sp>
        <p:nvSpPr>
          <p:cNvPr id="182" name="Google Shape;182;p25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83" name="Google Shape;183;p25"/>
          <p:cNvPicPr preferRelativeResize="0"/>
          <p:nvPr/>
        </p:nvPicPr>
        <p:blipFill rotWithShape="1">
          <a:blip r:embed="rId3">
            <a:alphaModFix/>
          </a:blip>
          <a:srcRect b="1858" l="12587" r="0" t="1858"/>
          <a:stretch/>
        </p:blipFill>
        <p:spPr>
          <a:xfrm>
            <a:off x="5834588" y="2928775"/>
            <a:ext cx="5170826" cy="3147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8000" y="867726"/>
            <a:ext cx="1855123" cy="2473523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25"/>
          <p:cNvSpPr txBox="1"/>
          <p:nvPr/>
        </p:nvSpPr>
        <p:spPr>
          <a:xfrm>
            <a:off x="494800" y="3702786"/>
            <a:ext cx="4913400" cy="184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chemeClr val="dk1"/>
                </a:solidFill>
              </a:rPr>
              <a:t>Joel Wulff</a:t>
            </a:r>
            <a:endParaRPr b="1" sz="2100">
              <a:solidFill>
                <a:schemeClr val="dk1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US" sz="2100">
                <a:solidFill>
                  <a:schemeClr val="dk1"/>
                </a:solidFill>
              </a:rPr>
              <a:t>Studied M. Sc. in Engineering Physics + ML/AI in Lund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US" sz="2100">
                <a:solidFill>
                  <a:schemeClr val="dk1"/>
                </a:solidFill>
              </a:rPr>
              <a:t>Love skiing!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US" sz="2100">
                <a:solidFill>
                  <a:schemeClr val="dk1"/>
                </a:solidFill>
              </a:rPr>
              <a:t>From Malmö, Sweden</a:t>
            </a:r>
            <a:endParaRPr sz="2100">
              <a:solidFill>
                <a:schemeClr val="dk1"/>
              </a:solidFill>
            </a:endParaRPr>
          </a:p>
        </p:txBody>
      </p:sp>
      <p:pic>
        <p:nvPicPr>
          <p:cNvPr id="186" name="Google Shape;186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321352" y="867725"/>
            <a:ext cx="1855123" cy="2473523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25"/>
          <p:cNvSpPr txBox="1"/>
          <p:nvPr/>
        </p:nvSpPr>
        <p:spPr>
          <a:xfrm>
            <a:off x="4977900" y="455650"/>
            <a:ext cx="7214100" cy="21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chemeClr val="dk1"/>
                </a:solidFill>
              </a:rPr>
              <a:t>Experience </a:t>
            </a:r>
            <a:r>
              <a:rPr b="1" lang="en-US" sz="2100">
                <a:solidFill>
                  <a:schemeClr val="dk1"/>
                </a:solidFill>
              </a:rPr>
              <a:t>@ CERN (and not)</a:t>
            </a:r>
            <a:endParaRPr b="1" sz="2100">
              <a:solidFill>
                <a:schemeClr val="dk1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b="1" lang="en-US" sz="2100">
                <a:solidFill>
                  <a:schemeClr val="dk1"/>
                </a:solidFill>
              </a:rPr>
              <a:t>Summer student →</a:t>
            </a:r>
            <a:endParaRPr b="1" sz="2100">
              <a:solidFill>
                <a:schemeClr val="dk1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b="1" lang="en-US" sz="2100">
                <a:solidFill>
                  <a:schemeClr val="dk1"/>
                </a:solidFill>
              </a:rPr>
              <a:t>Tech student → (</a:t>
            </a:r>
            <a:r>
              <a:rPr lang="en-US" sz="2100">
                <a:solidFill>
                  <a:schemeClr val="dk1"/>
                </a:solidFill>
              </a:rPr>
              <a:t>Software Engineer @ </a:t>
            </a:r>
            <a:r>
              <a:rPr b="1" lang="en-US" sz="2100">
                <a:solidFill>
                  <a:schemeClr val="dk1"/>
                </a:solidFill>
              </a:rPr>
              <a:t>Qualcomm)</a:t>
            </a:r>
            <a:r>
              <a:rPr b="1" lang="en-US" sz="2100">
                <a:solidFill>
                  <a:schemeClr val="dk1"/>
                </a:solidFill>
              </a:rPr>
              <a:t> →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b="1" lang="en-US" sz="2100">
                <a:solidFill>
                  <a:schemeClr val="dk1"/>
                </a:solidFill>
              </a:rPr>
              <a:t>Quest Graduate </a:t>
            </a:r>
            <a:r>
              <a:rPr lang="en-US" sz="2100">
                <a:solidFill>
                  <a:schemeClr val="dk1"/>
                </a:solidFill>
              </a:rPr>
              <a:t>(since July 2024) in the SY-RF group</a:t>
            </a:r>
            <a:endParaRPr sz="2100">
              <a:solidFill>
                <a:schemeClr val="dk1"/>
              </a:solidFill>
            </a:endParaRPr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○"/>
            </a:pPr>
            <a:r>
              <a:rPr lang="en-US" sz="2100">
                <a:solidFill>
                  <a:schemeClr val="dk1"/>
                </a:solidFill>
              </a:rPr>
              <a:t>Beams and RF studies section</a:t>
            </a:r>
            <a:endParaRPr sz="2100">
              <a:solidFill>
                <a:schemeClr val="dk1"/>
              </a:solidFill>
            </a:endParaRPr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○"/>
            </a:pPr>
            <a:r>
              <a:rPr lang="en-US" sz="2100">
                <a:solidFill>
                  <a:schemeClr val="dk1"/>
                </a:solidFill>
              </a:rPr>
              <a:t>Automation and anomaly detection in PS RF systems using Machine Learning (and RL!)</a:t>
            </a:r>
            <a:endParaRPr sz="2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3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_t = \sum\limits_{k=0}^\infty \gamma ^kr_{k+t+1} = r_{t+1} + \gamma r_{t+2} + ... + \gamma^{n-1}r_{t+n} + ... &#10;&#10;%8cdf248d-a406-43d8-9ef5-8a37a5ddf4f4" id="534" name="Google Shape;534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90941" y="5069600"/>
            <a:ext cx="8147109" cy="874000"/>
          </a:xfrm>
          <a:prstGeom prst="rect">
            <a:avLst/>
          </a:prstGeom>
          <a:noFill/>
          <a:ln>
            <a:noFill/>
          </a:ln>
        </p:spPr>
      </p:pic>
      <p:sp>
        <p:nvSpPr>
          <p:cNvPr id="535" name="Google Shape;535;p43"/>
          <p:cNvSpPr txBox="1"/>
          <p:nvPr/>
        </p:nvSpPr>
        <p:spPr>
          <a:xfrm>
            <a:off x="2051675" y="3856575"/>
            <a:ext cx="1650900" cy="5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AGENT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536" name="Google Shape;536;p43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Reinforcement Learning (RL): Key concepts</a:t>
            </a:r>
            <a:endParaRPr/>
          </a:p>
        </p:txBody>
      </p:sp>
      <p:sp>
        <p:nvSpPr>
          <p:cNvPr id="537" name="Google Shape;537;p43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38" name="Google Shape;538;p43"/>
          <p:cNvSpPr/>
          <p:nvPr/>
        </p:nvSpPr>
        <p:spPr>
          <a:xfrm>
            <a:off x="2291800" y="2050125"/>
            <a:ext cx="1824600" cy="18246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539" name="Google Shape;539;p43"/>
          <p:cNvSpPr/>
          <p:nvPr/>
        </p:nvSpPr>
        <p:spPr>
          <a:xfrm>
            <a:off x="2970850" y="2448875"/>
            <a:ext cx="466500" cy="466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0" name="Google Shape;540;p43"/>
          <p:cNvSpPr/>
          <p:nvPr/>
        </p:nvSpPr>
        <p:spPr>
          <a:xfrm>
            <a:off x="2823550" y="2980525"/>
            <a:ext cx="761100" cy="447000"/>
          </a:xfrm>
          <a:prstGeom prst="round2SameRect">
            <a:avLst>
              <a:gd fmla="val 16667" name="adj1"/>
              <a:gd fmla="val 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41" name="Google Shape;541;p43"/>
          <p:cNvPicPr preferRelativeResize="0"/>
          <p:nvPr/>
        </p:nvPicPr>
        <p:blipFill rotWithShape="1">
          <a:blip r:embed="rId4">
            <a:alphaModFix/>
          </a:blip>
          <a:srcRect b="0" l="5285" r="0" t="0"/>
          <a:stretch/>
        </p:blipFill>
        <p:spPr>
          <a:xfrm>
            <a:off x="7773550" y="2068275"/>
            <a:ext cx="1536325" cy="1788301"/>
          </a:xfrm>
          <a:prstGeom prst="rect">
            <a:avLst/>
          </a:prstGeom>
          <a:noFill/>
          <a:ln>
            <a:noFill/>
          </a:ln>
        </p:spPr>
      </p:pic>
      <p:sp>
        <p:nvSpPr>
          <p:cNvPr id="542" name="Google Shape;542;p43"/>
          <p:cNvSpPr/>
          <p:nvPr/>
        </p:nvSpPr>
        <p:spPr>
          <a:xfrm rot="2539047">
            <a:off x="7830549" y="1864966"/>
            <a:ext cx="292550" cy="848392"/>
          </a:xfrm>
          <a:prstGeom prst="flowChartOnlineStorage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3" name="Google Shape;543;p43"/>
          <p:cNvSpPr/>
          <p:nvPr/>
        </p:nvSpPr>
        <p:spPr>
          <a:xfrm>
            <a:off x="7773550" y="2050125"/>
            <a:ext cx="1824600" cy="1824600"/>
          </a:xfrm>
          <a:prstGeom prst="ellipse">
            <a:avLst/>
          </a:prstGeom>
          <a:noFill/>
          <a:ln cap="flat" cmpd="sng" w="76200">
            <a:solidFill>
              <a:srgbClr val="17171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4" name="Google Shape;544;p43"/>
          <p:cNvSpPr txBox="1"/>
          <p:nvPr/>
        </p:nvSpPr>
        <p:spPr>
          <a:xfrm>
            <a:off x="214417" y="4373775"/>
            <a:ext cx="28158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Discounted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Total Reward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(</a:t>
            </a: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Return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) 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545" name="Google Shape;545;p43"/>
          <p:cNvSpPr txBox="1"/>
          <p:nvPr/>
        </p:nvSpPr>
        <p:spPr>
          <a:xfrm>
            <a:off x="8971350" y="3856575"/>
            <a:ext cx="2241000" cy="5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ENVIRONMENT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cxnSp>
        <p:nvCxnSpPr>
          <p:cNvPr id="546" name="Google Shape;546;p43"/>
          <p:cNvCxnSpPr>
            <a:stCxn id="538" idx="4"/>
            <a:endCxn id="543" idx="4"/>
          </p:cNvCxnSpPr>
          <p:nvPr/>
        </p:nvCxnSpPr>
        <p:spPr>
          <a:xfrm flipH="1" rot="-5400000">
            <a:off x="5944750" y="1134075"/>
            <a:ext cx="600" cy="5481900"/>
          </a:xfrm>
          <a:prstGeom prst="bentConnector3">
            <a:avLst>
              <a:gd fmla="val 55583333" name="adj1"/>
            </a:avLst>
          </a:prstGeom>
          <a:noFill/>
          <a:ln cap="flat" cmpd="sng" w="28575">
            <a:solidFill>
              <a:srgbClr val="C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47" name="Google Shape;547;p43"/>
          <p:cNvSpPr txBox="1"/>
          <p:nvPr/>
        </p:nvSpPr>
        <p:spPr>
          <a:xfrm>
            <a:off x="4024275" y="3502250"/>
            <a:ext cx="31425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Action:</a:t>
            </a:r>
            <a:endParaRPr sz="2100">
              <a:solidFill>
                <a:srgbClr val="17171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8" name="Google Shape;548;p43"/>
          <p:cNvSpPr/>
          <p:nvPr/>
        </p:nvSpPr>
        <p:spPr>
          <a:xfrm>
            <a:off x="4760575" y="3968750"/>
            <a:ext cx="2139900" cy="466500"/>
          </a:xfrm>
          <a:prstGeom prst="roundRect">
            <a:avLst>
              <a:gd fmla="val 16667" name="adj"/>
            </a:avLst>
          </a:prstGeom>
          <a:solidFill>
            <a:srgbClr val="C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lt1"/>
                </a:solidFill>
              </a:rPr>
              <a:t>ACTIONS</a:t>
            </a:r>
            <a:endParaRPr sz="2200">
              <a:solidFill>
                <a:schemeClr val="lt1"/>
              </a:solidFill>
            </a:endParaRPr>
          </a:p>
        </p:txBody>
      </p:sp>
      <p:pic>
        <p:nvPicPr>
          <p:cNvPr descr="a_t&#10;%e06ee147-89a8-40c0-be0a-140c22ff9a82" id="549" name="Google Shape;549;p4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57962" y="3701902"/>
            <a:ext cx="261113" cy="181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50" name="Google Shape;550;p43"/>
          <p:cNvCxnSpPr>
            <a:stCxn id="543" idx="0"/>
            <a:endCxn id="538" idx="0"/>
          </p:cNvCxnSpPr>
          <p:nvPr/>
        </p:nvCxnSpPr>
        <p:spPr>
          <a:xfrm rot="5400000">
            <a:off x="5944750" y="-690375"/>
            <a:ext cx="600" cy="5481600"/>
          </a:xfrm>
          <a:prstGeom prst="bentConnector3">
            <a:avLst>
              <a:gd fmla="val -39687500" name="adj1"/>
            </a:avLst>
          </a:prstGeom>
          <a:noFill/>
          <a:ln cap="flat" cmpd="sng" w="28575">
            <a:solidFill>
              <a:srgbClr val="4A86E8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51" name="Google Shape;551;p43"/>
          <p:cNvSpPr/>
          <p:nvPr/>
        </p:nvSpPr>
        <p:spPr>
          <a:xfrm>
            <a:off x="4779788" y="1588675"/>
            <a:ext cx="2139900" cy="466500"/>
          </a:xfrm>
          <a:prstGeom prst="roundRect">
            <a:avLst>
              <a:gd fmla="val 16667" name="adj"/>
            </a:avLst>
          </a:prstGeom>
          <a:solidFill>
            <a:srgbClr val="4A86E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chemeClr val="lt1"/>
                </a:solidFill>
              </a:rPr>
              <a:t>OBSERVATIONS</a:t>
            </a:r>
            <a:endParaRPr sz="1900">
              <a:solidFill>
                <a:schemeClr val="lt1"/>
              </a:solidFill>
            </a:endParaRPr>
          </a:p>
        </p:txBody>
      </p:sp>
      <p:sp>
        <p:nvSpPr>
          <p:cNvPr id="552" name="Google Shape;552;p43"/>
          <p:cNvSpPr txBox="1"/>
          <p:nvPr/>
        </p:nvSpPr>
        <p:spPr>
          <a:xfrm>
            <a:off x="4475013" y="1934900"/>
            <a:ext cx="22410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New state:</a:t>
            </a:r>
            <a:endParaRPr sz="2100">
              <a:solidFill>
                <a:srgbClr val="17171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3" name="Google Shape;553;p43"/>
          <p:cNvSpPr txBox="1"/>
          <p:nvPr/>
        </p:nvSpPr>
        <p:spPr>
          <a:xfrm>
            <a:off x="4310961" y="5889850"/>
            <a:ext cx="37551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Discount factor: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s_{t+1}&#10;%420e97d0-106d-4662-9737-f95e989758e5" id="554" name="Google Shape;554;p4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239653" y="2139418"/>
            <a:ext cx="476372" cy="1811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55" name="Google Shape;555;p43"/>
          <p:cNvGrpSpPr/>
          <p:nvPr/>
        </p:nvGrpSpPr>
        <p:grpSpPr>
          <a:xfrm>
            <a:off x="4539238" y="2242700"/>
            <a:ext cx="2241000" cy="466500"/>
            <a:chOff x="4539238" y="2242700"/>
            <a:chExt cx="2241000" cy="466500"/>
          </a:xfrm>
        </p:grpSpPr>
        <p:sp>
          <p:nvSpPr>
            <p:cNvPr id="556" name="Google Shape;556;p43"/>
            <p:cNvSpPr txBox="1"/>
            <p:nvPr/>
          </p:nvSpPr>
          <p:spPr>
            <a:xfrm>
              <a:off x="4539238" y="2242700"/>
              <a:ext cx="2241000" cy="466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100">
                  <a:solidFill>
                    <a:srgbClr val="171717"/>
                  </a:solidFill>
                  <a:latin typeface="Cambria"/>
                  <a:ea typeface="Cambria"/>
                  <a:cs typeface="Cambria"/>
                  <a:sym typeface="Cambria"/>
                </a:rPr>
                <a:t>Reward:</a:t>
              </a:r>
              <a:endParaRPr sz="2100">
                <a:solidFill>
                  <a:srgbClr val="171717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descr="r_t&#10;%1b8dc719-fca4-4085-bb5c-79e25ecb580b" id="557" name="Google Shape;557;p43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6199049" y="2448863"/>
              <a:ext cx="235851" cy="1811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descr="o_{t+1}\subseteq s_{t+1}&#10;%9be765ce-e4cf-4b4b-8900-d79ccedebb6f" id="558" name="Google Shape;558;p4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437350" y="1536823"/>
            <a:ext cx="1148150" cy="20502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59" name="Google Shape;559;p43"/>
          <p:cNvCxnSpPr/>
          <p:nvPr/>
        </p:nvCxnSpPr>
        <p:spPr>
          <a:xfrm>
            <a:off x="2319525" y="5115275"/>
            <a:ext cx="848700" cy="1926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descr="\gamma \in  [0,1)&#10;%3e2915a9-d54c-4213-b6a2-dbfdeb8ca800" id="560" name="Google Shape;560;p4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320437" y="5994975"/>
            <a:ext cx="1148150" cy="298600"/>
          </a:xfrm>
          <a:prstGeom prst="rect">
            <a:avLst/>
          </a:prstGeom>
          <a:noFill/>
          <a:ln>
            <a:noFill/>
          </a:ln>
        </p:spPr>
      </p:pic>
      <p:sp>
        <p:nvSpPr>
          <p:cNvPr id="561" name="Google Shape;561;p43"/>
          <p:cNvSpPr/>
          <p:nvPr/>
        </p:nvSpPr>
        <p:spPr>
          <a:xfrm>
            <a:off x="6167450" y="630425"/>
            <a:ext cx="5780100" cy="873900"/>
          </a:xfrm>
          <a:prstGeom prst="roundRect">
            <a:avLst>
              <a:gd fmla="val 16667" name="adj"/>
            </a:avLst>
          </a:prstGeom>
          <a:solidFill>
            <a:srgbClr val="186E3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RL objective</a:t>
            </a:r>
            <a:r>
              <a:rPr lang="en-US" sz="24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: Find </a:t>
            </a:r>
            <a:r>
              <a:rPr i="1" lang="en-US" sz="24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behaviour</a:t>
            </a:r>
            <a:r>
              <a:rPr lang="en-US" sz="24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 that maximises cumulative reward (=return)</a:t>
            </a:r>
            <a:endParaRPr sz="24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562" name="Google Shape;562;p43"/>
          <p:cNvSpPr/>
          <p:nvPr/>
        </p:nvSpPr>
        <p:spPr>
          <a:xfrm>
            <a:off x="4150650" y="4974275"/>
            <a:ext cx="476400" cy="298500"/>
          </a:xfrm>
          <a:prstGeom prst="ellipse">
            <a:avLst/>
          </a:prstGeom>
          <a:noFill/>
          <a:ln cap="flat" cmpd="sng" w="19050">
            <a:solidFill>
              <a:srgbClr val="CC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3" name="Google Shape;563;p43"/>
          <p:cNvSpPr txBox="1"/>
          <p:nvPr/>
        </p:nvSpPr>
        <p:spPr>
          <a:xfrm>
            <a:off x="4466900" y="4591625"/>
            <a:ext cx="2765700" cy="4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C00000"/>
                </a:solidFill>
                <a:latin typeface="Cambria"/>
                <a:ea typeface="Cambria"/>
                <a:cs typeface="Cambria"/>
                <a:sym typeface="Cambria"/>
              </a:rPr>
              <a:t>Infinite-horizon return</a:t>
            </a:r>
            <a:endParaRPr i="1" sz="2100">
              <a:solidFill>
                <a:srgbClr val="C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8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p44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Reinforcement Learning (RL): Quick recap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rgbClr val="4A86E8"/>
              </a:solidFill>
            </a:endParaRPr>
          </a:p>
        </p:txBody>
      </p:sp>
      <p:sp>
        <p:nvSpPr>
          <p:cNvPr id="570" name="Google Shape;570;p44"/>
          <p:cNvSpPr txBox="1"/>
          <p:nvPr/>
        </p:nvSpPr>
        <p:spPr>
          <a:xfrm>
            <a:off x="692175" y="4768846"/>
            <a:ext cx="10807500" cy="1215300"/>
          </a:xfrm>
          <a:prstGeom prst="rect">
            <a:avLst/>
          </a:prstGeom>
          <a:noFill/>
          <a:ln cap="flat" cmpd="sng" w="19050">
            <a:solidFill>
              <a:srgbClr val="0033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Markov Property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3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The future depends</a:t>
            </a:r>
            <a:r>
              <a:rPr b="1" i="1" lang="en-US" sz="23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 only </a:t>
            </a:r>
            <a:r>
              <a:rPr i="1" lang="en-US" sz="23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on the </a:t>
            </a:r>
            <a:r>
              <a:rPr b="1" i="1" lang="en-US" sz="23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current state</a:t>
            </a:r>
            <a:r>
              <a:rPr i="1" lang="en-US" sz="23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 (memorylessness)</a:t>
            </a:r>
            <a:endParaRPr b="1" i="1" sz="24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571" name="Google Shape;571;p44"/>
          <p:cNvSpPr txBox="1"/>
          <p:nvPr/>
        </p:nvSpPr>
        <p:spPr>
          <a:xfrm>
            <a:off x="7682550" y="4725550"/>
            <a:ext cx="3817200" cy="71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FF0000"/>
                </a:solidFill>
              </a:rPr>
              <a:t>Important to consider when designing environments!</a:t>
            </a:r>
            <a:endParaRPr b="1" sz="2100">
              <a:solidFill>
                <a:srgbClr val="FF0000"/>
              </a:solidFill>
            </a:endParaRPr>
          </a:p>
        </p:txBody>
      </p:sp>
      <p:sp>
        <p:nvSpPr>
          <p:cNvPr id="572" name="Google Shape;572;p44"/>
          <p:cNvSpPr txBox="1"/>
          <p:nvPr/>
        </p:nvSpPr>
        <p:spPr>
          <a:xfrm>
            <a:off x="692175" y="4268800"/>
            <a:ext cx="5616600" cy="4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States of an MDP fulfill the…</a:t>
            </a:r>
            <a:endParaRPr i="1" sz="2100">
              <a:solidFill>
                <a:srgbClr val="171717"/>
              </a:solidFill>
            </a:endParaRPr>
          </a:p>
        </p:txBody>
      </p:sp>
      <p:sp>
        <p:nvSpPr>
          <p:cNvPr id="573" name="Google Shape;573;p44"/>
          <p:cNvSpPr txBox="1"/>
          <p:nvPr/>
        </p:nvSpPr>
        <p:spPr>
          <a:xfrm>
            <a:off x="620825" y="1031100"/>
            <a:ext cx="10993500" cy="222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Cambria"/>
              <a:buChar char="●"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Agent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: the thing taking actions (algorithm, driver, …)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Cambria"/>
              <a:buChar char="●"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Environment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: the world in which the agent lives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Cambria"/>
              <a:buChar char="●"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State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: a complete description of the world in a certain moment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Cambria"/>
              <a:buChar char="●"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Observation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: a (possibly partial) view of the state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Cambria"/>
              <a:buChar char="●"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Return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: the discounted future rewards (what we want to find a </a:t>
            </a: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behaviour 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that maximises!) 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574" name="Google Shape;574;p44"/>
          <p:cNvSpPr/>
          <p:nvPr/>
        </p:nvSpPr>
        <p:spPr>
          <a:xfrm>
            <a:off x="5782100" y="3127500"/>
            <a:ext cx="3655800" cy="10656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>
                <a:solidFill>
                  <a:schemeClr val="lt1"/>
                </a:solidFill>
              </a:rPr>
              <a:t>Markov Decision Process (MDP)</a:t>
            </a:r>
            <a:endParaRPr sz="2300">
              <a:solidFill>
                <a:schemeClr val="lt1"/>
              </a:solidFill>
            </a:endParaRPr>
          </a:p>
        </p:txBody>
      </p:sp>
      <p:sp>
        <p:nvSpPr>
          <p:cNvPr id="575" name="Google Shape;575;p44"/>
          <p:cNvSpPr txBox="1"/>
          <p:nvPr/>
        </p:nvSpPr>
        <p:spPr>
          <a:xfrm>
            <a:off x="1282100" y="3018650"/>
            <a:ext cx="4163700" cy="4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0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formally described through…</a:t>
            </a:r>
            <a:endParaRPr i="1" sz="20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576" name="Google Shape;576;p44"/>
          <p:cNvSpPr/>
          <p:nvPr/>
        </p:nvSpPr>
        <p:spPr>
          <a:xfrm>
            <a:off x="3205250" y="3433950"/>
            <a:ext cx="2381700" cy="452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17171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186E33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p45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Value functions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3" name="Google Shape;583;p45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84" name="Google Shape;584;p45"/>
          <p:cNvSpPr txBox="1"/>
          <p:nvPr/>
        </p:nvSpPr>
        <p:spPr>
          <a:xfrm>
            <a:off x="1482475" y="1705100"/>
            <a:ext cx="8872500" cy="91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Total reward is given by the sum of discounted future rewards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585" name="Google Shape;585;p45"/>
          <p:cNvSpPr txBox="1"/>
          <p:nvPr/>
        </p:nvSpPr>
        <p:spPr>
          <a:xfrm>
            <a:off x="1717525" y="2210450"/>
            <a:ext cx="87894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548135"/>
                </a:solidFill>
                <a:latin typeface="Cambria"/>
                <a:ea typeface="Cambria"/>
                <a:cs typeface="Cambria"/>
                <a:sym typeface="Cambria"/>
              </a:rPr>
              <a:t>It would be very useful to be able to </a:t>
            </a:r>
            <a:r>
              <a:rPr b="1" i="1" lang="en-US" sz="2100">
                <a:solidFill>
                  <a:srgbClr val="548135"/>
                </a:solidFill>
                <a:latin typeface="Cambria"/>
                <a:ea typeface="Cambria"/>
                <a:cs typeface="Cambria"/>
                <a:sym typeface="Cambria"/>
              </a:rPr>
              <a:t>estimate</a:t>
            </a:r>
            <a:r>
              <a:rPr i="1" lang="en-US" sz="2100">
                <a:solidFill>
                  <a:srgbClr val="548135"/>
                </a:solidFill>
                <a:latin typeface="Cambria"/>
                <a:ea typeface="Cambria"/>
                <a:cs typeface="Cambria"/>
                <a:sym typeface="Cambria"/>
              </a:rPr>
              <a:t> what our future rewards will be </a:t>
            </a:r>
            <a:endParaRPr i="1" sz="2100">
              <a:solidFill>
                <a:srgbClr val="548135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548135"/>
                </a:solidFill>
                <a:latin typeface="Cambria"/>
                <a:ea typeface="Cambria"/>
                <a:cs typeface="Cambria"/>
                <a:sym typeface="Cambria"/>
              </a:rPr>
              <a:t>→ </a:t>
            </a:r>
            <a:r>
              <a:rPr b="1" lang="en-US" sz="2100">
                <a:solidFill>
                  <a:srgbClr val="548135"/>
                </a:solidFill>
                <a:latin typeface="Cambria"/>
                <a:ea typeface="Cambria"/>
                <a:cs typeface="Cambria"/>
                <a:sym typeface="Cambria"/>
              </a:rPr>
              <a:t>VALUE FUNCTIONS</a:t>
            </a:r>
            <a:endParaRPr b="1" sz="2100">
              <a:solidFill>
                <a:srgbClr val="548135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586" name="Google Shape;586;p45"/>
          <p:cNvSpPr/>
          <p:nvPr/>
        </p:nvSpPr>
        <p:spPr>
          <a:xfrm>
            <a:off x="564875" y="3352763"/>
            <a:ext cx="5330700" cy="2321400"/>
          </a:xfrm>
          <a:prstGeom prst="rect">
            <a:avLst/>
          </a:prstGeom>
          <a:noFill/>
          <a:ln cap="flat" cmpd="sng" w="19050">
            <a:solidFill>
              <a:srgbClr val="0033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200">
                <a:solidFill>
                  <a:srgbClr val="0000FF"/>
                </a:solidFill>
                <a:latin typeface="Cambria"/>
                <a:ea typeface="Cambria"/>
                <a:cs typeface="Cambria"/>
                <a:sym typeface="Cambria"/>
              </a:rPr>
              <a:t>State-action value function </a:t>
            </a:r>
            <a:endParaRPr b="1" sz="2200">
              <a:solidFill>
                <a:srgbClr val="0000FF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latin typeface="Cambria"/>
                <a:ea typeface="Cambria"/>
                <a:cs typeface="Cambria"/>
                <a:sym typeface="Cambria"/>
              </a:rPr>
              <a:t>(</a:t>
            </a:r>
            <a:r>
              <a:rPr i="1" lang="en-US" sz="2000">
                <a:latin typeface="Cambria"/>
                <a:ea typeface="Cambria"/>
                <a:cs typeface="Cambria"/>
                <a:sym typeface="Cambria"/>
              </a:rPr>
              <a:t>a.k.a</a:t>
            </a:r>
            <a:r>
              <a:rPr lang="en-US" sz="2000"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i="1" lang="en-US" sz="2000">
                <a:latin typeface="Cambria"/>
                <a:ea typeface="Cambria"/>
                <a:cs typeface="Cambria"/>
                <a:sym typeface="Cambria"/>
              </a:rPr>
              <a:t>“Q-function”</a:t>
            </a:r>
            <a:r>
              <a:rPr lang="en-US" sz="2000">
                <a:latin typeface="Cambria"/>
                <a:ea typeface="Cambria"/>
                <a:cs typeface="Cambria"/>
                <a:sym typeface="Cambria"/>
              </a:rPr>
              <a:t>)</a:t>
            </a:r>
            <a:endParaRPr sz="2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587" name="Google Shape;587;p45"/>
          <p:cNvSpPr txBox="1"/>
          <p:nvPr/>
        </p:nvSpPr>
        <p:spPr>
          <a:xfrm>
            <a:off x="831425" y="4824563"/>
            <a:ext cx="4797600" cy="7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0000FF"/>
                </a:solidFill>
                <a:latin typeface="Cambria"/>
                <a:ea typeface="Cambria"/>
                <a:cs typeface="Cambria"/>
                <a:sym typeface="Cambria"/>
              </a:rPr>
              <a:t>“Expected return starting from state s, taking action a, and following policy     ”</a:t>
            </a:r>
            <a:endParaRPr i="1" sz="2100">
              <a:solidFill>
                <a:srgbClr val="0000FF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Q_\pi (s,a)=\mathbb{E}_\pi[G_t|s_t=s, A_t=a]&#10;%730b2505-f646-48f2-8cfa-e7944841c68d" id="588" name="Google Shape;588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5275" y="4257962"/>
            <a:ext cx="4929900" cy="356439"/>
          </a:xfrm>
          <a:prstGeom prst="rect">
            <a:avLst/>
          </a:prstGeom>
          <a:noFill/>
          <a:ln>
            <a:noFill/>
          </a:ln>
        </p:spPr>
      </p:pic>
      <p:sp>
        <p:nvSpPr>
          <p:cNvPr id="589" name="Google Shape;589;p45"/>
          <p:cNvSpPr txBox="1"/>
          <p:nvPr/>
        </p:nvSpPr>
        <p:spPr>
          <a:xfrm>
            <a:off x="1346425" y="5750900"/>
            <a:ext cx="9531600" cy="52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What if the policy we were following was the </a:t>
            </a:r>
            <a:r>
              <a:rPr b="1"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optimal</a:t>
            </a: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 one?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G_t = r_{t+1} + \gamma r_{t+2} + ... &#10;&#10;%b95cf498-5f0b-4644-b9a3-bbcad3b58a1d" id="590" name="Google Shape;590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98313" y="889950"/>
            <a:ext cx="5395375" cy="521100"/>
          </a:xfrm>
          <a:prstGeom prst="rect">
            <a:avLst/>
          </a:prstGeom>
          <a:noFill/>
          <a:ln>
            <a:noFill/>
          </a:ln>
        </p:spPr>
      </p:pic>
      <p:sp>
        <p:nvSpPr>
          <p:cNvPr id="591" name="Google Shape;591;p45"/>
          <p:cNvSpPr/>
          <p:nvPr/>
        </p:nvSpPr>
        <p:spPr>
          <a:xfrm>
            <a:off x="6225438" y="3352763"/>
            <a:ext cx="5330700" cy="23214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200">
                <a:solidFill>
                  <a:srgbClr val="38761D"/>
                </a:solidFill>
                <a:latin typeface="Cambria"/>
                <a:ea typeface="Cambria"/>
                <a:cs typeface="Cambria"/>
                <a:sym typeface="Cambria"/>
              </a:rPr>
              <a:t>Optimal </a:t>
            </a:r>
            <a:r>
              <a:rPr b="1" lang="en-US" sz="2200">
                <a:solidFill>
                  <a:srgbClr val="38761D"/>
                </a:solidFill>
                <a:latin typeface="Cambria"/>
                <a:ea typeface="Cambria"/>
                <a:cs typeface="Cambria"/>
                <a:sym typeface="Cambria"/>
              </a:rPr>
              <a:t>State-action value function </a:t>
            </a:r>
            <a:endParaRPr b="1" sz="2200">
              <a:solidFill>
                <a:srgbClr val="38761D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latin typeface="Cambria"/>
                <a:ea typeface="Cambria"/>
                <a:cs typeface="Cambria"/>
                <a:sym typeface="Cambria"/>
              </a:rPr>
              <a:t>(</a:t>
            </a:r>
            <a:r>
              <a:rPr i="1" lang="en-US" sz="2000">
                <a:latin typeface="Cambria"/>
                <a:ea typeface="Cambria"/>
                <a:cs typeface="Cambria"/>
                <a:sym typeface="Cambria"/>
              </a:rPr>
              <a:t>a.k.a</a:t>
            </a:r>
            <a:r>
              <a:rPr lang="en-US" sz="2000"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i="1" lang="en-US" sz="2000">
                <a:latin typeface="Cambria"/>
                <a:ea typeface="Cambria"/>
                <a:cs typeface="Cambria"/>
                <a:sym typeface="Cambria"/>
              </a:rPr>
              <a:t>“optimal Q-function”</a:t>
            </a:r>
            <a:r>
              <a:rPr lang="en-US" sz="2000">
                <a:latin typeface="Cambria"/>
                <a:ea typeface="Cambria"/>
                <a:cs typeface="Cambria"/>
                <a:sym typeface="Cambria"/>
              </a:rPr>
              <a:t>)</a:t>
            </a:r>
            <a:endParaRPr sz="2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592" name="Google Shape;592;p45"/>
          <p:cNvSpPr txBox="1"/>
          <p:nvPr/>
        </p:nvSpPr>
        <p:spPr>
          <a:xfrm>
            <a:off x="6328076" y="4773388"/>
            <a:ext cx="5073900" cy="7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38761D"/>
                </a:solidFill>
                <a:latin typeface="Cambria"/>
                <a:ea typeface="Cambria"/>
                <a:cs typeface="Cambria"/>
                <a:sym typeface="Cambria"/>
              </a:rPr>
              <a:t>“Expected return starting from state s, taking action a, then following       ”</a:t>
            </a:r>
            <a:endParaRPr i="1" sz="2100">
              <a:solidFill>
                <a:srgbClr val="38761D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&#10;Q_*(s,a)=\color{green}\underset{\pi}{\max}~\color{black}\mathbb{E}_\pi[G_t|s_t=s, A_t=a]&#10;%eb347a8a-7d21-42bf-a192-825d0c1b4515" id="593" name="Google Shape;593;p4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58796" y="4309663"/>
            <a:ext cx="4464003" cy="407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color{green}\pi^*&#10;%d6554d36-84c2-44ea-9929-95b61178c991" id="594" name="Google Shape;594;p4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893963" y="5216490"/>
            <a:ext cx="350825" cy="24706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color{blue}\pi&#10;%79e43908-6cc5-4097-a80a-b283b8d356fc" id="595" name="Google Shape;595;p4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027275" y="5344338"/>
            <a:ext cx="199250" cy="1555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0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p46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Given optimal Q-function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>
                <a:solidFill>
                  <a:srgbClr val="4A86E8"/>
                </a:solidFill>
              </a:rPr>
              <a:t>Optimal value functions</a:t>
            </a:r>
            <a:endParaRPr i="1">
              <a:solidFill>
                <a:srgbClr val="4A86E8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A86E8"/>
              </a:solidFill>
            </a:endParaRPr>
          </a:p>
        </p:txBody>
      </p:sp>
      <p:sp>
        <p:nvSpPr>
          <p:cNvPr id="602" name="Google Shape;602;p46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03" name="Google Shape;603;p46"/>
          <p:cNvSpPr txBox="1"/>
          <p:nvPr/>
        </p:nvSpPr>
        <p:spPr>
          <a:xfrm>
            <a:off x="562925" y="1310850"/>
            <a:ext cx="3808800" cy="87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Optimal Q-function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04" name="Google Shape;604;p46"/>
          <p:cNvSpPr txBox="1"/>
          <p:nvPr/>
        </p:nvSpPr>
        <p:spPr>
          <a:xfrm>
            <a:off x="6958900" y="1310850"/>
            <a:ext cx="5073900" cy="7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Action selected by the optimal policy,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05" name="Google Shape;605;p46"/>
          <p:cNvSpPr txBox="1"/>
          <p:nvPr/>
        </p:nvSpPr>
        <p:spPr>
          <a:xfrm>
            <a:off x="336725" y="2541950"/>
            <a:ext cx="5557500" cy="7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38761D"/>
                </a:solidFill>
                <a:latin typeface="Cambria"/>
                <a:ea typeface="Cambria"/>
                <a:cs typeface="Cambria"/>
                <a:sym typeface="Cambria"/>
              </a:rPr>
              <a:t>=“Expected return starting from state s, taking (arbitrary) action a, then following       ”</a:t>
            </a:r>
            <a:endParaRPr i="1" sz="2100">
              <a:solidFill>
                <a:srgbClr val="38761D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\color{green}\pi^*&#10;%d6554d36-84c2-44ea-9929-95b61178c991" id="606" name="Google Shape;606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13338" y="2985053"/>
            <a:ext cx="350825" cy="247060"/>
          </a:xfrm>
          <a:prstGeom prst="rect">
            <a:avLst/>
          </a:prstGeom>
          <a:noFill/>
          <a:ln>
            <a:noFill/>
          </a:ln>
        </p:spPr>
      </p:pic>
      <p:sp>
        <p:nvSpPr>
          <p:cNvPr id="607" name="Google Shape;607;p46"/>
          <p:cNvSpPr txBox="1"/>
          <p:nvPr/>
        </p:nvSpPr>
        <p:spPr>
          <a:xfrm>
            <a:off x="6785726" y="2541950"/>
            <a:ext cx="5073900" cy="7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990000"/>
                </a:solidFill>
                <a:latin typeface="Cambria"/>
                <a:ea typeface="Cambria"/>
                <a:cs typeface="Cambria"/>
                <a:sym typeface="Cambria"/>
              </a:rPr>
              <a:t>= “the action a that maximizes the expected return from state s”</a:t>
            </a:r>
            <a:endParaRPr i="1" sz="2100">
              <a:solidFill>
                <a:srgbClr val="99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08" name="Google Shape;608;p46"/>
          <p:cNvSpPr/>
          <p:nvPr/>
        </p:nvSpPr>
        <p:spPr>
          <a:xfrm>
            <a:off x="2306150" y="3824300"/>
            <a:ext cx="7418100" cy="1448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33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Q_*(s,a)&#10;%bcb0473e-5a05-403a-a0bd-978f68bda4a0" id="609" name="Google Shape;609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43838" y="1865675"/>
            <a:ext cx="1846975" cy="5396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^*(s)\sim \pi^*(s)&#10;%6d5f84f4-3e90-474e-94cf-590b273ea0a9" id="610" name="Google Shape;610;p4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768328" y="1865675"/>
            <a:ext cx="3108685" cy="5396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^*(s)=\arg\underset{a}{\max}Q^*(s,a)&#10;%5d62ce67-fa42-4595-98ca-2283c7aae01a" id="611" name="Google Shape;611;p4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235859" y="4239525"/>
            <a:ext cx="5557413" cy="775800"/>
          </a:xfrm>
          <a:prstGeom prst="rect">
            <a:avLst/>
          </a:prstGeom>
          <a:noFill/>
          <a:ln>
            <a:noFill/>
          </a:ln>
        </p:spPr>
      </p:pic>
      <p:sp>
        <p:nvSpPr>
          <p:cNvPr id="612" name="Google Shape;612;p46"/>
          <p:cNvSpPr/>
          <p:nvPr/>
        </p:nvSpPr>
        <p:spPr>
          <a:xfrm>
            <a:off x="850250" y="3371400"/>
            <a:ext cx="1303014" cy="1223642"/>
          </a:xfrm>
          <a:custGeom>
            <a:rect b="b" l="l" r="r" t="t"/>
            <a:pathLst>
              <a:path extrusionOk="0" h="61274" w="52925">
                <a:moveTo>
                  <a:pt x="21896" y="0"/>
                </a:moveTo>
                <a:cubicBezTo>
                  <a:pt x="11336" y="6334"/>
                  <a:pt x="-3209" y="18563"/>
                  <a:pt x="686" y="30244"/>
                </a:cubicBezTo>
                <a:cubicBezTo>
                  <a:pt x="2053" y="34345"/>
                  <a:pt x="7012" y="37095"/>
                  <a:pt x="11291" y="37707"/>
                </a:cubicBezTo>
                <a:cubicBezTo>
                  <a:pt x="15103" y="38252"/>
                  <a:pt x="21936" y="34683"/>
                  <a:pt x="20718" y="31030"/>
                </a:cubicBezTo>
                <a:cubicBezTo>
                  <a:pt x="20376" y="30006"/>
                  <a:pt x="18656" y="30244"/>
                  <a:pt x="17576" y="30244"/>
                </a:cubicBezTo>
                <a:cubicBezTo>
                  <a:pt x="11242" y="30244"/>
                  <a:pt x="7107" y="40494"/>
                  <a:pt x="8149" y="46741"/>
                </a:cubicBezTo>
                <a:cubicBezTo>
                  <a:pt x="8684" y="49949"/>
                  <a:pt x="13072" y="50994"/>
                  <a:pt x="15612" y="53025"/>
                </a:cubicBezTo>
                <a:cubicBezTo>
                  <a:pt x="25559" y="60982"/>
                  <a:pt x="40188" y="61274"/>
                  <a:pt x="52926" y="61274"/>
                </a:cubicBezTo>
              </a:path>
            </a:pathLst>
          </a:custGeom>
          <a:noFill/>
          <a:ln cap="flat" cmpd="sng" w="19050">
            <a:solidFill>
              <a:srgbClr val="2F2F2F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613" name="Google Shape;613;p46"/>
          <p:cNvSpPr/>
          <p:nvPr/>
        </p:nvSpPr>
        <p:spPr>
          <a:xfrm>
            <a:off x="9875850" y="3140375"/>
            <a:ext cx="939213" cy="1448714"/>
          </a:xfrm>
          <a:custGeom>
            <a:rect b="b" l="l" r="r" t="t"/>
            <a:pathLst>
              <a:path extrusionOk="0" h="60960" w="37516">
                <a:moveTo>
                  <a:pt x="16626" y="0"/>
                </a:moveTo>
                <a:cubicBezTo>
                  <a:pt x="23149" y="4658"/>
                  <a:pt x="30024" y="10406"/>
                  <a:pt x="32559" y="18010"/>
                </a:cubicBezTo>
                <a:cubicBezTo>
                  <a:pt x="33664" y="21325"/>
                  <a:pt x="34081" y="26463"/>
                  <a:pt x="31173" y="28401"/>
                </a:cubicBezTo>
                <a:cubicBezTo>
                  <a:pt x="28796" y="29985"/>
                  <a:pt x="22860" y="29179"/>
                  <a:pt x="22860" y="26323"/>
                </a:cubicBezTo>
                <a:cubicBezTo>
                  <a:pt x="22860" y="21047"/>
                  <a:pt x="38276" y="27354"/>
                  <a:pt x="37408" y="32558"/>
                </a:cubicBezTo>
                <a:cubicBezTo>
                  <a:pt x="34833" y="48001"/>
                  <a:pt x="15656" y="60960"/>
                  <a:pt x="0" y="60960"/>
                </a:cubicBezTo>
              </a:path>
            </a:pathLst>
          </a:custGeom>
          <a:noFill/>
          <a:ln cap="flat" cmpd="sng" w="19050">
            <a:solidFill>
              <a:srgbClr val="2F2F2F"/>
            </a:solidFill>
            <a:prstDash val="solid"/>
            <a:round/>
            <a:headEnd len="med" w="med" type="none"/>
            <a:tailEnd len="med" w="med" type="triangle"/>
          </a:ln>
        </p:spPr>
      </p:sp>
      <p:cxnSp>
        <p:nvCxnSpPr>
          <p:cNvPr id="614" name="Google Shape;614;p46"/>
          <p:cNvCxnSpPr/>
          <p:nvPr/>
        </p:nvCxnSpPr>
        <p:spPr>
          <a:xfrm>
            <a:off x="4713588" y="2155100"/>
            <a:ext cx="1956900" cy="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615" name="Google Shape;615;p46"/>
          <p:cNvSpPr txBox="1"/>
          <p:nvPr/>
        </p:nvSpPr>
        <p:spPr>
          <a:xfrm>
            <a:off x="4915488" y="1615400"/>
            <a:ext cx="1755000" cy="5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0000FF"/>
                </a:solidFill>
                <a:latin typeface="Cambria"/>
                <a:ea typeface="Cambria"/>
                <a:cs typeface="Cambria"/>
                <a:sym typeface="Cambria"/>
              </a:rPr>
              <a:t>Connection!</a:t>
            </a:r>
            <a:endParaRPr i="1" sz="2100">
              <a:solidFill>
                <a:srgbClr val="0000FF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16" name="Google Shape;616;p46"/>
          <p:cNvSpPr txBox="1"/>
          <p:nvPr/>
        </p:nvSpPr>
        <p:spPr>
          <a:xfrm>
            <a:off x="523650" y="5297938"/>
            <a:ext cx="11144700" cy="7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Takeaway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: If we know the optimal </a:t>
            </a: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Q-function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, finding the </a:t>
            </a: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optimum action 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(and subsequently</a:t>
            </a: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 optimal policy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) becomes trivial (</a:t>
            </a: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similar formulations can be done with the optimal V-function)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p47"/>
          <p:cNvSpPr/>
          <p:nvPr/>
        </p:nvSpPr>
        <p:spPr>
          <a:xfrm>
            <a:off x="108725" y="1443975"/>
            <a:ext cx="7966800" cy="3979500"/>
          </a:xfrm>
          <a:prstGeom prst="rect">
            <a:avLst/>
          </a:prstGeom>
          <a:noFill/>
          <a:ln cap="flat" cmpd="sng" w="19050">
            <a:solidFill>
              <a:srgbClr val="CC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3" name="Google Shape;623;p47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Reinforcement Learning Algorithms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>
                <a:solidFill>
                  <a:srgbClr val="4A86E8"/>
                </a:solidFill>
              </a:rPr>
              <a:t>Some examples we will go through…</a:t>
            </a:r>
            <a:endParaRPr>
              <a:solidFill>
                <a:srgbClr val="4A86E8"/>
              </a:solidFill>
            </a:endParaRPr>
          </a:p>
        </p:txBody>
      </p:sp>
      <p:sp>
        <p:nvSpPr>
          <p:cNvPr id="624" name="Google Shape;624;p47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25" name="Google Shape;625;p47"/>
          <p:cNvSpPr/>
          <p:nvPr/>
        </p:nvSpPr>
        <p:spPr>
          <a:xfrm>
            <a:off x="185775" y="1605300"/>
            <a:ext cx="3708300" cy="3647400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Value Learning</a:t>
            </a:r>
            <a:endParaRPr sz="25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26" name="Google Shape;626;p47"/>
          <p:cNvSpPr/>
          <p:nvPr/>
        </p:nvSpPr>
        <p:spPr>
          <a:xfrm>
            <a:off x="4241825" y="1605300"/>
            <a:ext cx="3708300" cy="3647400"/>
          </a:xfrm>
          <a:prstGeom prst="roundRect">
            <a:avLst>
              <a:gd fmla="val 16667" name="adj"/>
            </a:avLst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Policy Learning</a:t>
            </a:r>
            <a:endParaRPr sz="25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27" name="Google Shape;627;p47"/>
          <p:cNvSpPr/>
          <p:nvPr/>
        </p:nvSpPr>
        <p:spPr>
          <a:xfrm>
            <a:off x="8297875" y="1605300"/>
            <a:ext cx="3708300" cy="3647400"/>
          </a:xfrm>
          <a:prstGeom prst="roundRect">
            <a:avLst>
              <a:gd fmla="val 16667" name="adj"/>
            </a:avLst>
          </a:prstGeom>
          <a:solidFill>
            <a:srgbClr val="38761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Combination methods</a:t>
            </a:r>
            <a:endParaRPr sz="25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28" name="Google Shape;628;p47"/>
          <p:cNvSpPr txBox="1"/>
          <p:nvPr/>
        </p:nvSpPr>
        <p:spPr>
          <a:xfrm>
            <a:off x="723675" y="2643900"/>
            <a:ext cx="2632500" cy="6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Find </a:t>
            </a:r>
            <a:r>
              <a:rPr i="1"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value </a:t>
            </a: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functions</a:t>
            </a:r>
            <a:endParaRPr sz="2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29" name="Google Shape;629;p47"/>
          <p:cNvSpPr txBox="1"/>
          <p:nvPr/>
        </p:nvSpPr>
        <p:spPr>
          <a:xfrm>
            <a:off x="1258275" y="3099900"/>
            <a:ext cx="1563300" cy="6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E.g.:</a:t>
            </a:r>
            <a:endParaRPr i="1" sz="2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\color{white}Q(s,a)&#10;%083d970c-3795-4d11-b39e-9b38e5dbfbd0" id="630" name="Google Shape;630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36740" y="3246449"/>
            <a:ext cx="1095359" cy="3651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color{white}a = \underset{a}{\arg\max}Q(s,a)&#10;%303cfa0b-5726-4691-a70d-6e24547a11fd" id="631" name="Google Shape;631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9850" y="3851685"/>
            <a:ext cx="2822776" cy="570365"/>
          </a:xfrm>
          <a:prstGeom prst="rect">
            <a:avLst/>
          </a:prstGeom>
          <a:noFill/>
          <a:ln>
            <a:noFill/>
          </a:ln>
        </p:spPr>
      </p:pic>
      <p:sp>
        <p:nvSpPr>
          <p:cNvPr id="632" name="Google Shape;632;p47"/>
          <p:cNvSpPr txBox="1"/>
          <p:nvPr/>
        </p:nvSpPr>
        <p:spPr>
          <a:xfrm>
            <a:off x="4807125" y="2643900"/>
            <a:ext cx="2071200" cy="6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Find </a:t>
            </a:r>
            <a:r>
              <a:rPr i="1"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policy</a:t>
            </a:r>
            <a:endParaRPr sz="2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\color{white}\pi(s)&#10;%31c4f116-4529-4742-a132-8419911fdcb4" id="633" name="Google Shape;633;p4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60725" y="2721991"/>
            <a:ext cx="681300" cy="37790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color{white}a\sim\pi(s)&#10;%ed6011cc-bb7a-48ea-8183-99f2a029d056" id="634" name="Google Shape;634;p4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096000" y="3583420"/>
            <a:ext cx="1208275" cy="329954"/>
          </a:xfrm>
          <a:prstGeom prst="rect">
            <a:avLst/>
          </a:prstGeom>
          <a:noFill/>
          <a:ln>
            <a:noFill/>
          </a:ln>
        </p:spPr>
      </p:pic>
      <p:sp>
        <p:nvSpPr>
          <p:cNvPr id="635" name="Google Shape;635;p47"/>
          <p:cNvSpPr txBox="1"/>
          <p:nvPr/>
        </p:nvSpPr>
        <p:spPr>
          <a:xfrm>
            <a:off x="4826513" y="3474400"/>
            <a:ext cx="1466400" cy="6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Sample</a:t>
            </a:r>
            <a:endParaRPr sz="2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36" name="Google Shape;636;p47"/>
          <p:cNvSpPr txBox="1"/>
          <p:nvPr/>
        </p:nvSpPr>
        <p:spPr>
          <a:xfrm>
            <a:off x="8835775" y="2643900"/>
            <a:ext cx="2632500" cy="6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Find both </a:t>
            </a:r>
            <a:r>
              <a:rPr i="1"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value </a:t>
            </a: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functions and policy</a:t>
            </a:r>
            <a:endParaRPr sz="2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37" name="Google Shape;637;p47"/>
          <p:cNvSpPr txBox="1"/>
          <p:nvPr/>
        </p:nvSpPr>
        <p:spPr>
          <a:xfrm>
            <a:off x="8835775" y="4035850"/>
            <a:ext cx="2632500" cy="6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Not going to be covered in detail…</a:t>
            </a:r>
            <a:endParaRPr i="1" sz="2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38" name="Google Shape;638;p47"/>
          <p:cNvSpPr txBox="1"/>
          <p:nvPr/>
        </p:nvSpPr>
        <p:spPr>
          <a:xfrm>
            <a:off x="1500925" y="5496075"/>
            <a:ext cx="56628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FF0000"/>
                </a:solidFill>
              </a:rPr>
              <a:t>We will go through some deep Reinforcement Learning examples for these types</a:t>
            </a:r>
            <a:endParaRPr i="1" sz="21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3" name="Shape 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Google Shape;644;p48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Reinforcement Learning Algorithms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>
                <a:solidFill>
                  <a:srgbClr val="4A86E8"/>
                </a:solidFill>
              </a:rPr>
              <a:t>Some examples we will go through…</a:t>
            </a:r>
            <a:endParaRPr>
              <a:solidFill>
                <a:srgbClr val="4A86E8"/>
              </a:solidFill>
            </a:endParaRPr>
          </a:p>
        </p:txBody>
      </p:sp>
      <p:sp>
        <p:nvSpPr>
          <p:cNvPr id="645" name="Google Shape;645;p48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46" name="Google Shape;646;p48"/>
          <p:cNvSpPr/>
          <p:nvPr/>
        </p:nvSpPr>
        <p:spPr>
          <a:xfrm>
            <a:off x="185775" y="1605300"/>
            <a:ext cx="3708300" cy="3647400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Value Learning</a:t>
            </a:r>
            <a:endParaRPr sz="25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47" name="Google Shape;647;p48"/>
          <p:cNvSpPr/>
          <p:nvPr/>
        </p:nvSpPr>
        <p:spPr>
          <a:xfrm>
            <a:off x="4241825" y="1605300"/>
            <a:ext cx="3708300" cy="36474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Policy Learning</a:t>
            </a:r>
            <a:endParaRPr sz="25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48" name="Google Shape;648;p48"/>
          <p:cNvSpPr/>
          <p:nvPr/>
        </p:nvSpPr>
        <p:spPr>
          <a:xfrm>
            <a:off x="8297875" y="1605300"/>
            <a:ext cx="3708300" cy="36474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Combination methods</a:t>
            </a:r>
            <a:endParaRPr sz="25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49" name="Google Shape;649;p48"/>
          <p:cNvSpPr txBox="1"/>
          <p:nvPr/>
        </p:nvSpPr>
        <p:spPr>
          <a:xfrm>
            <a:off x="723675" y="2643900"/>
            <a:ext cx="2632500" cy="6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Find </a:t>
            </a:r>
            <a:r>
              <a:rPr i="1"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value </a:t>
            </a: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functions</a:t>
            </a:r>
            <a:endParaRPr sz="2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50" name="Google Shape;650;p48"/>
          <p:cNvSpPr txBox="1"/>
          <p:nvPr/>
        </p:nvSpPr>
        <p:spPr>
          <a:xfrm>
            <a:off x="1258275" y="3099900"/>
            <a:ext cx="1563300" cy="6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E.g.:</a:t>
            </a:r>
            <a:endParaRPr i="1" sz="2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\color{white}Q(s,a)&#10;%083d970c-3795-4d11-b39e-9b38e5dbfbd0" id="651" name="Google Shape;651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36740" y="3246449"/>
            <a:ext cx="1095359" cy="3651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color{white}a = \underset{a}{\arg\max}Q(s,a)&#10;%303cfa0b-5726-4691-a70d-6e24547a11fd" id="652" name="Google Shape;652;p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9850" y="3851685"/>
            <a:ext cx="2822776" cy="570365"/>
          </a:xfrm>
          <a:prstGeom prst="rect">
            <a:avLst/>
          </a:prstGeom>
          <a:noFill/>
          <a:ln>
            <a:noFill/>
          </a:ln>
        </p:spPr>
      </p:pic>
      <p:sp>
        <p:nvSpPr>
          <p:cNvPr id="653" name="Google Shape;653;p48"/>
          <p:cNvSpPr txBox="1"/>
          <p:nvPr/>
        </p:nvSpPr>
        <p:spPr>
          <a:xfrm>
            <a:off x="4807125" y="2643900"/>
            <a:ext cx="2071200" cy="6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Find </a:t>
            </a:r>
            <a:r>
              <a:rPr i="1"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policy</a:t>
            </a:r>
            <a:endParaRPr sz="2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\color{white}\pi(s)&#10;%31c4f116-4529-4742-a132-8419911fdcb4" id="654" name="Google Shape;654;p4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60725" y="2721991"/>
            <a:ext cx="681300" cy="37790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color{white}a\sim\pi(s)&#10;%ed6011cc-bb7a-48ea-8183-99f2a029d056" id="655" name="Google Shape;655;p4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096000" y="3583420"/>
            <a:ext cx="1208275" cy="329954"/>
          </a:xfrm>
          <a:prstGeom prst="rect">
            <a:avLst/>
          </a:prstGeom>
          <a:noFill/>
          <a:ln>
            <a:noFill/>
          </a:ln>
        </p:spPr>
      </p:pic>
      <p:sp>
        <p:nvSpPr>
          <p:cNvPr id="656" name="Google Shape;656;p48"/>
          <p:cNvSpPr txBox="1"/>
          <p:nvPr/>
        </p:nvSpPr>
        <p:spPr>
          <a:xfrm>
            <a:off x="4826513" y="3474400"/>
            <a:ext cx="1466400" cy="6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Sample</a:t>
            </a:r>
            <a:endParaRPr sz="2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57" name="Google Shape;657;p48"/>
          <p:cNvSpPr txBox="1"/>
          <p:nvPr/>
        </p:nvSpPr>
        <p:spPr>
          <a:xfrm>
            <a:off x="8835775" y="2643900"/>
            <a:ext cx="2632500" cy="6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Find both </a:t>
            </a:r>
            <a:r>
              <a:rPr i="1"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value </a:t>
            </a: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functions and policy</a:t>
            </a:r>
            <a:endParaRPr sz="2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58" name="Google Shape;658;p48"/>
          <p:cNvSpPr txBox="1"/>
          <p:nvPr/>
        </p:nvSpPr>
        <p:spPr>
          <a:xfrm>
            <a:off x="8835775" y="4035850"/>
            <a:ext cx="2632500" cy="6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Not going to be covered in detail…</a:t>
            </a:r>
            <a:endParaRPr i="1" sz="2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3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4" name="Google Shape;664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8350" y="1592275"/>
            <a:ext cx="4083900" cy="4000500"/>
          </a:xfrm>
          <a:prstGeom prst="rect">
            <a:avLst/>
          </a:prstGeom>
          <a:noFill/>
          <a:ln>
            <a:noFill/>
          </a:ln>
        </p:spPr>
      </p:pic>
      <p:sp>
        <p:nvSpPr>
          <p:cNvPr id="665" name="Google Shape;665;p49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Focus on Q-learning…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>
                <a:solidFill>
                  <a:srgbClr val="4A86E8"/>
                </a:solidFill>
              </a:rPr>
              <a:t>Understanding the Q-function</a:t>
            </a:r>
            <a:endParaRPr>
              <a:solidFill>
                <a:srgbClr val="4A86E8"/>
              </a:solidFill>
            </a:endParaRPr>
          </a:p>
        </p:txBody>
      </p:sp>
      <p:sp>
        <p:nvSpPr>
          <p:cNvPr id="666" name="Google Shape;666;p49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667" name="Google Shape;667;p49"/>
          <p:cNvPicPr preferRelativeResize="0"/>
          <p:nvPr/>
        </p:nvPicPr>
        <p:blipFill rotWithShape="1">
          <a:blip r:embed="rId4">
            <a:alphaModFix/>
          </a:blip>
          <a:srcRect b="4077" l="14454" r="53693" t="69286"/>
          <a:stretch/>
        </p:blipFill>
        <p:spPr>
          <a:xfrm>
            <a:off x="8616287" y="2482850"/>
            <a:ext cx="2409726" cy="1892300"/>
          </a:xfrm>
          <a:prstGeom prst="rect">
            <a:avLst/>
          </a:prstGeom>
          <a:noFill/>
          <a:ln>
            <a:noFill/>
          </a:ln>
        </p:spPr>
      </p:pic>
      <p:sp>
        <p:nvSpPr>
          <p:cNvPr id="668" name="Google Shape;668;p49"/>
          <p:cNvSpPr txBox="1"/>
          <p:nvPr/>
        </p:nvSpPr>
        <p:spPr>
          <a:xfrm>
            <a:off x="693325" y="1156375"/>
            <a:ext cx="4083900" cy="43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Example: Atari breakout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cxnSp>
        <p:nvCxnSpPr>
          <p:cNvPr id="669" name="Google Shape;669;p49"/>
          <p:cNvCxnSpPr/>
          <p:nvPr/>
        </p:nvCxnSpPr>
        <p:spPr>
          <a:xfrm>
            <a:off x="3627675" y="5232600"/>
            <a:ext cx="369300" cy="0"/>
          </a:xfrm>
          <a:prstGeom prst="straightConnector1">
            <a:avLst/>
          </a:prstGeom>
          <a:noFill/>
          <a:ln cap="flat" cmpd="sng" w="19050">
            <a:solidFill>
              <a:schemeClr val="accent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70" name="Google Shape;670;p49"/>
          <p:cNvCxnSpPr/>
          <p:nvPr/>
        </p:nvCxnSpPr>
        <p:spPr>
          <a:xfrm>
            <a:off x="2738975" y="5232600"/>
            <a:ext cx="369300" cy="0"/>
          </a:xfrm>
          <a:prstGeom prst="straightConnector1">
            <a:avLst/>
          </a:prstGeom>
          <a:noFill/>
          <a:ln cap="flat" cmpd="sng" w="19050">
            <a:solidFill>
              <a:schemeClr val="accent3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671" name="Google Shape;671;p49"/>
          <p:cNvCxnSpPr/>
          <p:nvPr/>
        </p:nvCxnSpPr>
        <p:spPr>
          <a:xfrm>
            <a:off x="1732900" y="4748050"/>
            <a:ext cx="1335600" cy="3525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672" name="Google Shape;672;p49"/>
          <p:cNvPicPr preferRelativeResize="0"/>
          <p:nvPr/>
        </p:nvPicPr>
        <p:blipFill rotWithShape="1">
          <a:blip r:embed="rId5">
            <a:alphaModFix/>
          </a:blip>
          <a:srcRect b="3721" l="48597" r="18013" t="73362"/>
          <a:stretch/>
        </p:blipFill>
        <p:spPr>
          <a:xfrm>
            <a:off x="5920200" y="2482850"/>
            <a:ext cx="2100725" cy="1892300"/>
          </a:xfrm>
          <a:prstGeom prst="rect">
            <a:avLst/>
          </a:prstGeom>
          <a:noFill/>
          <a:ln>
            <a:noFill/>
          </a:ln>
        </p:spPr>
      </p:pic>
      <p:sp>
        <p:nvSpPr>
          <p:cNvPr id="673" name="Google Shape;673;p49"/>
          <p:cNvSpPr txBox="1"/>
          <p:nvPr/>
        </p:nvSpPr>
        <p:spPr>
          <a:xfrm>
            <a:off x="5920200" y="2482850"/>
            <a:ext cx="991500" cy="4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chemeClr val="lt1"/>
                </a:solidFill>
              </a:rPr>
              <a:t>A</a:t>
            </a:r>
            <a:endParaRPr b="1" sz="2100">
              <a:solidFill>
                <a:schemeClr val="lt1"/>
              </a:solidFill>
            </a:endParaRPr>
          </a:p>
        </p:txBody>
      </p:sp>
      <p:sp>
        <p:nvSpPr>
          <p:cNvPr id="674" name="Google Shape;674;p49"/>
          <p:cNvSpPr txBox="1"/>
          <p:nvPr/>
        </p:nvSpPr>
        <p:spPr>
          <a:xfrm>
            <a:off x="8616275" y="2482850"/>
            <a:ext cx="991500" cy="4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chemeClr val="lt1"/>
                </a:solidFill>
              </a:rPr>
              <a:t>B</a:t>
            </a:r>
            <a:endParaRPr b="1" sz="2100">
              <a:solidFill>
                <a:schemeClr val="lt1"/>
              </a:solidFill>
            </a:endParaRPr>
          </a:p>
        </p:txBody>
      </p:sp>
      <p:cxnSp>
        <p:nvCxnSpPr>
          <p:cNvPr id="675" name="Google Shape;675;p49"/>
          <p:cNvCxnSpPr/>
          <p:nvPr/>
        </p:nvCxnSpPr>
        <p:spPr>
          <a:xfrm>
            <a:off x="6943350" y="3407275"/>
            <a:ext cx="0" cy="3522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76" name="Google Shape;676;p49"/>
          <p:cNvCxnSpPr/>
          <p:nvPr/>
        </p:nvCxnSpPr>
        <p:spPr>
          <a:xfrm>
            <a:off x="8956425" y="3559675"/>
            <a:ext cx="248100" cy="2067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77" name="Google Shape;677;p49"/>
          <p:cNvCxnSpPr/>
          <p:nvPr/>
        </p:nvCxnSpPr>
        <p:spPr>
          <a:xfrm>
            <a:off x="9021400" y="4034100"/>
            <a:ext cx="369300" cy="0"/>
          </a:xfrm>
          <a:prstGeom prst="straightConnector1">
            <a:avLst/>
          </a:prstGeom>
          <a:noFill/>
          <a:ln cap="flat" cmpd="sng" w="19050">
            <a:solidFill>
              <a:schemeClr val="accent3"/>
            </a:solidFill>
            <a:prstDash val="solid"/>
            <a:round/>
            <a:headEnd len="med" w="med" type="triangle"/>
            <a:tailEnd len="med" w="med" type="none"/>
          </a:ln>
        </p:spPr>
      </p:cxnSp>
      <p:sp>
        <p:nvSpPr>
          <p:cNvPr id="678" name="Google Shape;678;p49"/>
          <p:cNvSpPr txBox="1"/>
          <p:nvPr/>
        </p:nvSpPr>
        <p:spPr>
          <a:xfrm>
            <a:off x="5670350" y="1477250"/>
            <a:ext cx="54372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Estimating Q-values can be unintuitive…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79" name="Google Shape;679;p49"/>
          <p:cNvSpPr/>
          <p:nvPr/>
        </p:nvSpPr>
        <p:spPr>
          <a:xfrm>
            <a:off x="5418950" y="4832675"/>
            <a:ext cx="6070500" cy="72510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Question: Which (s, a) pair has a higher Q-value?</a:t>
            </a:r>
            <a:endParaRPr sz="2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4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Google Shape;685;p50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Focus on Q-learning…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>
                <a:solidFill>
                  <a:srgbClr val="4A86E8"/>
                </a:solidFill>
              </a:rPr>
              <a:t>Understanding the Q-function</a:t>
            </a:r>
            <a:endParaRPr>
              <a:solidFill>
                <a:srgbClr val="4A86E8"/>
              </a:solidFill>
            </a:endParaRPr>
          </a:p>
        </p:txBody>
      </p:sp>
      <p:sp>
        <p:nvSpPr>
          <p:cNvPr id="686" name="Google Shape;686;p50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687" name="Google Shape;687;p50"/>
          <p:cNvPicPr preferRelativeResize="0"/>
          <p:nvPr/>
        </p:nvPicPr>
        <p:blipFill rotWithShape="1">
          <a:blip r:embed="rId3">
            <a:alphaModFix/>
          </a:blip>
          <a:srcRect b="4077" l="14454" r="53693" t="69286"/>
          <a:stretch/>
        </p:blipFill>
        <p:spPr>
          <a:xfrm>
            <a:off x="8616287" y="2482850"/>
            <a:ext cx="2409726" cy="1892300"/>
          </a:xfrm>
          <a:prstGeom prst="rect">
            <a:avLst/>
          </a:prstGeom>
          <a:noFill/>
          <a:ln>
            <a:noFill/>
          </a:ln>
        </p:spPr>
      </p:pic>
      <p:sp>
        <p:nvSpPr>
          <p:cNvPr id="688" name="Google Shape;688;p50"/>
          <p:cNvSpPr txBox="1"/>
          <p:nvPr/>
        </p:nvSpPr>
        <p:spPr>
          <a:xfrm>
            <a:off x="-97462" y="1156375"/>
            <a:ext cx="5538000" cy="43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Example: Atari breakout - Middle (A)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689" name="Google Shape;689;p50"/>
          <p:cNvPicPr preferRelativeResize="0"/>
          <p:nvPr/>
        </p:nvPicPr>
        <p:blipFill rotWithShape="1">
          <a:blip r:embed="rId4">
            <a:alphaModFix/>
          </a:blip>
          <a:srcRect b="3721" l="48597" r="18013" t="73362"/>
          <a:stretch/>
        </p:blipFill>
        <p:spPr>
          <a:xfrm>
            <a:off x="5920200" y="2482850"/>
            <a:ext cx="2100725" cy="18923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690" name="Google Shape;690;p50"/>
          <p:cNvSpPr txBox="1"/>
          <p:nvPr/>
        </p:nvSpPr>
        <p:spPr>
          <a:xfrm>
            <a:off x="5920200" y="2482850"/>
            <a:ext cx="991500" cy="4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chemeClr val="lt1"/>
                </a:solidFill>
              </a:rPr>
              <a:t>A</a:t>
            </a:r>
            <a:endParaRPr b="1" sz="2100">
              <a:solidFill>
                <a:schemeClr val="lt1"/>
              </a:solidFill>
            </a:endParaRPr>
          </a:p>
        </p:txBody>
      </p:sp>
      <p:sp>
        <p:nvSpPr>
          <p:cNvPr id="691" name="Google Shape;691;p50"/>
          <p:cNvSpPr txBox="1"/>
          <p:nvPr/>
        </p:nvSpPr>
        <p:spPr>
          <a:xfrm>
            <a:off x="8616275" y="2482850"/>
            <a:ext cx="991500" cy="4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chemeClr val="lt1"/>
                </a:solidFill>
              </a:rPr>
              <a:t>B</a:t>
            </a:r>
            <a:endParaRPr b="1" sz="2100">
              <a:solidFill>
                <a:schemeClr val="lt1"/>
              </a:solidFill>
            </a:endParaRPr>
          </a:p>
        </p:txBody>
      </p:sp>
      <p:cxnSp>
        <p:nvCxnSpPr>
          <p:cNvPr id="692" name="Google Shape;692;p50"/>
          <p:cNvCxnSpPr/>
          <p:nvPr/>
        </p:nvCxnSpPr>
        <p:spPr>
          <a:xfrm>
            <a:off x="6943350" y="3407275"/>
            <a:ext cx="0" cy="3522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93" name="Google Shape;693;p50"/>
          <p:cNvCxnSpPr/>
          <p:nvPr/>
        </p:nvCxnSpPr>
        <p:spPr>
          <a:xfrm>
            <a:off x="8956425" y="3559675"/>
            <a:ext cx="248100" cy="2067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94" name="Google Shape;694;p50"/>
          <p:cNvCxnSpPr/>
          <p:nvPr/>
        </p:nvCxnSpPr>
        <p:spPr>
          <a:xfrm>
            <a:off x="9021400" y="4034100"/>
            <a:ext cx="369300" cy="0"/>
          </a:xfrm>
          <a:prstGeom prst="straightConnector1">
            <a:avLst/>
          </a:prstGeom>
          <a:noFill/>
          <a:ln cap="flat" cmpd="sng" w="19050">
            <a:solidFill>
              <a:schemeClr val="accent3"/>
            </a:solidFill>
            <a:prstDash val="solid"/>
            <a:round/>
            <a:headEnd len="med" w="med" type="triangle"/>
            <a:tailEnd len="med" w="med" type="none"/>
          </a:ln>
        </p:spPr>
      </p:cxnSp>
      <p:sp>
        <p:nvSpPr>
          <p:cNvPr id="695" name="Google Shape;695;p50"/>
          <p:cNvSpPr txBox="1"/>
          <p:nvPr/>
        </p:nvSpPr>
        <p:spPr>
          <a:xfrm>
            <a:off x="5670350" y="1477250"/>
            <a:ext cx="54372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Estimating Q-values can be unintuitive…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 is a safe strategy, but not optimal.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96" name="Google Shape;696;p50"/>
          <p:cNvSpPr/>
          <p:nvPr/>
        </p:nvSpPr>
        <p:spPr>
          <a:xfrm>
            <a:off x="5418950" y="4832675"/>
            <a:ext cx="6070500" cy="72510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Question: Which (s, a) pair has a higher Q-value?</a:t>
            </a:r>
            <a:endParaRPr sz="2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697" name="Google Shape;697;p5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9350" y="1583125"/>
            <a:ext cx="3564375" cy="400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2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703;p51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Focus on Q-learning…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>
                <a:solidFill>
                  <a:srgbClr val="4A86E8"/>
                </a:solidFill>
              </a:rPr>
              <a:t>Understanding the Q-function</a:t>
            </a:r>
            <a:endParaRPr>
              <a:solidFill>
                <a:srgbClr val="4A86E8"/>
              </a:solidFill>
            </a:endParaRPr>
          </a:p>
        </p:txBody>
      </p:sp>
      <p:sp>
        <p:nvSpPr>
          <p:cNvPr id="704" name="Google Shape;704;p51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705" name="Google Shape;705;p51"/>
          <p:cNvPicPr preferRelativeResize="0"/>
          <p:nvPr/>
        </p:nvPicPr>
        <p:blipFill rotWithShape="1">
          <a:blip r:embed="rId4">
            <a:alphaModFix/>
          </a:blip>
          <a:srcRect b="4077" l="14454" r="53693" t="69286"/>
          <a:stretch/>
        </p:blipFill>
        <p:spPr>
          <a:xfrm>
            <a:off x="8616287" y="2482850"/>
            <a:ext cx="2409726" cy="1892300"/>
          </a:xfrm>
          <a:prstGeom prst="rect">
            <a:avLst/>
          </a:prstGeom>
          <a:noFill/>
          <a:ln cap="flat" cmpd="sng" w="28575">
            <a:solidFill>
              <a:srgbClr val="CC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706" name="Google Shape;706;p51"/>
          <p:cNvSpPr txBox="1"/>
          <p:nvPr/>
        </p:nvSpPr>
        <p:spPr>
          <a:xfrm>
            <a:off x="-97462" y="1156375"/>
            <a:ext cx="5538000" cy="43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Example: Atari breakout - Side (B)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707" name="Google Shape;707;p51"/>
          <p:cNvPicPr preferRelativeResize="0"/>
          <p:nvPr/>
        </p:nvPicPr>
        <p:blipFill rotWithShape="1">
          <a:blip r:embed="rId5">
            <a:alphaModFix/>
          </a:blip>
          <a:srcRect b="3721" l="48597" r="18013" t="73362"/>
          <a:stretch/>
        </p:blipFill>
        <p:spPr>
          <a:xfrm>
            <a:off x="5920200" y="2482850"/>
            <a:ext cx="2100725" cy="1892300"/>
          </a:xfrm>
          <a:prstGeom prst="rect">
            <a:avLst/>
          </a:prstGeom>
          <a:noFill/>
          <a:ln>
            <a:noFill/>
          </a:ln>
        </p:spPr>
      </p:pic>
      <p:sp>
        <p:nvSpPr>
          <p:cNvPr id="708" name="Google Shape;708;p51"/>
          <p:cNvSpPr txBox="1"/>
          <p:nvPr/>
        </p:nvSpPr>
        <p:spPr>
          <a:xfrm>
            <a:off x="5920200" y="2482850"/>
            <a:ext cx="991500" cy="4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chemeClr val="lt1"/>
                </a:solidFill>
              </a:rPr>
              <a:t>A</a:t>
            </a:r>
            <a:endParaRPr b="1" sz="2100">
              <a:solidFill>
                <a:schemeClr val="lt1"/>
              </a:solidFill>
            </a:endParaRPr>
          </a:p>
        </p:txBody>
      </p:sp>
      <p:sp>
        <p:nvSpPr>
          <p:cNvPr id="709" name="Google Shape;709;p51"/>
          <p:cNvSpPr txBox="1"/>
          <p:nvPr/>
        </p:nvSpPr>
        <p:spPr>
          <a:xfrm>
            <a:off x="8616275" y="2482850"/>
            <a:ext cx="991500" cy="4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chemeClr val="lt1"/>
                </a:solidFill>
              </a:rPr>
              <a:t>B</a:t>
            </a:r>
            <a:endParaRPr b="1" sz="2100">
              <a:solidFill>
                <a:schemeClr val="lt1"/>
              </a:solidFill>
            </a:endParaRPr>
          </a:p>
        </p:txBody>
      </p:sp>
      <p:cxnSp>
        <p:nvCxnSpPr>
          <p:cNvPr id="710" name="Google Shape;710;p51"/>
          <p:cNvCxnSpPr/>
          <p:nvPr/>
        </p:nvCxnSpPr>
        <p:spPr>
          <a:xfrm>
            <a:off x="6943350" y="3407275"/>
            <a:ext cx="0" cy="3522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11" name="Google Shape;711;p51"/>
          <p:cNvCxnSpPr/>
          <p:nvPr/>
        </p:nvCxnSpPr>
        <p:spPr>
          <a:xfrm>
            <a:off x="8956425" y="3559675"/>
            <a:ext cx="248100" cy="2067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12" name="Google Shape;712;p51"/>
          <p:cNvCxnSpPr/>
          <p:nvPr/>
        </p:nvCxnSpPr>
        <p:spPr>
          <a:xfrm>
            <a:off x="9021400" y="4034100"/>
            <a:ext cx="369300" cy="0"/>
          </a:xfrm>
          <a:prstGeom prst="straightConnector1">
            <a:avLst/>
          </a:prstGeom>
          <a:noFill/>
          <a:ln cap="flat" cmpd="sng" w="19050">
            <a:solidFill>
              <a:schemeClr val="accent3"/>
            </a:solidFill>
            <a:prstDash val="solid"/>
            <a:round/>
            <a:headEnd len="med" w="med" type="triangle"/>
            <a:tailEnd len="med" w="med" type="none"/>
          </a:ln>
        </p:spPr>
      </p:cxnSp>
      <p:sp>
        <p:nvSpPr>
          <p:cNvPr id="713" name="Google Shape;713;p51"/>
          <p:cNvSpPr txBox="1"/>
          <p:nvPr/>
        </p:nvSpPr>
        <p:spPr>
          <a:xfrm>
            <a:off x="5670350" y="1477250"/>
            <a:ext cx="54372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Estimating Q-values can be unintuitive…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B is more likely to “breakout” 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714" name="Google Shape;714;p51"/>
          <p:cNvSpPr/>
          <p:nvPr/>
        </p:nvSpPr>
        <p:spPr>
          <a:xfrm>
            <a:off x="5418950" y="4832675"/>
            <a:ext cx="6070500" cy="72510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Question: Which (s, a) pair has a higher Q-value?</a:t>
            </a:r>
            <a:endParaRPr sz="2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715" name="Google Shape;715;p51"/>
          <p:cNvPicPr preferRelativeResize="0"/>
          <p:nvPr/>
        </p:nvPicPr>
        <p:blipFill rotWithShape="1">
          <a:blip r:embed="rId6">
            <a:alphaModFix/>
          </a:blip>
          <a:srcRect b="0" l="20613" r="21172" t="0"/>
          <a:stretch/>
        </p:blipFill>
        <p:spPr>
          <a:xfrm>
            <a:off x="725638" y="1633013"/>
            <a:ext cx="3891825" cy="4053125"/>
          </a:xfrm>
          <a:prstGeom prst="rect">
            <a:avLst/>
          </a:prstGeom>
          <a:noFill/>
          <a:ln>
            <a:noFill/>
          </a:ln>
        </p:spPr>
      </p:pic>
      <p:sp>
        <p:nvSpPr>
          <p:cNvPr id="716" name="Google Shape;716;p51"/>
          <p:cNvSpPr txBox="1"/>
          <p:nvPr/>
        </p:nvSpPr>
        <p:spPr>
          <a:xfrm>
            <a:off x="6316700" y="5629450"/>
            <a:ext cx="4275000" cy="67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How do we </a:t>
            </a:r>
            <a:r>
              <a:rPr b="1" i="1" lang="en-US" sz="23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learn </a:t>
            </a:r>
            <a:r>
              <a:rPr b="1" lang="en-US" sz="23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                ?</a:t>
            </a:r>
            <a:endParaRPr b="1" sz="23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Q_*(s,a)&#10;%f98f51ad-17dd-47fc-89af-4ae9270eb65a" id="717" name="Google Shape;717;p5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757625" y="5765100"/>
            <a:ext cx="1015225" cy="296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2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Google Shape;723;p52"/>
          <p:cNvSpPr txBox="1"/>
          <p:nvPr/>
        </p:nvSpPr>
        <p:spPr>
          <a:xfrm>
            <a:off x="2444300" y="3066376"/>
            <a:ext cx="7651200" cy="1691400"/>
          </a:xfrm>
          <a:prstGeom prst="rect">
            <a:avLst/>
          </a:prstGeom>
          <a:noFill/>
          <a:ln cap="flat" cmpd="sng" w="19050">
            <a:solidFill>
              <a:srgbClr val="0033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The return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724" name="Google Shape;724;p52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Toward the Bellman Optimality Equation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A86E8"/>
              </a:solidFill>
            </a:endParaRPr>
          </a:p>
        </p:txBody>
      </p:sp>
      <p:sp>
        <p:nvSpPr>
          <p:cNvPr id="725" name="Google Shape;725;p52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26" name="Google Shape;726;p52"/>
          <p:cNvSpPr txBox="1"/>
          <p:nvPr/>
        </p:nvSpPr>
        <p:spPr>
          <a:xfrm>
            <a:off x="1496525" y="1382650"/>
            <a:ext cx="9198900" cy="68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Bellman Equations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: 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Set of self-consistency equations inherent to </a:t>
            </a: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MDPs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\color{red}G_{t+1} &#10;&#10;%3762ec8e-0970-4177-9ea3-9accbce8ce88" id="727" name="Google Shape;727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85325" y="3149521"/>
            <a:ext cx="575100" cy="261403"/>
          </a:xfrm>
          <a:prstGeom prst="rect">
            <a:avLst/>
          </a:prstGeom>
          <a:noFill/>
          <a:ln>
            <a:noFill/>
          </a:ln>
        </p:spPr>
      </p:pic>
      <p:sp>
        <p:nvSpPr>
          <p:cNvPr id="728" name="Google Shape;728;p52"/>
          <p:cNvSpPr/>
          <p:nvPr/>
        </p:nvSpPr>
        <p:spPr>
          <a:xfrm rot="5400000">
            <a:off x="8787675" y="2438452"/>
            <a:ext cx="170400" cy="2278500"/>
          </a:xfrm>
          <a:prstGeom prst="leftBrace">
            <a:avLst>
              <a:gd fmla="val 0" name="adj1"/>
              <a:gd fmla="val 50000" name="adj2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9" name="Google Shape;729;p52"/>
          <p:cNvSpPr txBox="1"/>
          <p:nvPr/>
        </p:nvSpPr>
        <p:spPr>
          <a:xfrm>
            <a:off x="1335775" y="1987475"/>
            <a:ext cx="9198900" cy="68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Basic idea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: exploit the recursive nature of the </a:t>
            </a: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Return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, to separate </a:t>
            </a: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immediate reward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 from </a:t>
            </a: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future rewards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G_t = \sum \limits_{k=0}^\infty \gamma^k r_{k+t+1} = r_{t+1} + \gamma \color{red}\sum  \limits_{k=0}^\infty \gamma^kr_{k+t+2}&#10;%7335e73b-2de3-48d2-a19a-964e100a2b09" id="730" name="Google Shape;730;p5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39967" y="3560350"/>
            <a:ext cx="6859882" cy="946000"/>
          </a:xfrm>
          <a:prstGeom prst="rect">
            <a:avLst/>
          </a:prstGeom>
          <a:noFill/>
          <a:ln>
            <a:noFill/>
          </a:ln>
        </p:spPr>
      </p:pic>
      <p:sp>
        <p:nvSpPr>
          <p:cNvPr id="731" name="Google Shape;731;p52"/>
          <p:cNvSpPr/>
          <p:nvPr/>
        </p:nvSpPr>
        <p:spPr>
          <a:xfrm>
            <a:off x="5854100" y="3149525"/>
            <a:ext cx="4202700" cy="1395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6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/>
              <a:t>Who am I?</a:t>
            </a:r>
            <a:endParaRPr sz="2800"/>
          </a:p>
        </p:txBody>
      </p:sp>
      <p:sp>
        <p:nvSpPr>
          <p:cNvPr id="194" name="Google Shape;194;p26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95" name="Google Shape;195;p26"/>
          <p:cNvPicPr preferRelativeResize="0"/>
          <p:nvPr/>
        </p:nvPicPr>
        <p:blipFill rotWithShape="1">
          <a:blip r:embed="rId4">
            <a:alphaModFix/>
          </a:blip>
          <a:srcRect b="1858" l="12587" r="0" t="1858"/>
          <a:stretch/>
        </p:blipFill>
        <p:spPr>
          <a:xfrm>
            <a:off x="5834588" y="2928775"/>
            <a:ext cx="5170826" cy="3147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8000" y="867726"/>
            <a:ext cx="1855123" cy="2473523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26"/>
          <p:cNvSpPr txBox="1"/>
          <p:nvPr/>
        </p:nvSpPr>
        <p:spPr>
          <a:xfrm>
            <a:off x="494800" y="3702786"/>
            <a:ext cx="4913400" cy="184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chemeClr val="dk1"/>
                </a:solidFill>
              </a:rPr>
              <a:t>Joel Wulff</a:t>
            </a:r>
            <a:endParaRPr b="1" sz="2100">
              <a:solidFill>
                <a:schemeClr val="dk1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US" sz="2100">
                <a:solidFill>
                  <a:schemeClr val="dk1"/>
                </a:solidFill>
              </a:rPr>
              <a:t>Studied M. Sc. in Engineering Physics + ML/AI in Lund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US" sz="2100">
                <a:solidFill>
                  <a:schemeClr val="dk1"/>
                </a:solidFill>
              </a:rPr>
              <a:t>Love skiing!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US" sz="2100">
                <a:solidFill>
                  <a:schemeClr val="dk1"/>
                </a:solidFill>
              </a:rPr>
              <a:t>From Malmö, Sweden</a:t>
            </a:r>
            <a:endParaRPr sz="2100">
              <a:solidFill>
                <a:schemeClr val="dk1"/>
              </a:solidFill>
            </a:endParaRPr>
          </a:p>
        </p:txBody>
      </p:sp>
      <p:pic>
        <p:nvPicPr>
          <p:cNvPr id="198" name="Google Shape;198;p2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321352" y="867725"/>
            <a:ext cx="1855123" cy="24735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26"/>
          <p:cNvPicPr preferRelativeResize="0"/>
          <p:nvPr/>
        </p:nvPicPr>
        <p:blipFill rotWithShape="1">
          <a:blip r:embed="rId7">
            <a:alphaModFix/>
          </a:blip>
          <a:srcRect b="1787" l="0" r="0" t="0"/>
          <a:stretch/>
        </p:blipFill>
        <p:spPr>
          <a:xfrm>
            <a:off x="859950" y="823400"/>
            <a:ext cx="3067500" cy="5133549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26"/>
          <p:cNvSpPr txBox="1"/>
          <p:nvPr/>
        </p:nvSpPr>
        <p:spPr>
          <a:xfrm>
            <a:off x="4977900" y="455650"/>
            <a:ext cx="7214100" cy="21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chemeClr val="dk1"/>
                </a:solidFill>
              </a:rPr>
              <a:t>Experience @ CERN (and not)</a:t>
            </a:r>
            <a:endParaRPr b="1" sz="2100">
              <a:solidFill>
                <a:schemeClr val="dk1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b="1" lang="en-US" sz="2100">
                <a:solidFill>
                  <a:schemeClr val="dk1"/>
                </a:solidFill>
              </a:rPr>
              <a:t>Summer student →</a:t>
            </a:r>
            <a:endParaRPr b="1" sz="2100">
              <a:solidFill>
                <a:schemeClr val="dk1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b="1" lang="en-US" sz="2100">
                <a:solidFill>
                  <a:schemeClr val="dk1"/>
                </a:solidFill>
              </a:rPr>
              <a:t>Tech student → (</a:t>
            </a:r>
            <a:r>
              <a:rPr lang="en-US" sz="2100">
                <a:solidFill>
                  <a:schemeClr val="dk1"/>
                </a:solidFill>
              </a:rPr>
              <a:t>Software Engineer @ </a:t>
            </a:r>
            <a:r>
              <a:rPr b="1" lang="en-US" sz="2100">
                <a:solidFill>
                  <a:schemeClr val="dk1"/>
                </a:solidFill>
              </a:rPr>
              <a:t>Qualcomm) →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b="1" lang="en-US" sz="2100">
                <a:solidFill>
                  <a:schemeClr val="dk1"/>
                </a:solidFill>
              </a:rPr>
              <a:t>Quest Graduate </a:t>
            </a:r>
            <a:r>
              <a:rPr lang="en-US" sz="2100">
                <a:solidFill>
                  <a:schemeClr val="dk1"/>
                </a:solidFill>
              </a:rPr>
              <a:t>(since July 2024) in the SY-RF group</a:t>
            </a:r>
            <a:endParaRPr sz="2100">
              <a:solidFill>
                <a:schemeClr val="dk1"/>
              </a:solidFill>
            </a:endParaRPr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○"/>
            </a:pPr>
            <a:r>
              <a:rPr lang="en-US" sz="2100">
                <a:solidFill>
                  <a:schemeClr val="dk1"/>
                </a:solidFill>
              </a:rPr>
              <a:t>Beams and RF studies section</a:t>
            </a:r>
            <a:endParaRPr sz="2100">
              <a:solidFill>
                <a:schemeClr val="dk1"/>
              </a:solidFill>
            </a:endParaRPr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○"/>
            </a:pPr>
            <a:r>
              <a:rPr lang="en-US" sz="2100">
                <a:solidFill>
                  <a:schemeClr val="dk1"/>
                </a:solidFill>
              </a:rPr>
              <a:t>Automation and anomaly detection in PS RF systems using Machine Learning (and RL!)</a:t>
            </a:r>
            <a:endParaRPr sz="2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6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Google Shape;737;p53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Toward the Bellman Optimality Equation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A86E8"/>
              </a:solidFill>
            </a:endParaRPr>
          </a:p>
        </p:txBody>
      </p:sp>
      <p:sp>
        <p:nvSpPr>
          <p:cNvPr id="738" name="Google Shape;738;p53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39" name="Google Shape;739;p53"/>
          <p:cNvSpPr txBox="1"/>
          <p:nvPr/>
        </p:nvSpPr>
        <p:spPr>
          <a:xfrm>
            <a:off x="1496525" y="1382650"/>
            <a:ext cx="9198900" cy="68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Bellman Equations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: Set of self-consistency equations inherent to </a:t>
            </a: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MDPs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740" name="Google Shape;740;p53"/>
          <p:cNvSpPr txBox="1"/>
          <p:nvPr/>
        </p:nvSpPr>
        <p:spPr>
          <a:xfrm>
            <a:off x="2444300" y="3066376"/>
            <a:ext cx="7651200" cy="1691400"/>
          </a:xfrm>
          <a:prstGeom prst="rect">
            <a:avLst/>
          </a:prstGeom>
          <a:noFill/>
          <a:ln cap="flat" cmpd="sng" w="19050">
            <a:solidFill>
              <a:srgbClr val="0033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The return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\color{red}G_{t+1} &#10;&#10;%3762ec8e-0970-4177-9ea3-9accbce8ce88" id="741" name="Google Shape;741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83175" y="3132896"/>
            <a:ext cx="575100" cy="261403"/>
          </a:xfrm>
          <a:prstGeom prst="rect">
            <a:avLst/>
          </a:prstGeom>
          <a:noFill/>
          <a:ln>
            <a:noFill/>
          </a:ln>
        </p:spPr>
      </p:pic>
      <p:sp>
        <p:nvSpPr>
          <p:cNvPr id="742" name="Google Shape;742;p53"/>
          <p:cNvSpPr/>
          <p:nvPr/>
        </p:nvSpPr>
        <p:spPr>
          <a:xfrm rot="5400000">
            <a:off x="8644925" y="2481225"/>
            <a:ext cx="170400" cy="2159700"/>
          </a:xfrm>
          <a:prstGeom prst="leftBrace">
            <a:avLst>
              <a:gd fmla="val 0" name="adj1"/>
              <a:gd fmla="val 50000" name="adj2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3" name="Google Shape;743;p53"/>
          <p:cNvSpPr txBox="1"/>
          <p:nvPr/>
        </p:nvSpPr>
        <p:spPr>
          <a:xfrm>
            <a:off x="1335775" y="1987475"/>
            <a:ext cx="9198900" cy="68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Basic idea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: exploit the recursive nature of the </a:t>
            </a: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Return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, to separate </a:t>
            </a: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immediate reward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 from </a:t>
            </a: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future rewards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G_t = \sum \limits_{k=0}^\infty \gamma^k r_{k+t+1} = r_{t+1} + \gamma \color{red}\sum  \limits_{k=0}^\infty \gamma^kr_{k+t+2}&#10;%7335e73b-2de3-48d2-a19a-964e100a2b09" id="744" name="Google Shape;744;p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39967" y="3560350"/>
            <a:ext cx="6859882" cy="94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9" name="Shape 7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0" name="Google Shape;750;p54"/>
          <p:cNvSpPr txBox="1"/>
          <p:nvPr>
            <p:ph type="title"/>
          </p:nvPr>
        </p:nvSpPr>
        <p:spPr>
          <a:xfrm>
            <a:off x="407975" y="162950"/>
            <a:ext cx="47112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The Bellman Optimality Equation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A86E8"/>
              </a:solidFill>
            </a:endParaRPr>
          </a:p>
        </p:txBody>
      </p:sp>
      <p:sp>
        <p:nvSpPr>
          <p:cNvPr id="751" name="Google Shape;751;p54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52" name="Google Shape;752;p54"/>
          <p:cNvSpPr txBox="1"/>
          <p:nvPr/>
        </p:nvSpPr>
        <p:spPr>
          <a:xfrm>
            <a:off x="6856950" y="3036925"/>
            <a:ext cx="4223100" cy="68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100">
                <a:solidFill>
                  <a:srgbClr val="CC0000"/>
                </a:solidFill>
                <a:latin typeface="Cambria"/>
                <a:ea typeface="Cambria"/>
                <a:cs typeface="Cambria"/>
                <a:sym typeface="Cambria"/>
              </a:rPr>
              <a:t>Bellman Optimality Equation</a:t>
            </a:r>
            <a:endParaRPr i="1" sz="2100">
              <a:solidFill>
                <a:srgbClr val="CC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753" name="Google Shape;753;p54"/>
          <p:cNvSpPr txBox="1"/>
          <p:nvPr/>
        </p:nvSpPr>
        <p:spPr>
          <a:xfrm>
            <a:off x="5270500" y="162950"/>
            <a:ext cx="6759900" cy="1065600"/>
          </a:xfrm>
          <a:prstGeom prst="rect">
            <a:avLst/>
          </a:prstGeom>
          <a:noFill/>
          <a:ln cap="flat" cmpd="sng" w="19050">
            <a:solidFill>
              <a:srgbClr val="0033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The return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G_t=\sum_{k=0}^\infty\gamma ^kr_{k+t+1} =  r_{t+1} + \gamma\color{red}\sum_{k=0}^\infty\gamma ^kr_{k+t+1} &#10;&#10;%558993f8-d8e0-4ecf-b17b-d39ade2ae340" id="754" name="Google Shape;754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98732" y="668250"/>
            <a:ext cx="6562318" cy="3984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color{red}G_{t+1} &#10;&#10;%3762ec8e-0970-4177-9ea3-9accbce8ce88" id="755" name="Google Shape;755;p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572375" y="209746"/>
            <a:ext cx="575100" cy="261403"/>
          </a:xfrm>
          <a:prstGeom prst="rect">
            <a:avLst/>
          </a:prstGeom>
          <a:noFill/>
          <a:ln>
            <a:noFill/>
          </a:ln>
        </p:spPr>
      </p:pic>
      <p:sp>
        <p:nvSpPr>
          <p:cNvPr id="756" name="Google Shape;756;p54"/>
          <p:cNvSpPr/>
          <p:nvPr/>
        </p:nvSpPr>
        <p:spPr>
          <a:xfrm rot="5400000">
            <a:off x="10838625" y="-463950"/>
            <a:ext cx="147300" cy="2017500"/>
          </a:xfrm>
          <a:prstGeom prst="leftBrace">
            <a:avLst>
              <a:gd fmla="val 0" name="adj1"/>
              <a:gd fmla="val 50000" name="adj2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= \mathbb{E}_{\pi^*}[r_{t+1} + \gamma G_{t+1}]&#10;%1ff2dc7b-31af-4671-9a6f-aae1ec733ae8" id="757" name="Google Shape;757;p5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913825" y="2715400"/>
            <a:ext cx="2686743" cy="3163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Q_*(s,a) = \mathbb{E}_{\pi^*}[G_t]&#10;%25256b5a-151c-4aa1-a3a8-2bda95dd0a92" id="758" name="Google Shape;758;p5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701206" y="2182025"/>
            <a:ext cx="2486244" cy="3163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= r_{t+1} + \gamma \underset{a'}{\max}Q_*(s_{t+1},a')&#10;%b9724e75-e18f-48e1-b071-3ef472ab55e6" id="759" name="Google Shape;759;p5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042250" y="3912600"/>
            <a:ext cx="3840750" cy="504625"/>
          </a:xfrm>
          <a:prstGeom prst="rect">
            <a:avLst/>
          </a:prstGeom>
          <a:noFill/>
          <a:ln>
            <a:noFill/>
          </a:ln>
        </p:spPr>
      </p:pic>
      <p:sp>
        <p:nvSpPr>
          <p:cNvPr id="760" name="Google Shape;760;p54"/>
          <p:cNvSpPr txBox="1"/>
          <p:nvPr/>
        </p:nvSpPr>
        <p:spPr>
          <a:xfrm>
            <a:off x="1701200" y="5566650"/>
            <a:ext cx="8547300" cy="68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Can use to define an iterative way for estimating the optimal Q-function,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\hat Q_*&#10;%86ecfbe0-40e9-4757-88d7-fb794e5e53d2" id="761" name="Google Shape;761;p5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0184999" y="5647100"/>
            <a:ext cx="305801" cy="316350"/>
          </a:xfrm>
          <a:prstGeom prst="rect">
            <a:avLst/>
          </a:prstGeom>
          <a:noFill/>
          <a:ln>
            <a:noFill/>
          </a:ln>
        </p:spPr>
      </p:pic>
      <p:sp>
        <p:nvSpPr>
          <p:cNvPr id="762" name="Google Shape;762;p54"/>
          <p:cNvSpPr/>
          <p:nvPr/>
        </p:nvSpPr>
        <p:spPr>
          <a:xfrm>
            <a:off x="4189825" y="3329600"/>
            <a:ext cx="2486138" cy="988700"/>
          </a:xfrm>
          <a:custGeom>
            <a:rect b="b" l="l" r="r" t="t"/>
            <a:pathLst>
              <a:path extrusionOk="0" h="39548" w="94927">
                <a:moveTo>
                  <a:pt x="0" y="0"/>
                </a:moveTo>
                <a:cubicBezTo>
                  <a:pt x="1830" y="6710"/>
                  <a:pt x="2318" y="15028"/>
                  <a:pt x="7749" y="19373"/>
                </a:cubicBezTo>
                <a:cubicBezTo>
                  <a:pt x="12234" y="22961"/>
                  <a:pt x="18795" y="23248"/>
                  <a:pt x="24539" y="23248"/>
                </a:cubicBezTo>
                <a:cubicBezTo>
                  <a:pt x="26365" y="23248"/>
                  <a:pt x="28771" y="21164"/>
                  <a:pt x="28413" y="19373"/>
                </a:cubicBezTo>
                <a:cubicBezTo>
                  <a:pt x="27958" y="17100"/>
                  <a:pt x="23595" y="15151"/>
                  <a:pt x="21955" y="16790"/>
                </a:cubicBezTo>
                <a:cubicBezTo>
                  <a:pt x="17993" y="20749"/>
                  <a:pt x="17167" y="32222"/>
                  <a:pt x="22601" y="33580"/>
                </a:cubicBezTo>
                <a:cubicBezTo>
                  <a:pt x="33947" y="36416"/>
                  <a:pt x="45848" y="36162"/>
                  <a:pt x="57472" y="37454"/>
                </a:cubicBezTo>
                <a:cubicBezTo>
                  <a:pt x="67109" y="38525"/>
                  <a:pt x="77024" y="40648"/>
                  <a:pt x="86532" y="38746"/>
                </a:cubicBezTo>
                <a:cubicBezTo>
                  <a:pt x="89403" y="38172"/>
                  <a:pt x="91999" y="36163"/>
                  <a:pt x="94927" y="36163"/>
                </a:cubicBezTo>
              </a:path>
            </a:pathLst>
          </a:custGeom>
          <a:noFill/>
          <a:ln cap="flat" cmpd="sng" w="19050">
            <a:solidFill>
              <a:srgbClr val="009821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763" name="Google Shape;763;p54"/>
          <p:cNvSpPr txBox="1"/>
          <p:nvPr/>
        </p:nvSpPr>
        <p:spPr>
          <a:xfrm rot="686553">
            <a:off x="3702341" y="4140930"/>
            <a:ext cx="2389289" cy="87175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3100">
                <a:solidFill>
                  <a:srgbClr val="186E33"/>
                </a:solidFill>
                <a:latin typeface="Caveat"/>
                <a:ea typeface="Caveat"/>
                <a:cs typeface="Caveat"/>
                <a:sym typeface="Caveat"/>
              </a:rPr>
              <a:t>Math stuff</a:t>
            </a:r>
            <a:endParaRPr b="1" i="1" sz="3100">
              <a:solidFill>
                <a:srgbClr val="186E33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764" name="Google Shape;764;p54"/>
          <p:cNvSpPr/>
          <p:nvPr/>
        </p:nvSpPr>
        <p:spPr>
          <a:xfrm>
            <a:off x="6802650" y="3572725"/>
            <a:ext cx="4331700" cy="1065600"/>
          </a:xfrm>
          <a:prstGeom prst="rect">
            <a:avLst/>
          </a:prstGeom>
          <a:noFill/>
          <a:ln cap="flat" cmpd="sng" w="19050">
            <a:solidFill>
              <a:srgbClr val="CC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9" name="Shape 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" name="Google Shape;770;p55"/>
          <p:cNvSpPr txBox="1"/>
          <p:nvPr>
            <p:ph type="title"/>
          </p:nvPr>
        </p:nvSpPr>
        <p:spPr>
          <a:xfrm>
            <a:off x="407975" y="162950"/>
            <a:ext cx="47112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Q-learning update rule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A86E8"/>
              </a:solidFill>
            </a:endParaRPr>
          </a:p>
        </p:txBody>
      </p:sp>
      <p:sp>
        <p:nvSpPr>
          <p:cNvPr id="771" name="Google Shape;771;p55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72" name="Google Shape;772;p55"/>
          <p:cNvSpPr txBox="1"/>
          <p:nvPr/>
        </p:nvSpPr>
        <p:spPr>
          <a:xfrm>
            <a:off x="4622450" y="162950"/>
            <a:ext cx="6759900" cy="1065600"/>
          </a:xfrm>
          <a:prstGeom prst="rect">
            <a:avLst/>
          </a:prstGeom>
          <a:noFill/>
          <a:ln cap="flat" cmpd="sng" w="19050">
            <a:solidFill>
              <a:srgbClr val="0033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Bellman optimality equation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= r_{t+1} + \gamma \underset{a'}{\max}Q_*(s_{t+1},a')&#10;%b9724e75-e18f-48e1-b071-3ef472ab55e6" id="773" name="Google Shape;773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11300" y="665375"/>
            <a:ext cx="3840750" cy="5046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Q_*(s,a) = \mathbb{E}_{\pi^*}[G_t]&#10;%25256b5a-151c-4aa1-a3a8-2bda95dd0a92" id="774" name="Google Shape;774;p55"/>
          <p:cNvPicPr preferRelativeResize="0"/>
          <p:nvPr/>
        </p:nvPicPr>
        <p:blipFill rotWithShape="1">
          <a:blip r:embed="rId4">
            <a:alphaModFix/>
          </a:blip>
          <a:srcRect b="0" l="0" r="53817" t="0"/>
          <a:stretch/>
        </p:blipFill>
        <p:spPr>
          <a:xfrm>
            <a:off x="5697603" y="665375"/>
            <a:ext cx="1148225" cy="3163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hat Q_*(s,a)&#10;%bd41058e-101e-4409-b69b-4bc63d1876ba" id="775" name="Google Shape;775;p5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33716" y="2244775"/>
            <a:ext cx="1304509" cy="504625"/>
          </a:xfrm>
          <a:prstGeom prst="rect">
            <a:avLst/>
          </a:prstGeom>
          <a:noFill/>
          <a:ln>
            <a:noFill/>
          </a:ln>
        </p:spPr>
      </p:pic>
      <p:sp>
        <p:nvSpPr>
          <p:cNvPr id="776" name="Google Shape;776;p55"/>
          <p:cNvSpPr txBox="1"/>
          <p:nvPr/>
        </p:nvSpPr>
        <p:spPr>
          <a:xfrm>
            <a:off x="-43525" y="1782400"/>
            <a:ext cx="34590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Estimator of optimal Q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777" name="Google Shape;777;p55"/>
          <p:cNvSpPr txBox="1"/>
          <p:nvPr/>
        </p:nvSpPr>
        <p:spPr>
          <a:xfrm>
            <a:off x="4056165" y="1592275"/>
            <a:ext cx="41130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At every time step, we take some action according to a policy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\hat Q_*(s_t,a_t)=r_{t+1} + \gamma\hat Q_*(s_{t+1},a')&#10;%646d9541-ef70-4183-99d9-8cca1f49510e" id="778" name="Google Shape;778;p5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850875" y="2349175"/>
            <a:ext cx="4711200" cy="452814"/>
          </a:xfrm>
          <a:prstGeom prst="rect">
            <a:avLst/>
          </a:prstGeom>
          <a:noFill/>
          <a:ln>
            <a:noFill/>
          </a:ln>
        </p:spPr>
      </p:pic>
      <p:sp>
        <p:nvSpPr>
          <p:cNvPr id="779" name="Google Shape;779;p55"/>
          <p:cNvSpPr/>
          <p:nvPr/>
        </p:nvSpPr>
        <p:spPr>
          <a:xfrm rot="-5400000">
            <a:off x="5791550" y="2710050"/>
            <a:ext cx="351900" cy="608700"/>
          </a:xfrm>
          <a:prstGeom prst="leftBrace">
            <a:avLst>
              <a:gd fmla="val 0" name="adj1"/>
              <a:gd fmla="val 50136" name="adj2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0" name="Google Shape;780;p55"/>
          <p:cNvSpPr txBox="1"/>
          <p:nvPr/>
        </p:nvSpPr>
        <p:spPr>
          <a:xfrm>
            <a:off x="3910990" y="3190350"/>
            <a:ext cx="41130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FF0000"/>
                </a:solidFill>
                <a:latin typeface="Cambria"/>
                <a:ea typeface="Cambria"/>
                <a:cs typeface="Cambria"/>
                <a:sym typeface="Cambria"/>
              </a:rPr>
              <a:t>Immediate reward is received (Ground Truth)</a:t>
            </a:r>
            <a:endParaRPr i="1" sz="2100">
              <a:solidFill>
                <a:srgbClr val="FF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781" name="Google Shape;781;p55"/>
          <p:cNvSpPr/>
          <p:nvPr/>
        </p:nvSpPr>
        <p:spPr>
          <a:xfrm rot="-5400000">
            <a:off x="7411700" y="2142600"/>
            <a:ext cx="351900" cy="1743600"/>
          </a:xfrm>
          <a:prstGeom prst="leftBrace">
            <a:avLst>
              <a:gd fmla="val 0" name="adj1"/>
              <a:gd fmla="val 83286" name="adj2"/>
            </a:avLst>
          </a:prstGeom>
          <a:noFill/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2" name="Google Shape;782;p55"/>
          <p:cNvSpPr txBox="1"/>
          <p:nvPr/>
        </p:nvSpPr>
        <p:spPr>
          <a:xfrm>
            <a:off x="7416715" y="3190350"/>
            <a:ext cx="41130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6AA84F"/>
                </a:solidFill>
                <a:latin typeface="Cambria"/>
                <a:ea typeface="Cambria"/>
                <a:cs typeface="Cambria"/>
                <a:sym typeface="Cambria"/>
              </a:rPr>
              <a:t>Future </a:t>
            </a:r>
            <a:r>
              <a:rPr i="1" lang="en-US" sz="2100">
                <a:solidFill>
                  <a:srgbClr val="6AA84F"/>
                </a:solidFill>
                <a:latin typeface="Cambria"/>
                <a:ea typeface="Cambria"/>
                <a:cs typeface="Cambria"/>
                <a:sym typeface="Cambria"/>
              </a:rPr>
              <a:t>reward is estimated</a:t>
            </a:r>
            <a:endParaRPr i="1" sz="2100">
              <a:solidFill>
                <a:srgbClr val="6AA84F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783" name="Google Shape;783;p55"/>
          <p:cNvSpPr/>
          <p:nvPr/>
        </p:nvSpPr>
        <p:spPr>
          <a:xfrm>
            <a:off x="2477150" y="4249275"/>
            <a:ext cx="6980700" cy="1265700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Can we define a way of updating our estimation of Q, using the new </a:t>
            </a:r>
            <a:r>
              <a:rPr lang="en-US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information</a:t>
            </a:r>
            <a:r>
              <a:rPr lang="en-US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 from the immediate reward?</a:t>
            </a:r>
            <a:endParaRPr sz="2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8" name="Shape 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Google Shape;789;p56"/>
          <p:cNvSpPr txBox="1"/>
          <p:nvPr>
            <p:ph type="title"/>
          </p:nvPr>
        </p:nvSpPr>
        <p:spPr>
          <a:xfrm>
            <a:off x="407975" y="162950"/>
            <a:ext cx="47112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Q-learning update rule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A86E8"/>
              </a:solidFill>
            </a:endParaRPr>
          </a:p>
        </p:txBody>
      </p:sp>
      <p:sp>
        <p:nvSpPr>
          <p:cNvPr id="790" name="Google Shape;790;p56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91" name="Google Shape;791;p56"/>
          <p:cNvSpPr txBox="1"/>
          <p:nvPr/>
        </p:nvSpPr>
        <p:spPr>
          <a:xfrm>
            <a:off x="4622450" y="162950"/>
            <a:ext cx="6759900" cy="1065600"/>
          </a:xfrm>
          <a:prstGeom prst="rect">
            <a:avLst/>
          </a:prstGeom>
          <a:noFill/>
          <a:ln cap="flat" cmpd="sng" w="19050">
            <a:solidFill>
              <a:srgbClr val="0033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Bellman optimality equation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= r_{t+1} + \gamma \underset{a'}{\max}Q_*(s_{t+1},a')&#10;%b9724e75-e18f-48e1-b071-3ef472ab55e6" id="792" name="Google Shape;792;p5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11300" y="665375"/>
            <a:ext cx="3840750" cy="5046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Q_*(s,a) = \mathbb{E}_{\pi^*}[G_t]&#10;%25256b5a-151c-4aa1-a3a8-2bda95dd0a92" id="793" name="Google Shape;793;p56"/>
          <p:cNvPicPr preferRelativeResize="0"/>
          <p:nvPr/>
        </p:nvPicPr>
        <p:blipFill rotWithShape="1">
          <a:blip r:embed="rId5">
            <a:alphaModFix/>
          </a:blip>
          <a:srcRect b="0" l="0" r="53817" t="0"/>
          <a:stretch/>
        </p:blipFill>
        <p:spPr>
          <a:xfrm>
            <a:off x="5697603" y="665375"/>
            <a:ext cx="1148225" cy="3163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hat Q_*(s,a)&#10;%bd41058e-101e-4409-b69b-4bc63d1876ba" id="794" name="Google Shape;794;p5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033716" y="2244775"/>
            <a:ext cx="1304509" cy="504625"/>
          </a:xfrm>
          <a:prstGeom prst="rect">
            <a:avLst/>
          </a:prstGeom>
          <a:noFill/>
          <a:ln>
            <a:noFill/>
          </a:ln>
        </p:spPr>
      </p:pic>
      <p:sp>
        <p:nvSpPr>
          <p:cNvPr id="795" name="Google Shape;795;p56"/>
          <p:cNvSpPr txBox="1"/>
          <p:nvPr/>
        </p:nvSpPr>
        <p:spPr>
          <a:xfrm>
            <a:off x="-43525" y="1782400"/>
            <a:ext cx="34590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Estimator of optimal Q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796" name="Google Shape;796;p56"/>
          <p:cNvSpPr txBox="1"/>
          <p:nvPr/>
        </p:nvSpPr>
        <p:spPr>
          <a:xfrm>
            <a:off x="4056165" y="1592275"/>
            <a:ext cx="41130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At every time step, we take some action according to a policy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\hat Q_*(s_t,a_t)=r_{t+1} + \gamma\hat Q_*(s_{t+1},a')&#10;%646d9541-ef70-4183-99d9-8cca1f49510e" id="797" name="Google Shape;797;p5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850875" y="2349175"/>
            <a:ext cx="4711200" cy="452814"/>
          </a:xfrm>
          <a:prstGeom prst="rect">
            <a:avLst/>
          </a:prstGeom>
          <a:noFill/>
          <a:ln>
            <a:noFill/>
          </a:ln>
        </p:spPr>
      </p:pic>
      <p:sp>
        <p:nvSpPr>
          <p:cNvPr id="798" name="Google Shape;798;p56"/>
          <p:cNvSpPr/>
          <p:nvPr/>
        </p:nvSpPr>
        <p:spPr>
          <a:xfrm rot="-5400000">
            <a:off x="5791550" y="2710050"/>
            <a:ext cx="351900" cy="608700"/>
          </a:xfrm>
          <a:prstGeom prst="leftBrace">
            <a:avLst>
              <a:gd fmla="val 0" name="adj1"/>
              <a:gd fmla="val 50136" name="adj2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9" name="Google Shape;799;p56"/>
          <p:cNvSpPr txBox="1"/>
          <p:nvPr/>
        </p:nvSpPr>
        <p:spPr>
          <a:xfrm>
            <a:off x="3910990" y="3190350"/>
            <a:ext cx="41130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FF0000"/>
                </a:solidFill>
                <a:latin typeface="Cambria"/>
                <a:ea typeface="Cambria"/>
                <a:cs typeface="Cambria"/>
                <a:sym typeface="Cambria"/>
              </a:rPr>
              <a:t>Immediate reward is received (Ground Truth)</a:t>
            </a:r>
            <a:endParaRPr i="1" sz="2100">
              <a:solidFill>
                <a:srgbClr val="FF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800" name="Google Shape;800;p56"/>
          <p:cNvSpPr/>
          <p:nvPr/>
        </p:nvSpPr>
        <p:spPr>
          <a:xfrm rot="-5400000">
            <a:off x="7411700" y="2142600"/>
            <a:ext cx="351900" cy="1743600"/>
          </a:xfrm>
          <a:prstGeom prst="leftBrace">
            <a:avLst>
              <a:gd fmla="val 0" name="adj1"/>
              <a:gd fmla="val 83286" name="adj2"/>
            </a:avLst>
          </a:prstGeom>
          <a:noFill/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1" name="Google Shape;801;p56"/>
          <p:cNvSpPr txBox="1"/>
          <p:nvPr/>
        </p:nvSpPr>
        <p:spPr>
          <a:xfrm>
            <a:off x="7416715" y="3190350"/>
            <a:ext cx="41130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6AA84F"/>
                </a:solidFill>
                <a:latin typeface="Cambria"/>
                <a:ea typeface="Cambria"/>
                <a:cs typeface="Cambria"/>
                <a:sym typeface="Cambria"/>
              </a:rPr>
              <a:t>Future reward is estimated</a:t>
            </a:r>
            <a:endParaRPr i="1" sz="2100">
              <a:solidFill>
                <a:srgbClr val="6AA84F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802" name="Google Shape;802;p56"/>
          <p:cNvSpPr/>
          <p:nvPr/>
        </p:nvSpPr>
        <p:spPr>
          <a:xfrm>
            <a:off x="1439625" y="4066600"/>
            <a:ext cx="9146700" cy="1435200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Q-learning update rule</a:t>
            </a:r>
            <a:endParaRPr sz="2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\hat Q_*(s_t,a_t) \leftarrow \hat Q_*(s_t,a_t) + \alpha [r_{t+1} + \gamma\underset{a'}{max}\hat Q_*(s_{t+1},a') - \hat Q_*(s_t,a_t)]&#10;%2e3b60e6-49ac-4f39-b334-965d6d77a2b5" id="803" name="Google Shape;803;p5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700050" y="-1033563"/>
            <a:ext cx="6862027" cy="4528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color{white}\hat Q_*(s_t,a_t) \leftarrow \hat Q_*(s_t,a_t) + \alpha [r_{t+1} + \gamma\underset{a'}{\max}\hat Q_*(s_{t+1},a') - \hat Q_*(s_t,a_t)]&#10;%5fe39818-8a64-4308-9cb6-489028c4ff14" id="804" name="Google Shape;804;p56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157275" y="4692575"/>
            <a:ext cx="7705333" cy="504625"/>
          </a:xfrm>
          <a:prstGeom prst="rect">
            <a:avLst/>
          </a:prstGeom>
          <a:noFill/>
          <a:ln>
            <a:noFill/>
          </a:ln>
        </p:spPr>
      </p:pic>
      <p:sp>
        <p:nvSpPr>
          <p:cNvPr id="805" name="Google Shape;805;p56"/>
          <p:cNvSpPr txBox="1"/>
          <p:nvPr/>
        </p:nvSpPr>
        <p:spPr>
          <a:xfrm>
            <a:off x="2602840" y="5495000"/>
            <a:ext cx="41130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chemeClr val="accent2"/>
                </a:solidFill>
                <a:latin typeface="Cambria"/>
                <a:ea typeface="Cambria"/>
                <a:cs typeface="Cambria"/>
                <a:sym typeface="Cambria"/>
              </a:rPr>
              <a:t>learning rate</a:t>
            </a:r>
            <a:endParaRPr i="1" sz="2100">
              <a:solidFill>
                <a:schemeClr val="accent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chemeClr val="accent2"/>
                </a:solidFill>
                <a:latin typeface="Cambria"/>
                <a:ea typeface="Cambria"/>
                <a:cs typeface="Cambria"/>
                <a:sym typeface="Cambria"/>
              </a:rPr>
              <a:t>(size of update)</a:t>
            </a:r>
            <a:endParaRPr i="1" sz="2100">
              <a:solidFill>
                <a:schemeClr val="accent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806" name="Google Shape;806;p56"/>
          <p:cNvSpPr txBox="1"/>
          <p:nvPr/>
        </p:nvSpPr>
        <p:spPr>
          <a:xfrm>
            <a:off x="5076575" y="5665450"/>
            <a:ext cx="4113000" cy="50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6AA84F"/>
                </a:solidFill>
                <a:latin typeface="Cambria"/>
                <a:ea typeface="Cambria"/>
                <a:cs typeface="Cambria"/>
                <a:sym typeface="Cambria"/>
              </a:rPr>
              <a:t>Updated target</a:t>
            </a:r>
            <a:endParaRPr i="1" sz="2100">
              <a:solidFill>
                <a:srgbClr val="6AA84F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807" name="Google Shape;807;p56"/>
          <p:cNvSpPr txBox="1"/>
          <p:nvPr/>
        </p:nvSpPr>
        <p:spPr>
          <a:xfrm>
            <a:off x="8719050" y="5621150"/>
            <a:ext cx="2313600" cy="50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FF0000"/>
                </a:solidFill>
                <a:latin typeface="Cambria"/>
                <a:ea typeface="Cambria"/>
                <a:cs typeface="Cambria"/>
                <a:sym typeface="Cambria"/>
              </a:rPr>
              <a:t>Old prediction</a:t>
            </a:r>
            <a:endParaRPr i="1" sz="2100">
              <a:solidFill>
                <a:srgbClr val="FF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cxnSp>
        <p:nvCxnSpPr>
          <p:cNvPr id="808" name="Google Shape;808;p56"/>
          <p:cNvCxnSpPr/>
          <p:nvPr/>
        </p:nvCxnSpPr>
        <p:spPr>
          <a:xfrm flipH="1" rot="10800000">
            <a:off x="4936475" y="5123425"/>
            <a:ext cx="221700" cy="49590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09" name="Google Shape;809;p56"/>
          <p:cNvCxnSpPr>
            <a:stCxn id="806" idx="0"/>
            <a:endCxn id="810" idx="1"/>
          </p:cNvCxnSpPr>
          <p:nvPr/>
        </p:nvCxnSpPr>
        <p:spPr>
          <a:xfrm rot="10800000">
            <a:off x="6815375" y="5475250"/>
            <a:ext cx="317700" cy="190200"/>
          </a:xfrm>
          <a:prstGeom prst="straightConnector1">
            <a:avLst/>
          </a:prstGeom>
          <a:noFill/>
          <a:ln cap="flat" cmpd="sng" w="19050">
            <a:solidFill>
              <a:srgbClr val="6AA84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11" name="Google Shape;811;p56"/>
          <p:cNvCxnSpPr>
            <a:stCxn id="807" idx="0"/>
          </p:cNvCxnSpPr>
          <p:nvPr/>
        </p:nvCxnSpPr>
        <p:spPr>
          <a:xfrm rot="10800000">
            <a:off x="9225150" y="5259050"/>
            <a:ext cx="650700" cy="362100"/>
          </a:xfrm>
          <a:prstGeom prst="straightConnector1">
            <a:avLst/>
          </a:prstGeom>
          <a:noFill/>
          <a:ln cap="flat" cmpd="sng" w="19050">
            <a:solidFill>
              <a:srgbClr val="CC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10" name="Google Shape;810;p56"/>
          <p:cNvSpPr/>
          <p:nvPr/>
        </p:nvSpPr>
        <p:spPr>
          <a:xfrm rot="-5400000">
            <a:off x="6691925" y="3916675"/>
            <a:ext cx="351900" cy="2765400"/>
          </a:xfrm>
          <a:prstGeom prst="leftBrace">
            <a:avLst>
              <a:gd fmla="val 0" name="adj1"/>
              <a:gd fmla="val 48102" name="adj2"/>
            </a:avLst>
          </a:prstGeom>
          <a:noFill/>
          <a:ln cap="flat" cmpd="sng" w="19050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2" name="Google Shape;812;p56"/>
          <p:cNvSpPr/>
          <p:nvPr/>
        </p:nvSpPr>
        <p:spPr>
          <a:xfrm>
            <a:off x="5614975" y="3824300"/>
            <a:ext cx="1617938" cy="973051"/>
          </a:xfrm>
          <a:custGeom>
            <a:rect b="b" l="l" r="r" t="t"/>
            <a:pathLst>
              <a:path extrusionOk="0" h="43841" w="66072">
                <a:moveTo>
                  <a:pt x="53757" y="0"/>
                </a:moveTo>
                <a:cubicBezTo>
                  <a:pt x="61233" y="1246"/>
                  <a:pt x="67007" y="11835"/>
                  <a:pt x="65761" y="19311"/>
                </a:cubicBezTo>
                <a:cubicBezTo>
                  <a:pt x="65019" y="23763"/>
                  <a:pt x="56948" y="28765"/>
                  <a:pt x="53757" y="25574"/>
                </a:cubicBezTo>
                <a:cubicBezTo>
                  <a:pt x="52765" y="24582"/>
                  <a:pt x="52068" y="22176"/>
                  <a:pt x="53235" y="21398"/>
                </a:cubicBezTo>
                <a:cubicBezTo>
                  <a:pt x="55117" y="20143"/>
                  <a:pt x="58138" y="20143"/>
                  <a:pt x="60020" y="21398"/>
                </a:cubicBezTo>
                <a:cubicBezTo>
                  <a:pt x="62191" y="22846"/>
                  <a:pt x="66562" y="25815"/>
                  <a:pt x="64717" y="27661"/>
                </a:cubicBezTo>
                <a:cubicBezTo>
                  <a:pt x="48999" y="43389"/>
                  <a:pt x="19885" y="33889"/>
                  <a:pt x="0" y="43841"/>
                </a:cubicBezTo>
              </a:path>
            </a:pathLst>
          </a:custGeom>
          <a:noFill/>
          <a:ln cap="flat" cmpd="sng" w="19050">
            <a:solidFill>
              <a:srgbClr val="00FF00"/>
            </a:solidFill>
            <a:prstDash val="solid"/>
            <a:round/>
            <a:headEnd len="med" w="med" type="none"/>
            <a:tailEnd len="med" w="med" type="triangle"/>
          </a:ln>
        </p:spPr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7" name="Shape 8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" name="Google Shape;818;p57"/>
          <p:cNvSpPr/>
          <p:nvPr/>
        </p:nvSpPr>
        <p:spPr>
          <a:xfrm>
            <a:off x="8677825" y="3052975"/>
            <a:ext cx="3342300" cy="30867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19" name="Google Shape;819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8350" y="1592275"/>
            <a:ext cx="4083900" cy="4000500"/>
          </a:xfrm>
          <a:prstGeom prst="rect">
            <a:avLst/>
          </a:prstGeom>
          <a:noFill/>
          <a:ln>
            <a:noFill/>
          </a:ln>
        </p:spPr>
      </p:pic>
      <p:sp>
        <p:nvSpPr>
          <p:cNvPr id="820" name="Google Shape;820;p57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Back to Atari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A86E8"/>
              </a:solidFill>
            </a:endParaRPr>
          </a:p>
        </p:txBody>
      </p:sp>
      <p:sp>
        <p:nvSpPr>
          <p:cNvPr id="821" name="Google Shape;821;p57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22" name="Google Shape;822;p57"/>
          <p:cNvSpPr txBox="1"/>
          <p:nvPr/>
        </p:nvSpPr>
        <p:spPr>
          <a:xfrm>
            <a:off x="693325" y="1156375"/>
            <a:ext cx="4083900" cy="43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Example: Atari breakout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cxnSp>
        <p:nvCxnSpPr>
          <p:cNvPr id="823" name="Google Shape;823;p57"/>
          <p:cNvCxnSpPr/>
          <p:nvPr/>
        </p:nvCxnSpPr>
        <p:spPr>
          <a:xfrm>
            <a:off x="3627675" y="5232600"/>
            <a:ext cx="369300" cy="0"/>
          </a:xfrm>
          <a:prstGeom prst="straightConnector1">
            <a:avLst/>
          </a:prstGeom>
          <a:noFill/>
          <a:ln cap="flat" cmpd="sng" w="19050">
            <a:solidFill>
              <a:schemeClr val="accent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24" name="Google Shape;824;p57"/>
          <p:cNvCxnSpPr/>
          <p:nvPr/>
        </p:nvCxnSpPr>
        <p:spPr>
          <a:xfrm>
            <a:off x="2738975" y="5232600"/>
            <a:ext cx="369300" cy="0"/>
          </a:xfrm>
          <a:prstGeom prst="straightConnector1">
            <a:avLst/>
          </a:prstGeom>
          <a:noFill/>
          <a:ln cap="flat" cmpd="sng" w="19050">
            <a:solidFill>
              <a:schemeClr val="accent3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825" name="Google Shape;825;p57"/>
          <p:cNvCxnSpPr/>
          <p:nvPr/>
        </p:nvCxnSpPr>
        <p:spPr>
          <a:xfrm>
            <a:off x="1720400" y="4712050"/>
            <a:ext cx="1486500" cy="4320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26" name="Google Shape;826;p57"/>
          <p:cNvCxnSpPr/>
          <p:nvPr/>
        </p:nvCxnSpPr>
        <p:spPr>
          <a:xfrm flipH="1" rot="10800000">
            <a:off x="3263575" y="4700950"/>
            <a:ext cx="1146900" cy="4431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27" name="Google Shape;827;p57"/>
          <p:cNvSpPr/>
          <p:nvPr/>
        </p:nvSpPr>
        <p:spPr>
          <a:xfrm>
            <a:off x="5663150" y="162950"/>
            <a:ext cx="6436800" cy="1164000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Q-learning update rule</a:t>
            </a:r>
            <a:endParaRPr sz="2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\color{white}\hat Q_*(s_t,a_t) \leftarrow \hat Q_*(s_t,a_t) + \alpha [r_{t+1} + \gamma\underset{a'}{\max}\hat Q_*(s_{t+1},a') - \hat Q_*(s_t,a_t)]&#10;%5fe39818-8a64-4308-9cb6-489028c4ff14" id="828" name="Google Shape;828;p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94125" y="811250"/>
            <a:ext cx="5574848" cy="365100"/>
          </a:xfrm>
          <a:prstGeom prst="rect">
            <a:avLst/>
          </a:prstGeom>
          <a:noFill/>
          <a:ln>
            <a:noFill/>
          </a:ln>
        </p:spPr>
      </p:pic>
      <p:sp>
        <p:nvSpPr>
          <p:cNvPr id="829" name="Google Shape;829;p57"/>
          <p:cNvSpPr txBox="1"/>
          <p:nvPr/>
        </p:nvSpPr>
        <p:spPr>
          <a:xfrm>
            <a:off x="5597975" y="2105525"/>
            <a:ext cx="6186000" cy="7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Want to learn the </a:t>
            </a: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Q-function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, using our </a:t>
            </a: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update rule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→ Need to decide how to represent our Q-estimator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830" name="Google Shape;830;p57"/>
          <p:cNvSpPr/>
          <p:nvPr/>
        </p:nvSpPr>
        <p:spPr>
          <a:xfrm>
            <a:off x="5049413" y="3181613"/>
            <a:ext cx="3519000" cy="2848200"/>
          </a:xfrm>
          <a:prstGeom prst="roundRect">
            <a:avLst>
              <a:gd fmla="val 16667" name="adj"/>
            </a:avLst>
          </a:prstGeom>
          <a:solidFill>
            <a:srgbClr val="CFE2F3"/>
          </a:solidFill>
          <a:ln cap="flat" cmpd="sng" w="9525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831" name="Google Shape;831;p57"/>
          <p:cNvGraphicFramePr/>
          <p:nvPr/>
        </p:nvGraphicFramePr>
        <p:xfrm>
          <a:off x="5657025" y="43372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{6F6D154A-460C-4CFE-9C1C-A277696C0088}</a:tableStyleId>
              </a:tblPr>
              <a:tblGrid>
                <a:gridCol w="498875"/>
                <a:gridCol w="498875"/>
                <a:gridCol w="498875"/>
              </a:tblGrid>
              <a:tr h="398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solidFill>
                            <a:srgbClr val="C00000"/>
                          </a:solidFill>
                        </a:rPr>
                        <a:t>-1</a:t>
                      </a:r>
                      <a:endParaRPr sz="1100">
                        <a:solidFill>
                          <a:srgbClr val="C0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solidFill>
                            <a:srgbClr val="C00000"/>
                          </a:solidFill>
                        </a:rPr>
                        <a:t>2</a:t>
                      </a:r>
                      <a:endParaRPr sz="1100">
                        <a:solidFill>
                          <a:srgbClr val="C0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solidFill>
                            <a:srgbClr val="C00000"/>
                          </a:solidFill>
                        </a:rPr>
                        <a:t>0.41</a:t>
                      </a:r>
                      <a:endParaRPr sz="1100">
                        <a:solidFill>
                          <a:srgbClr val="C0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398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-0.2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…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398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…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398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17171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832" name="Google Shape;832;p57"/>
          <p:cNvSpPr txBox="1"/>
          <p:nvPr/>
        </p:nvSpPr>
        <p:spPr>
          <a:xfrm>
            <a:off x="5924225" y="3702613"/>
            <a:ext cx="1794900" cy="51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171717"/>
                </a:solidFill>
              </a:rPr>
              <a:t>action</a:t>
            </a:r>
            <a:endParaRPr i="1" sz="2100">
              <a:solidFill>
                <a:srgbClr val="171717"/>
              </a:solidFill>
            </a:endParaRPr>
          </a:p>
        </p:txBody>
      </p:sp>
      <p:sp>
        <p:nvSpPr>
          <p:cNvPr id="833" name="Google Shape;833;p57"/>
          <p:cNvSpPr txBox="1"/>
          <p:nvPr/>
        </p:nvSpPr>
        <p:spPr>
          <a:xfrm rot="-5400000">
            <a:off x="4823575" y="4741213"/>
            <a:ext cx="798000" cy="51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171717"/>
                </a:solidFill>
              </a:rPr>
              <a:t>state</a:t>
            </a:r>
            <a:endParaRPr i="1" sz="2100">
              <a:solidFill>
                <a:srgbClr val="171717"/>
              </a:solidFill>
            </a:endParaRPr>
          </a:p>
        </p:txBody>
      </p:sp>
      <p:sp>
        <p:nvSpPr>
          <p:cNvPr id="834" name="Google Shape;834;p57"/>
          <p:cNvSpPr txBox="1"/>
          <p:nvPr/>
        </p:nvSpPr>
        <p:spPr>
          <a:xfrm>
            <a:off x="4777225" y="3162859"/>
            <a:ext cx="4002300" cy="51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Q-Table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s_0&#10;%8e85ed4c-79d8-423b-9627-f82a05cbc2a1" id="835" name="Google Shape;835;p5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32225" y="4452138"/>
            <a:ext cx="220800" cy="1518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_0&#10;%dde097ae-7643-4b92-9cd1-c532e59717ef" id="836" name="Google Shape;836;p5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779425" y="4166389"/>
            <a:ext cx="220800" cy="14287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_1&#10;%6c63b445-496f-4156-9f3d-ff738c7e4aae" id="837" name="Google Shape;837;p5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256725" y="4169638"/>
            <a:ext cx="220800" cy="13637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_2&#10;%80357ac9-8127-46c1-a781-1523b3b4b7b8" id="838" name="Google Shape;838;p5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798900" y="4169638"/>
            <a:ext cx="220800" cy="13637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39" name="Google Shape;839;p57"/>
          <p:cNvCxnSpPr/>
          <p:nvPr/>
        </p:nvCxnSpPr>
        <p:spPr>
          <a:xfrm>
            <a:off x="5567525" y="4863788"/>
            <a:ext cx="0" cy="306900"/>
          </a:xfrm>
          <a:prstGeom prst="straightConnector1">
            <a:avLst/>
          </a:prstGeom>
          <a:noFill/>
          <a:ln cap="flat" cmpd="sng" w="28575">
            <a:solidFill>
              <a:srgbClr val="2F2F2F"/>
            </a:solidFill>
            <a:prstDash val="dot"/>
            <a:round/>
            <a:headEnd len="med" w="med" type="none"/>
            <a:tailEnd len="med" w="med" type="none"/>
          </a:ln>
        </p:spPr>
      </p:cxnSp>
      <p:sp>
        <p:nvSpPr>
          <p:cNvPr id="840" name="Google Shape;840;p57"/>
          <p:cNvSpPr txBox="1"/>
          <p:nvPr/>
        </p:nvSpPr>
        <p:spPr>
          <a:xfrm>
            <a:off x="7204888" y="4499250"/>
            <a:ext cx="15234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6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Feasible for small, discrete state-action spaces</a:t>
            </a:r>
            <a:endParaRPr i="1" sz="16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841" name="Google Shape;841;p57"/>
          <p:cNvSpPr/>
          <p:nvPr/>
        </p:nvSpPr>
        <p:spPr>
          <a:xfrm>
            <a:off x="8779525" y="3181613"/>
            <a:ext cx="3138900" cy="2848200"/>
          </a:xfrm>
          <a:prstGeom prst="roundRect">
            <a:avLst>
              <a:gd fmla="val 16667" name="adj"/>
            </a:avLst>
          </a:prstGeom>
          <a:solidFill>
            <a:srgbClr val="EFEFEF"/>
          </a:solidFill>
          <a:ln cap="flat" cmpd="sng" w="9525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2" name="Google Shape;842;p57"/>
          <p:cNvSpPr txBox="1"/>
          <p:nvPr/>
        </p:nvSpPr>
        <p:spPr>
          <a:xfrm>
            <a:off x="8779525" y="3164663"/>
            <a:ext cx="3138900" cy="6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Deep Q-Networks</a:t>
            </a: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: 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7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Approximation of real Q-function using NN</a:t>
            </a:r>
            <a:endParaRPr i="1" sz="17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843" name="Google Shape;843;p57"/>
          <p:cNvSpPr/>
          <p:nvPr/>
        </p:nvSpPr>
        <p:spPr>
          <a:xfrm>
            <a:off x="8882475" y="4910863"/>
            <a:ext cx="220800" cy="220800"/>
          </a:xfrm>
          <a:prstGeom prst="ellipse">
            <a:avLst/>
          </a:prstGeom>
          <a:solidFill>
            <a:srgbClr val="CFE2F3"/>
          </a:solidFill>
          <a:ln cap="flat" cmpd="sng" w="9525">
            <a:solidFill>
              <a:srgbClr val="61C4D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4" name="Google Shape;844;p57"/>
          <p:cNvSpPr/>
          <p:nvPr/>
        </p:nvSpPr>
        <p:spPr>
          <a:xfrm>
            <a:off x="8882475" y="5202763"/>
            <a:ext cx="220800" cy="220800"/>
          </a:xfrm>
          <a:prstGeom prst="ellipse">
            <a:avLst/>
          </a:prstGeom>
          <a:solidFill>
            <a:srgbClr val="CFE2F3"/>
          </a:solidFill>
          <a:ln cap="flat" cmpd="sng" w="9525">
            <a:solidFill>
              <a:srgbClr val="61C4D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5" name="Google Shape;845;p57"/>
          <p:cNvSpPr/>
          <p:nvPr/>
        </p:nvSpPr>
        <p:spPr>
          <a:xfrm>
            <a:off x="9361025" y="4398163"/>
            <a:ext cx="220800" cy="220800"/>
          </a:xfrm>
          <a:prstGeom prst="ellipse">
            <a:avLst/>
          </a:prstGeom>
          <a:solidFill>
            <a:srgbClr val="CFE2F3"/>
          </a:solidFill>
          <a:ln cap="flat" cmpd="sng" w="9525">
            <a:solidFill>
              <a:srgbClr val="61C4D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6" name="Google Shape;846;p57"/>
          <p:cNvSpPr/>
          <p:nvPr/>
        </p:nvSpPr>
        <p:spPr>
          <a:xfrm>
            <a:off x="9361025" y="4690063"/>
            <a:ext cx="220800" cy="220800"/>
          </a:xfrm>
          <a:prstGeom prst="ellipse">
            <a:avLst/>
          </a:prstGeom>
          <a:solidFill>
            <a:srgbClr val="CFE2F3"/>
          </a:solidFill>
          <a:ln cap="flat" cmpd="sng" w="9525">
            <a:solidFill>
              <a:srgbClr val="61C4D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7" name="Google Shape;847;p57"/>
          <p:cNvSpPr/>
          <p:nvPr/>
        </p:nvSpPr>
        <p:spPr>
          <a:xfrm>
            <a:off x="9361025" y="5316688"/>
            <a:ext cx="220800" cy="220800"/>
          </a:xfrm>
          <a:prstGeom prst="ellipse">
            <a:avLst/>
          </a:prstGeom>
          <a:solidFill>
            <a:srgbClr val="CFE2F3"/>
          </a:solidFill>
          <a:ln cap="flat" cmpd="sng" w="9525">
            <a:solidFill>
              <a:srgbClr val="61C4D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8" name="Google Shape;848;p57"/>
          <p:cNvSpPr/>
          <p:nvPr/>
        </p:nvSpPr>
        <p:spPr>
          <a:xfrm>
            <a:off x="9361025" y="5608588"/>
            <a:ext cx="220800" cy="220800"/>
          </a:xfrm>
          <a:prstGeom prst="ellipse">
            <a:avLst/>
          </a:prstGeom>
          <a:solidFill>
            <a:srgbClr val="CFE2F3"/>
          </a:solidFill>
          <a:ln cap="flat" cmpd="sng" w="9525">
            <a:solidFill>
              <a:srgbClr val="61C4D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9" name="Google Shape;849;p57"/>
          <p:cNvSpPr/>
          <p:nvPr/>
        </p:nvSpPr>
        <p:spPr>
          <a:xfrm>
            <a:off x="10075675" y="4398163"/>
            <a:ext cx="220800" cy="220800"/>
          </a:xfrm>
          <a:prstGeom prst="ellipse">
            <a:avLst/>
          </a:prstGeom>
          <a:solidFill>
            <a:srgbClr val="CFE2F3"/>
          </a:solidFill>
          <a:ln cap="flat" cmpd="sng" w="9525">
            <a:solidFill>
              <a:srgbClr val="61C4D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0" name="Google Shape;850;p57"/>
          <p:cNvSpPr/>
          <p:nvPr/>
        </p:nvSpPr>
        <p:spPr>
          <a:xfrm>
            <a:off x="10075675" y="4690063"/>
            <a:ext cx="220800" cy="220800"/>
          </a:xfrm>
          <a:prstGeom prst="ellipse">
            <a:avLst/>
          </a:prstGeom>
          <a:solidFill>
            <a:srgbClr val="CFE2F3"/>
          </a:solidFill>
          <a:ln cap="flat" cmpd="sng" w="9525">
            <a:solidFill>
              <a:srgbClr val="61C4D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1" name="Google Shape;851;p57"/>
          <p:cNvSpPr/>
          <p:nvPr/>
        </p:nvSpPr>
        <p:spPr>
          <a:xfrm>
            <a:off x="10075675" y="5289563"/>
            <a:ext cx="220800" cy="220800"/>
          </a:xfrm>
          <a:prstGeom prst="ellipse">
            <a:avLst/>
          </a:prstGeom>
          <a:solidFill>
            <a:srgbClr val="CFE2F3"/>
          </a:solidFill>
          <a:ln cap="flat" cmpd="sng" w="9525">
            <a:solidFill>
              <a:srgbClr val="61C4D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2" name="Google Shape;852;p57"/>
          <p:cNvSpPr/>
          <p:nvPr/>
        </p:nvSpPr>
        <p:spPr>
          <a:xfrm>
            <a:off x="10075675" y="5581463"/>
            <a:ext cx="220800" cy="220800"/>
          </a:xfrm>
          <a:prstGeom prst="ellipse">
            <a:avLst/>
          </a:prstGeom>
          <a:solidFill>
            <a:srgbClr val="CFE2F3"/>
          </a:solidFill>
          <a:ln cap="flat" cmpd="sng" w="9525">
            <a:solidFill>
              <a:srgbClr val="61C4D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853" name="Google Shape;853;p57"/>
          <p:cNvCxnSpPr/>
          <p:nvPr/>
        </p:nvCxnSpPr>
        <p:spPr>
          <a:xfrm>
            <a:off x="9465950" y="5008813"/>
            <a:ext cx="0" cy="221400"/>
          </a:xfrm>
          <a:prstGeom prst="straightConnector1">
            <a:avLst/>
          </a:prstGeom>
          <a:noFill/>
          <a:ln cap="flat" cmpd="sng" w="19050">
            <a:solidFill>
              <a:srgbClr val="2F2F2F"/>
            </a:solidFill>
            <a:prstDash val="dot"/>
            <a:round/>
            <a:headEnd len="med" w="med" type="none"/>
            <a:tailEnd len="med" w="med" type="none"/>
          </a:ln>
        </p:spPr>
      </p:cxnSp>
      <p:cxnSp>
        <p:nvCxnSpPr>
          <p:cNvPr id="854" name="Google Shape;854;p57"/>
          <p:cNvCxnSpPr/>
          <p:nvPr/>
        </p:nvCxnSpPr>
        <p:spPr>
          <a:xfrm>
            <a:off x="10186075" y="4989513"/>
            <a:ext cx="0" cy="221400"/>
          </a:xfrm>
          <a:prstGeom prst="straightConnector1">
            <a:avLst/>
          </a:prstGeom>
          <a:noFill/>
          <a:ln cap="flat" cmpd="sng" w="19050">
            <a:solidFill>
              <a:srgbClr val="2F2F2F"/>
            </a:solidFill>
            <a:prstDash val="dot"/>
            <a:round/>
            <a:headEnd len="med" w="med" type="none"/>
            <a:tailEnd len="med" w="med" type="none"/>
          </a:ln>
        </p:spPr>
      </p:cxnSp>
      <p:sp>
        <p:nvSpPr>
          <p:cNvPr id="855" name="Google Shape;855;p57"/>
          <p:cNvSpPr/>
          <p:nvPr/>
        </p:nvSpPr>
        <p:spPr>
          <a:xfrm>
            <a:off x="10600425" y="4789163"/>
            <a:ext cx="220800" cy="220800"/>
          </a:xfrm>
          <a:prstGeom prst="ellipse">
            <a:avLst/>
          </a:prstGeom>
          <a:solidFill>
            <a:srgbClr val="CFE2F3"/>
          </a:solidFill>
          <a:ln cap="flat" cmpd="sng" w="9525">
            <a:solidFill>
              <a:srgbClr val="61C4D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6" name="Google Shape;856;p57"/>
          <p:cNvSpPr/>
          <p:nvPr/>
        </p:nvSpPr>
        <p:spPr>
          <a:xfrm>
            <a:off x="10600450" y="5319863"/>
            <a:ext cx="220800" cy="220800"/>
          </a:xfrm>
          <a:prstGeom prst="ellipse">
            <a:avLst/>
          </a:prstGeom>
          <a:solidFill>
            <a:srgbClr val="CFE2F3"/>
          </a:solidFill>
          <a:ln cap="flat" cmpd="sng" w="9525">
            <a:solidFill>
              <a:srgbClr val="61C4D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857" name="Google Shape;857;p57"/>
          <p:cNvCxnSpPr>
            <a:stCxn id="843" idx="6"/>
            <a:endCxn id="845" idx="2"/>
          </p:cNvCxnSpPr>
          <p:nvPr/>
        </p:nvCxnSpPr>
        <p:spPr>
          <a:xfrm flipH="1" rot="10800000">
            <a:off x="9103275" y="4508563"/>
            <a:ext cx="257700" cy="51270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58" name="Google Shape;858;p57"/>
          <p:cNvCxnSpPr>
            <a:stCxn id="843" idx="6"/>
            <a:endCxn id="846" idx="2"/>
          </p:cNvCxnSpPr>
          <p:nvPr/>
        </p:nvCxnSpPr>
        <p:spPr>
          <a:xfrm flipH="1" rot="10800000">
            <a:off x="9103275" y="4800463"/>
            <a:ext cx="257700" cy="22080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59" name="Google Shape;859;p57"/>
          <p:cNvCxnSpPr>
            <a:stCxn id="843" idx="6"/>
            <a:endCxn id="847" idx="2"/>
          </p:cNvCxnSpPr>
          <p:nvPr/>
        </p:nvCxnSpPr>
        <p:spPr>
          <a:xfrm>
            <a:off x="9103275" y="5021263"/>
            <a:ext cx="257700" cy="40590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60" name="Google Shape;860;p57"/>
          <p:cNvCxnSpPr>
            <a:stCxn id="843" idx="6"/>
            <a:endCxn id="848" idx="3"/>
          </p:cNvCxnSpPr>
          <p:nvPr/>
        </p:nvCxnSpPr>
        <p:spPr>
          <a:xfrm>
            <a:off x="9103275" y="5021263"/>
            <a:ext cx="290100" cy="77580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61" name="Google Shape;861;p57"/>
          <p:cNvCxnSpPr>
            <a:stCxn id="844" idx="6"/>
            <a:endCxn id="845" idx="2"/>
          </p:cNvCxnSpPr>
          <p:nvPr/>
        </p:nvCxnSpPr>
        <p:spPr>
          <a:xfrm flipH="1" rot="10800000">
            <a:off x="9103275" y="4508563"/>
            <a:ext cx="257700" cy="80460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62" name="Google Shape;862;p57"/>
          <p:cNvCxnSpPr>
            <a:stCxn id="844" idx="6"/>
            <a:endCxn id="846" idx="2"/>
          </p:cNvCxnSpPr>
          <p:nvPr/>
        </p:nvCxnSpPr>
        <p:spPr>
          <a:xfrm flipH="1" rot="10800000">
            <a:off x="9103275" y="4800463"/>
            <a:ext cx="257700" cy="51270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63" name="Google Shape;863;p57"/>
          <p:cNvCxnSpPr>
            <a:stCxn id="844" idx="6"/>
            <a:endCxn id="847" idx="2"/>
          </p:cNvCxnSpPr>
          <p:nvPr/>
        </p:nvCxnSpPr>
        <p:spPr>
          <a:xfrm>
            <a:off x="9103275" y="5313163"/>
            <a:ext cx="257700" cy="11400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64" name="Google Shape;864;p57"/>
          <p:cNvCxnSpPr>
            <a:stCxn id="844" idx="6"/>
            <a:endCxn id="848" idx="2"/>
          </p:cNvCxnSpPr>
          <p:nvPr/>
        </p:nvCxnSpPr>
        <p:spPr>
          <a:xfrm>
            <a:off x="9103275" y="5313163"/>
            <a:ext cx="257700" cy="40590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65" name="Google Shape;865;p57"/>
          <p:cNvCxnSpPr>
            <a:stCxn id="845" idx="6"/>
            <a:endCxn id="852" idx="2"/>
          </p:cNvCxnSpPr>
          <p:nvPr/>
        </p:nvCxnSpPr>
        <p:spPr>
          <a:xfrm>
            <a:off x="9581825" y="4508563"/>
            <a:ext cx="493800" cy="118320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66" name="Google Shape;866;p57"/>
          <p:cNvCxnSpPr>
            <a:stCxn id="845" idx="6"/>
            <a:endCxn id="849" idx="2"/>
          </p:cNvCxnSpPr>
          <p:nvPr/>
        </p:nvCxnSpPr>
        <p:spPr>
          <a:xfrm>
            <a:off x="9581825" y="4508563"/>
            <a:ext cx="493800" cy="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67" name="Google Shape;867;p57"/>
          <p:cNvCxnSpPr>
            <a:stCxn id="845" idx="6"/>
            <a:endCxn id="850" idx="2"/>
          </p:cNvCxnSpPr>
          <p:nvPr/>
        </p:nvCxnSpPr>
        <p:spPr>
          <a:xfrm>
            <a:off x="9581825" y="4508563"/>
            <a:ext cx="493800" cy="29190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68" name="Google Shape;868;p57"/>
          <p:cNvCxnSpPr>
            <a:stCxn id="845" idx="6"/>
            <a:endCxn id="851" idx="2"/>
          </p:cNvCxnSpPr>
          <p:nvPr/>
        </p:nvCxnSpPr>
        <p:spPr>
          <a:xfrm>
            <a:off x="9581825" y="4508563"/>
            <a:ext cx="493800" cy="89130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69" name="Google Shape;869;p57"/>
          <p:cNvCxnSpPr>
            <a:stCxn id="846" idx="6"/>
            <a:endCxn id="849" idx="2"/>
          </p:cNvCxnSpPr>
          <p:nvPr/>
        </p:nvCxnSpPr>
        <p:spPr>
          <a:xfrm flipH="1" rot="10800000">
            <a:off x="9581825" y="4508563"/>
            <a:ext cx="493800" cy="29190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70" name="Google Shape;870;p57"/>
          <p:cNvCxnSpPr>
            <a:stCxn id="846" idx="6"/>
            <a:endCxn id="850" idx="2"/>
          </p:cNvCxnSpPr>
          <p:nvPr/>
        </p:nvCxnSpPr>
        <p:spPr>
          <a:xfrm>
            <a:off x="9581825" y="4800463"/>
            <a:ext cx="493800" cy="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71" name="Google Shape;871;p57"/>
          <p:cNvCxnSpPr>
            <a:stCxn id="846" idx="6"/>
            <a:endCxn id="851" idx="2"/>
          </p:cNvCxnSpPr>
          <p:nvPr/>
        </p:nvCxnSpPr>
        <p:spPr>
          <a:xfrm>
            <a:off x="9581825" y="4800463"/>
            <a:ext cx="493800" cy="59940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72" name="Google Shape;872;p57"/>
          <p:cNvCxnSpPr>
            <a:stCxn id="846" idx="6"/>
            <a:endCxn id="852" idx="2"/>
          </p:cNvCxnSpPr>
          <p:nvPr/>
        </p:nvCxnSpPr>
        <p:spPr>
          <a:xfrm>
            <a:off x="9581825" y="4800463"/>
            <a:ext cx="493800" cy="89130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73" name="Google Shape;873;p57"/>
          <p:cNvCxnSpPr>
            <a:stCxn id="847" idx="6"/>
            <a:endCxn id="849" idx="2"/>
          </p:cNvCxnSpPr>
          <p:nvPr/>
        </p:nvCxnSpPr>
        <p:spPr>
          <a:xfrm flipH="1" rot="10800000">
            <a:off x="9581825" y="4508488"/>
            <a:ext cx="493800" cy="91860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74" name="Google Shape;874;p57"/>
          <p:cNvCxnSpPr>
            <a:stCxn id="847" idx="6"/>
            <a:endCxn id="850" idx="2"/>
          </p:cNvCxnSpPr>
          <p:nvPr/>
        </p:nvCxnSpPr>
        <p:spPr>
          <a:xfrm flipH="1" rot="10800000">
            <a:off x="9581825" y="4800388"/>
            <a:ext cx="493800" cy="62670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75" name="Google Shape;875;p57"/>
          <p:cNvCxnSpPr>
            <a:stCxn id="847" idx="6"/>
            <a:endCxn id="851" idx="2"/>
          </p:cNvCxnSpPr>
          <p:nvPr/>
        </p:nvCxnSpPr>
        <p:spPr>
          <a:xfrm flipH="1" rot="10800000">
            <a:off x="9581825" y="5400088"/>
            <a:ext cx="493800" cy="2700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76" name="Google Shape;876;p57"/>
          <p:cNvCxnSpPr>
            <a:stCxn id="847" idx="6"/>
            <a:endCxn id="852" idx="2"/>
          </p:cNvCxnSpPr>
          <p:nvPr/>
        </p:nvCxnSpPr>
        <p:spPr>
          <a:xfrm>
            <a:off x="9581825" y="5427088"/>
            <a:ext cx="493800" cy="26490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77" name="Google Shape;877;p57"/>
          <p:cNvCxnSpPr>
            <a:stCxn id="848" idx="6"/>
            <a:endCxn id="852" idx="2"/>
          </p:cNvCxnSpPr>
          <p:nvPr/>
        </p:nvCxnSpPr>
        <p:spPr>
          <a:xfrm flipH="1" rot="10800000">
            <a:off x="9581825" y="5691988"/>
            <a:ext cx="493800" cy="2700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78" name="Google Shape;878;p57"/>
          <p:cNvCxnSpPr>
            <a:stCxn id="848" idx="6"/>
            <a:endCxn id="851" idx="2"/>
          </p:cNvCxnSpPr>
          <p:nvPr/>
        </p:nvCxnSpPr>
        <p:spPr>
          <a:xfrm flipH="1" rot="10800000">
            <a:off x="9581825" y="5400088"/>
            <a:ext cx="493800" cy="31890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79" name="Google Shape;879;p57"/>
          <p:cNvCxnSpPr>
            <a:stCxn id="848" idx="6"/>
            <a:endCxn id="850" idx="2"/>
          </p:cNvCxnSpPr>
          <p:nvPr/>
        </p:nvCxnSpPr>
        <p:spPr>
          <a:xfrm flipH="1" rot="10800000">
            <a:off x="9581825" y="4800388"/>
            <a:ext cx="493800" cy="91860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80" name="Google Shape;880;p57"/>
          <p:cNvCxnSpPr>
            <a:stCxn id="848" idx="6"/>
            <a:endCxn id="849" idx="2"/>
          </p:cNvCxnSpPr>
          <p:nvPr/>
        </p:nvCxnSpPr>
        <p:spPr>
          <a:xfrm flipH="1" rot="10800000">
            <a:off x="9581825" y="4508488"/>
            <a:ext cx="493800" cy="121050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81" name="Google Shape;881;p57"/>
          <p:cNvCxnSpPr>
            <a:stCxn id="849" idx="6"/>
            <a:endCxn id="855" idx="2"/>
          </p:cNvCxnSpPr>
          <p:nvPr/>
        </p:nvCxnSpPr>
        <p:spPr>
          <a:xfrm>
            <a:off x="10296475" y="4508563"/>
            <a:ext cx="303900" cy="39090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82" name="Google Shape;882;p57"/>
          <p:cNvCxnSpPr>
            <a:stCxn id="850" idx="6"/>
            <a:endCxn id="855" idx="2"/>
          </p:cNvCxnSpPr>
          <p:nvPr/>
        </p:nvCxnSpPr>
        <p:spPr>
          <a:xfrm>
            <a:off x="10296475" y="4800463"/>
            <a:ext cx="303900" cy="9900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83" name="Google Shape;883;p57"/>
          <p:cNvCxnSpPr>
            <a:stCxn id="851" idx="6"/>
            <a:endCxn id="855" idx="2"/>
          </p:cNvCxnSpPr>
          <p:nvPr/>
        </p:nvCxnSpPr>
        <p:spPr>
          <a:xfrm flipH="1" rot="10800000">
            <a:off x="10296475" y="4899563"/>
            <a:ext cx="303900" cy="50040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84" name="Google Shape;884;p57"/>
          <p:cNvCxnSpPr>
            <a:stCxn id="852" idx="6"/>
            <a:endCxn id="855" idx="2"/>
          </p:cNvCxnSpPr>
          <p:nvPr/>
        </p:nvCxnSpPr>
        <p:spPr>
          <a:xfrm flipH="1" rot="10800000">
            <a:off x="10296475" y="4899563"/>
            <a:ext cx="303900" cy="79230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85" name="Google Shape;885;p57"/>
          <p:cNvCxnSpPr>
            <a:stCxn id="852" idx="6"/>
            <a:endCxn id="856" idx="2"/>
          </p:cNvCxnSpPr>
          <p:nvPr/>
        </p:nvCxnSpPr>
        <p:spPr>
          <a:xfrm flipH="1" rot="10800000">
            <a:off x="10296475" y="5430263"/>
            <a:ext cx="303900" cy="26160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86" name="Google Shape;886;p57"/>
          <p:cNvCxnSpPr>
            <a:stCxn id="851" idx="6"/>
            <a:endCxn id="856" idx="2"/>
          </p:cNvCxnSpPr>
          <p:nvPr/>
        </p:nvCxnSpPr>
        <p:spPr>
          <a:xfrm>
            <a:off x="10296475" y="5399963"/>
            <a:ext cx="303900" cy="3030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87" name="Google Shape;887;p57"/>
          <p:cNvCxnSpPr>
            <a:stCxn id="850" idx="6"/>
            <a:endCxn id="856" idx="2"/>
          </p:cNvCxnSpPr>
          <p:nvPr/>
        </p:nvCxnSpPr>
        <p:spPr>
          <a:xfrm>
            <a:off x="10296475" y="4800463"/>
            <a:ext cx="303900" cy="62970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88" name="Google Shape;888;p57"/>
          <p:cNvCxnSpPr>
            <a:stCxn id="849" idx="6"/>
            <a:endCxn id="856" idx="2"/>
          </p:cNvCxnSpPr>
          <p:nvPr/>
        </p:nvCxnSpPr>
        <p:spPr>
          <a:xfrm>
            <a:off x="10296475" y="4508563"/>
            <a:ext cx="303900" cy="92160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89" name="Google Shape;889;p57"/>
          <p:cNvSpPr txBox="1"/>
          <p:nvPr/>
        </p:nvSpPr>
        <p:spPr>
          <a:xfrm>
            <a:off x="11125188" y="4875313"/>
            <a:ext cx="411000" cy="29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890" name="Google Shape;890;p57"/>
          <p:cNvSpPr txBox="1"/>
          <p:nvPr/>
        </p:nvSpPr>
        <p:spPr>
          <a:xfrm>
            <a:off x="11183125" y="4696613"/>
            <a:ext cx="411000" cy="40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C00000"/>
                </a:solidFill>
              </a:rPr>
              <a:t>-1</a:t>
            </a:r>
            <a:endParaRPr>
              <a:solidFill>
                <a:srgbClr val="C00000"/>
              </a:solidFill>
            </a:endParaRPr>
          </a:p>
        </p:txBody>
      </p:sp>
      <p:sp>
        <p:nvSpPr>
          <p:cNvPr id="891" name="Google Shape;891;p57"/>
          <p:cNvSpPr/>
          <p:nvPr/>
        </p:nvSpPr>
        <p:spPr>
          <a:xfrm>
            <a:off x="10600450" y="5054513"/>
            <a:ext cx="220800" cy="220800"/>
          </a:xfrm>
          <a:prstGeom prst="ellipse">
            <a:avLst/>
          </a:prstGeom>
          <a:solidFill>
            <a:srgbClr val="CFE2F3"/>
          </a:solidFill>
          <a:ln cap="flat" cmpd="sng" w="9525">
            <a:solidFill>
              <a:srgbClr val="61C4D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892" name="Google Shape;892;p57"/>
          <p:cNvCxnSpPr>
            <a:stCxn id="849" idx="6"/>
            <a:endCxn id="891" idx="2"/>
          </p:cNvCxnSpPr>
          <p:nvPr/>
        </p:nvCxnSpPr>
        <p:spPr>
          <a:xfrm>
            <a:off x="10296475" y="4508563"/>
            <a:ext cx="303900" cy="65640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93" name="Google Shape;893;p57"/>
          <p:cNvCxnSpPr>
            <a:stCxn id="850" idx="6"/>
            <a:endCxn id="891" idx="2"/>
          </p:cNvCxnSpPr>
          <p:nvPr/>
        </p:nvCxnSpPr>
        <p:spPr>
          <a:xfrm>
            <a:off x="10296475" y="4800463"/>
            <a:ext cx="303900" cy="36450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94" name="Google Shape;894;p57"/>
          <p:cNvCxnSpPr>
            <a:stCxn id="851" idx="6"/>
            <a:endCxn id="891" idx="2"/>
          </p:cNvCxnSpPr>
          <p:nvPr/>
        </p:nvCxnSpPr>
        <p:spPr>
          <a:xfrm flipH="1" rot="10800000">
            <a:off x="10296475" y="5165063"/>
            <a:ext cx="303900" cy="23490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95" name="Google Shape;895;p57"/>
          <p:cNvCxnSpPr>
            <a:stCxn id="852" idx="6"/>
            <a:endCxn id="891" idx="2"/>
          </p:cNvCxnSpPr>
          <p:nvPr/>
        </p:nvCxnSpPr>
        <p:spPr>
          <a:xfrm flipH="1" rot="10800000">
            <a:off x="10296475" y="5165063"/>
            <a:ext cx="303900" cy="52680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96" name="Google Shape;896;p57"/>
          <p:cNvSpPr txBox="1"/>
          <p:nvPr/>
        </p:nvSpPr>
        <p:spPr>
          <a:xfrm>
            <a:off x="11235575" y="4961963"/>
            <a:ext cx="411000" cy="40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C00000"/>
                </a:solidFill>
              </a:rPr>
              <a:t>2</a:t>
            </a:r>
            <a:endParaRPr>
              <a:solidFill>
                <a:srgbClr val="C00000"/>
              </a:solidFill>
            </a:endParaRPr>
          </a:p>
        </p:txBody>
      </p:sp>
      <p:sp>
        <p:nvSpPr>
          <p:cNvPr id="897" name="Google Shape;897;p57"/>
          <p:cNvSpPr txBox="1"/>
          <p:nvPr/>
        </p:nvSpPr>
        <p:spPr>
          <a:xfrm>
            <a:off x="11235575" y="5227313"/>
            <a:ext cx="597000" cy="40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C00000"/>
                </a:solidFill>
              </a:rPr>
              <a:t>0.41</a:t>
            </a:r>
            <a:endParaRPr>
              <a:solidFill>
                <a:srgbClr val="C00000"/>
              </a:solidFill>
            </a:endParaRPr>
          </a:p>
        </p:txBody>
      </p:sp>
      <p:pic>
        <p:nvPicPr>
          <p:cNvPr descr="s_0&#10;%8e85ed4c-79d8-423b-9627-f82a05cbc2a1" id="898" name="Google Shape;898;p5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54350" y="4597663"/>
            <a:ext cx="220800" cy="1518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Q(s_0, a)&#10;%1cde4398-c0f5-423f-8ea1-00c83a6ec282" id="899" name="Google Shape;899;p57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1014496" y="4544113"/>
            <a:ext cx="748267" cy="220800"/>
          </a:xfrm>
          <a:prstGeom prst="rect">
            <a:avLst/>
          </a:prstGeom>
          <a:noFill/>
          <a:ln>
            <a:noFill/>
          </a:ln>
        </p:spPr>
      </p:pic>
      <p:sp>
        <p:nvSpPr>
          <p:cNvPr id="900" name="Google Shape;900;p57"/>
          <p:cNvSpPr/>
          <p:nvPr/>
        </p:nvSpPr>
        <p:spPr>
          <a:xfrm>
            <a:off x="10906200" y="5032463"/>
            <a:ext cx="257700" cy="2649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EA9999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1" name="Google Shape;901;p57"/>
          <p:cNvSpPr txBox="1"/>
          <p:nvPr/>
        </p:nvSpPr>
        <p:spPr>
          <a:xfrm>
            <a:off x="9360975" y="4463321"/>
            <a:ext cx="1070400" cy="29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highlight>
                  <a:srgbClr val="F8F8F8"/>
                </a:highlight>
                <a:latin typeface="Cambria"/>
                <a:ea typeface="Cambria"/>
                <a:cs typeface="Cambria"/>
                <a:sym typeface="Cambria"/>
              </a:rPr>
              <a:t>Q-net</a:t>
            </a:r>
            <a:endParaRPr sz="2100">
              <a:solidFill>
                <a:srgbClr val="171717"/>
              </a:solidFill>
              <a:highlight>
                <a:srgbClr val="F8F8F8"/>
              </a:highlight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6" name="Shape 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" name="Google Shape;907;p58"/>
          <p:cNvSpPr/>
          <p:nvPr/>
        </p:nvSpPr>
        <p:spPr>
          <a:xfrm>
            <a:off x="1590163" y="1641050"/>
            <a:ext cx="1697100" cy="14028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8" name="Google Shape;908;p58"/>
          <p:cNvSpPr/>
          <p:nvPr/>
        </p:nvSpPr>
        <p:spPr>
          <a:xfrm>
            <a:off x="1590163" y="3368950"/>
            <a:ext cx="1697100" cy="1402800"/>
          </a:xfrm>
          <a:prstGeom prst="rect">
            <a:avLst/>
          </a:prstGeom>
          <a:solidFill>
            <a:srgbClr val="EA9999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“move left”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909" name="Google Shape;909;p58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Deep Q-Networks (DQN)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A86E8"/>
              </a:solidFill>
            </a:endParaRPr>
          </a:p>
        </p:txBody>
      </p:sp>
      <p:pic>
        <p:nvPicPr>
          <p:cNvPr descr="\color{white}\hat Q_*(s_t,a_t) \leftarrow \hat Q_*(s_t,a_t) + \alpha [r_{t+1} + \gamma\underset{a'}{\max}\hat Q_*(s_{t+1},a') - \hat Q_*(s_t,a_t)]&#10;%5fe39818-8a64-4308-9cb6-489028c4ff14" id="910" name="Google Shape;910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94125" y="811250"/>
            <a:ext cx="5574848" cy="365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1" name="Google Shape;911;p5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94804" y="1849050"/>
            <a:ext cx="1087830" cy="10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912" name="Google Shape;912;p58"/>
          <p:cNvSpPr/>
          <p:nvPr/>
        </p:nvSpPr>
        <p:spPr>
          <a:xfrm rot="5400000">
            <a:off x="4211650" y="7674825"/>
            <a:ext cx="1402800" cy="1593300"/>
          </a:xfrm>
          <a:prstGeom prst="trapezoid">
            <a:avLst>
              <a:gd fmla="val 25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3" name="Google Shape;913;p58"/>
          <p:cNvSpPr txBox="1"/>
          <p:nvPr/>
        </p:nvSpPr>
        <p:spPr>
          <a:xfrm>
            <a:off x="4339375" y="8116425"/>
            <a:ext cx="1004400" cy="71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Deep NN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914" name="Google Shape;914;p58"/>
          <p:cNvSpPr txBox="1"/>
          <p:nvPr/>
        </p:nvSpPr>
        <p:spPr>
          <a:xfrm>
            <a:off x="1654213" y="4771750"/>
            <a:ext cx="1569000" cy="29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action, </a:t>
            </a: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915" name="Google Shape;915;p58"/>
          <p:cNvSpPr txBox="1"/>
          <p:nvPr/>
        </p:nvSpPr>
        <p:spPr>
          <a:xfrm>
            <a:off x="1654213" y="1176350"/>
            <a:ext cx="1569000" cy="29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state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, </a:t>
            </a: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s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Q(s,a)&#10;%c265b0f6-74fe-42ba-ad5a-3ddda4a895ee" id="916" name="Google Shape;916;p5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43088" y="2868250"/>
            <a:ext cx="2028825" cy="676275"/>
          </a:xfrm>
          <a:prstGeom prst="rect">
            <a:avLst/>
          </a:prstGeom>
          <a:noFill/>
          <a:ln>
            <a:noFill/>
          </a:ln>
        </p:spPr>
      </p:pic>
      <p:sp>
        <p:nvSpPr>
          <p:cNvPr id="917" name="Google Shape;917;p58"/>
          <p:cNvSpPr txBox="1"/>
          <p:nvPr/>
        </p:nvSpPr>
        <p:spPr>
          <a:xfrm>
            <a:off x="7709825" y="2868300"/>
            <a:ext cx="2892000" cy="6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Q-value of action </a:t>
            </a:r>
            <a:r>
              <a:rPr i="1" lang="en-US" sz="26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</a:t>
            </a:r>
            <a:endParaRPr i="1" sz="26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cxnSp>
        <p:nvCxnSpPr>
          <p:cNvPr id="918" name="Google Shape;918;p58"/>
          <p:cNvCxnSpPr>
            <a:stCxn id="907" idx="3"/>
            <a:endCxn id="916" idx="1"/>
          </p:cNvCxnSpPr>
          <p:nvPr/>
        </p:nvCxnSpPr>
        <p:spPr>
          <a:xfrm>
            <a:off x="3287263" y="2342450"/>
            <a:ext cx="1655700" cy="864000"/>
          </a:xfrm>
          <a:prstGeom prst="bentConnector3">
            <a:avLst>
              <a:gd fmla="val 50004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19" name="Google Shape;919;p58"/>
          <p:cNvCxnSpPr>
            <a:stCxn id="908" idx="3"/>
            <a:endCxn id="916" idx="1"/>
          </p:cNvCxnSpPr>
          <p:nvPr/>
        </p:nvCxnSpPr>
        <p:spPr>
          <a:xfrm flipH="1" rot="10800000">
            <a:off x="3287263" y="3206350"/>
            <a:ext cx="1655700" cy="864000"/>
          </a:xfrm>
          <a:prstGeom prst="bentConnector3">
            <a:avLst>
              <a:gd fmla="val 50004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20" name="Google Shape;920;p58"/>
          <p:cNvCxnSpPr>
            <a:stCxn id="916" idx="3"/>
            <a:endCxn id="917" idx="1"/>
          </p:cNvCxnSpPr>
          <p:nvPr/>
        </p:nvCxnSpPr>
        <p:spPr>
          <a:xfrm>
            <a:off x="6971913" y="3206388"/>
            <a:ext cx="738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21" name="Google Shape;921;p58"/>
          <p:cNvCxnSpPr/>
          <p:nvPr/>
        </p:nvCxnSpPr>
        <p:spPr>
          <a:xfrm>
            <a:off x="2202800" y="2699975"/>
            <a:ext cx="317700" cy="888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6" name="Shape 9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" name="Google Shape;927;p59"/>
          <p:cNvSpPr/>
          <p:nvPr/>
        </p:nvSpPr>
        <p:spPr>
          <a:xfrm>
            <a:off x="1647363" y="1641050"/>
            <a:ext cx="1697100" cy="14028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8" name="Google Shape;928;p59"/>
          <p:cNvSpPr/>
          <p:nvPr/>
        </p:nvSpPr>
        <p:spPr>
          <a:xfrm>
            <a:off x="1647363" y="3368950"/>
            <a:ext cx="1697100" cy="1402800"/>
          </a:xfrm>
          <a:prstGeom prst="rect">
            <a:avLst/>
          </a:prstGeom>
          <a:solidFill>
            <a:srgbClr val="EA9999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“move left”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929" name="Google Shape;929;p59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Deep Q-Networks (DQN)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A86E8"/>
              </a:solidFill>
            </a:endParaRPr>
          </a:p>
        </p:txBody>
      </p:sp>
      <p:pic>
        <p:nvPicPr>
          <p:cNvPr descr="\color{white}\hat Q_*(s_t,a_t) \leftarrow \hat Q_*(s_t,a_t) + \alpha [r_{t+1} + \gamma\underset{a'}{\max}\hat Q_*(s_{t+1},a') - \hat Q_*(s_t,a_t)]&#10;%5fe39818-8a64-4308-9cb6-489028c4ff14" id="930" name="Google Shape;930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94125" y="811250"/>
            <a:ext cx="5574848" cy="365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1" name="Google Shape;931;p5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52004" y="1849050"/>
            <a:ext cx="1087830" cy="10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932" name="Google Shape;932;p59"/>
          <p:cNvSpPr/>
          <p:nvPr/>
        </p:nvSpPr>
        <p:spPr>
          <a:xfrm rot="5400000">
            <a:off x="4921375" y="2065200"/>
            <a:ext cx="2043600" cy="2282400"/>
          </a:xfrm>
          <a:prstGeom prst="trapezoid">
            <a:avLst>
              <a:gd fmla="val 25000" name="adj"/>
            </a:avLst>
          </a:prstGeom>
          <a:solidFill>
            <a:srgbClr val="D9D2E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3" name="Google Shape;933;p59"/>
          <p:cNvSpPr txBox="1"/>
          <p:nvPr/>
        </p:nvSpPr>
        <p:spPr>
          <a:xfrm>
            <a:off x="5304825" y="2834400"/>
            <a:ext cx="1004400" cy="71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Deep NN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934" name="Google Shape;934;p59"/>
          <p:cNvSpPr txBox="1"/>
          <p:nvPr/>
        </p:nvSpPr>
        <p:spPr>
          <a:xfrm>
            <a:off x="1711413" y="4771750"/>
            <a:ext cx="1569000" cy="29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action, </a:t>
            </a: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935" name="Google Shape;935;p59"/>
          <p:cNvSpPr txBox="1"/>
          <p:nvPr/>
        </p:nvSpPr>
        <p:spPr>
          <a:xfrm>
            <a:off x="1711413" y="1176350"/>
            <a:ext cx="1569000" cy="29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state, </a:t>
            </a: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s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936" name="Google Shape;936;p59"/>
          <p:cNvSpPr txBox="1"/>
          <p:nvPr/>
        </p:nvSpPr>
        <p:spPr>
          <a:xfrm>
            <a:off x="7767025" y="2868300"/>
            <a:ext cx="2892000" cy="6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6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cxnSp>
        <p:nvCxnSpPr>
          <p:cNvPr id="937" name="Google Shape;937;p59"/>
          <p:cNvCxnSpPr>
            <a:stCxn id="927" idx="3"/>
            <a:endCxn id="932" idx="2"/>
          </p:cNvCxnSpPr>
          <p:nvPr/>
        </p:nvCxnSpPr>
        <p:spPr>
          <a:xfrm>
            <a:off x="3344463" y="2342450"/>
            <a:ext cx="1457400" cy="864000"/>
          </a:xfrm>
          <a:prstGeom prst="bentConnector3">
            <a:avLst>
              <a:gd fmla="val 50004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38" name="Google Shape;938;p59"/>
          <p:cNvCxnSpPr>
            <a:stCxn id="928" idx="3"/>
            <a:endCxn id="932" idx="2"/>
          </p:cNvCxnSpPr>
          <p:nvPr/>
        </p:nvCxnSpPr>
        <p:spPr>
          <a:xfrm flipH="1" rot="10800000">
            <a:off x="3344463" y="3206350"/>
            <a:ext cx="1457400" cy="864000"/>
          </a:xfrm>
          <a:prstGeom prst="bentConnector3">
            <a:avLst>
              <a:gd fmla="val 50004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39" name="Google Shape;939;p59"/>
          <p:cNvCxnSpPr>
            <a:stCxn id="932" idx="0"/>
            <a:endCxn id="936" idx="1"/>
          </p:cNvCxnSpPr>
          <p:nvPr/>
        </p:nvCxnSpPr>
        <p:spPr>
          <a:xfrm>
            <a:off x="7084375" y="3206400"/>
            <a:ext cx="6828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descr="\sim Q(s,a)&#10;%1973d8ec-a093-4b0d-bdae-87561aa7c60a" id="940" name="Google Shape;940;p5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33798" y="2924087"/>
            <a:ext cx="2282400" cy="564635"/>
          </a:xfrm>
          <a:prstGeom prst="rect">
            <a:avLst/>
          </a:prstGeom>
          <a:noFill/>
          <a:ln>
            <a:noFill/>
          </a:ln>
        </p:spPr>
      </p:pic>
      <p:sp>
        <p:nvSpPr>
          <p:cNvPr id="941" name="Google Shape;941;p59"/>
          <p:cNvSpPr txBox="1"/>
          <p:nvPr/>
        </p:nvSpPr>
        <p:spPr>
          <a:xfrm>
            <a:off x="1590063" y="5339300"/>
            <a:ext cx="1811700" cy="56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Input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942" name="Google Shape;942;p59"/>
          <p:cNvSpPr txBox="1"/>
          <p:nvPr/>
        </p:nvSpPr>
        <p:spPr>
          <a:xfrm>
            <a:off x="4901175" y="4820525"/>
            <a:ext cx="1811700" cy="56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Agent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943" name="Google Shape;943;p59"/>
          <p:cNvSpPr txBox="1"/>
          <p:nvPr/>
        </p:nvSpPr>
        <p:spPr>
          <a:xfrm>
            <a:off x="8307175" y="4228200"/>
            <a:ext cx="1811700" cy="56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Out</a:t>
            </a: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put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944" name="Google Shape;944;p59"/>
          <p:cNvSpPr txBox="1"/>
          <p:nvPr/>
        </p:nvSpPr>
        <p:spPr>
          <a:xfrm>
            <a:off x="6094125" y="1366350"/>
            <a:ext cx="5317500" cy="6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Action + state → Expected return</a:t>
            </a:r>
            <a:endParaRPr b="1" sz="25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945" name="Google Shape;945;p59"/>
          <p:cNvSpPr txBox="1"/>
          <p:nvPr/>
        </p:nvSpPr>
        <p:spPr>
          <a:xfrm>
            <a:off x="6310400" y="2042538"/>
            <a:ext cx="4581900" cy="4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Functionally fine, but </a:t>
            </a: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inefficient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cxnSp>
        <p:nvCxnSpPr>
          <p:cNvPr id="946" name="Google Shape;946;p59"/>
          <p:cNvCxnSpPr/>
          <p:nvPr/>
        </p:nvCxnSpPr>
        <p:spPr>
          <a:xfrm>
            <a:off x="2279000" y="2699975"/>
            <a:ext cx="317700" cy="888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1" name="Shape 9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" name="Google Shape;952;p60"/>
          <p:cNvSpPr/>
          <p:nvPr/>
        </p:nvSpPr>
        <p:spPr>
          <a:xfrm>
            <a:off x="1711413" y="2505000"/>
            <a:ext cx="1697100" cy="14028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3" name="Google Shape;953;p60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Deep Q-Networks (DQN)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A86E8"/>
              </a:solidFill>
            </a:endParaRPr>
          </a:p>
        </p:txBody>
      </p:sp>
      <p:pic>
        <p:nvPicPr>
          <p:cNvPr descr="\color{white}\hat Q_*(s_t,a_t) \leftarrow \hat Q_*(s_t,a_t) + \alpha [r_{t+1} + \gamma\underset{a'}{\max}\hat Q_*(s_{t+1},a') - \hat Q_*(s_t,a_t)]&#10;%5fe39818-8a64-4308-9cb6-489028c4ff14" id="954" name="Google Shape;954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94125" y="811250"/>
            <a:ext cx="5574848" cy="365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5" name="Google Shape;955;p6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16054" y="2713000"/>
            <a:ext cx="1087830" cy="10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956" name="Google Shape;956;p60"/>
          <p:cNvSpPr/>
          <p:nvPr/>
        </p:nvSpPr>
        <p:spPr>
          <a:xfrm rot="5400000">
            <a:off x="4921375" y="2065200"/>
            <a:ext cx="2043600" cy="2282400"/>
          </a:xfrm>
          <a:prstGeom prst="trapezoid">
            <a:avLst>
              <a:gd fmla="val 25000" name="adj"/>
            </a:avLst>
          </a:prstGeom>
          <a:solidFill>
            <a:srgbClr val="D9D2E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7" name="Google Shape;957;p60"/>
          <p:cNvSpPr txBox="1"/>
          <p:nvPr/>
        </p:nvSpPr>
        <p:spPr>
          <a:xfrm>
            <a:off x="5304825" y="2834400"/>
            <a:ext cx="1004400" cy="71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Deep NN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958" name="Google Shape;958;p60"/>
          <p:cNvSpPr txBox="1"/>
          <p:nvPr/>
        </p:nvSpPr>
        <p:spPr>
          <a:xfrm>
            <a:off x="1775463" y="2066400"/>
            <a:ext cx="1569000" cy="29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state, </a:t>
            </a: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s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959" name="Google Shape;959;p60"/>
          <p:cNvSpPr txBox="1"/>
          <p:nvPr/>
        </p:nvSpPr>
        <p:spPr>
          <a:xfrm>
            <a:off x="7767025" y="3141575"/>
            <a:ext cx="2892000" cy="6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6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cxnSp>
        <p:nvCxnSpPr>
          <p:cNvPr id="960" name="Google Shape;960;p60"/>
          <p:cNvCxnSpPr>
            <a:stCxn id="952" idx="3"/>
            <a:endCxn id="956" idx="2"/>
          </p:cNvCxnSpPr>
          <p:nvPr/>
        </p:nvCxnSpPr>
        <p:spPr>
          <a:xfrm>
            <a:off x="3408513" y="3206400"/>
            <a:ext cx="1393500" cy="600"/>
          </a:xfrm>
          <a:prstGeom prst="bentConnector3">
            <a:avLst>
              <a:gd fmla="val 49999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61" name="Google Shape;961;p60"/>
          <p:cNvSpPr txBox="1"/>
          <p:nvPr/>
        </p:nvSpPr>
        <p:spPr>
          <a:xfrm>
            <a:off x="1636775" y="4560750"/>
            <a:ext cx="1811700" cy="56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Input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962" name="Google Shape;962;p60"/>
          <p:cNvSpPr txBox="1"/>
          <p:nvPr/>
        </p:nvSpPr>
        <p:spPr>
          <a:xfrm>
            <a:off x="4883850" y="4560750"/>
            <a:ext cx="1811700" cy="56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Agent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963" name="Google Shape;963;p60"/>
          <p:cNvSpPr txBox="1"/>
          <p:nvPr/>
        </p:nvSpPr>
        <p:spPr>
          <a:xfrm>
            <a:off x="7524138" y="4516800"/>
            <a:ext cx="1811700" cy="56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Output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964" name="Google Shape;964;p60"/>
          <p:cNvSpPr txBox="1"/>
          <p:nvPr/>
        </p:nvSpPr>
        <p:spPr>
          <a:xfrm>
            <a:off x="5916200" y="1084450"/>
            <a:ext cx="6285000" cy="6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S</a:t>
            </a:r>
            <a:r>
              <a:rPr b="1" lang="en-US" sz="25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tate → Expected return </a:t>
            </a:r>
            <a:r>
              <a:rPr b="1" i="1" lang="en-US" sz="25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for each action</a:t>
            </a:r>
            <a:endParaRPr b="1" i="1" sz="25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965" name="Google Shape;965;p60"/>
          <p:cNvSpPr txBox="1"/>
          <p:nvPr/>
        </p:nvSpPr>
        <p:spPr>
          <a:xfrm>
            <a:off x="5561900" y="1649800"/>
            <a:ext cx="6250200" cy="71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More efficient: only one </a:t>
            </a: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forward pass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 through neural net, to get Q-values for all available actions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Q(s,a_1)&#10;%b2781b4f-8dd6-4999-a665-630a24e5e703" id="966" name="Google Shape;966;p6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075625" y="2492138"/>
            <a:ext cx="1087825" cy="31784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Q(s,a_2)&#10;%5fe26a3f-fb72-4e9c-a718-7be10cc76171" id="967" name="Google Shape;967;p6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075618" y="2950950"/>
            <a:ext cx="1087825" cy="31784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Q(s,a_n)&#10;%2e4f5e18-4f9a-45da-a340-9a0049ca64ba" id="968" name="Google Shape;968;p6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064413" y="3904919"/>
            <a:ext cx="1110236" cy="3178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69" name="Google Shape;969;p60"/>
          <p:cNvCxnSpPr>
            <a:stCxn id="956" idx="0"/>
            <a:endCxn id="966" idx="1"/>
          </p:cNvCxnSpPr>
          <p:nvPr/>
        </p:nvCxnSpPr>
        <p:spPr>
          <a:xfrm flipH="1" rot="10800000">
            <a:off x="7084375" y="2651100"/>
            <a:ext cx="991200" cy="555300"/>
          </a:xfrm>
          <a:prstGeom prst="bentConnector3">
            <a:avLst>
              <a:gd fmla="val 50003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70" name="Google Shape;970;p60"/>
          <p:cNvCxnSpPr>
            <a:stCxn id="956" idx="0"/>
            <a:endCxn id="967" idx="1"/>
          </p:cNvCxnSpPr>
          <p:nvPr/>
        </p:nvCxnSpPr>
        <p:spPr>
          <a:xfrm flipH="1" rot="10800000">
            <a:off x="7084375" y="3109800"/>
            <a:ext cx="991200" cy="96600"/>
          </a:xfrm>
          <a:prstGeom prst="bentConnector3">
            <a:avLst>
              <a:gd fmla="val 50002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71" name="Google Shape;971;p60"/>
          <p:cNvCxnSpPr>
            <a:stCxn id="956" idx="0"/>
            <a:endCxn id="968" idx="1"/>
          </p:cNvCxnSpPr>
          <p:nvPr/>
        </p:nvCxnSpPr>
        <p:spPr>
          <a:xfrm>
            <a:off x="7084375" y="3206400"/>
            <a:ext cx="980100" cy="857400"/>
          </a:xfrm>
          <a:prstGeom prst="bentConnector3">
            <a:avLst>
              <a:gd fmla="val 49997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72" name="Google Shape;972;p60"/>
          <p:cNvCxnSpPr/>
          <p:nvPr/>
        </p:nvCxnSpPr>
        <p:spPr>
          <a:xfrm>
            <a:off x="8634700" y="3490825"/>
            <a:ext cx="0" cy="2553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dot"/>
            <a:round/>
            <a:headEnd len="med" w="med" type="none"/>
            <a:tailEnd len="med" w="med" type="none"/>
          </a:ln>
        </p:spPr>
      </p:cxnSp>
      <p:pic>
        <p:nvPicPr>
          <p:cNvPr descr="\hat Q_*(s,a)&#10;%bd41058e-101e-4409-b69b-4bc63d1876ba" id="973" name="Google Shape;973;p6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020866" y="5646625"/>
            <a:ext cx="1304509" cy="504625"/>
          </a:xfrm>
          <a:prstGeom prst="rect">
            <a:avLst/>
          </a:prstGeom>
          <a:noFill/>
          <a:ln>
            <a:noFill/>
          </a:ln>
        </p:spPr>
      </p:pic>
      <p:sp>
        <p:nvSpPr>
          <p:cNvPr id="974" name="Google Shape;974;p60"/>
          <p:cNvSpPr txBox="1"/>
          <p:nvPr/>
        </p:nvSpPr>
        <p:spPr>
          <a:xfrm>
            <a:off x="943625" y="5184250"/>
            <a:ext cx="34590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Estimator of optimal Q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975" name="Google Shape;975;p60"/>
          <p:cNvSpPr/>
          <p:nvPr/>
        </p:nvSpPr>
        <p:spPr>
          <a:xfrm>
            <a:off x="3276835" y="3579100"/>
            <a:ext cx="1335550" cy="1610575"/>
          </a:xfrm>
          <a:custGeom>
            <a:rect b="b" l="l" r="r" t="t"/>
            <a:pathLst>
              <a:path extrusionOk="0" h="64423" w="53422">
                <a:moveTo>
                  <a:pt x="2162" y="64423"/>
                </a:moveTo>
                <a:cubicBezTo>
                  <a:pt x="-1835" y="55100"/>
                  <a:pt x="-44" y="40263"/>
                  <a:pt x="8396" y="34636"/>
                </a:cubicBezTo>
                <a:cubicBezTo>
                  <a:pt x="15379" y="29981"/>
                  <a:pt x="31301" y="29958"/>
                  <a:pt x="33334" y="38100"/>
                </a:cubicBezTo>
                <a:cubicBezTo>
                  <a:pt x="34806" y="43993"/>
                  <a:pt x="18448" y="40538"/>
                  <a:pt x="15323" y="35329"/>
                </a:cubicBezTo>
                <a:cubicBezTo>
                  <a:pt x="13897" y="32953"/>
                  <a:pt x="14232" y="29563"/>
                  <a:pt x="15323" y="27016"/>
                </a:cubicBezTo>
                <a:cubicBezTo>
                  <a:pt x="19570" y="17106"/>
                  <a:pt x="29233" y="9671"/>
                  <a:pt x="38876" y="4849"/>
                </a:cubicBezTo>
                <a:cubicBezTo>
                  <a:pt x="41647" y="3463"/>
                  <a:pt x="44418" y="2078"/>
                  <a:pt x="47189" y="692"/>
                </a:cubicBezTo>
                <a:cubicBezTo>
                  <a:pt x="49059" y="-243"/>
                  <a:pt x="51945" y="1478"/>
                  <a:pt x="53423" y="0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976" name="Google Shape;976;p60"/>
          <p:cNvSpPr txBox="1"/>
          <p:nvPr/>
        </p:nvSpPr>
        <p:spPr>
          <a:xfrm>
            <a:off x="6010250" y="5457900"/>
            <a:ext cx="57426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We can iteratively update our estimation of Q through the update rule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977" name="Google Shape;977;p60"/>
          <p:cNvSpPr/>
          <p:nvPr/>
        </p:nvSpPr>
        <p:spPr>
          <a:xfrm>
            <a:off x="4402625" y="5739938"/>
            <a:ext cx="1304400" cy="318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978" name="Google Shape;978;p60"/>
          <p:cNvCxnSpPr/>
          <p:nvPr/>
        </p:nvCxnSpPr>
        <p:spPr>
          <a:xfrm>
            <a:off x="2343075" y="3574075"/>
            <a:ext cx="317700" cy="888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3" name="Shape 9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4" name="Google Shape;984;p61"/>
          <p:cNvSpPr/>
          <p:nvPr/>
        </p:nvSpPr>
        <p:spPr>
          <a:xfrm>
            <a:off x="1711413" y="2505000"/>
            <a:ext cx="1697100" cy="14028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5" name="Google Shape;985;p61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Deep Q-Networks (DQN)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>
                <a:solidFill>
                  <a:srgbClr val="4A86E8"/>
                </a:solidFill>
              </a:rPr>
              <a:t>The Q-loss</a:t>
            </a:r>
            <a:endParaRPr i="1">
              <a:solidFill>
                <a:srgbClr val="4A86E8"/>
              </a:solidFill>
            </a:endParaRPr>
          </a:p>
        </p:txBody>
      </p:sp>
      <p:pic>
        <p:nvPicPr>
          <p:cNvPr descr="\color{white}\hat Q_*(s_t,a_t) \leftarrow \hat Q_*(s_t,a_t) + \alpha [r_{t+1} + \gamma\underset{a'}{\max}\hat Q_*(s_{t+1},a') - \hat Q_*(s_t,a_t)]&#10;%5fe39818-8a64-4308-9cb6-489028c4ff14" id="986" name="Google Shape;986;p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66184" y="964439"/>
            <a:ext cx="6064904" cy="440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987" name="Google Shape;987;p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16054" y="2713000"/>
            <a:ext cx="1087830" cy="10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988" name="Google Shape;988;p61"/>
          <p:cNvSpPr/>
          <p:nvPr/>
        </p:nvSpPr>
        <p:spPr>
          <a:xfrm rot="5400000">
            <a:off x="4921375" y="2065200"/>
            <a:ext cx="2043600" cy="2282400"/>
          </a:xfrm>
          <a:prstGeom prst="trapezoid">
            <a:avLst>
              <a:gd fmla="val 25000" name="adj"/>
            </a:avLst>
          </a:prstGeom>
          <a:solidFill>
            <a:srgbClr val="D9D2E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9" name="Google Shape;989;p61"/>
          <p:cNvSpPr txBox="1"/>
          <p:nvPr/>
        </p:nvSpPr>
        <p:spPr>
          <a:xfrm>
            <a:off x="5304825" y="2834400"/>
            <a:ext cx="1004400" cy="71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Deep NN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990" name="Google Shape;990;p61"/>
          <p:cNvSpPr txBox="1"/>
          <p:nvPr/>
        </p:nvSpPr>
        <p:spPr>
          <a:xfrm>
            <a:off x="1775463" y="2066400"/>
            <a:ext cx="1569000" cy="29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state, </a:t>
            </a: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s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991" name="Google Shape;991;p61"/>
          <p:cNvSpPr txBox="1"/>
          <p:nvPr/>
        </p:nvSpPr>
        <p:spPr>
          <a:xfrm>
            <a:off x="7767025" y="3141575"/>
            <a:ext cx="2892000" cy="6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6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cxnSp>
        <p:nvCxnSpPr>
          <p:cNvPr id="992" name="Google Shape;992;p61"/>
          <p:cNvCxnSpPr>
            <a:stCxn id="984" idx="3"/>
            <a:endCxn id="988" idx="2"/>
          </p:cNvCxnSpPr>
          <p:nvPr/>
        </p:nvCxnSpPr>
        <p:spPr>
          <a:xfrm>
            <a:off x="3408513" y="3206400"/>
            <a:ext cx="1393500" cy="600"/>
          </a:xfrm>
          <a:prstGeom prst="bentConnector3">
            <a:avLst>
              <a:gd fmla="val 49999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93" name="Google Shape;993;p61"/>
          <p:cNvSpPr txBox="1"/>
          <p:nvPr/>
        </p:nvSpPr>
        <p:spPr>
          <a:xfrm>
            <a:off x="1636775" y="4560750"/>
            <a:ext cx="1811700" cy="56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Input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994" name="Google Shape;994;p61"/>
          <p:cNvSpPr txBox="1"/>
          <p:nvPr/>
        </p:nvSpPr>
        <p:spPr>
          <a:xfrm>
            <a:off x="4883850" y="4560750"/>
            <a:ext cx="1811700" cy="56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Agent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995" name="Google Shape;995;p61"/>
          <p:cNvSpPr txBox="1"/>
          <p:nvPr/>
        </p:nvSpPr>
        <p:spPr>
          <a:xfrm>
            <a:off x="7524138" y="4516800"/>
            <a:ext cx="1811700" cy="56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Output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Q(s,a_1)&#10;%b2781b4f-8dd6-4999-a665-630a24e5e703" id="996" name="Google Shape;996;p6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075625" y="2492138"/>
            <a:ext cx="1087825" cy="31784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Q(s,a_2)&#10;%5fe26a3f-fb72-4e9c-a718-7be10cc76171" id="997" name="Google Shape;997;p6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075618" y="2950950"/>
            <a:ext cx="1087825" cy="31784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Q(s,a_n)&#10;%2e4f5e18-4f9a-45da-a340-9a0049ca64ba" id="998" name="Google Shape;998;p6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064413" y="3904919"/>
            <a:ext cx="1110236" cy="3178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99" name="Google Shape;999;p61"/>
          <p:cNvCxnSpPr>
            <a:stCxn id="988" idx="0"/>
            <a:endCxn id="996" idx="1"/>
          </p:cNvCxnSpPr>
          <p:nvPr/>
        </p:nvCxnSpPr>
        <p:spPr>
          <a:xfrm flipH="1" rot="10800000">
            <a:off x="7084375" y="2651100"/>
            <a:ext cx="991200" cy="555300"/>
          </a:xfrm>
          <a:prstGeom prst="bentConnector3">
            <a:avLst>
              <a:gd fmla="val 50003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00" name="Google Shape;1000;p61"/>
          <p:cNvCxnSpPr>
            <a:stCxn id="988" idx="0"/>
            <a:endCxn id="997" idx="1"/>
          </p:cNvCxnSpPr>
          <p:nvPr/>
        </p:nvCxnSpPr>
        <p:spPr>
          <a:xfrm flipH="1" rot="10800000">
            <a:off x="7084375" y="3109800"/>
            <a:ext cx="991200" cy="96600"/>
          </a:xfrm>
          <a:prstGeom prst="bentConnector3">
            <a:avLst>
              <a:gd fmla="val 50002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01" name="Google Shape;1001;p61"/>
          <p:cNvCxnSpPr>
            <a:stCxn id="988" idx="0"/>
            <a:endCxn id="998" idx="1"/>
          </p:cNvCxnSpPr>
          <p:nvPr/>
        </p:nvCxnSpPr>
        <p:spPr>
          <a:xfrm>
            <a:off x="7084375" y="3206400"/>
            <a:ext cx="980100" cy="857400"/>
          </a:xfrm>
          <a:prstGeom prst="bentConnector3">
            <a:avLst>
              <a:gd fmla="val 49997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02" name="Google Shape;1002;p61"/>
          <p:cNvCxnSpPr/>
          <p:nvPr/>
        </p:nvCxnSpPr>
        <p:spPr>
          <a:xfrm>
            <a:off x="8634700" y="3490825"/>
            <a:ext cx="0" cy="2553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dot"/>
            <a:round/>
            <a:headEnd len="med" w="med" type="none"/>
            <a:tailEnd len="med" w="med" type="none"/>
          </a:ln>
        </p:spPr>
      </p:cxnSp>
      <p:pic>
        <p:nvPicPr>
          <p:cNvPr descr="\mathcal{L} = \mathbb{E}[||(r_{t+1} + \gamma \underset{a'}{\max}\hat Q_*(s',a')) - \hat Q_*(s,a)||^2]&#10;%2e74ded6-d071-477f-be7f-8f4cba4a8715" id="1003" name="Google Shape;1003;p6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125031" y="5640400"/>
            <a:ext cx="6084830" cy="564600"/>
          </a:xfrm>
          <a:prstGeom prst="rect">
            <a:avLst/>
          </a:prstGeom>
          <a:noFill/>
          <a:ln>
            <a:noFill/>
          </a:ln>
        </p:spPr>
      </p:pic>
      <p:sp>
        <p:nvSpPr>
          <p:cNvPr id="1004" name="Google Shape;1004;p61"/>
          <p:cNvSpPr/>
          <p:nvPr/>
        </p:nvSpPr>
        <p:spPr>
          <a:xfrm>
            <a:off x="5097338" y="408500"/>
            <a:ext cx="7002600" cy="1402800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Q-learning update rule</a:t>
            </a:r>
            <a:endParaRPr sz="20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\color{white}\hat Q_*(s_t,a_t) \leftarrow \hat Q_*(s_t,a_t) + \alpha [r_{t+1} + \gamma\underset{a'}{\max}\hat Q_*(s_{t+1},a') - \hat Q_*(s_t,a_t)]&#10;%5fe39818-8a64-4308-9cb6-489028c4ff14" id="1005" name="Google Shape;1005;p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66197" y="1189802"/>
            <a:ext cx="6064904" cy="440002"/>
          </a:xfrm>
          <a:prstGeom prst="rect">
            <a:avLst/>
          </a:prstGeom>
          <a:noFill/>
          <a:ln>
            <a:noFill/>
          </a:ln>
        </p:spPr>
      </p:pic>
      <p:sp>
        <p:nvSpPr>
          <p:cNvPr id="1006" name="Google Shape;1006;p61"/>
          <p:cNvSpPr txBox="1"/>
          <p:nvPr/>
        </p:nvSpPr>
        <p:spPr>
          <a:xfrm>
            <a:off x="4626450" y="5094200"/>
            <a:ext cx="22824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6AA84F"/>
                </a:solidFill>
                <a:latin typeface="Cambria"/>
                <a:ea typeface="Cambria"/>
                <a:cs typeface="Cambria"/>
                <a:sym typeface="Cambria"/>
              </a:rPr>
              <a:t>Target</a:t>
            </a:r>
            <a:endParaRPr i="1" sz="2100">
              <a:solidFill>
                <a:srgbClr val="6AA84F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007" name="Google Shape;1007;p61"/>
          <p:cNvSpPr txBox="1"/>
          <p:nvPr/>
        </p:nvSpPr>
        <p:spPr>
          <a:xfrm>
            <a:off x="6933500" y="5118341"/>
            <a:ext cx="2567700" cy="39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FF0000"/>
                </a:solidFill>
                <a:latin typeface="Cambria"/>
                <a:ea typeface="Cambria"/>
                <a:cs typeface="Cambria"/>
                <a:sym typeface="Cambria"/>
              </a:rPr>
              <a:t>NN prediction</a:t>
            </a:r>
            <a:endParaRPr i="1" sz="2100">
              <a:solidFill>
                <a:srgbClr val="FF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008" name="Google Shape;1008;p61"/>
          <p:cNvSpPr/>
          <p:nvPr/>
        </p:nvSpPr>
        <p:spPr>
          <a:xfrm rot="-5400000">
            <a:off x="5682300" y="4187775"/>
            <a:ext cx="170700" cy="28893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AA84F"/>
              </a:solidFill>
            </a:endParaRPr>
          </a:p>
        </p:txBody>
      </p:sp>
      <p:sp>
        <p:nvSpPr>
          <p:cNvPr id="1009" name="Google Shape;1009;p61"/>
          <p:cNvSpPr/>
          <p:nvPr/>
        </p:nvSpPr>
        <p:spPr>
          <a:xfrm rot="-5400000">
            <a:off x="8132000" y="5074950"/>
            <a:ext cx="170700" cy="10896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0" name="Google Shape;1010;p61"/>
          <p:cNvSpPr txBox="1"/>
          <p:nvPr/>
        </p:nvSpPr>
        <p:spPr>
          <a:xfrm>
            <a:off x="9668500" y="5645050"/>
            <a:ext cx="2035500" cy="5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= Q-loss</a:t>
            </a:r>
            <a:endParaRPr b="1" sz="24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011" name="Google Shape;1011;p61"/>
          <p:cNvSpPr/>
          <p:nvPr/>
        </p:nvSpPr>
        <p:spPr>
          <a:xfrm>
            <a:off x="8075625" y="1137225"/>
            <a:ext cx="2407800" cy="555300"/>
          </a:xfrm>
          <a:prstGeom prst="rect">
            <a:avLst/>
          </a:prstGeom>
          <a:noFill/>
          <a:ln cap="flat" cmpd="sng" w="19050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2" name="Google Shape;1012;p61"/>
          <p:cNvSpPr/>
          <p:nvPr/>
        </p:nvSpPr>
        <p:spPr>
          <a:xfrm>
            <a:off x="10659025" y="1137225"/>
            <a:ext cx="912300" cy="5553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3" name="Google Shape;1013;p61"/>
          <p:cNvSpPr txBox="1"/>
          <p:nvPr/>
        </p:nvSpPr>
        <p:spPr>
          <a:xfrm>
            <a:off x="9402400" y="3490825"/>
            <a:ext cx="2567700" cy="18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“</a:t>
            </a: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Get labels to train our estimator, by visiting different state-action pairs”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cxnSp>
        <p:nvCxnSpPr>
          <p:cNvPr id="1014" name="Google Shape;1014;p61"/>
          <p:cNvCxnSpPr/>
          <p:nvPr/>
        </p:nvCxnSpPr>
        <p:spPr>
          <a:xfrm>
            <a:off x="2320925" y="3574075"/>
            <a:ext cx="317700" cy="888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9" name="Shape 10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0" name="Google Shape;1020;p62"/>
          <p:cNvSpPr/>
          <p:nvPr/>
        </p:nvSpPr>
        <p:spPr>
          <a:xfrm>
            <a:off x="1711413" y="2505000"/>
            <a:ext cx="1697100" cy="14028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1" name="Google Shape;1021;p62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Deep Q-Networks (DQN)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>
                <a:solidFill>
                  <a:srgbClr val="4A86E8"/>
                </a:solidFill>
              </a:rPr>
              <a:t>Summary</a:t>
            </a:r>
            <a:endParaRPr i="1">
              <a:solidFill>
                <a:srgbClr val="4A86E8"/>
              </a:solidFill>
            </a:endParaRPr>
          </a:p>
        </p:txBody>
      </p:sp>
      <p:pic>
        <p:nvPicPr>
          <p:cNvPr descr="\color{white}\hat Q_*(s_t,a_t) \leftarrow \hat Q_*(s_t,a_t) + \alpha [r_{t+1} + \gamma\underset{a'}{\max}\hat Q_*(s_{t+1},a') - \hat Q_*(s_t,a_t)]&#10;%5fe39818-8a64-4308-9cb6-489028c4ff14" id="1022" name="Google Shape;1022;p6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66184" y="964439"/>
            <a:ext cx="6064904" cy="440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3" name="Google Shape;1023;p6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016054" y="2713000"/>
            <a:ext cx="1087830" cy="10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4" name="Google Shape;1024;p62"/>
          <p:cNvSpPr/>
          <p:nvPr/>
        </p:nvSpPr>
        <p:spPr>
          <a:xfrm rot="5400000">
            <a:off x="4921375" y="2065200"/>
            <a:ext cx="2043600" cy="2282400"/>
          </a:xfrm>
          <a:prstGeom prst="trapezoid">
            <a:avLst>
              <a:gd fmla="val 25000" name="adj"/>
            </a:avLst>
          </a:prstGeom>
          <a:solidFill>
            <a:srgbClr val="D9D2E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5" name="Google Shape;1025;p62"/>
          <p:cNvSpPr txBox="1"/>
          <p:nvPr/>
        </p:nvSpPr>
        <p:spPr>
          <a:xfrm>
            <a:off x="5304825" y="2834400"/>
            <a:ext cx="1004400" cy="71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Deep NN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1026" name="Google Shape;1026;p62"/>
          <p:cNvSpPr txBox="1"/>
          <p:nvPr/>
        </p:nvSpPr>
        <p:spPr>
          <a:xfrm>
            <a:off x="1775463" y="2066400"/>
            <a:ext cx="1569000" cy="29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state, </a:t>
            </a: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s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cxnSp>
        <p:nvCxnSpPr>
          <p:cNvPr id="1027" name="Google Shape;1027;p62"/>
          <p:cNvCxnSpPr>
            <a:stCxn id="1020" idx="3"/>
            <a:endCxn id="1024" idx="2"/>
          </p:cNvCxnSpPr>
          <p:nvPr/>
        </p:nvCxnSpPr>
        <p:spPr>
          <a:xfrm>
            <a:off x="3408513" y="3206400"/>
            <a:ext cx="1393500" cy="600"/>
          </a:xfrm>
          <a:prstGeom prst="bentConnector3">
            <a:avLst>
              <a:gd fmla="val 49999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28" name="Google Shape;1028;p62"/>
          <p:cNvSpPr txBox="1"/>
          <p:nvPr/>
        </p:nvSpPr>
        <p:spPr>
          <a:xfrm>
            <a:off x="1636775" y="4560750"/>
            <a:ext cx="1811700" cy="56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Input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029" name="Google Shape;1029;p62"/>
          <p:cNvSpPr txBox="1"/>
          <p:nvPr/>
        </p:nvSpPr>
        <p:spPr>
          <a:xfrm>
            <a:off x="4883850" y="4560750"/>
            <a:ext cx="1811700" cy="56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Agent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030" name="Google Shape;1030;p62"/>
          <p:cNvSpPr txBox="1"/>
          <p:nvPr/>
        </p:nvSpPr>
        <p:spPr>
          <a:xfrm>
            <a:off x="7524138" y="4516800"/>
            <a:ext cx="1811700" cy="56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Output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Q(s,a_1)&#10;%b2781b4f-8dd6-4999-a665-630a24e5e703" id="1031" name="Google Shape;1031;p6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075625" y="2492138"/>
            <a:ext cx="1087825" cy="31784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Q(s,a_2)&#10;%5fe26a3f-fb72-4e9c-a718-7be10cc76171" id="1032" name="Google Shape;1032;p6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075618" y="2950950"/>
            <a:ext cx="1087825" cy="31784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Q(s,a_n)&#10;%2e4f5e18-4f9a-45da-a340-9a0049ca64ba" id="1033" name="Google Shape;1033;p6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064413" y="3904919"/>
            <a:ext cx="1110236" cy="3178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34" name="Google Shape;1034;p62"/>
          <p:cNvCxnSpPr>
            <a:stCxn id="1024" idx="0"/>
            <a:endCxn id="1031" idx="1"/>
          </p:cNvCxnSpPr>
          <p:nvPr/>
        </p:nvCxnSpPr>
        <p:spPr>
          <a:xfrm flipH="1" rot="10800000">
            <a:off x="7084375" y="2651100"/>
            <a:ext cx="991200" cy="555300"/>
          </a:xfrm>
          <a:prstGeom prst="bentConnector3">
            <a:avLst>
              <a:gd fmla="val 50003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35" name="Google Shape;1035;p62"/>
          <p:cNvCxnSpPr>
            <a:stCxn id="1024" idx="0"/>
            <a:endCxn id="1032" idx="1"/>
          </p:cNvCxnSpPr>
          <p:nvPr/>
        </p:nvCxnSpPr>
        <p:spPr>
          <a:xfrm flipH="1" rot="10800000">
            <a:off x="7084375" y="3109800"/>
            <a:ext cx="991200" cy="96600"/>
          </a:xfrm>
          <a:prstGeom prst="bentConnector3">
            <a:avLst>
              <a:gd fmla="val 50002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36" name="Google Shape;1036;p62"/>
          <p:cNvCxnSpPr>
            <a:stCxn id="1024" idx="0"/>
            <a:endCxn id="1033" idx="1"/>
          </p:cNvCxnSpPr>
          <p:nvPr/>
        </p:nvCxnSpPr>
        <p:spPr>
          <a:xfrm>
            <a:off x="7084375" y="3206400"/>
            <a:ext cx="980100" cy="857400"/>
          </a:xfrm>
          <a:prstGeom prst="bentConnector3">
            <a:avLst>
              <a:gd fmla="val 49997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37" name="Google Shape;1037;p62"/>
          <p:cNvCxnSpPr/>
          <p:nvPr/>
        </p:nvCxnSpPr>
        <p:spPr>
          <a:xfrm>
            <a:off x="8634700" y="3490825"/>
            <a:ext cx="0" cy="2553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dot"/>
            <a:round/>
            <a:headEnd len="med" w="med" type="none"/>
            <a:tailEnd len="med" w="med" type="none"/>
          </a:ln>
        </p:spPr>
      </p:cxnSp>
      <p:pic>
        <p:nvPicPr>
          <p:cNvPr descr="\color{white}\hat Q_*(s_t,a_t) \leftarrow \hat Q_*(s_t,a_t) + \alpha [r_{t+1} + \gamma\underset{a'}{\max}\hat Q_*(s_{t+1},a') - \hat Q_*(s_t,a_t)]&#10;%5fe39818-8a64-4308-9cb6-489028c4ff14" id="1038" name="Google Shape;1038;p6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66197" y="1189802"/>
            <a:ext cx="6064904" cy="440002"/>
          </a:xfrm>
          <a:prstGeom prst="rect">
            <a:avLst/>
          </a:prstGeom>
          <a:noFill/>
          <a:ln>
            <a:noFill/>
          </a:ln>
        </p:spPr>
      </p:pic>
      <p:sp>
        <p:nvSpPr>
          <p:cNvPr id="1039" name="Google Shape;1039;p62"/>
          <p:cNvSpPr txBox="1"/>
          <p:nvPr/>
        </p:nvSpPr>
        <p:spPr>
          <a:xfrm>
            <a:off x="1295375" y="1194600"/>
            <a:ext cx="9458400" cy="6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Use </a:t>
            </a: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NN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 as optimal Q-function estimator → infer </a:t>
            </a: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optimal policy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 from optimal Q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cxnSp>
        <p:nvCxnSpPr>
          <p:cNvPr id="1040" name="Google Shape;1040;p62"/>
          <p:cNvCxnSpPr>
            <a:stCxn id="1032" idx="3"/>
            <a:endCxn id="1041" idx="0"/>
          </p:cNvCxnSpPr>
          <p:nvPr/>
        </p:nvCxnSpPr>
        <p:spPr>
          <a:xfrm>
            <a:off x="9163443" y="3109871"/>
            <a:ext cx="1358400" cy="990900"/>
          </a:xfrm>
          <a:prstGeom prst="bentConnector2">
            <a:avLst/>
          </a:prstGeom>
          <a:noFill/>
          <a:ln cap="flat" cmpd="sng" w="19050">
            <a:solidFill>
              <a:schemeClr val="dk2"/>
            </a:solidFill>
            <a:prstDash val="dash"/>
            <a:round/>
            <a:headEnd len="med" w="med" type="none"/>
            <a:tailEnd len="med" w="med" type="triangle"/>
          </a:ln>
        </p:spPr>
      </p:cxnSp>
      <p:sp>
        <p:nvSpPr>
          <p:cNvPr id="1042" name="Google Shape;1042;p62"/>
          <p:cNvSpPr/>
          <p:nvPr/>
        </p:nvSpPr>
        <p:spPr>
          <a:xfrm>
            <a:off x="9825175" y="3977400"/>
            <a:ext cx="1393500" cy="5646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\mathcal{L_Q}&#10;%deff759c-8462-4f82-9ce7-a1d5e3f7500d" id="1041" name="Google Shape;1041;p62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0294209" y="4100774"/>
            <a:ext cx="455429" cy="317850"/>
          </a:xfrm>
          <a:prstGeom prst="rect">
            <a:avLst/>
          </a:prstGeom>
          <a:noFill/>
          <a:ln>
            <a:noFill/>
          </a:ln>
        </p:spPr>
      </p:pic>
      <p:sp>
        <p:nvSpPr>
          <p:cNvPr id="1043" name="Google Shape;1043;p62"/>
          <p:cNvSpPr/>
          <p:nvPr/>
        </p:nvSpPr>
        <p:spPr>
          <a:xfrm>
            <a:off x="4792050" y="5184250"/>
            <a:ext cx="1995300" cy="6762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latin typeface="Cambria"/>
                <a:ea typeface="Cambria"/>
                <a:cs typeface="Cambria"/>
                <a:sym typeface="Cambria"/>
              </a:rPr>
              <a:t>Update weights of NN</a:t>
            </a:r>
            <a:endParaRPr sz="2100">
              <a:latin typeface="Cambria"/>
              <a:ea typeface="Cambria"/>
              <a:cs typeface="Cambria"/>
              <a:sym typeface="Cambria"/>
            </a:endParaRPr>
          </a:p>
        </p:txBody>
      </p:sp>
      <p:cxnSp>
        <p:nvCxnSpPr>
          <p:cNvPr id="1044" name="Google Shape;1044;p62"/>
          <p:cNvCxnSpPr>
            <a:stCxn id="1042" idx="2"/>
            <a:endCxn id="1043" idx="3"/>
          </p:cNvCxnSpPr>
          <p:nvPr/>
        </p:nvCxnSpPr>
        <p:spPr>
          <a:xfrm rot="5400000">
            <a:off x="8164375" y="3164850"/>
            <a:ext cx="980400" cy="3734700"/>
          </a:xfrm>
          <a:prstGeom prst="bentConnector2">
            <a:avLst/>
          </a:prstGeom>
          <a:noFill/>
          <a:ln cap="flat" cmpd="sng" w="19050">
            <a:solidFill>
              <a:schemeClr val="dk2"/>
            </a:solidFill>
            <a:prstDash val="dash"/>
            <a:round/>
            <a:headEnd len="med" w="med" type="none"/>
            <a:tailEnd len="med" w="med" type="triangle"/>
          </a:ln>
        </p:spPr>
      </p:cxnSp>
      <p:cxnSp>
        <p:nvCxnSpPr>
          <p:cNvPr id="1045" name="Google Shape;1045;p62"/>
          <p:cNvCxnSpPr/>
          <p:nvPr/>
        </p:nvCxnSpPr>
        <p:spPr>
          <a:xfrm flipH="1" rot="5400000">
            <a:off x="4672600" y="4669750"/>
            <a:ext cx="1026300" cy="27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chemeClr val="dk2"/>
            </a:solidFill>
            <a:prstDash val="dash"/>
            <a:round/>
            <a:headEnd len="med" w="med" type="none"/>
            <a:tailEnd len="med" w="med" type="triangle"/>
          </a:ln>
        </p:spPr>
      </p:cxnSp>
      <p:sp>
        <p:nvSpPr>
          <p:cNvPr id="1046" name="Google Shape;1046;p62"/>
          <p:cNvSpPr txBox="1"/>
          <p:nvPr/>
        </p:nvSpPr>
        <p:spPr>
          <a:xfrm>
            <a:off x="7770100" y="5497425"/>
            <a:ext cx="2662500" cy="31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Backpropagation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047" name="Google Shape;1047;p62"/>
          <p:cNvSpPr/>
          <p:nvPr/>
        </p:nvSpPr>
        <p:spPr>
          <a:xfrm>
            <a:off x="7392550" y="340700"/>
            <a:ext cx="3417600" cy="710100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\color{white}\pi^*(s) = \underset{a}{\arg \max}Q_*(s,a)&#10;%b7acfb38-d46e-4e18-b79d-81cf8ba30897" id="1048" name="Google Shape;1048;p62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719475" y="521350"/>
            <a:ext cx="2763750" cy="443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49" name="Google Shape;1049;p62"/>
          <p:cNvCxnSpPr/>
          <p:nvPr/>
        </p:nvCxnSpPr>
        <p:spPr>
          <a:xfrm>
            <a:off x="2320925" y="3560925"/>
            <a:ext cx="317700" cy="888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7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Lecture series: Overview</a:t>
            </a:r>
            <a:endParaRPr/>
          </a:p>
        </p:txBody>
      </p:sp>
      <p:sp>
        <p:nvSpPr>
          <p:cNvPr id="207" name="Google Shape;207;p27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8" name="Google Shape;208;p27"/>
          <p:cNvSpPr txBox="1"/>
          <p:nvPr/>
        </p:nvSpPr>
        <p:spPr>
          <a:xfrm>
            <a:off x="508775" y="837300"/>
            <a:ext cx="11031600" cy="518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2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Two part lecture</a:t>
            </a:r>
            <a:endParaRPr b="1" sz="22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2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Times New Roman"/>
              <a:buChar char="●"/>
            </a:pPr>
            <a:r>
              <a:rPr lang="en-US" sz="22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Lecture 1: </a:t>
            </a:r>
            <a:r>
              <a:rPr b="1" lang="en-US" sz="22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Fundamental concepts of Reinforcement Learning</a:t>
            </a:r>
            <a:endParaRPr b="1" sz="22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Times New Roman"/>
              <a:buChar char="○"/>
            </a:pPr>
            <a:r>
              <a:rPr b="1" lang="en-US" sz="22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Focus </a:t>
            </a:r>
            <a:r>
              <a:rPr lang="en-US" sz="22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on ideas, and introduce concepts behind deep RL techniques</a:t>
            </a:r>
            <a:endParaRPr sz="22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Times New Roman"/>
              <a:buChar char="○"/>
            </a:pPr>
            <a:r>
              <a:rPr lang="en-US" sz="22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foundation for following lecture 2</a:t>
            </a:r>
            <a:endParaRPr sz="22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Times New Roman"/>
              <a:buChar char="○"/>
            </a:pPr>
            <a:r>
              <a:rPr i="1" lang="en-US" sz="2200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Not </a:t>
            </a:r>
            <a:r>
              <a:rPr i="1" lang="en-US" sz="2200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rigorous</a:t>
            </a:r>
            <a:r>
              <a:rPr i="1" lang="en-US" sz="2200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definitions of RL formalism</a:t>
            </a:r>
            <a:r>
              <a:rPr lang="en-US" sz="22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(for more see e.g.  tCSC on ML, or sources at the end!)</a:t>
            </a:r>
            <a:endParaRPr sz="22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Times New Roman"/>
              <a:buChar char="●"/>
            </a:pPr>
            <a:r>
              <a:rPr lang="en-US" sz="22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Lecture 2: </a:t>
            </a:r>
            <a:r>
              <a:rPr b="1" lang="en-US" sz="22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practical example: RL for optimization of RF manipulations in the PS @ CERN</a:t>
            </a:r>
            <a:endParaRPr b="1" sz="22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Times New Roman"/>
              <a:buChar char="○"/>
            </a:pPr>
            <a:r>
              <a:rPr lang="en-US" sz="22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walkthrough from </a:t>
            </a:r>
            <a:r>
              <a:rPr b="1" lang="en-US" sz="22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accelerator physics problem</a:t>
            </a:r>
            <a:r>
              <a:rPr lang="en-US" sz="22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to </a:t>
            </a:r>
            <a:r>
              <a:rPr b="1" lang="en-US" sz="22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solution</a:t>
            </a:r>
            <a:endParaRPr b="1" sz="22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Times New Roman"/>
              <a:buChar char="○"/>
            </a:pPr>
            <a:r>
              <a:rPr lang="en-US" sz="22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Overcoming the inherent challenges of applying RL in practice</a:t>
            </a:r>
            <a:endParaRPr sz="22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4" name="Shape 10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" name="Google Shape;1055;p63"/>
          <p:cNvSpPr txBox="1"/>
          <p:nvPr>
            <p:ph type="title"/>
          </p:nvPr>
        </p:nvSpPr>
        <p:spPr>
          <a:xfrm>
            <a:off x="407975" y="162948"/>
            <a:ext cx="11376000" cy="710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Example of DQN: DeepMind Atari</a:t>
            </a:r>
            <a:endParaRPr i="1">
              <a:solidFill>
                <a:srgbClr val="4A86E8"/>
              </a:solidFill>
            </a:endParaRPr>
          </a:p>
        </p:txBody>
      </p:sp>
      <p:pic>
        <p:nvPicPr>
          <p:cNvPr descr="\color{white}\hat Q_*(s_t,a_t) \leftarrow \hat Q_*(s_t,a_t) + \alpha [r_{t+1} + \gamma\underset{a'}{\max}\hat Q_*(s_{t+1},a') - \hat Q_*(s_t,a_t)]&#10;%5fe39818-8a64-4308-9cb6-489028c4ff14" id="1056" name="Google Shape;1056;p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66184" y="964439"/>
            <a:ext cx="6064904" cy="440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7" name="Google Shape;1057;p6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07987" y="1159675"/>
            <a:ext cx="7615026" cy="4415751"/>
          </a:xfrm>
          <a:prstGeom prst="rect">
            <a:avLst/>
          </a:prstGeom>
          <a:noFill/>
          <a:ln>
            <a:noFill/>
          </a:ln>
        </p:spPr>
      </p:pic>
      <p:sp>
        <p:nvSpPr>
          <p:cNvPr id="1058" name="Google Shape;1058;p63"/>
          <p:cNvSpPr txBox="1"/>
          <p:nvPr/>
        </p:nvSpPr>
        <p:spPr>
          <a:xfrm>
            <a:off x="10472564" y="5862070"/>
            <a:ext cx="944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600" u="sng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source</a:t>
            </a:r>
            <a:endParaRPr i="1" sz="1600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059" name="Google Shape;1059;p6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331475" y="986987"/>
            <a:ext cx="3816749" cy="476117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60" name="Google Shape;1060;p63"/>
          <p:cNvCxnSpPr/>
          <p:nvPr/>
        </p:nvCxnSpPr>
        <p:spPr>
          <a:xfrm>
            <a:off x="8179950" y="805350"/>
            <a:ext cx="0" cy="52473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1061" name="Google Shape;1061;p63"/>
          <p:cNvSpPr txBox="1"/>
          <p:nvPr/>
        </p:nvSpPr>
        <p:spPr>
          <a:xfrm>
            <a:off x="8397225" y="368300"/>
            <a:ext cx="2303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Results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062" name="Google Shape;1062;p63"/>
          <p:cNvSpPr txBox="1"/>
          <p:nvPr/>
        </p:nvSpPr>
        <p:spPr>
          <a:xfrm>
            <a:off x="9875850" y="3198213"/>
            <a:ext cx="1863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CC0000"/>
                </a:solidFill>
                <a:latin typeface="Cambria"/>
                <a:ea typeface="Cambria"/>
                <a:cs typeface="Cambria"/>
                <a:sym typeface="Cambria"/>
              </a:rPr>
              <a:t>Human level!</a:t>
            </a:r>
            <a:endParaRPr sz="2100">
              <a:solidFill>
                <a:srgbClr val="CC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7" name="Shape 10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8" name="Google Shape;1068;p64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Limitations of Q-learning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rgbClr val="4A86E8"/>
              </a:solidFill>
            </a:endParaRPr>
          </a:p>
        </p:txBody>
      </p:sp>
      <p:sp>
        <p:nvSpPr>
          <p:cNvPr id="1069" name="Google Shape;1069;p64"/>
          <p:cNvSpPr txBox="1"/>
          <p:nvPr/>
        </p:nvSpPr>
        <p:spPr>
          <a:xfrm>
            <a:off x="1006700" y="1629800"/>
            <a:ext cx="10321500" cy="25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Cambria"/>
              <a:buChar char="➢"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Limited to </a:t>
            </a: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discrete action</a:t>
            </a:r>
            <a:r>
              <a:rPr b="1"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spaces </a:t>
            </a:r>
            <a:r>
              <a:rPr b="1"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</a:t>
            </a:r>
            <a:endParaRPr b="1"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Cambria"/>
              <a:buChar char="➢"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Training can be </a:t>
            </a: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unstable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619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Cambria"/>
              <a:buChar char="○"/>
            </a:pP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Temporal difference based learning: we update our guess with a newer (hopefully slightly better) guess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Cambria"/>
              <a:buChar char="➢"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Can only learn deterministic policies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619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Cambria"/>
              <a:buChar char="○"/>
            </a:pP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We always pick the action from our Q-function that maximizes future reward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070" name="Google Shape;1070;p64"/>
          <p:cNvSpPr/>
          <p:nvPr/>
        </p:nvSpPr>
        <p:spPr>
          <a:xfrm>
            <a:off x="1446000" y="4550750"/>
            <a:ext cx="9300000" cy="1065600"/>
          </a:xfrm>
          <a:prstGeom prst="roundRect">
            <a:avLst>
              <a:gd fmla="val 16667" name="adj"/>
            </a:avLst>
          </a:prstGeom>
          <a:solidFill>
            <a:srgbClr val="186E3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Many real-world problems require both continuous state and action spaces</a:t>
            </a:r>
            <a:endParaRPr sz="2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→ Policy gradient methods (</a:t>
            </a:r>
            <a:r>
              <a:rPr i="1"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and later, Actor-Critic</a:t>
            </a: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)</a:t>
            </a:r>
            <a:endParaRPr sz="2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5" name="Shape 10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6" name="Google Shape;1076;p65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Reinforcement Learning Algorithms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>
                <a:solidFill>
                  <a:srgbClr val="4A86E8"/>
                </a:solidFill>
              </a:rPr>
              <a:t>Some examples we will go through…</a:t>
            </a:r>
            <a:endParaRPr>
              <a:solidFill>
                <a:srgbClr val="4A86E8"/>
              </a:solidFill>
            </a:endParaRPr>
          </a:p>
        </p:txBody>
      </p:sp>
      <p:sp>
        <p:nvSpPr>
          <p:cNvPr id="1077" name="Google Shape;1077;p65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78" name="Google Shape;1078;p65"/>
          <p:cNvSpPr/>
          <p:nvPr/>
        </p:nvSpPr>
        <p:spPr>
          <a:xfrm>
            <a:off x="185775" y="1605300"/>
            <a:ext cx="3708300" cy="3647400"/>
          </a:xfrm>
          <a:prstGeom prst="roundRect">
            <a:avLst>
              <a:gd fmla="val 16667" name="adj"/>
            </a:avLst>
          </a:prstGeom>
          <a:solidFill>
            <a:srgbClr val="0000F1"/>
          </a:solidFill>
          <a:ln cap="flat" cmpd="sng" w="9525">
            <a:solidFill>
              <a:srgbClr val="17171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Value Learning</a:t>
            </a:r>
            <a:endParaRPr sz="25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079" name="Google Shape;1079;p65"/>
          <p:cNvSpPr/>
          <p:nvPr/>
        </p:nvSpPr>
        <p:spPr>
          <a:xfrm>
            <a:off x="4241825" y="1605300"/>
            <a:ext cx="3708300" cy="3647400"/>
          </a:xfrm>
          <a:prstGeom prst="roundRect">
            <a:avLst>
              <a:gd fmla="val 16667" name="adj"/>
            </a:avLst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Policy Learning</a:t>
            </a:r>
            <a:endParaRPr sz="25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080" name="Google Shape;1080;p65"/>
          <p:cNvSpPr/>
          <p:nvPr/>
        </p:nvSpPr>
        <p:spPr>
          <a:xfrm>
            <a:off x="8297875" y="1605300"/>
            <a:ext cx="3708300" cy="36474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Combination methods</a:t>
            </a:r>
            <a:endParaRPr sz="25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081" name="Google Shape;1081;p65"/>
          <p:cNvSpPr txBox="1"/>
          <p:nvPr/>
        </p:nvSpPr>
        <p:spPr>
          <a:xfrm>
            <a:off x="723675" y="2643900"/>
            <a:ext cx="2632500" cy="6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Find </a:t>
            </a:r>
            <a:r>
              <a:rPr i="1"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value </a:t>
            </a: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functions</a:t>
            </a:r>
            <a:endParaRPr sz="2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082" name="Google Shape;1082;p65"/>
          <p:cNvSpPr txBox="1"/>
          <p:nvPr/>
        </p:nvSpPr>
        <p:spPr>
          <a:xfrm>
            <a:off x="1258275" y="3099900"/>
            <a:ext cx="1563300" cy="6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E.g.:</a:t>
            </a:r>
            <a:endParaRPr i="1" sz="2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\color{white}Q(s,a)&#10;%083d970c-3795-4d11-b39e-9b38e5dbfbd0" id="1083" name="Google Shape;1083;p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36740" y="3246449"/>
            <a:ext cx="1095359" cy="3651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color{white}a = \underset{a}{\arg\max}Q(s,a)&#10;%303cfa0b-5726-4691-a70d-6e24547a11fd" id="1084" name="Google Shape;1084;p6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9850" y="3851685"/>
            <a:ext cx="2822776" cy="570365"/>
          </a:xfrm>
          <a:prstGeom prst="rect">
            <a:avLst/>
          </a:prstGeom>
          <a:noFill/>
          <a:ln>
            <a:noFill/>
          </a:ln>
        </p:spPr>
      </p:pic>
      <p:sp>
        <p:nvSpPr>
          <p:cNvPr id="1085" name="Google Shape;1085;p65"/>
          <p:cNvSpPr txBox="1"/>
          <p:nvPr/>
        </p:nvSpPr>
        <p:spPr>
          <a:xfrm>
            <a:off x="4807125" y="2643900"/>
            <a:ext cx="2071200" cy="6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Find </a:t>
            </a:r>
            <a:r>
              <a:rPr i="1"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policy</a:t>
            </a:r>
            <a:endParaRPr sz="2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\color{white}\pi(s)&#10;%31c4f116-4529-4742-a132-8419911fdcb4" id="1086" name="Google Shape;1086;p6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60725" y="2721991"/>
            <a:ext cx="681300" cy="37790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color{white}a\sim\pi(s)&#10;%ed6011cc-bb7a-48ea-8183-99f2a029d056" id="1087" name="Google Shape;1087;p6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096000" y="3583420"/>
            <a:ext cx="1208275" cy="329954"/>
          </a:xfrm>
          <a:prstGeom prst="rect">
            <a:avLst/>
          </a:prstGeom>
          <a:noFill/>
          <a:ln>
            <a:noFill/>
          </a:ln>
        </p:spPr>
      </p:pic>
      <p:sp>
        <p:nvSpPr>
          <p:cNvPr id="1088" name="Google Shape;1088;p65"/>
          <p:cNvSpPr txBox="1"/>
          <p:nvPr/>
        </p:nvSpPr>
        <p:spPr>
          <a:xfrm>
            <a:off x="4826513" y="3474400"/>
            <a:ext cx="1466400" cy="6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Sample</a:t>
            </a:r>
            <a:endParaRPr sz="2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089" name="Google Shape;1089;p65"/>
          <p:cNvSpPr txBox="1"/>
          <p:nvPr/>
        </p:nvSpPr>
        <p:spPr>
          <a:xfrm>
            <a:off x="8835775" y="2643900"/>
            <a:ext cx="2632500" cy="6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Find both </a:t>
            </a:r>
            <a:r>
              <a:rPr i="1"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value </a:t>
            </a: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functions and policy</a:t>
            </a:r>
            <a:endParaRPr sz="2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090" name="Google Shape;1090;p65"/>
          <p:cNvSpPr txBox="1"/>
          <p:nvPr/>
        </p:nvSpPr>
        <p:spPr>
          <a:xfrm>
            <a:off x="8835775" y="4035850"/>
            <a:ext cx="2632500" cy="6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Not going to be covered in detail…</a:t>
            </a:r>
            <a:endParaRPr i="1" sz="2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5" name="Shape 10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6" name="Google Shape;1096;p66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Reinforcement Learning Algorithms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>
                <a:solidFill>
                  <a:srgbClr val="4A86E8"/>
                </a:solidFill>
              </a:rPr>
              <a:t>Some examples we will go through…</a:t>
            </a:r>
            <a:endParaRPr>
              <a:solidFill>
                <a:srgbClr val="4A86E8"/>
              </a:solidFill>
            </a:endParaRPr>
          </a:p>
        </p:txBody>
      </p:sp>
      <p:sp>
        <p:nvSpPr>
          <p:cNvPr id="1097" name="Google Shape;1097;p66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98" name="Google Shape;1098;p66"/>
          <p:cNvSpPr/>
          <p:nvPr/>
        </p:nvSpPr>
        <p:spPr>
          <a:xfrm>
            <a:off x="185775" y="1605300"/>
            <a:ext cx="3708300" cy="3647400"/>
          </a:xfrm>
          <a:prstGeom prst="roundRect">
            <a:avLst>
              <a:gd fmla="val 16667" name="adj"/>
            </a:avLst>
          </a:prstGeom>
          <a:solidFill>
            <a:srgbClr val="EFEFEF"/>
          </a:solidFill>
          <a:ln cap="flat" cmpd="sng" w="9525">
            <a:solidFill>
              <a:srgbClr val="17171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Value Learning</a:t>
            </a:r>
            <a:endParaRPr sz="25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099" name="Google Shape;1099;p66"/>
          <p:cNvSpPr/>
          <p:nvPr/>
        </p:nvSpPr>
        <p:spPr>
          <a:xfrm>
            <a:off x="4241825" y="1605300"/>
            <a:ext cx="3708300" cy="3647400"/>
          </a:xfrm>
          <a:prstGeom prst="roundRect">
            <a:avLst>
              <a:gd fmla="val 16667" name="adj"/>
            </a:avLst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Policy Learning</a:t>
            </a:r>
            <a:endParaRPr sz="25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100" name="Google Shape;1100;p66"/>
          <p:cNvSpPr/>
          <p:nvPr/>
        </p:nvSpPr>
        <p:spPr>
          <a:xfrm>
            <a:off x="8297875" y="1605300"/>
            <a:ext cx="3708300" cy="36474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Combination methods</a:t>
            </a:r>
            <a:endParaRPr sz="25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101" name="Google Shape;1101;p66"/>
          <p:cNvSpPr txBox="1"/>
          <p:nvPr/>
        </p:nvSpPr>
        <p:spPr>
          <a:xfrm>
            <a:off x="723675" y="2643900"/>
            <a:ext cx="2632500" cy="6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Find </a:t>
            </a:r>
            <a:r>
              <a:rPr i="1"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value </a:t>
            </a: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functions</a:t>
            </a:r>
            <a:endParaRPr sz="2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102" name="Google Shape;1102;p66"/>
          <p:cNvSpPr txBox="1"/>
          <p:nvPr/>
        </p:nvSpPr>
        <p:spPr>
          <a:xfrm>
            <a:off x="1258275" y="3099900"/>
            <a:ext cx="1563300" cy="6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E.g.:</a:t>
            </a:r>
            <a:endParaRPr i="1" sz="2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\color{white}Q(s,a)&#10;%083d970c-3795-4d11-b39e-9b38e5dbfbd0" id="1103" name="Google Shape;1103;p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36740" y="3246449"/>
            <a:ext cx="1095359" cy="3651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color{white}a = \underset{a}{\arg\max}Q(s,a)&#10;%303cfa0b-5726-4691-a70d-6e24547a11fd" id="1104" name="Google Shape;1104;p6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9850" y="3851685"/>
            <a:ext cx="2822776" cy="570365"/>
          </a:xfrm>
          <a:prstGeom prst="rect">
            <a:avLst/>
          </a:prstGeom>
          <a:noFill/>
          <a:ln>
            <a:noFill/>
          </a:ln>
        </p:spPr>
      </p:pic>
      <p:sp>
        <p:nvSpPr>
          <p:cNvPr id="1105" name="Google Shape;1105;p66"/>
          <p:cNvSpPr txBox="1"/>
          <p:nvPr/>
        </p:nvSpPr>
        <p:spPr>
          <a:xfrm>
            <a:off x="4807125" y="2643900"/>
            <a:ext cx="2071200" cy="6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Find </a:t>
            </a:r>
            <a:r>
              <a:rPr i="1"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policy</a:t>
            </a:r>
            <a:endParaRPr sz="2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\color{white}\pi(s)&#10;%31c4f116-4529-4742-a132-8419911fdcb4" id="1106" name="Google Shape;1106;p6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60725" y="2721991"/>
            <a:ext cx="681300" cy="37790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color{white}a\sim\pi(s)&#10;%ed6011cc-bb7a-48ea-8183-99f2a029d056" id="1107" name="Google Shape;1107;p6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096000" y="3583420"/>
            <a:ext cx="1208275" cy="329954"/>
          </a:xfrm>
          <a:prstGeom prst="rect">
            <a:avLst/>
          </a:prstGeom>
          <a:noFill/>
          <a:ln>
            <a:noFill/>
          </a:ln>
        </p:spPr>
      </p:pic>
      <p:sp>
        <p:nvSpPr>
          <p:cNvPr id="1108" name="Google Shape;1108;p66"/>
          <p:cNvSpPr txBox="1"/>
          <p:nvPr/>
        </p:nvSpPr>
        <p:spPr>
          <a:xfrm>
            <a:off x="4826513" y="3474400"/>
            <a:ext cx="1466400" cy="6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Sample</a:t>
            </a:r>
            <a:endParaRPr sz="2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109" name="Google Shape;1109;p66"/>
          <p:cNvSpPr txBox="1"/>
          <p:nvPr/>
        </p:nvSpPr>
        <p:spPr>
          <a:xfrm>
            <a:off x="8835775" y="2643900"/>
            <a:ext cx="2632500" cy="6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Find both </a:t>
            </a:r>
            <a:r>
              <a:rPr i="1"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value </a:t>
            </a: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functions and policy</a:t>
            </a:r>
            <a:endParaRPr sz="2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110" name="Google Shape;1110;p66"/>
          <p:cNvSpPr txBox="1"/>
          <p:nvPr/>
        </p:nvSpPr>
        <p:spPr>
          <a:xfrm>
            <a:off x="8835775" y="4035850"/>
            <a:ext cx="2632500" cy="6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Not going to be covered in detail…</a:t>
            </a:r>
            <a:endParaRPr i="1" sz="2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5" name="Shape 1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" name="Google Shape;1116;p67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Policy gradient (PG) methods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A86E8"/>
              </a:solidFill>
            </a:endParaRPr>
          </a:p>
        </p:txBody>
      </p:sp>
      <p:sp>
        <p:nvSpPr>
          <p:cNvPr id="1117" name="Google Shape;1117;p67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18" name="Google Shape;1118;p67"/>
          <p:cNvSpPr txBox="1"/>
          <p:nvPr/>
        </p:nvSpPr>
        <p:spPr>
          <a:xfrm>
            <a:off x="2673425" y="830225"/>
            <a:ext cx="6702300" cy="15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 u="sng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Key idea</a:t>
            </a:r>
            <a:endParaRPr b="1" sz="2100" u="sng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Instead of learning the policy </a:t>
            </a: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indirectly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 through value (Q) functions, lets </a:t>
            </a: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directly 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learn the policy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\pi(s)&#10;%4cc32d35-ac17-4087-825f-7f1da4099902" id="1119" name="Google Shape;1119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66726" y="1895950"/>
            <a:ext cx="658199" cy="365100"/>
          </a:xfrm>
          <a:prstGeom prst="rect">
            <a:avLst/>
          </a:prstGeom>
          <a:noFill/>
          <a:ln>
            <a:noFill/>
          </a:ln>
        </p:spPr>
      </p:pic>
      <p:sp>
        <p:nvSpPr>
          <p:cNvPr id="1120" name="Google Shape;1120;p67"/>
          <p:cNvSpPr txBox="1"/>
          <p:nvPr/>
        </p:nvSpPr>
        <p:spPr>
          <a:xfrm>
            <a:off x="1213350" y="2448913"/>
            <a:ext cx="9765300" cy="10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First step: represent the policy </a:t>
            </a: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explicitly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, as a </a:t>
            </a: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parametrized function,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\pi_\theta(s)&#10;%fb615af6-1fbe-4750-94f2-83e884528191" id="1121" name="Google Shape;1121;p6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81838" y="3074863"/>
            <a:ext cx="1028325" cy="462100"/>
          </a:xfrm>
          <a:prstGeom prst="rect">
            <a:avLst/>
          </a:prstGeom>
          <a:noFill/>
          <a:ln>
            <a:noFill/>
          </a:ln>
        </p:spPr>
      </p:pic>
      <p:sp>
        <p:nvSpPr>
          <p:cNvPr id="1122" name="Google Shape;1122;p67"/>
          <p:cNvSpPr txBox="1"/>
          <p:nvPr/>
        </p:nvSpPr>
        <p:spPr>
          <a:xfrm>
            <a:off x="1171850" y="3374988"/>
            <a:ext cx="9991200" cy="8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100">
              <a:solidFill>
                <a:srgbClr val="171717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Font typeface="Cambria"/>
              <a:buChar char="➢"/>
            </a:pPr>
            <a:r>
              <a:rPr i="1" lang="en-US" sz="2000">
                <a:latin typeface="Cambria"/>
                <a:ea typeface="Cambria"/>
                <a:cs typeface="Cambria"/>
                <a:sym typeface="Cambria"/>
              </a:rPr>
              <a:t>Parameters θ can be (and usually are) represented by the weights of a neural network</a:t>
            </a:r>
            <a:endParaRPr/>
          </a:p>
        </p:txBody>
      </p:sp>
      <p:sp>
        <p:nvSpPr>
          <p:cNvPr id="1123" name="Google Shape;1123;p67"/>
          <p:cNvSpPr/>
          <p:nvPr/>
        </p:nvSpPr>
        <p:spPr>
          <a:xfrm>
            <a:off x="1865600" y="4511100"/>
            <a:ext cx="1697100" cy="14028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24" name="Google Shape;1124;p6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70241" y="4719100"/>
            <a:ext cx="1087830" cy="10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1125" name="Google Shape;1125;p67"/>
          <p:cNvSpPr/>
          <p:nvPr/>
        </p:nvSpPr>
        <p:spPr>
          <a:xfrm rot="5400000">
            <a:off x="5075563" y="4071300"/>
            <a:ext cx="2043600" cy="2282400"/>
          </a:xfrm>
          <a:prstGeom prst="trapezoid">
            <a:avLst>
              <a:gd fmla="val 25000" name="adj"/>
            </a:avLst>
          </a:prstGeom>
          <a:solidFill>
            <a:srgbClr val="D9D2E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6" name="Google Shape;1126;p67"/>
          <p:cNvSpPr txBox="1"/>
          <p:nvPr/>
        </p:nvSpPr>
        <p:spPr>
          <a:xfrm>
            <a:off x="5459013" y="4840500"/>
            <a:ext cx="1004400" cy="71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Deep NN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1127" name="Google Shape;1127;p67"/>
          <p:cNvSpPr txBox="1"/>
          <p:nvPr/>
        </p:nvSpPr>
        <p:spPr>
          <a:xfrm>
            <a:off x="1929650" y="4128888"/>
            <a:ext cx="1569000" cy="29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state, </a:t>
            </a: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s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cxnSp>
        <p:nvCxnSpPr>
          <p:cNvPr id="1128" name="Google Shape;1128;p67"/>
          <p:cNvCxnSpPr>
            <a:stCxn id="1123" idx="3"/>
            <a:endCxn id="1125" idx="2"/>
          </p:cNvCxnSpPr>
          <p:nvPr/>
        </p:nvCxnSpPr>
        <p:spPr>
          <a:xfrm>
            <a:off x="3562700" y="5212500"/>
            <a:ext cx="1393500" cy="600"/>
          </a:xfrm>
          <a:prstGeom prst="bentConnector3">
            <a:avLst>
              <a:gd fmla="val 49999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29" name="Google Shape;1129;p67"/>
          <p:cNvCxnSpPr>
            <a:stCxn id="1125" idx="0"/>
            <a:endCxn id="1130" idx="1"/>
          </p:cNvCxnSpPr>
          <p:nvPr/>
        </p:nvCxnSpPr>
        <p:spPr>
          <a:xfrm flipH="1" rot="10800000">
            <a:off x="7238563" y="4423200"/>
            <a:ext cx="1031100" cy="789300"/>
          </a:xfrm>
          <a:prstGeom prst="bentConnector3">
            <a:avLst>
              <a:gd fmla="val 50001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31" name="Google Shape;1131;p67"/>
          <p:cNvCxnSpPr>
            <a:stCxn id="1125" idx="0"/>
            <a:endCxn id="1132" idx="1"/>
          </p:cNvCxnSpPr>
          <p:nvPr/>
        </p:nvCxnSpPr>
        <p:spPr>
          <a:xfrm>
            <a:off x="7238563" y="5212500"/>
            <a:ext cx="1031100" cy="789300"/>
          </a:xfrm>
          <a:prstGeom prst="bentConnector3">
            <a:avLst>
              <a:gd fmla="val 50001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descr="P(a_1,s)&#10;&#10;&#10;%80680a5c-1903-4cf9-94b5-7b7c4fceec1f" id="1130" name="Google Shape;1130;p6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269675" y="4293528"/>
            <a:ext cx="876725" cy="25936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(a_2,s)&#10;&#10;&#10;%58554cdf-28cb-4f67-82ef-8b15d1215644" id="1133" name="Google Shape;1133;p6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269667" y="5082836"/>
            <a:ext cx="876725" cy="25936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(a_3,s)&#10;&#10;&#10;%155b486d-9a58-43c2-abf5-645bcfc49e3d" id="1132" name="Google Shape;1132;p6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269675" y="5872125"/>
            <a:ext cx="876725" cy="259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34" name="Google Shape;1134;p67"/>
          <p:cNvCxnSpPr>
            <a:stCxn id="1125" idx="0"/>
            <a:endCxn id="1133" idx="1"/>
          </p:cNvCxnSpPr>
          <p:nvPr/>
        </p:nvCxnSpPr>
        <p:spPr>
          <a:xfrm>
            <a:off x="7238563" y="5212500"/>
            <a:ext cx="1031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descr="\pi_\theta(s)\sim P(a|s)&#10;&#10;&#10;%4a77bdda-7fec-49ee-b47e-b5ad5042471a" id="1135" name="Google Shape;1135;p67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9680317" y="5065352"/>
            <a:ext cx="1861208" cy="294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sum \limits_{a_i\in A} P(a_i|s) = 1&#10;&#10;&#10;%4bde0b16-0666-42f0-95b3-54011c0a4843" id="1136" name="Google Shape;1136;p67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10020300" y="4140633"/>
            <a:ext cx="2018400" cy="56516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37" name="Google Shape;1137;p67"/>
          <p:cNvCxnSpPr>
            <a:stCxn id="1130" idx="3"/>
          </p:cNvCxnSpPr>
          <p:nvPr/>
        </p:nvCxnSpPr>
        <p:spPr>
          <a:xfrm>
            <a:off x="9146400" y="4423210"/>
            <a:ext cx="524400" cy="617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38" name="Google Shape;1138;p67"/>
          <p:cNvCxnSpPr>
            <a:stCxn id="1133" idx="3"/>
          </p:cNvCxnSpPr>
          <p:nvPr/>
        </p:nvCxnSpPr>
        <p:spPr>
          <a:xfrm>
            <a:off x="9146392" y="5212518"/>
            <a:ext cx="433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39" name="Google Shape;1139;p67"/>
          <p:cNvCxnSpPr>
            <a:stCxn id="1132" idx="3"/>
          </p:cNvCxnSpPr>
          <p:nvPr/>
        </p:nvCxnSpPr>
        <p:spPr>
          <a:xfrm flipH="1" rot="10800000">
            <a:off x="9146400" y="5384100"/>
            <a:ext cx="566700" cy="617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40" name="Google Shape;1140;p67"/>
          <p:cNvSpPr/>
          <p:nvPr/>
        </p:nvSpPr>
        <p:spPr>
          <a:xfrm rot="-5400000">
            <a:off x="10894200" y="3787650"/>
            <a:ext cx="270600" cy="2036700"/>
          </a:xfrm>
          <a:prstGeom prst="leftBrace">
            <a:avLst>
              <a:gd fmla="val 50000" name="adj1"/>
              <a:gd fmla="val 49396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1" name="Google Shape;1141;p67"/>
          <p:cNvSpPr txBox="1"/>
          <p:nvPr/>
        </p:nvSpPr>
        <p:spPr>
          <a:xfrm>
            <a:off x="8486113" y="5969775"/>
            <a:ext cx="566700" cy="4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→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1142" name="Google Shape;1142;p67"/>
          <p:cNvSpPr txBox="1"/>
          <p:nvPr/>
        </p:nvSpPr>
        <p:spPr>
          <a:xfrm>
            <a:off x="8486113" y="4405763"/>
            <a:ext cx="566700" cy="4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←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1143" name="Google Shape;1143;p67"/>
          <p:cNvSpPr txBox="1"/>
          <p:nvPr/>
        </p:nvSpPr>
        <p:spPr>
          <a:xfrm>
            <a:off x="8587529" y="5342200"/>
            <a:ext cx="363900" cy="29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71717"/>
                </a:solidFill>
              </a:rPr>
              <a:t>╳</a:t>
            </a:r>
            <a:endParaRPr sz="1100">
              <a:solidFill>
                <a:srgbClr val="171717"/>
              </a:solidFill>
            </a:endParaRPr>
          </a:p>
        </p:txBody>
      </p:sp>
      <p:sp>
        <p:nvSpPr>
          <p:cNvPr id="1144" name="Google Shape;1144;p67"/>
          <p:cNvSpPr txBox="1"/>
          <p:nvPr/>
        </p:nvSpPr>
        <p:spPr>
          <a:xfrm>
            <a:off x="7384800" y="3024825"/>
            <a:ext cx="4089900" cy="71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6AA84F"/>
                </a:solidFill>
                <a:latin typeface="Cambria"/>
                <a:ea typeface="Cambria"/>
                <a:cs typeface="Cambria"/>
                <a:sym typeface="Cambria"/>
              </a:rPr>
              <a:t>How do we adapt the output for </a:t>
            </a:r>
            <a:r>
              <a:rPr i="1" lang="en-US" sz="2100">
                <a:solidFill>
                  <a:srgbClr val="6AA84F"/>
                </a:solidFill>
                <a:latin typeface="Cambria"/>
                <a:ea typeface="Cambria"/>
                <a:cs typeface="Cambria"/>
                <a:sym typeface="Cambria"/>
              </a:rPr>
              <a:t>continuous</a:t>
            </a:r>
            <a:r>
              <a:rPr i="1" lang="en-US" sz="2100">
                <a:solidFill>
                  <a:srgbClr val="6AA84F"/>
                </a:solidFill>
                <a:latin typeface="Cambria"/>
                <a:ea typeface="Cambria"/>
                <a:cs typeface="Cambria"/>
                <a:sym typeface="Cambria"/>
              </a:rPr>
              <a:t> actions?</a:t>
            </a:r>
            <a:endParaRPr i="1" sz="2100">
              <a:solidFill>
                <a:srgbClr val="6AA84F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cxnSp>
        <p:nvCxnSpPr>
          <p:cNvPr id="1145" name="Google Shape;1145;p67"/>
          <p:cNvCxnSpPr/>
          <p:nvPr/>
        </p:nvCxnSpPr>
        <p:spPr>
          <a:xfrm>
            <a:off x="2460875" y="5562750"/>
            <a:ext cx="317700" cy="888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0" name="Shape 1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1" name="Google Shape;1151;p68"/>
          <p:cNvSpPr/>
          <p:nvPr/>
        </p:nvSpPr>
        <p:spPr>
          <a:xfrm>
            <a:off x="6535538" y="1702888"/>
            <a:ext cx="5499300" cy="34245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2" name="Google Shape;1152;p68"/>
          <p:cNvSpPr/>
          <p:nvPr/>
        </p:nvSpPr>
        <p:spPr>
          <a:xfrm>
            <a:off x="9337625" y="3049050"/>
            <a:ext cx="1836300" cy="980600"/>
          </a:xfrm>
          <a:custGeom>
            <a:rect b="b" l="l" r="r" t="t"/>
            <a:pathLst>
              <a:path extrusionOk="0" h="39224" w="73452">
                <a:moveTo>
                  <a:pt x="0" y="38974"/>
                </a:moveTo>
                <a:lnTo>
                  <a:pt x="2873" y="38599"/>
                </a:lnTo>
                <a:lnTo>
                  <a:pt x="5496" y="37225"/>
                </a:lnTo>
                <a:lnTo>
                  <a:pt x="8245" y="35726"/>
                </a:lnTo>
                <a:lnTo>
                  <a:pt x="11492" y="30480"/>
                </a:lnTo>
                <a:lnTo>
                  <a:pt x="19112" y="13491"/>
                </a:lnTo>
                <a:lnTo>
                  <a:pt x="22985" y="6495"/>
                </a:lnTo>
                <a:lnTo>
                  <a:pt x="25608" y="3123"/>
                </a:lnTo>
                <a:lnTo>
                  <a:pt x="29231" y="999"/>
                </a:lnTo>
                <a:lnTo>
                  <a:pt x="31229" y="499"/>
                </a:lnTo>
                <a:lnTo>
                  <a:pt x="32728" y="0"/>
                </a:lnTo>
                <a:lnTo>
                  <a:pt x="34602" y="249"/>
                </a:lnTo>
                <a:lnTo>
                  <a:pt x="37975" y="1748"/>
                </a:lnTo>
                <a:lnTo>
                  <a:pt x="39349" y="3497"/>
                </a:lnTo>
                <a:lnTo>
                  <a:pt x="42472" y="9493"/>
                </a:lnTo>
                <a:lnTo>
                  <a:pt x="45720" y="21610"/>
                </a:lnTo>
                <a:lnTo>
                  <a:pt x="48968" y="30355"/>
                </a:lnTo>
                <a:lnTo>
                  <a:pt x="50592" y="32228"/>
                </a:lnTo>
                <a:lnTo>
                  <a:pt x="52965" y="34727"/>
                </a:lnTo>
                <a:lnTo>
                  <a:pt x="59211" y="37725"/>
                </a:lnTo>
                <a:lnTo>
                  <a:pt x="63208" y="38474"/>
                </a:lnTo>
                <a:lnTo>
                  <a:pt x="68205" y="38724"/>
                </a:lnTo>
                <a:lnTo>
                  <a:pt x="73452" y="39224"/>
                </a:lnTo>
                <a:close/>
              </a:path>
            </a:pathLst>
          </a:custGeom>
          <a:solidFill>
            <a:srgbClr val="38761D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53" name="Google Shape;1153;p68"/>
          <p:cNvSpPr/>
          <p:nvPr/>
        </p:nvSpPr>
        <p:spPr>
          <a:xfrm>
            <a:off x="231663" y="1730613"/>
            <a:ext cx="5628300" cy="34245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4" name="Google Shape;1154;p68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Policy gradient (PG) methods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A86E8"/>
              </a:solidFill>
            </a:endParaRPr>
          </a:p>
        </p:txBody>
      </p:sp>
      <p:sp>
        <p:nvSpPr>
          <p:cNvPr id="1155" name="Google Shape;1155;p68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156" name="Google Shape;1156;p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7962" y="2020263"/>
            <a:ext cx="2391575" cy="234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7" name="Google Shape;1157;p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72337" y="2049950"/>
            <a:ext cx="2391575" cy="2342725"/>
          </a:xfrm>
          <a:prstGeom prst="rect">
            <a:avLst/>
          </a:prstGeom>
          <a:noFill/>
          <a:ln>
            <a:noFill/>
          </a:ln>
        </p:spPr>
      </p:pic>
      <p:sp>
        <p:nvSpPr>
          <p:cNvPr id="1158" name="Google Shape;1158;p68"/>
          <p:cNvSpPr txBox="1"/>
          <p:nvPr/>
        </p:nvSpPr>
        <p:spPr>
          <a:xfrm>
            <a:off x="637825" y="501050"/>
            <a:ext cx="4953000" cy="72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Discrete action space: 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Choose direction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 ← </a:t>
            </a:r>
            <a:r>
              <a:rPr b="1" lang="en-US" sz="18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╳ </a:t>
            </a:r>
            <a:r>
              <a:rPr b="1" lang="en-US" sz="28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→</a:t>
            </a:r>
            <a:endParaRPr b="1" sz="28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cxnSp>
        <p:nvCxnSpPr>
          <p:cNvPr id="1159" name="Google Shape;1159;p68"/>
          <p:cNvCxnSpPr/>
          <p:nvPr/>
        </p:nvCxnSpPr>
        <p:spPr>
          <a:xfrm rot="10800000">
            <a:off x="4322738" y="2331838"/>
            <a:ext cx="0" cy="1870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descr="\pi_\theta(s)\sim P(a|s)&#10;&#10;&#10;%4a77bdda-7fec-49ee-b47e-b5ad5042471a" id="1160" name="Google Shape;1160;p68"/>
          <p:cNvPicPr preferRelativeResize="0"/>
          <p:nvPr/>
        </p:nvPicPr>
        <p:blipFill rotWithShape="1">
          <a:blip r:embed="rId4">
            <a:alphaModFix/>
          </a:blip>
          <a:srcRect b="0" l="54331" r="0" t="0"/>
          <a:stretch/>
        </p:blipFill>
        <p:spPr>
          <a:xfrm>
            <a:off x="4372875" y="2037538"/>
            <a:ext cx="849987" cy="294300"/>
          </a:xfrm>
          <a:prstGeom prst="rect">
            <a:avLst/>
          </a:prstGeom>
          <a:noFill/>
          <a:ln>
            <a:noFill/>
          </a:ln>
        </p:spPr>
      </p:pic>
      <p:sp>
        <p:nvSpPr>
          <p:cNvPr id="1161" name="Google Shape;1161;p68"/>
          <p:cNvSpPr txBox="1"/>
          <p:nvPr/>
        </p:nvSpPr>
        <p:spPr>
          <a:xfrm>
            <a:off x="2822738" y="4202338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rgbClr val="171717"/>
                </a:solidFill>
              </a:rPr>
              <a:t>←</a:t>
            </a:r>
            <a:r>
              <a:rPr b="1" lang="en-US" sz="1800">
                <a:solidFill>
                  <a:srgbClr val="171717"/>
                </a:solidFill>
              </a:rPr>
              <a:t>      </a:t>
            </a:r>
            <a:r>
              <a:rPr b="1" lang="en-US" sz="1800">
                <a:solidFill>
                  <a:srgbClr val="171717"/>
                </a:solidFill>
              </a:rPr>
              <a:t>╳      </a:t>
            </a:r>
            <a:r>
              <a:rPr b="1" lang="en-US" sz="2800">
                <a:solidFill>
                  <a:srgbClr val="171717"/>
                </a:solidFill>
              </a:rPr>
              <a:t>→</a:t>
            </a:r>
            <a:endParaRPr/>
          </a:p>
        </p:txBody>
      </p:sp>
      <p:sp>
        <p:nvSpPr>
          <p:cNvPr id="1162" name="Google Shape;1162;p68"/>
          <p:cNvSpPr/>
          <p:nvPr/>
        </p:nvSpPr>
        <p:spPr>
          <a:xfrm>
            <a:off x="3460838" y="2687313"/>
            <a:ext cx="443700" cy="1389000"/>
          </a:xfrm>
          <a:prstGeom prst="rect">
            <a:avLst/>
          </a:prstGeom>
          <a:solidFill>
            <a:srgbClr val="54813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3" name="Google Shape;1163;p68"/>
          <p:cNvSpPr/>
          <p:nvPr/>
        </p:nvSpPr>
        <p:spPr>
          <a:xfrm>
            <a:off x="4100888" y="3921563"/>
            <a:ext cx="443700" cy="154800"/>
          </a:xfrm>
          <a:prstGeom prst="rect">
            <a:avLst/>
          </a:prstGeom>
          <a:solidFill>
            <a:srgbClr val="54813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4" name="Google Shape;1164;p68"/>
          <p:cNvSpPr/>
          <p:nvPr/>
        </p:nvSpPr>
        <p:spPr>
          <a:xfrm>
            <a:off x="4779163" y="4014563"/>
            <a:ext cx="443700" cy="61800"/>
          </a:xfrm>
          <a:prstGeom prst="rect">
            <a:avLst/>
          </a:prstGeom>
          <a:solidFill>
            <a:srgbClr val="54813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5" name="Google Shape;1165;p68"/>
          <p:cNvSpPr txBox="1"/>
          <p:nvPr/>
        </p:nvSpPr>
        <p:spPr>
          <a:xfrm>
            <a:off x="5397788" y="3946438"/>
            <a:ext cx="629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166" name="Google Shape;1166;p68"/>
          <p:cNvSpPr txBox="1"/>
          <p:nvPr/>
        </p:nvSpPr>
        <p:spPr>
          <a:xfrm>
            <a:off x="959250" y="4362975"/>
            <a:ext cx="1569000" cy="29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state, </a:t>
            </a: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s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167" name="Google Shape;1167;p68"/>
          <p:cNvSpPr txBox="1"/>
          <p:nvPr/>
        </p:nvSpPr>
        <p:spPr>
          <a:xfrm>
            <a:off x="7183625" y="4392663"/>
            <a:ext cx="1569000" cy="29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state, </a:t>
            </a: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s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168" name="Google Shape;1168;p68"/>
          <p:cNvSpPr txBox="1"/>
          <p:nvPr/>
        </p:nvSpPr>
        <p:spPr>
          <a:xfrm>
            <a:off x="6235200" y="501050"/>
            <a:ext cx="6237000" cy="72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Continuous </a:t>
            </a: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action space: 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Choose direction and distance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“5.2mm left”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cxnSp>
        <p:nvCxnSpPr>
          <p:cNvPr id="1169" name="Google Shape;1169;p68"/>
          <p:cNvCxnSpPr/>
          <p:nvPr/>
        </p:nvCxnSpPr>
        <p:spPr>
          <a:xfrm rot="10800000">
            <a:off x="10427138" y="2285913"/>
            <a:ext cx="0" cy="1870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70" name="Google Shape;1170;p68"/>
          <p:cNvCxnSpPr/>
          <p:nvPr/>
        </p:nvCxnSpPr>
        <p:spPr>
          <a:xfrm>
            <a:off x="9248238" y="4030388"/>
            <a:ext cx="2360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pic>
        <p:nvPicPr>
          <p:cNvPr descr="\pi_\theta(s)\sim P(a|s)&#10;&#10;&#10;%4a77bdda-7fec-49ee-b47e-b5ad5042471a" id="1171" name="Google Shape;1171;p68"/>
          <p:cNvPicPr preferRelativeResize="0"/>
          <p:nvPr/>
        </p:nvPicPr>
        <p:blipFill rotWithShape="1">
          <a:blip r:embed="rId4">
            <a:alphaModFix/>
          </a:blip>
          <a:srcRect b="0" l="54331" r="0" t="0"/>
          <a:stretch/>
        </p:blipFill>
        <p:spPr>
          <a:xfrm>
            <a:off x="10477275" y="1991613"/>
            <a:ext cx="849987" cy="294300"/>
          </a:xfrm>
          <a:prstGeom prst="rect">
            <a:avLst/>
          </a:prstGeom>
          <a:noFill/>
          <a:ln>
            <a:noFill/>
          </a:ln>
        </p:spPr>
      </p:pic>
      <p:sp>
        <p:nvSpPr>
          <p:cNvPr id="1172" name="Google Shape;1172;p68"/>
          <p:cNvSpPr txBox="1"/>
          <p:nvPr/>
        </p:nvSpPr>
        <p:spPr>
          <a:xfrm>
            <a:off x="8928288" y="3968638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rgbClr val="171717"/>
                </a:solidFill>
              </a:rPr>
              <a:t>←</a:t>
            </a:r>
            <a:r>
              <a:rPr b="1" lang="en-US" sz="1800">
                <a:solidFill>
                  <a:srgbClr val="171717"/>
                </a:solidFill>
              </a:rPr>
              <a:t>      </a:t>
            </a:r>
            <a:r>
              <a:rPr b="1" lang="en-US" sz="2800">
                <a:solidFill>
                  <a:srgbClr val="171717"/>
                </a:solidFill>
              </a:rPr>
              <a:t>→</a:t>
            </a:r>
            <a:endParaRPr/>
          </a:p>
        </p:txBody>
      </p:sp>
      <p:cxnSp>
        <p:nvCxnSpPr>
          <p:cNvPr id="1173" name="Google Shape;1173;p68"/>
          <p:cNvCxnSpPr/>
          <p:nvPr/>
        </p:nvCxnSpPr>
        <p:spPr>
          <a:xfrm>
            <a:off x="3142675" y="4076363"/>
            <a:ext cx="2360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1174" name="Google Shape;1174;p68"/>
          <p:cNvCxnSpPr/>
          <p:nvPr/>
        </p:nvCxnSpPr>
        <p:spPr>
          <a:xfrm>
            <a:off x="1240988" y="3875638"/>
            <a:ext cx="569400" cy="2559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75" name="Google Shape;1175;p68"/>
          <p:cNvCxnSpPr/>
          <p:nvPr/>
        </p:nvCxnSpPr>
        <p:spPr>
          <a:xfrm>
            <a:off x="7511663" y="3917513"/>
            <a:ext cx="569400" cy="2559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76" name="Google Shape;1176;p68"/>
          <p:cNvSpPr txBox="1"/>
          <p:nvPr/>
        </p:nvSpPr>
        <p:spPr>
          <a:xfrm>
            <a:off x="11269988" y="3946438"/>
            <a:ext cx="629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177" name="Google Shape;1177;p68"/>
          <p:cNvSpPr txBox="1"/>
          <p:nvPr/>
        </p:nvSpPr>
        <p:spPr>
          <a:xfrm>
            <a:off x="8869213" y="4292188"/>
            <a:ext cx="1720800" cy="72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0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Move further left</a:t>
            </a:r>
            <a:endParaRPr i="1" sz="20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178" name="Google Shape;1178;p68"/>
          <p:cNvSpPr txBox="1"/>
          <p:nvPr/>
        </p:nvSpPr>
        <p:spPr>
          <a:xfrm>
            <a:off x="10427138" y="4292188"/>
            <a:ext cx="1676100" cy="8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0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Move further right</a:t>
            </a:r>
            <a:endParaRPr i="1" sz="20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179" name="Google Shape;1179;p68"/>
          <p:cNvSpPr/>
          <p:nvPr/>
        </p:nvSpPr>
        <p:spPr>
          <a:xfrm>
            <a:off x="9344100" y="3052671"/>
            <a:ext cx="1838550" cy="971450"/>
          </a:xfrm>
          <a:custGeom>
            <a:rect b="b" l="l" r="r" t="t"/>
            <a:pathLst>
              <a:path extrusionOk="0" h="38858" w="73542">
                <a:moveTo>
                  <a:pt x="0" y="38637"/>
                </a:moveTo>
                <a:cubicBezTo>
                  <a:pt x="16677" y="38637"/>
                  <a:pt x="15349" y="2158"/>
                  <a:pt x="31898" y="94"/>
                </a:cubicBezTo>
                <a:cubicBezTo>
                  <a:pt x="43976" y="-1412"/>
                  <a:pt x="42759" y="22033"/>
                  <a:pt x="50062" y="31770"/>
                </a:cubicBezTo>
                <a:cubicBezTo>
                  <a:pt x="54967" y="38310"/>
                  <a:pt x="65366" y="38858"/>
                  <a:pt x="73542" y="38858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80" name="Google Shape;1180;p68"/>
          <p:cNvSpPr txBox="1"/>
          <p:nvPr/>
        </p:nvSpPr>
        <p:spPr>
          <a:xfrm>
            <a:off x="759025" y="5305650"/>
            <a:ext cx="4710600" cy="72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Discrete (categorical)</a:t>
            </a:r>
            <a:r>
              <a:rPr b="1"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 P </a:t>
            </a: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distribution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→ Learn action probabilities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181" name="Google Shape;1181;p68"/>
          <p:cNvSpPr txBox="1"/>
          <p:nvPr/>
        </p:nvSpPr>
        <p:spPr>
          <a:xfrm>
            <a:off x="6535550" y="5324275"/>
            <a:ext cx="5499300" cy="72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Continuous </a:t>
            </a:r>
            <a:r>
              <a:rPr b="1"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P</a:t>
            </a: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 distribution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→ approximate with </a:t>
            </a: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 Gaussian distribution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6" name="Shape 1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" name="Google Shape;1187;p69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Policy gradient (PG) methods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A86E8"/>
              </a:solidFill>
            </a:endParaRPr>
          </a:p>
        </p:txBody>
      </p:sp>
      <p:sp>
        <p:nvSpPr>
          <p:cNvPr id="1188" name="Google Shape;1188;p69"/>
          <p:cNvSpPr txBox="1"/>
          <p:nvPr>
            <p:ph idx="12" type="sldNum"/>
          </p:nvPr>
        </p:nvSpPr>
        <p:spPr>
          <a:xfrm>
            <a:off x="11339471" y="6354625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89" name="Google Shape;1189;p69"/>
          <p:cNvSpPr txBox="1"/>
          <p:nvPr/>
        </p:nvSpPr>
        <p:spPr>
          <a:xfrm>
            <a:off x="1213350" y="1132688"/>
            <a:ext cx="9765300" cy="10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Enabling continuous actions: model policy as a</a:t>
            </a: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 gaussian distribution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190" name="Google Shape;1190;p69"/>
          <p:cNvSpPr/>
          <p:nvPr/>
        </p:nvSpPr>
        <p:spPr>
          <a:xfrm>
            <a:off x="1342725" y="2812200"/>
            <a:ext cx="1697100" cy="14028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91" name="Google Shape;1191;p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47366" y="3020200"/>
            <a:ext cx="1087830" cy="10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1192" name="Google Shape;1192;p69"/>
          <p:cNvSpPr/>
          <p:nvPr/>
        </p:nvSpPr>
        <p:spPr>
          <a:xfrm rot="5400000">
            <a:off x="4552688" y="2372400"/>
            <a:ext cx="2043600" cy="2282400"/>
          </a:xfrm>
          <a:prstGeom prst="trapezoid">
            <a:avLst>
              <a:gd fmla="val 25000" name="adj"/>
            </a:avLst>
          </a:prstGeom>
          <a:solidFill>
            <a:srgbClr val="D9D2E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3" name="Google Shape;1193;p69"/>
          <p:cNvSpPr txBox="1"/>
          <p:nvPr/>
        </p:nvSpPr>
        <p:spPr>
          <a:xfrm>
            <a:off x="4936138" y="3141600"/>
            <a:ext cx="1004400" cy="71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Deep NN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1194" name="Google Shape;1194;p69"/>
          <p:cNvSpPr txBox="1"/>
          <p:nvPr/>
        </p:nvSpPr>
        <p:spPr>
          <a:xfrm>
            <a:off x="1406775" y="2429988"/>
            <a:ext cx="1569000" cy="29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state, </a:t>
            </a: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s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cxnSp>
        <p:nvCxnSpPr>
          <p:cNvPr id="1195" name="Google Shape;1195;p69"/>
          <p:cNvCxnSpPr>
            <a:stCxn id="1190" idx="3"/>
            <a:endCxn id="1192" idx="2"/>
          </p:cNvCxnSpPr>
          <p:nvPr/>
        </p:nvCxnSpPr>
        <p:spPr>
          <a:xfrm>
            <a:off x="3039825" y="3513600"/>
            <a:ext cx="1393500" cy="600"/>
          </a:xfrm>
          <a:prstGeom prst="bentConnector3">
            <a:avLst>
              <a:gd fmla="val 49999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96" name="Google Shape;1196;p69"/>
          <p:cNvCxnSpPr>
            <a:stCxn id="1192" idx="0"/>
            <a:endCxn id="1197" idx="1"/>
          </p:cNvCxnSpPr>
          <p:nvPr/>
        </p:nvCxnSpPr>
        <p:spPr>
          <a:xfrm flipH="1" rot="10800000">
            <a:off x="6715688" y="2724300"/>
            <a:ext cx="1031100" cy="7893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98" name="Google Shape;1198;p69"/>
          <p:cNvCxnSpPr>
            <a:stCxn id="1192" idx="0"/>
            <a:endCxn id="1199" idx="1"/>
          </p:cNvCxnSpPr>
          <p:nvPr/>
        </p:nvCxnSpPr>
        <p:spPr>
          <a:xfrm>
            <a:off x="6715688" y="3513600"/>
            <a:ext cx="1031100" cy="7893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00" name="Google Shape;1200;p69"/>
          <p:cNvCxnSpPr/>
          <p:nvPr/>
        </p:nvCxnSpPr>
        <p:spPr>
          <a:xfrm>
            <a:off x="1938000" y="3863850"/>
            <a:ext cx="317700" cy="888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descr="N=(\mu, \sigma^2)&#10;&#10;&#10;%3149d5b6-c756-422c-b186-dcb84584b5ae" id="1201" name="Google Shape;1201;p6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22401" y="1671220"/>
            <a:ext cx="1747174" cy="377900"/>
          </a:xfrm>
          <a:prstGeom prst="rect">
            <a:avLst/>
          </a:prstGeom>
          <a:noFill/>
          <a:ln>
            <a:noFill/>
          </a:ln>
        </p:spPr>
      </p:pic>
      <p:sp>
        <p:nvSpPr>
          <p:cNvPr id="1202" name="Google Shape;1202;p69"/>
          <p:cNvSpPr txBox="1"/>
          <p:nvPr/>
        </p:nvSpPr>
        <p:spPr>
          <a:xfrm>
            <a:off x="7746800" y="2468175"/>
            <a:ext cx="1177800" cy="3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Mean,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1203" name="Google Shape;1203;p69"/>
          <p:cNvSpPr txBox="1"/>
          <p:nvPr/>
        </p:nvSpPr>
        <p:spPr>
          <a:xfrm>
            <a:off x="7746800" y="4085800"/>
            <a:ext cx="1472100" cy="3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Variance,</a:t>
            </a:r>
            <a:endParaRPr sz="2100">
              <a:solidFill>
                <a:srgbClr val="171717"/>
              </a:solidFill>
            </a:endParaRPr>
          </a:p>
        </p:txBody>
      </p:sp>
      <p:pic>
        <p:nvPicPr>
          <p:cNvPr descr="P(a|s) = N(\mu,\sigma^2)&#10;&#10;&#10;%f52567d2-4fba-4914-956f-e708141d2513" id="1204" name="Google Shape;1204;p6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218894" y="3141600"/>
            <a:ext cx="2117431" cy="294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pi_\theta(s) \sim P(a|s)&#10;&#10;&#10;%9dae7a50-3273-4f0a-bcaa-754031e5f299" id="1205" name="Google Shape;1205;p6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0020288" y="3644437"/>
            <a:ext cx="1861136" cy="294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mu&#10;&#10;%1a20637b-c68e-4b7f-8735-71becd49e058" id="1206" name="Google Shape;1206;p6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109175" y="2901400"/>
            <a:ext cx="197425" cy="2158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sigma^2&#10;&#10;%c1541fea-45b3-4d1f-bd81-0e167121593c" id="1207" name="Google Shape;1207;p6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176850" y="4535396"/>
            <a:ext cx="317700" cy="268479"/>
          </a:xfrm>
          <a:prstGeom prst="rect">
            <a:avLst/>
          </a:prstGeom>
          <a:noFill/>
          <a:ln>
            <a:noFill/>
          </a:ln>
        </p:spPr>
      </p:pic>
      <p:sp>
        <p:nvSpPr>
          <p:cNvPr id="1208" name="Google Shape;1208;p69"/>
          <p:cNvSpPr/>
          <p:nvPr/>
        </p:nvSpPr>
        <p:spPr>
          <a:xfrm>
            <a:off x="9780583" y="5147460"/>
            <a:ext cx="991969" cy="615817"/>
          </a:xfrm>
          <a:custGeom>
            <a:rect b="b" l="l" r="r" t="t"/>
            <a:pathLst>
              <a:path extrusionOk="0" h="39224" w="73452">
                <a:moveTo>
                  <a:pt x="0" y="38974"/>
                </a:moveTo>
                <a:lnTo>
                  <a:pt x="2873" y="38599"/>
                </a:lnTo>
                <a:lnTo>
                  <a:pt x="5496" y="37225"/>
                </a:lnTo>
                <a:lnTo>
                  <a:pt x="8245" y="35726"/>
                </a:lnTo>
                <a:lnTo>
                  <a:pt x="11492" y="30480"/>
                </a:lnTo>
                <a:lnTo>
                  <a:pt x="19112" y="13491"/>
                </a:lnTo>
                <a:lnTo>
                  <a:pt x="22985" y="6495"/>
                </a:lnTo>
                <a:lnTo>
                  <a:pt x="25608" y="3123"/>
                </a:lnTo>
                <a:lnTo>
                  <a:pt x="29231" y="999"/>
                </a:lnTo>
                <a:lnTo>
                  <a:pt x="31229" y="499"/>
                </a:lnTo>
                <a:lnTo>
                  <a:pt x="32728" y="0"/>
                </a:lnTo>
                <a:lnTo>
                  <a:pt x="34602" y="249"/>
                </a:lnTo>
                <a:lnTo>
                  <a:pt x="37975" y="1748"/>
                </a:lnTo>
                <a:lnTo>
                  <a:pt x="39349" y="3497"/>
                </a:lnTo>
                <a:lnTo>
                  <a:pt x="42472" y="9493"/>
                </a:lnTo>
                <a:lnTo>
                  <a:pt x="45720" y="21610"/>
                </a:lnTo>
                <a:lnTo>
                  <a:pt x="48968" y="30355"/>
                </a:lnTo>
                <a:lnTo>
                  <a:pt x="50592" y="32228"/>
                </a:lnTo>
                <a:lnTo>
                  <a:pt x="52965" y="34727"/>
                </a:lnTo>
                <a:lnTo>
                  <a:pt x="59211" y="37725"/>
                </a:lnTo>
                <a:lnTo>
                  <a:pt x="63208" y="38474"/>
                </a:lnTo>
                <a:lnTo>
                  <a:pt x="68205" y="38724"/>
                </a:lnTo>
                <a:lnTo>
                  <a:pt x="73452" y="39224"/>
                </a:lnTo>
                <a:close/>
              </a:path>
            </a:pathLst>
          </a:custGeom>
          <a:solidFill>
            <a:srgbClr val="38761D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cxnSp>
        <p:nvCxnSpPr>
          <p:cNvPr id="1209" name="Google Shape;1209;p69"/>
          <p:cNvCxnSpPr/>
          <p:nvPr/>
        </p:nvCxnSpPr>
        <p:spPr>
          <a:xfrm rot="10800000">
            <a:off x="10369190" y="4668315"/>
            <a:ext cx="0" cy="1174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10" name="Google Shape;1210;p69"/>
          <p:cNvCxnSpPr/>
          <p:nvPr/>
        </p:nvCxnSpPr>
        <p:spPr>
          <a:xfrm>
            <a:off x="9732292" y="5763679"/>
            <a:ext cx="1275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1211" name="Google Shape;1211;p69"/>
          <p:cNvSpPr txBox="1"/>
          <p:nvPr/>
        </p:nvSpPr>
        <p:spPr>
          <a:xfrm>
            <a:off x="9558890" y="5578054"/>
            <a:ext cx="1620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rgbClr val="171717"/>
                </a:solidFill>
              </a:rPr>
              <a:t>←</a:t>
            </a:r>
            <a:r>
              <a:rPr b="1" lang="en-US" sz="1800">
                <a:solidFill>
                  <a:srgbClr val="171717"/>
                </a:solidFill>
              </a:rPr>
              <a:t>      </a:t>
            </a:r>
            <a:r>
              <a:rPr b="1" lang="en-US" sz="2800">
                <a:solidFill>
                  <a:srgbClr val="171717"/>
                </a:solidFill>
              </a:rPr>
              <a:t>→</a:t>
            </a:r>
            <a:endParaRPr/>
          </a:p>
        </p:txBody>
      </p:sp>
      <p:sp>
        <p:nvSpPr>
          <p:cNvPr id="1212" name="Google Shape;1212;p69"/>
          <p:cNvSpPr txBox="1"/>
          <p:nvPr/>
        </p:nvSpPr>
        <p:spPr>
          <a:xfrm>
            <a:off x="10935337" y="5578039"/>
            <a:ext cx="340200" cy="2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13" name="Google Shape;1213;p69"/>
          <p:cNvSpPr txBox="1"/>
          <p:nvPr/>
        </p:nvSpPr>
        <p:spPr>
          <a:xfrm>
            <a:off x="7746801" y="5938575"/>
            <a:ext cx="2163900" cy="45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0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Move further left</a:t>
            </a:r>
            <a:endParaRPr i="1" sz="20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14" name="Google Shape;1214;p69"/>
          <p:cNvSpPr txBox="1"/>
          <p:nvPr/>
        </p:nvSpPr>
        <p:spPr>
          <a:xfrm>
            <a:off x="9559502" y="5938575"/>
            <a:ext cx="3315600" cy="5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0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Move further right</a:t>
            </a:r>
            <a:endParaRPr i="1" sz="20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15" name="Google Shape;1215;p69"/>
          <p:cNvSpPr/>
          <p:nvPr/>
        </p:nvSpPr>
        <p:spPr>
          <a:xfrm>
            <a:off x="9784081" y="5149734"/>
            <a:ext cx="993185" cy="610071"/>
          </a:xfrm>
          <a:custGeom>
            <a:rect b="b" l="l" r="r" t="t"/>
            <a:pathLst>
              <a:path extrusionOk="0" h="38858" w="73542">
                <a:moveTo>
                  <a:pt x="0" y="38637"/>
                </a:moveTo>
                <a:cubicBezTo>
                  <a:pt x="16677" y="38637"/>
                  <a:pt x="15349" y="2158"/>
                  <a:pt x="31898" y="94"/>
                </a:cubicBezTo>
                <a:cubicBezTo>
                  <a:pt x="43976" y="-1412"/>
                  <a:pt x="42759" y="22033"/>
                  <a:pt x="50062" y="31770"/>
                </a:cubicBezTo>
                <a:cubicBezTo>
                  <a:pt x="54967" y="38310"/>
                  <a:pt x="65366" y="38858"/>
                  <a:pt x="73542" y="38858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pic>
        <p:nvPicPr>
          <p:cNvPr descr="P(a|s) = N(\mu,\sigma^2)&#10;&#10;&#10;%f52567d2-4fba-4914-956f-e708141d2513" id="1216" name="Google Shape;1216;p6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454259" y="4689374"/>
            <a:ext cx="993200" cy="138033"/>
          </a:xfrm>
          <a:prstGeom prst="rect">
            <a:avLst/>
          </a:prstGeom>
          <a:noFill/>
          <a:ln>
            <a:noFill/>
          </a:ln>
        </p:spPr>
      </p:pic>
      <p:sp>
        <p:nvSpPr>
          <p:cNvPr id="1217" name="Google Shape;1217;p69"/>
          <p:cNvSpPr txBox="1"/>
          <p:nvPr/>
        </p:nvSpPr>
        <p:spPr>
          <a:xfrm>
            <a:off x="2741825" y="4978075"/>
            <a:ext cx="6565500" cy="10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Learn a </a:t>
            </a: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probability distribution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 (gaussian for simplicity), giving probability for all possible actions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2" name="Shape 1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3" name="Google Shape;1223;p70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Policy gradient (PG) methods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>
                <a:solidFill>
                  <a:srgbClr val="4A86E8"/>
                </a:solidFill>
              </a:rPr>
              <a:t>Training a PG model</a:t>
            </a:r>
            <a:endParaRPr i="1">
              <a:solidFill>
                <a:srgbClr val="4A86E8"/>
              </a:solidFill>
            </a:endParaRPr>
          </a:p>
        </p:txBody>
      </p:sp>
      <p:sp>
        <p:nvSpPr>
          <p:cNvPr id="1224" name="Google Shape;1224;p70"/>
          <p:cNvSpPr txBox="1"/>
          <p:nvPr>
            <p:ph idx="12" type="sldNum"/>
          </p:nvPr>
        </p:nvSpPr>
        <p:spPr>
          <a:xfrm>
            <a:off x="11339471" y="6354625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25" name="Google Shape;1225;p70"/>
          <p:cNvSpPr txBox="1"/>
          <p:nvPr/>
        </p:nvSpPr>
        <p:spPr>
          <a:xfrm>
            <a:off x="786550" y="1856850"/>
            <a:ext cx="5890200" cy="314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Simplified training algorithm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Cambria"/>
              <a:buAutoNum type="arabicPeriod"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Initialize the agent (</a:t>
            </a: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the NN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)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Cambria"/>
              <a:buAutoNum type="arabicPeriod"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Run the policy until termination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Cambria"/>
              <a:buAutoNum type="arabicPeriod"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Record all states, actions and rewards.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Cambria"/>
              <a:buAutoNum type="arabicPeriod"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Decrease probability of actions that resulted in low reward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Cambria"/>
              <a:buAutoNum type="arabicPeriod"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Increase probability of actions that resulted in high reward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26" name="Google Shape;1226;p70"/>
          <p:cNvSpPr/>
          <p:nvPr/>
        </p:nvSpPr>
        <p:spPr>
          <a:xfrm rot="5400000">
            <a:off x="8697988" y="561413"/>
            <a:ext cx="2043600" cy="2282400"/>
          </a:xfrm>
          <a:prstGeom prst="trapezoid">
            <a:avLst>
              <a:gd fmla="val 25000" name="adj"/>
            </a:avLst>
          </a:prstGeom>
          <a:solidFill>
            <a:srgbClr val="D9D2E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7" name="Google Shape;1227;p70"/>
          <p:cNvSpPr txBox="1"/>
          <p:nvPr/>
        </p:nvSpPr>
        <p:spPr>
          <a:xfrm>
            <a:off x="9081438" y="1330613"/>
            <a:ext cx="1004400" cy="71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Deep NN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1228" name="Google Shape;1228;p70"/>
          <p:cNvSpPr/>
          <p:nvPr/>
        </p:nvSpPr>
        <p:spPr>
          <a:xfrm>
            <a:off x="6386300" y="1002138"/>
            <a:ext cx="1697100" cy="14028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29" name="Google Shape;1229;p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90941" y="1210138"/>
            <a:ext cx="1087830" cy="10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1230" name="Google Shape;1230;p70"/>
          <p:cNvSpPr txBox="1"/>
          <p:nvPr/>
        </p:nvSpPr>
        <p:spPr>
          <a:xfrm>
            <a:off x="6450363" y="608875"/>
            <a:ext cx="1569000" cy="29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state, </a:t>
            </a: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s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cxnSp>
        <p:nvCxnSpPr>
          <p:cNvPr id="1231" name="Google Shape;1231;p70"/>
          <p:cNvCxnSpPr>
            <a:stCxn id="1228" idx="3"/>
            <a:endCxn id="1226" idx="2"/>
          </p:cNvCxnSpPr>
          <p:nvPr/>
        </p:nvCxnSpPr>
        <p:spPr>
          <a:xfrm flipH="1" rot="10800000">
            <a:off x="8083400" y="1702638"/>
            <a:ext cx="495300" cy="900"/>
          </a:xfrm>
          <a:prstGeom prst="bentConnector3">
            <a:avLst>
              <a:gd fmla="val 49989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32" name="Google Shape;1232;p70"/>
          <p:cNvCxnSpPr/>
          <p:nvPr/>
        </p:nvCxnSpPr>
        <p:spPr>
          <a:xfrm>
            <a:off x="6991000" y="2040725"/>
            <a:ext cx="317700" cy="888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33" name="Google Shape;1233;p70"/>
          <p:cNvCxnSpPr>
            <a:stCxn id="1226" idx="0"/>
            <a:endCxn id="1234" idx="1"/>
          </p:cNvCxnSpPr>
          <p:nvPr/>
        </p:nvCxnSpPr>
        <p:spPr>
          <a:xfrm>
            <a:off x="10860988" y="1702613"/>
            <a:ext cx="393900" cy="9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descr="P(a|s) = N(\mu,\sigma^2)&#10;&#10;&#10;%f52567d2-4fba-4914-956f-e708141d2513" id="1235" name="Google Shape;1235;p70"/>
          <p:cNvPicPr preferRelativeResize="0"/>
          <p:nvPr/>
        </p:nvPicPr>
        <p:blipFill rotWithShape="1">
          <a:blip r:embed="rId4">
            <a:alphaModFix/>
          </a:blip>
          <a:srcRect b="0" l="0" r="62152" t="0"/>
          <a:stretch/>
        </p:blipFill>
        <p:spPr>
          <a:xfrm>
            <a:off x="11279425" y="1556400"/>
            <a:ext cx="801400" cy="2943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36" name="Google Shape;1236;p70"/>
          <p:cNvCxnSpPr>
            <a:endCxn id="1228" idx="2"/>
          </p:cNvCxnSpPr>
          <p:nvPr/>
        </p:nvCxnSpPr>
        <p:spPr>
          <a:xfrm flipH="1">
            <a:off x="7234850" y="1850838"/>
            <a:ext cx="4445400" cy="554100"/>
          </a:xfrm>
          <a:prstGeom prst="bentConnector4">
            <a:avLst>
              <a:gd fmla="val 115" name="adj1"/>
              <a:gd fmla="val 213587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descr="(s_0, a_0, r_0)&#10;&#10;%782771b1-924a-4912-98f0-ba0447181fb9" id="1237" name="Google Shape;1237;p7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968350" y="3118725"/>
            <a:ext cx="986150" cy="22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(s_1, a_1, r_1)&#10;&#10;%0dbe8279-4b8e-4427-ad32-ef9900b4f9f9" id="1238" name="Google Shape;1238;p7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960593" y="3385450"/>
            <a:ext cx="986081" cy="2244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39" name="Google Shape;1239;p70"/>
          <p:cNvCxnSpPr/>
          <p:nvPr/>
        </p:nvCxnSpPr>
        <p:spPr>
          <a:xfrm flipH="1">
            <a:off x="9480700" y="3737425"/>
            <a:ext cx="5700" cy="3699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dot"/>
            <a:round/>
            <a:headEnd len="med" w="med" type="none"/>
            <a:tailEnd len="med" w="med" type="none"/>
          </a:ln>
        </p:spPr>
      </p:cxnSp>
      <p:pic>
        <p:nvPicPr>
          <p:cNvPr descr="(S_{term}, a_{term}, r_{term})&#10;%f8acbf5e-d42d-49f7-8126-497a8db9956a" id="1240" name="Google Shape;1240;p7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584375" y="4174623"/>
            <a:ext cx="1798350" cy="22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241" name="Google Shape;1241;p70"/>
          <p:cNvSpPr/>
          <p:nvPr/>
        </p:nvSpPr>
        <p:spPr>
          <a:xfrm>
            <a:off x="634300" y="3385450"/>
            <a:ext cx="6356700" cy="15642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54813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2" name="Google Shape;1242;p70"/>
          <p:cNvSpPr txBox="1"/>
          <p:nvPr/>
        </p:nvSpPr>
        <p:spPr>
          <a:xfrm>
            <a:off x="1674200" y="5031675"/>
            <a:ext cx="4221000" cy="4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186E33"/>
                </a:solidFill>
                <a:latin typeface="Cambria"/>
                <a:ea typeface="Cambria"/>
                <a:cs typeface="Cambria"/>
                <a:sym typeface="Cambria"/>
              </a:rPr>
              <a:t>How do we actually do this?</a:t>
            </a:r>
            <a:endParaRPr i="1" sz="2100">
              <a:solidFill>
                <a:srgbClr val="186E33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7" name="Shape 1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8" name="Google Shape;1248;p71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Policy gradient (PG) methods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>
                <a:solidFill>
                  <a:srgbClr val="4A86E8"/>
                </a:solidFill>
              </a:rPr>
              <a:t>Policy Gradient loss</a:t>
            </a:r>
            <a:endParaRPr i="1">
              <a:solidFill>
                <a:srgbClr val="4A86E8"/>
              </a:solidFill>
            </a:endParaRPr>
          </a:p>
        </p:txBody>
      </p:sp>
      <p:pic>
        <p:nvPicPr>
          <p:cNvPr descr="\pi_\theta(s) \sim P(a|s)&#10;&#10;&#10;%9dae7a50-3273-4f0a-bcaa-754031e5f299" id="1249" name="Google Shape;1249;p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31961" y="3507396"/>
            <a:ext cx="2329726" cy="3684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0" name="Google Shape;1250;p71"/>
          <p:cNvSpPr txBox="1"/>
          <p:nvPr/>
        </p:nvSpPr>
        <p:spPr>
          <a:xfrm>
            <a:off x="828825" y="3224725"/>
            <a:ext cx="5174700" cy="7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Our Neural Net output gives us a distribution over all possible actions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1" name="Google Shape;1251;p71"/>
          <p:cNvSpPr/>
          <p:nvPr/>
        </p:nvSpPr>
        <p:spPr>
          <a:xfrm>
            <a:off x="8179400" y="4539175"/>
            <a:ext cx="1281600" cy="406500"/>
          </a:xfrm>
          <a:prstGeom prst="rect">
            <a:avLst/>
          </a:prstGeom>
          <a:solidFill>
            <a:srgbClr val="93C47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2" name="Google Shape;1252;p71"/>
          <p:cNvSpPr txBox="1"/>
          <p:nvPr/>
        </p:nvSpPr>
        <p:spPr>
          <a:xfrm>
            <a:off x="1161900" y="4131525"/>
            <a:ext cx="4934100" cy="11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For visited state-actions, the network gives the likelihood of taking those actions (a.k.a., the policy)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-\log P(a_t|s_t)G_t&#10;&#10;%668737b4-531f-4b97-913a-402f135e852a" id="1253" name="Google Shape;1253;p71"/>
          <p:cNvPicPr preferRelativeResize="0"/>
          <p:nvPr/>
        </p:nvPicPr>
        <p:blipFill rotWithShape="1">
          <a:blip r:embed="rId4">
            <a:alphaModFix/>
          </a:blip>
          <a:srcRect b="0" l="33685" r="16209" t="0"/>
          <a:stretch/>
        </p:blipFill>
        <p:spPr>
          <a:xfrm>
            <a:off x="8179400" y="4577300"/>
            <a:ext cx="1281650" cy="3684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4" name="Google Shape;1254;p71"/>
          <p:cNvSpPr txBox="1"/>
          <p:nvPr/>
        </p:nvSpPr>
        <p:spPr>
          <a:xfrm>
            <a:off x="7137925" y="4073525"/>
            <a:ext cx="2772900" cy="3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93C47D"/>
                </a:solidFill>
                <a:latin typeface="Cambria"/>
                <a:ea typeface="Cambria"/>
                <a:cs typeface="Cambria"/>
                <a:sym typeface="Cambria"/>
              </a:rPr>
              <a:t>likelihood of action </a:t>
            </a:r>
            <a:r>
              <a:rPr i="1" lang="en-US" sz="2100">
                <a:solidFill>
                  <a:srgbClr val="93C47D"/>
                </a:solidFill>
                <a:latin typeface="Cambria"/>
                <a:ea typeface="Cambria"/>
                <a:cs typeface="Cambria"/>
                <a:sym typeface="Cambria"/>
              </a:rPr>
              <a:t>a</a:t>
            </a:r>
            <a:r>
              <a:rPr baseline="-25000" i="1" lang="en-US" sz="2100">
                <a:solidFill>
                  <a:srgbClr val="93C47D"/>
                </a:solidFill>
                <a:latin typeface="Cambria"/>
                <a:ea typeface="Cambria"/>
                <a:cs typeface="Cambria"/>
                <a:sym typeface="Cambria"/>
              </a:rPr>
              <a:t>t</a:t>
            </a:r>
            <a:endParaRPr baseline="-25000" i="1" sz="2100">
              <a:solidFill>
                <a:srgbClr val="93C47D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5" name="Google Shape;1255;p71"/>
          <p:cNvSpPr/>
          <p:nvPr/>
        </p:nvSpPr>
        <p:spPr>
          <a:xfrm>
            <a:off x="828813" y="1312950"/>
            <a:ext cx="5018400" cy="1521300"/>
          </a:xfrm>
          <a:prstGeom prst="roundRect">
            <a:avLst>
              <a:gd fmla="val 16667" name="adj"/>
            </a:avLst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Decrease probability of actions that resulted in low reward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256" name="Google Shape;1256;p71"/>
          <p:cNvSpPr/>
          <p:nvPr/>
        </p:nvSpPr>
        <p:spPr>
          <a:xfrm>
            <a:off x="6344775" y="1341300"/>
            <a:ext cx="5018400" cy="1464600"/>
          </a:xfrm>
          <a:prstGeom prst="roundRect">
            <a:avLst>
              <a:gd fmla="val 16667" name="adj"/>
            </a:avLst>
          </a:prstGeom>
          <a:solidFill>
            <a:srgbClr val="186E3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Increase probability of actions that resulted in high reward</a:t>
            </a:r>
            <a:endParaRPr sz="2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1" name="Shape 1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2" name="Google Shape;1262;p72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Policy gradient (PG) methods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>
                <a:solidFill>
                  <a:srgbClr val="4A86E8"/>
                </a:solidFill>
              </a:rPr>
              <a:t>Policy Gradient loss</a:t>
            </a:r>
            <a:endParaRPr i="1">
              <a:solidFill>
                <a:srgbClr val="4A86E8"/>
              </a:solidFill>
            </a:endParaRPr>
          </a:p>
        </p:txBody>
      </p:sp>
      <p:pic>
        <p:nvPicPr>
          <p:cNvPr descr="\pi_\theta(s) \sim P(a|s)&#10;&#10;&#10;%9dae7a50-3273-4f0a-bcaa-754031e5f299" id="1263" name="Google Shape;1263;p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31961" y="3507396"/>
            <a:ext cx="2329726" cy="368400"/>
          </a:xfrm>
          <a:prstGeom prst="rect">
            <a:avLst/>
          </a:prstGeom>
          <a:noFill/>
          <a:ln>
            <a:noFill/>
          </a:ln>
        </p:spPr>
      </p:pic>
      <p:sp>
        <p:nvSpPr>
          <p:cNvPr id="1264" name="Google Shape;1264;p72"/>
          <p:cNvSpPr txBox="1"/>
          <p:nvPr/>
        </p:nvSpPr>
        <p:spPr>
          <a:xfrm>
            <a:off x="828825" y="3224725"/>
            <a:ext cx="5174700" cy="7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Our Neural Net output gives us a distribution over all possible actions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65" name="Google Shape;1265;p72"/>
          <p:cNvSpPr/>
          <p:nvPr/>
        </p:nvSpPr>
        <p:spPr>
          <a:xfrm>
            <a:off x="8139300" y="4479025"/>
            <a:ext cx="1277100" cy="406500"/>
          </a:xfrm>
          <a:prstGeom prst="rect">
            <a:avLst/>
          </a:prstGeom>
          <a:solidFill>
            <a:srgbClr val="93C47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6" name="Google Shape;1266;p72"/>
          <p:cNvSpPr/>
          <p:nvPr/>
        </p:nvSpPr>
        <p:spPr>
          <a:xfrm>
            <a:off x="9416400" y="4479025"/>
            <a:ext cx="454200" cy="4065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D966"/>
              </a:solidFill>
            </a:endParaRPr>
          </a:p>
        </p:txBody>
      </p:sp>
      <p:sp>
        <p:nvSpPr>
          <p:cNvPr id="1267" name="Google Shape;1267;p72"/>
          <p:cNvSpPr txBox="1"/>
          <p:nvPr/>
        </p:nvSpPr>
        <p:spPr>
          <a:xfrm>
            <a:off x="1161900" y="4131525"/>
            <a:ext cx="4934100" cy="7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For visited state-actions, the network gives the likelihood of taking those actions (a.k.a., the policy)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-\log P(a_t|s_t)G_t&#10;&#10;%668737b4-531f-4b97-913a-402f135e852a" id="1268" name="Google Shape;1268;p72"/>
          <p:cNvPicPr preferRelativeResize="0"/>
          <p:nvPr/>
        </p:nvPicPr>
        <p:blipFill rotWithShape="1">
          <a:blip r:embed="rId4">
            <a:alphaModFix/>
          </a:blip>
          <a:srcRect b="0" l="33687" r="0" t="0"/>
          <a:stretch/>
        </p:blipFill>
        <p:spPr>
          <a:xfrm>
            <a:off x="8139300" y="4517150"/>
            <a:ext cx="1696275" cy="368400"/>
          </a:xfrm>
          <a:prstGeom prst="rect">
            <a:avLst/>
          </a:prstGeom>
          <a:noFill/>
          <a:ln>
            <a:noFill/>
          </a:ln>
        </p:spPr>
      </p:pic>
      <p:sp>
        <p:nvSpPr>
          <p:cNvPr id="1269" name="Google Shape;1269;p72"/>
          <p:cNvSpPr txBox="1"/>
          <p:nvPr/>
        </p:nvSpPr>
        <p:spPr>
          <a:xfrm>
            <a:off x="9484950" y="4875525"/>
            <a:ext cx="1070700" cy="3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F1C232"/>
                </a:solidFill>
              </a:rPr>
              <a:t>Return</a:t>
            </a:r>
            <a:endParaRPr sz="2100">
              <a:solidFill>
                <a:srgbClr val="F1C232"/>
              </a:solidFill>
            </a:endParaRPr>
          </a:p>
        </p:txBody>
      </p:sp>
      <p:sp>
        <p:nvSpPr>
          <p:cNvPr id="1270" name="Google Shape;1270;p72"/>
          <p:cNvSpPr/>
          <p:nvPr/>
        </p:nvSpPr>
        <p:spPr>
          <a:xfrm rot="-5400000">
            <a:off x="8971800" y="4479925"/>
            <a:ext cx="310800" cy="19758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1" name="Google Shape;1271;p72"/>
          <p:cNvSpPr txBox="1"/>
          <p:nvPr/>
        </p:nvSpPr>
        <p:spPr>
          <a:xfrm>
            <a:off x="7482063" y="5623225"/>
            <a:ext cx="3769800" cy="4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We want to </a:t>
            </a: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maximize 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this!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72" name="Google Shape;1272;p72"/>
          <p:cNvSpPr/>
          <p:nvPr/>
        </p:nvSpPr>
        <p:spPr>
          <a:xfrm>
            <a:off x="828813" y="1312950"/>
            <a:ext cx="5018400" cy="1521300"/>
          </a:xfrm>
          <a:prstGeom prst="roundRect">
            <a:avLst>
              <a:gd fmla="val 16667" name="adj"/>
            </a:avLst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Decrease probability of actions that resulted in low reward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273" name="Google Shape;1273;p72"/>
          <p:cNvSpPr/>
          <p:nvPr/>
        </p:nvSpPr>
        <p:spPr>
          <a:xfrm>
            <a:off x="6344775" y="1341300"/>
            <a:ext cx="5018400" cy="1464600"/>
          </a:xfrm>
          <a:prstGeom prst="roundRect">
            <a:avLst>
              <a:gd fmla="val 16667" name="adj"/>
            </a:avLst>
          </a:prstGeom>
          <a:solidFill>
            <a:srgbClr val="186E3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Increase probability of actions that resulted in high reward</a:t>
            </a:r>
            <a:endParaRPr sz="2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74" name="Google Shape;1274;p72"/>
          <p:cNvSpPr txBox="1"/>
          <p:nvPr/>
        </p:nvSpPr>
        <p:spPr>
          <a:xfrm>
            <a:off x="7137925" y="4073525"/>
            <a:ext cx="2772900" cy="3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93C47D"/>
                </a:solidFill>
                <a:latin typeface="Cambria"/>
                <a:ea typeface="Cambria"/>
                <a:cs typeface="Cambria"/>
                <a:sym typeface="Cambria"/>
              </a:rPr>
              <a:t>likelihood of action </a:t>
            </a:r>
            <a:r>
              <a:rPr i="1" lang="en-US" sz="2100">
                <a:solidFill>
                  <a:srgbClr val="93C47D"/>
                </a:solidFill>
                <a:latin typeface="Cambria"/>
                <a:ea typeface="Cambria"/>
                <a:cs typeface="Cambria"/>
                <a:sym typeface="Cambria"/>
              </a:rPr>
              <a:t>a</a:t>
            </a:r>
            <a:r>
              <a:rPr baseline="-25000" i="1" lang="en-US" sz="2100">
                <a:solidFill>
                  <a:srgbClr val="93C47D"/>
                </a:solidFill>
                <a:latin typeface="Cambria"/>
                <a:ea typeface="Cambria"/>
                <a:cs typeface="Cambria"/>
                <a:sym typeface="Cambria"/>
              </a:rPr>
              <a:t>t</a:t>
            </a:r>
            <a:endParaRPr baseline="-25000" i="1" sz="2100">
              <a:solidFill>
                <a:srgbClr val="93C47D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8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Lecture 1/2</a:t>
            </a:r>
            <a:r>
              <a:rPr lang="en-US"/>
              <a:t>: Introduction to Reinforcement Learning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>
                <a:solidFill>
                  <a:srgbClr val="4A86E8"/>
                </a:solidFill>
              </a:rPr>
              <a:t>Overview</a:t>
            </a:r>
            <a:endParaRPr i="1">
              <a:solidFill>
                <a:srgbClr val="4A86E8"/>
              </a:solidFill>
            </a:endParaRPr>
          </a:p>
        </p:txBody>
      </p:sp>
      <p:sp>
        <p:nvSpPr>
          <p:cNvPr id="215" name="Google Shape;215;p28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6" name="Google Shape;216;p28"/>
          <p:cNvSpPr txBox="1"/>
          <p:nvPr/>
        </p:nvSpPr>
        <p:spPr>
          <a:xfrm>
            <a:off x="408000" y="737050"/>
            <a:ext cx="11031600" cy="518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17171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200"/>
              <a:buFont typeface="Times New Roman"/>
              <a:buChar char="●"/>
            </a:pPr>
            <a:r>
              <a:rPr b="1" lang="en-US" sz="2200">
                <a:solidFill>
                  <a:srgbClr val="17171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Introduction</a:t>
            </a:r>
            <a:endParaRPr b="1" sz="2200">
              <a:solidFill>
                <a:srgbClr val="17171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200"/>
              <a:buFont typeface="Times New Roman"/>
              <a:buChar char="●"/>
            </a:pPr>
            <a:r>
              <a:rPr b="1" lang="en-US" sz="2200">
                <a:solidFill>
                  <a:srgbClr val="17171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Reinforcement Learning: Key concepts</a:t>
            </a:r>
            <a:endParaRPr b="1" sz="2200">
              <a:solidFill>
                <a:srgbClr val="17171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200"/>
              <a:buFont typeface="Times New Roman"/>
              <a:buChar char="○"/>
            </a:pPr>
            <a:r>
              <a:rPr lang="en-US" sz="2200">
                <a:solidFill>
                  <a:srgbClr val="17171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Agent-environment loop</a:t>
            </a:r>
            <a:endParaRPr sz="2200">
              <a:solidFill>
                <a:srgbClr val="17171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200"/>
              <a:buFont typeface="Times New Roman"/>
              <a:buChar char="○"/>
            </a:pPr>
            <a:r>
              <a:rPr lang="en-US" sz="2200">
                <a:solidFill>
                  <a:srgbClr val="17171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Value functions</a:t>
            </a:r>
            <a:endParaRPr sz="2200">
              <a:solidFill>
                <a:srgbClr val="17171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200"/>
              <a:buFont typeface="Times New Roman"/>
              <a:buChar char="●"/>
            </a:pPr>
            <a:r>
              <a:rPr b="1" lang="en-US" sz="2200">
                <a:solidFill>
                  <a:srgbClr val="17171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Value Learning</a:t>
            </a:r>
            <a:r>
              <a:rPr lang="en-US" sz="2200">
                <a:solidFill>
                  <a:srgbClr val="17171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(Q-learning)</a:t>
            </a:r>
            <a:endParaRPr sz="2200">
              <a:solidFill>
                <a:srgbClr val="17171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200"/>
              <a:buFont typeface="Times New Roman"/>
              <a:buChar char="●"/>
            </a:pPr>
            <a:r>
              <a:rPr b="1" lang="en-US" sz="2200">
                <a:solidFill>
                  <a:srgbClr val="17171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Policy Learning</a:t>
            </a:r>
            <a:r>
              <a:rPr lang="en-US" sz="2200">
                <a:solidFill>
                  <a:srgbClr val="17171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(policy gradients)</a:t>
            </a:r>
            <a:endParaRPr sz="2200">
              <a:solidFill>
                <a:srgbClr val="17171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200"/>
              <a:buFont typeface="Times New Roman"/>
              <a:buChar char="●"/>
            </a:pPr>
            <a:r>
              <a:rPr b="1" lang="en-US" sz="2200">
                <a:solidFill>
                  <a:srgbClr val="17171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Reinforcement Learning in accelerators</a:t>
            </a:r>
            <a:r>
              <a:rPr lang="en-US" sz="2200">
                <a:solidFill>
                  <a:srgbClr val="17171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(setting up lecture 2)</a:t>
            </a:r>
            <a:endParaRPr sz="2200">
              <a:solidFill>
                <a:srgbClr val="171717"/>
              </a:solidFill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9" name="Shape 1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" name="Google Shape;1280;p73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Policy gradient (PG) methods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>
                <a:solidFill>
                  <a:srgbClr val="4A86E8"/>
                </a:solidFill>
              </a:rPr>
              <a:t>Policy Gradient loss</a:t>
            </a:r>
            <a:endParaRPr i="1">
              <a:solidFill>
                <a:srgbClr val="4A86E8"/>
              </a:solidFill>
            </a:endParaRPr>
          </a:p>
        </p:txBody>
      </p:sp>
      <p:sp>
        <p:nvSpPr>
          <p:cNvPr id="1281" name="Google Shape;1281;p73"/>
          <p:cNvSpPr/>
          <p:nvPr/>
        </p:nvSpPr>
        <p:spPr>
          <a:xfrm>
            <a:off x="828813" y="1312950"/>
            <a:ext cx="5018400" cy="1521300"/>
          </a:xfrm>
          <a:prstGeom prst="roundRect">
            <a:avLst>
              <a:gd fmla="val 16667" name="adj"/>
            </a:avLst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Decrease probability of actions that resulted in low reward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282" name="Google Shape;1282;p73"/>
          <p:cNvSpPr/>
          <p:nvPr/>
        </p:nvSpPr>
        <p:spPr>
          <a:xfrm>
            <a:off x="6344775" y="1341300"/>
            <a:ext cx="5018400" cy="1464600"/>
          </a:xfrm>
          <a:prstGeom prst="roundRect">
            <a:avLst>
              <a:gd fmla="val 16667" name="adj"/>
            </a:avLst>
          </a:prstGeom>
          <a:solidFill>
            <a:srgbClr val="186E3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Increase probability of actions that resulted in high reward</a:t>
            </a:r>
            <a:endParaRPr sz="2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\pi_\theta(s) \sim P(a|s)&#10;&#10;&#10;%9dae7a50-3273-4f0a-bcaa-754031e5f299" id="1283" name="Google Shape;1283;p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31961" y="3507396"/>
            <a:ext cx="2329726" cy="368400"/>
          </a:xfrm>
          <a:prstGeom prst="rect">
            <a:avLst/>
          </a:prstGeom>
          <a:noFill/>
          <a:ln>
            <a:noFill/>
          </a:ln>
        </p:spPr>
      </p:pic>
      <p:sp>
        <p:nvSpPr>
          <p:cNvPr id="1284" name="Google Shape;1284;p73"/>
          <p:cNvSpPr txBox="1"/>
          <p:nvPr/>
        </p:nvSpPr>
        <p:spPr>
          <a:xfrm>
            <a:off x="828825" y="3224725"/>
            <a:ext cx="5174700" cy="7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Our Neural Net output gives us a distribution over all possible actions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85" name="Google Shape;1285;p73"/>
          <p:cNvSpPr/>
          <p:nvPr/>
        </p:nvSpPr>
        <p:spPr>
          <a:xfrm>
            <a:off x="8139300" y="4479025"/>
            <a:ext cx="1277100" cy="406500"/>
          </a:xfrm>
          <a:prstGeom prst="rect">
            <a:avLst/>
          </a:prstGeom>
          <a:solidFill>
            <a:srgbClr val="93C47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6" name="Google Shape;1286;p73"/>
          <p:cNvSpPr/>
          <p:nvPr/>
        </p:nvSpPr>
        <p:spPr>
          <a:xfrm>
            <a:off x="9416400" y="4479025"/>
            <a:ext cx="454200" cy="4065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D966"/>
              </a:solidFill>
            </a:endParaRPr>
          </a:p>
        </p:txBody>
      </p:sp>
      <p:sp>
        <p:nvSpPr>
          <p:cNvPr id="1287" name="Google Shape;1287;p73"/>
          <p:cNvSpPr txBox="1"/>
          <p:nvPr/>
        </p:nvSpPr>
        <p:spPr>
          <a:xfrm>
            <a:off x="1161900" y="4131525"/>
            <a:ext cx="4934100" cy="7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For visited state-actions, the network gives the likelihood of taking those actions (a.k.a., the policy)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-\log P(a_t|s_t)G_t&#10;&#10;%668737b4-531f-4b97-913a-402f135e852a" id="1288" name="Google Shape;1288;p73"/>
          <p:cNvPicPr preferRelativeResize="0"/>
          <p:nvPr/>
        </p:nvPicPr>
        <p:blipFill rotWithShape="1">
          <a:blip r:embed="rId4">
            <a:alphaModFix/>
          </a:blip>
          <a:srcRect b="0" l="12418" r="0" t="0"/>
          <a:stretch/>
        </p:blipFill>
        <p:spPr>
          <a:xfrm>
            <a:off x="7595225" y="4517150"/>
            <a:ext cx="2240350" cy="368400"/>
          </a:xfrm>
          <a:prstGeom prst="rect">
            <a:avLst/>
          </a:prstGeom>
          <a:noFill/>
          <a:ln>
            <a:noFill/>
          </a:ln>
        </p:spPr>
      </p:pic>
      <p:sp>
        <p:nvSpPr>
          <p:cNvPr id="1289" name="Google Shape;1289;p73"/>
          <p:cNvSpPr txBox="1"/>
          <p:nvPr/>
        </p:nvSpPr>
        <p:spPr>
          <a:xfrm>
            <a:off x="6660825" y="4046550"/>
            <a:ext cx="3154800" cy="3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93C47D"/>
                </a:solidFill>
              </a:rPr>
              <a:t>log-likelihood of action</a:t>
            </a:r>
            <a:endParaRPr sz="2100">
              <a:solidFill>
                <a:srgbClr val="93C47D"/>
              </a:solidFill>
            </a:endParaRPr>
          </a:p>
        </p:txBody>
      </p:sp>
      <p:sp>
        <p:nvSpPr>
          <p:cNvPr id="1290" name="Google Shape;1290;p73"/>
          <p:cNvSpPr txBox="1"/>
          <p:nvPr/>
        </p:nvSpPr>
        <p:spPr>
          <a:xfrm>
            <a:off x="9484950" y="4875525"/>
            <a:ext cx="1070700" cy="3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F1C232"/>
                </a:solidFill>
              </a:rPr>
              <a:t>Return</a:t>
            </a:r>
            <a:endParaRPr sz="2100">
              <a:solidFill>
                <a:srgbClr val="F1C232"/>
              </a:solidFill>
            </a:endParaRPr>
          </a:p>
        </p:txBody>
      </p:sp>
      <p:sp>
        <p:nvSpPr>
          <p:cNvPr id="1291" name="Google Shape;1291;p73"/>
          <p:cNvSpPr txBox="1"/>
          <p:nvPr/>
        </p:nvSpPr>
        <p:spPr>
          <a:xfrm>
            <a:off x="1869250" y="5243925"/>
            <a:ext cx="4208100" cy="7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Using Gradient Ascent: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\theta \leftarrow \theta + \nabla_\theta \log P(a_t|s_t)G_t&#10;%863bce9c-ea87-4f17-b3bd-c8d6585fe0f3" id="1292" name="Google Shape;1292;p7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43301" y="5794275"/>
            <a:ext cx="4088674" cy="368400"/>
          </a:xfrm>
          <a:prstGeom prst="rect">
            <a:avLst/>
          </a:prstGeom>
          <a:noFill/>
          <a:ln>
            <a:noFill/>
          </a:ln>
        </p:spPr>
      </p:pic>
      <p:sp>
        <p:nvSpPr>
          <p:cNvPr id="1293" name="Google Shape;1293;p73"/>
          <p:cNvSpPr/>
          <p:nvPr/>
        </p:nvSpPr>
        <p:spPr>
          <a:xfrm>
            <a:off x="4069925" y="5696325"/>
            <a:ext cx="2870100" cy="5046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4" name="Google Shape;1294;p73"/>
          <p:cNvSpPr txBox="1"/>
          <p:nvPr/>
        </p:nvSpPr>
        <p:spPr>
          <a:xfrm>
            <a:off x="7007675" y="5704500"/>
            <a:ext cx="3078000" cy="4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FF0000"/>
                </a:solidFill>
                <a:latin typeface="Cambria"/>
                <a:ea typeface="Cambria"/>
                <a:cs typeface="Cambria"/>
                <a:sym typeface="Cambria"/>
              </a:rPr>
              <a:t>The policy gradient</a:t>
            </a:r>
            <a:endParaRPr sz="2100">
              <a:solidFill>
                <a:srgbClr val="FF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9" name="Shape 1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" name="Google Shape;1300;p74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Policy gradient (PG) methods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>
                <a:solidFill>
                  <a:srgbClr val="4A86E8"/>
                </a:solidFill>
              </a:rPr>
              <a:t>Summary</a:t>
            </a:r>
            <a:endParaRPr i="1">
              <a:solidFill>
                <a:srgbClr val="4A86E8"/>
              </a:solidFill>
            </a:endParaRPr>
          </a:p>
        </p:txBody>
      </p:sp>
      <p:sp>
        <p:nvSpPr>
          <p:cNvPr id="1301" name="Google Shape;1301;p74"/>
          <p:cNvSpPr txBox="1"/>
          <p:nvPr/>
        </p:nvSpPr>
        <p:spPr>
          <a:xfrm>
            <a:off x="1087775" y="1372650"/>
            <a:ext cx="10321500" cy="411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Cambria"/>
              <a:buChar char="➢"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Can handle both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discrete and continuous action</a:t>
            </a:r>
            <a:r>
              <a:rPr b="1"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spaces </a:t>
            </a:r>
            <a:r>
              <a:rPr b="1"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</a:t>
            </a:r>
            <a:endParaRPr b="1"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Cambria"/>
              <a:buChar char="➢"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Training more </a:t>
            </a: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stable 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than Q-learning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Cambria"/>
              <a:buChar char="➢"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Can learn </a:t>
            </a: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deterministic and stochastic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 policies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619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Cambria"/>
              <a:buChar char="○"/>
            </a:pP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We can make the learned policy deterministic by selecting the action with highest probability, rather than sampling it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Cambria"/>
              <a:buChar char="➢"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Policy gradient methods are trained </a:t>
            </a: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on-policy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Cambria"/>
              <a:buChar char="○"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We directly optimize the 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policy we use for exploring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Cambria"/>
              <a:buChar char="○"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Learning step relies on samples collected according to </a:t>
            </a: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current weights (policy)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→ Past experiences cannot be reused, as they were collected according to a different policy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6" name="Shape 1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7" name="Google Shape;1307;p75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Reinforcement Learning Algorithms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>
                <a:solidFill>
                  <a:srgbClr val="4A86E8"/>
                </a:solidFill>
              </a:rPr>
              <a:t>Some examples we will go through…</a:t>
            </a:r>
            <a:endParaRPr>
              <a:solidFill>
                <a:srgbClr val="4A86E8"/>
              </a:solidFill>
            </a:endParaRPr>
          </a:p>
        </p:txBody>
      </p:sp>
      <p:sp>
        <p:nvSpPr>
          <p:cNvPr id="1308" name="Google Shape;1308;p75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09" name="Google Shape;1309;p75"/>
          <p:cNvSpPr/>
          <p:nvPr/>
        </p:nvSpPr>
        <p:spPr>
          <a:xfrm>
            <a:off x="185775" y="1605300"/>
            <a:ext cx="3708300" cy="3647400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 cap="flat" cmpd="sng" w="9525">
            <a:solidFill>
              <a:srgbClr val="17171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Value Learning</a:t>
            </a:r>
            <a:endParaRPr sz="25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10" name="Google Shape;1310;p75"/>
          <p:cNvSpPr/>
          <p:nvPr/>
        </p:nvSpPr>
        <p:spPr>
          <a:xfrm>
            <a:off x="4241825" y="1605300"/>
            <a:ext cx="3708300" cy="3647400"/>
          </a:xfrm>
          <a:prstGeom prst="roundRect">
            <a:avLst>
              <a:gd fmla="val 16667" name="adj"/>
            </a:avLst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Policy Learning</a:t>
            </a:r>
            <a:endParaRPr sz="25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11" name="Google Shape;1311;p75"/>
          <p:cNvSpPr/>
          <p:nvPr/>
        </p:nvSpPr>
        <p:spPr>
          <a:xfrm>
            <a:off x="8297875" y="1605300"/>
            <a:ext cx="3708300" cy="3647400"/>
          </a:xfrm>
          <a:prstGeom prst="roundRect">
            <a:avLst>
              <a:gd fmla="val 16667" name="adj"/>
            </a:avLst>
          </a:prstGeom>
          <a:solidFill>
            <a:srgbClr val="186E3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Combination methods</a:t>
            </a:r>
            <a:endParaRPr sz="25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12" name="Google Shape;1312;p75"/>
          <p:cNvSpPr txBox="1"/>
          <p:nvPr/>
        </p:nvSpPr>
        <p:spPr>
          <a:xfrm>
            <a:off x="723675" y="2643900"/>
            <a:ext cx="2632500" cy="6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Find </a:t>
            </a:r>
            <a:r>
              <a:rPr i="1"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value </a:t>
            </a: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functions</a:t>
            </a:r>
            <a:endParaRPr sz="2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13" name="Google Shape;1313;p75"/>
          <p:cNvSpPr txBox="1"/>
          <p:nvPr/>
        </p:nvSpPr>
        <p:spPr>
          <a:xfrm>
            <a:off x="1258275" y="3099900"/>
            <a:ext cx="1563300" cy="6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E.g.:</a:t>
            </a:r>
            <a:endParaRPr i="1" sz="2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\color{white}Q(s,a)&#10;%083d970c-3795-4d11-b39e-9b38e5dbfbd0" id="1314" name="Google Shape;1314;p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36740" y="3246449"/>
            <a:ext cx="1095359" cy="3651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color{white}a = \underset{a}{\arg\max}Q(s,a)&#10;%303cfa0b-5726-4691-a70d-6e24547a11fd" id="1315" name="Google Shape;1315;p7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9850" y="3851685"/>
            <a:ext cx="2822776" cy="570365"/>
          </a:xfrm>
          <a:prstGeom prst="rect">
            <a:avLst/>
          </a:prstGeom>
          <a:noFill/>
          <a:ln>
            <a:noFill/>
          </a:ln>
        </p:spPr>
      </p:pic>
      <p:sp>
        <p:nvSpPr>
          <p:cNvPr id="1316" name="Google Shape;1316;p75"/>
          <p:cNvSpPr txBox="1"/>
          <p:nvPr/>
        </p:nvSpPr>
        <p:spPr>
          <a:xfrm>
            <a:off x="4807125" y="2643900"/>
            <a:ext cx="2071200" cy="6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Find </a:t>
            </a:r>
            <a:r>
              <a:rPr i="1"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policy</a:t>
            </a:r>
            <a:endParaRPr sz="2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\color{white}\pi(s)&#10;%31c4f116-4529-4742-a132-8419911fdcb4" id="1317" name="Google Shape;1317;p7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60725" y="2721991"/>
            <a:ext cx="681300" cy="37790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color{white}a\sim\pi(s)&#10;%ed6011cc-bb7a-48ea-8183-99f2a029d056" id="1318" name="Google Shape;1318;p7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096000" y="3583420"/>
            <a:ext cx="1208275" cy="329954"/>
          </a:xfrm>
          <a:prstGeom prst="rect">
            <a:avLst/>
          </a:prstGeom>
          <a:noFill/>
          <a:ln>
            <a:noFill/>
          </a:ln>
        </p:spPr>
      </p:pic>
      <p:sp>
        <p:nvSpPr>
          <p:cNvPr id="1319" name="Google Shape;1319;p75"/>
          <p:cNvSpPr txBox="1"/>
          <p:nvPr/>
        </p:nvSpPr>
        <p:spPr>
          <a:xfrm>
            <a:off x="4826513" y="3474400"/>
            <a:ext cx="1466400" cy="6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Sample</a:t>
            </a:r>
            <a:endParaRPr sz="2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20" name="Google Shape;1320;p75"/>
          <p:cNvSpPr txBox="1"/>
          <p:nvPr/>
        </p:nvSpPr>
        <p:spPr>
          <a:xfrm>
            <a:off x="8835775" y="2643900"/>
            <a:ext cx="2632500" cy="6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Find both </a:t>
            </a:r>
            <a:r>
              <a:rPr i="1"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value </a:t>
            </a: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functions and policy</a:t>
            </a:r>
            <a:endParaRPr sz="2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21" name="Google Shape;1321;p75"/>
          <p:cNvSpPr txBox="1"/>
          <p:nvPr/>
        </p:nvSpPr>
        <p:spPr>
          <a:xfrm>
            <a:off x="8835775" y="4035850"/>
            <a:ext cx="2632500" cy="6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Not going to be covered in detail…</a:t>
            </a:r>
            <a:endParaRPr i="1" sz="2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6" name="Shape 1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7" name="Google Shape;1327;p76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Reinforcement Learning Algorithms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>
                <a:solidFill>
                  <a:srgbClr val="4A86E8"/>
                </a:solidFill>
              </a:rPr>
              <a:t>Some examples we will go through…</a:t>
            </a:r>
            <a:endParaRPr>
              <a:solidFill>
                <a:srgbClr val="4A86E8"/>
              </a:solidFill>
            </a:endParaRPr>
          </a:p>
        </p:txBody>
      </p:sp>
      <p:sp>
        <p:nvSpPr>
          <p:cNvPr id="1328" name="Google Shape;1328;p76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29" name="Google Shape;1329;p76"/>
          <p:cNvSpPr/>
          <p:nvPr/>
        </p:nvSpPr>
        <p:spPr>
          <a:xfrm>
            <a:off x="185775" y="1605300"/>
            <a:ext cx="3708300" cy="3647400"/>
          </a:xfrm>
          <a:prstGeom prst="roundRect">
            <a:avLst>
              <a:gd fmla="val 16667" name="adj"/>
            </a:avLst>
          </a:prstGeom>
          <a:solidFill>
            <a:srgbClr val="EFEFEF"/>
          </a:solidFill>
          <a:ln cap="flat" cmpd="sng" w="9525">
            <a:solidFill>
              <a:srgbClr val="17171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Value Learning</a:t>
            </a:r>
            <a:endParaRPr sz="25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0" name="Google Shape;1330;p76"/>
          <p:cNvSpPr/>
          <p:nvPr/>
        </p:nvSpPr>
        <p:spPr>
          <a:xfrm>
            <a:off x="4241825" y="1605300"/>
            <a:ext cx="3708300" cy="3647400"/>
          </a:xfrm>
          <a:prstGeom prst="roundRect">
            <a:avLst>
              <a:gd fmla="val 16667" name="adj"/>
            </a:avLst>
          </a:prstGeom>
          <a:solidFill>
            <a:srgbClr val="EFEFE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Policy Learning</a:t>
            </a:r>
            <a:endParaRPr sz="25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1" name="Google Shape;1331;p76"/>
          <p:cNvSpPr/>
          <p:nvPr/>
        </p:nvSpPr>
        <p:spPr>
          <a:xfrm>
            <a:off x="8297875" y="1605300"/>
            <a:ext cx="3708300" cy="3647400"/>
          </a:xfrm>
          <a:prstGeom prst="roundRect">
            <a:avLst>
              <a:gd fmla="val 16667" name="adj"/>
            </a:avLst>
          </a:prstGeom>
          <a:solidFill>
            <a:srgbClr val="186E3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Combination methods</a:t>
            </a:r>
            <a:endParaRPr sz="25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2" name="Google Shape;1332;p76"/>
          <p:cNvSpPr txBox="1"/>
          <p:nvPr/>
        </p:nvSpPr>
        <p:spPr>
          <a:xfrm>
            <a:off x="723675" y="2643900"/>
            <a:ext cx="2632500" cy="6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Find </a:t>
            </a:r>
            <a:r>
              <a:rPr i="1"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value </a:t>
            </a: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functions</a:t>
            </a:r>
            <a:endParaRPr sz="2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3" name="Google Shape;1333;p76"/>
          <p:cNvSpPr txBox="1"/>
          <p:nvPr/>
        </p:nvSpPr>
        <p:spPr>
          <a:xfrm>
            <a:off x="1258275" y="3099900"/>
            <a:ext cx="1563300" cy="6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E.g.:</a:t>
            </a:r>
            <a:endParaRPr i="1" sz="2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\color{white}Q(s,a)&#10;%083d970c-3795-4d11-b39e-9b38e5dbfbd0" id="1334" name="Google Shape;1334;p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36740" y="3246449"/>
            <a:ext cx="1095359" cy="3651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color{white}a = \underset{a}{\arg\max}Q(s,a)&#10;%303cfa0b-5726-4691-a70d-6e24547a11fd" id="1335" name="Google Shape;1335;p7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9850" y="3851685"/>
            <a:ext cx="2822776" cy="570365"/>
          </a:xfrm>
          <a:prstGeom prst="rect">
            <a:avLst/>
          </a:prstGeom>
          <a:noFill/>
          <a:ln>
            <a:noFill/>
          </a:ln>
        </p:spPr>
      </p:pic>
      <p:sp>
        <p:nvSpPr>
          <p:cNvPr id="1336" name="Google Shape;1336;p76"/>
          <p:cNvSpPr txBox="1"/>
          <p:nvPr/>
        </p:nvSpPr>
        <p:spPr>
          <a:xfrm>
            <a:off x="4807125" y="2643900"/>
            <a:ext cx="2071200" cy="6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Find </a:t>
            </a:r>
            <a:r>
              <a:rPr i="1"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policy</a:t>
            </a:r>
            <a:endParaRPr sz="2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\color{white}\pi(s)&#10;%31c4f116-4529-4742-a132-8419911fdcb4" id="1337" name="Google Shape;1337;p7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60725" y="2721991"/>
            <a:ext cx="681300" cy="37790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color{white}a\sim\pi(s)&#10;%ed6011cc-bb7a-48ea-8183-99f2a029d056" id="1338" name="Google Shape;1338;p7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096000" y="3583420"/>
            <a:ext cx="1208275" cy="329954"/>
          </a:xfrm>
          <a:prstGeom prst="rect">
            <a:avLst/>
          </a:prstGeom>
          <a:noFill/>
          <a:ln>
            <a:noFill/>
          </a:ln>
        </p:spPr>
      </p:pic>
      <p:sp>
        <p:nvSpPr>
          <p:cNvPr id="1339" name="Google Shape;1339;p76"/>
          <p:cNvSpPr txBox="1"/>
          <p:nvPr/>
        </p:nvSpPr>
        <p:spPr>
          <a:xfrm>
            <a:off x="4826513" y="3474400"/>
            <a:ext cx="1466400" cy="6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Sample</a:t>
            </a:r>
            <a:endParaRPr sz="2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40" name="Google Shape;1340;p76"/>
          <p:cNvSpPr txBox="1"/>
          <p:nvPr/>
        </p:nvSpPr>
        <p:spPr>
          <a:xfrm>
            <a:off x="8835775" y="2643900"/>
            <a:ext cx="2632500" cy="6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Find both </a:t>
            </a:r>
            <a:r>
              <a:rPr i="1"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value </a:t>
            </a:r>
            <a:r>
              <a:rPr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functions and policy</a:t>
            </a:r>
            <a:endParaRPr sz="2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41" name="Google Shape;1341;p76"/>
          <p:cNvSpPr txBox="1"/>
          <p:nvPr/>
        </p:nvSpPr>
        <p:spPr>
          <a:xfrm>
            <a:off x="8835775" y="4035850"/>
            <a:ext cx="2632500" cy="6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Not going to be covered in detail…</a:t>
            </a:r>
            <a:endParaRPr i="1" sz="2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6" name="Shape 1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7" name="Google Shape;1347;p77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Combination methods</a:t>
            </a:r>
            <a:endParaRPr>
              <a:solidFill>
                <a:srgbClr val="4A86E8"/>
              </a:solidFill>
            </a:endParaRPr>
          </a:p>
        </p:txBody>
      </p:sp>
      <p:sp>
        <p:nvSpPr>
          <p:cNvPr id="1348" name="Google Shape;1348;p77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49" name="Google Shape;1349;p77"/>
          <p:cNvSpPr txBox="1"/>
          <p:nvPr/>
        </p:nvSpPr>
        <p:spPr>
          <a:xfrm>
            <a:off x="915350" y="2175525"/>
            <a:ext cx="4965300" cy="179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548135"/>
              </a:buClr>
              <a:buSzPts val="2100"/>
              <a:buFont typeface="Cambria"/>
              <a:buChar char="+"/>
            </a:pPr>
            <a:r>
              <a:rPr lang="en-US" sz="2100">
                <a:solidFill>
                  <a:srgbClr val="548135"/>
                </a:solidFill>
                <a:latin typeface="Cambria"/>
                <a:ea typeface="Cambria"/>
                <a:cs typeface="Cambria"/>
                <a:sym typeface="Cambria"/>
              </a:rPr>
              <a:t>Good for discrete action spaces</a:t>
            </a:r>
            <a:endParaRPr sz="2100">
              <a:solidFill>
                <a:srgbClr val="548135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548135"/>
              </a:buClr>
              <a:buSzPts val="2100"/>
              <a:buFont typeface="Cambria"/>
              <a:buChar char="+"/>
            </a:pPr>
            <a:r>
              <a:rPr lang="en-US" sz="2100">
                <a:solidFill>
                  <a:srgbClr val="548135"/>
                </a:solidFill>
                <a:latin typeface="Cambria"/>
                <a:ea typeface="Cambria"/>
                <a:cs typeface="Cambria"/>
                <a:sym typeface="Cambria"/>
              </a:rPr>
              <a:t>Sample efficient</a:t>
            </a:r>
            <a:endParaRPr sz="2100">
              <a:solidFill>
                <a:srgbClr val="548135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2100"/>
              <a:buFont typeface="Cambria"/>
              <a:buChar char="-"/>
            </a:pPr>
            <a:r>
              <a:rPr lang="en-US" sz="2100">
                <a:solidFill>
                  <a:srgbClr val="CC0000"/>
                </a:solidFill>
                <a:latin typeface="Cambria"/>
                <a:ea typeface="Cambria"/>
                <a:cs typeface="Cambria"/>
                <a:sym typeface="Cambria"/>
              </a:rPr>
              <a:t>Unstable</a:t>
            </a:r>
            <a:endParaRPr sz="2100">
              <a:solidFill>
                <a:srgbClr val="CC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2100"/>
              <a:buFont typeface="Cambria"/>
              <a:buChar char="-"/>
            </a:pPr>
            <a:r>
              <a:rPr lang="en-US" sz="2100">
                <a:solidFill>
                  <a:srgbClr val="CC0000"/>
                </a:solidFill>
                <a:latin typeface="Cambria"/>
                <a:ea typeface="Cambria"/>
                <a:cs typeface="Cambria"/>
                <a:sym typeface="Cambria"/>
              </a:rPr>
              <a:t>No continuous action space</a:t>
            </a:r>
            <a:endParaRPr sz="2100">
              <a:solidFill>
                <a:srgbClr val="CC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50" name="Google Shape;1350;p77"/>
          <p:cNvSpPr txBox="1"/>
          <p:nvPr/>
        </p:nvSpPr>
        <p:spPr>
          <a:xfrm>
            <a:off x="6316650" y="2175525"/>
            <a:ext cx="4965300" cy="179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548135"/>
              </a:buClr>
              <a:buSzPts val="2100"/>
              <a:buFont typeface="Cambria"/>
              <a:buChar char="+"/>
            </a:pPr>
            <a:r>
              <a:rPr lang="en-US" sz="2100">
                <a:solidFill>
                  <a:srgbClr val="548135"/>
                </a:solidFill>
                <a:latin typeface="Cambria"/>
                <a:ea typeface="Cambria"/>
                <a:cs typeface="Cambria"/>
                <a:sym typeface="Cambria"/>
              </a:rPr>
              <a:t>Good for continuous action spaces</a:t>
            </a:r>
            <a:endParaRPr sz="2100">
              <a:solidFill>
                <a:srgbClr val="548135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548135"/>
              </a:buClr>
              <a:buSzPts val="2100"/>
              <a:buFont typeface="Cambria"/>
              <a:buChar char="+"/>
            </a:pPr>
            <a:r>
              <a:rPr lang="en-US" sz="2100">
                <a:solidFill>
                  <a:srgbClr val="548135"/>
                </a:solidFill>
                <a:latin typeface="Cambria"/>
                <a:ea typeface="Cambria"/>
                <a:cs typeface="Cambria"/>
                <a:sym typeface="Cambria"/>
              </a:rPr>
              <a:t>Stable</a:t>
            </a:r>
            <a:endParaRPr sz="2100">
              <a:solidFill>
                <a:srgbClr val="548135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2100"/>
              <a:buFont typeface="Cambria"/>
              <a:buChar char="-"/>
            </a:pPr>
            <a:r>
              <a:rPr lang="en-US" sz="2100">
                <a:solidFill>
                  <a:srgbClr val="CC0000"/>
                </a:solidFill>
                <a:latin typeface="Cambria"/>
                <a:ea typeface="Cambria"/>
                <a:cs typeface="Cambria"/>
                <a:sym typeface="Cambria"/>
              </a:rPr>
              <a:t>Less sample efficient</a:t>
            </a:r>
            <a:endParaRPr sz="2100">
              <a:solidFill>
                <a:srgbClr val="CC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51" name="Google Shape;1351;p77"/>
          <p:cNvSpPr txBox="1"/>
          <p:nvPr/>
        </p:nvSpPr>
        <p:spPr>
          <a:xfrm>
            <a:off x="1706300" y="1592275"/>
            <a:ext cx="3383400" cy="54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u="sng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Q-learning (value-based)</a:t>
            </a:r>
            <a:endParaRPr sz="2100" u="sng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52" name="Google Shape;1352;p77"/>
          <p:cNvSpPr txBox="1"/>
          <p:nvPr/>
        </p:nvSpPr>
        <p:spPr>
          <a:xfrm>
            <a:off x="7107600" y="1592275"/>
            <a:ext cx="3383400" cy="54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u="sng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Policy gradient</a:t>
            </a:r>
            <a:endParaRPr sz="2100" u="sng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53" name="Google Shape;1353;p77"/>
          <p:cNvSpPr/>
          <p:nvPr/>
        </p:nvSpPr>
        <p:spPr>
          <a:xfrm>
            <a:off x="4348650" y="4334425"/>
            <a:ext cx="3494700" cy="1793100"/>
          </a:xfrm>
          <a:prstGeom prst="roundRect">
            <a:avLst>
              <a:gd fmla="val 16667" name="adj"/>
            </a:avLst>
          </a:prstGeom>
          <a:solidFill>
            <a:srgbClr val="186E3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lt1"/>
                </a:solidFill>
              </a:rPr>
              <a:t>Actor-Critic Schemes</a:t>
            </a:r>
            <a:endParaRPr sz="2100">
              <a:solidFill>
                <a:schemeClr val="lt1"/>
              </a:solidFill>
            </a:endParaRPr>
          </a:p>
        </p:txBody>
      </p:sp>
      <p:sp>
        <p:nvSpPr>
          <p:cNvPr id="1354" name="Google Shape;1354;p77"/>
          <p:cNvSpPr txBox="1"/>
          <p:nvPr/>
        </p:nvSpPr>
        <p:spPr>
          <a:xfrm>
            <a:off x="2697900" y="3786200"/>
            <a:ext cx="6796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Can we combine methods to get the best of both?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9" name="Shape 1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0" name="Google Shape;1360;p78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Actor Critic Schemes</a:t>
            </a:r>
            <a:endParaRPr>
              <a:solidFill>
                <a:srgbClr val="4A86E8"/>
              </a:solidFill>
            </a:endParaRPr>
          </a:p>
        </p:txBody>
      </p:sp>
      <p:sp>
        <p:nvSpPr>
          <p:cNvPr id="1361" name="Google Shape;1361;p78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362" name="Google Shape;1362;p7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01500" y="3121376"/>
            <a:ext cx="6237800" cy="2368775"/>
          </a:xfrm>
          <a:prstGeom prst="rect">
            <a:avLst/>
          </a:prstGeom>
          <a:noFill/>
          <a:ln>
            <a:noFill/>
          </a:ln>
        </p:spPr>
      </p:pic>
      <p:sp>
        <p:nvSpPr>
          <p:cNvPr id="1363" name="Google Shape;1363;p78"/>
          <p:cNvSpPr txBox="1"/>
          <p:nvPr/>
        </p:nvSpPr>
        <p:spPr>
          <a:xfrm>
            <a:off x="2058125" y="1099675"/>
            <a:ext cx="8075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latin typeface="Cambria"/>
                <a:ea typeface="Cambria"/>
                <a:cs typeface="Cambria"/>
                <a:sym typeface="Cambria"/>
              </a:rPr>
              <a:t>Combines </a:t>
            </a:r>
            <a:r>
              <a:rPr b="1" lang="en-US" sz="2000">
                <a:latin typeface="Cambria"/>
                <a:ea typeface="Cambria"/>
                <a:cs typeface="Cambria"/>
                <a:sym typeface="Cambria"/>
              </a:rPr>
              <a:t>value-based</a:t>
            </a:r>
            <a:r>
              <a:rPr lang="en-US" sz="2000">
                <a:latin typeface="Cambria"/>
                <a:ea typeface="Cambria"/>
                <a:cs typeface="Cambria"/>
                <a:sym typeface="Cambria"/>
              </a:rPr>
              <a:t> and </a:t>
            </a:r>
            <a:r>
              <a:rPr b="1" lang="en-US" sz="2000">
                <a:latin typeface="Cambria"/>
                <a:ea typeface="Cambria"/>
                <a:cs typeface="Cambria"/>
                <a:sym typeface="Cambria"/>
              </a:rPr>
              <a:t>policy-based</a:t>
            </a:r>
            <a:r>
              <a:rPr lang="en-US" sz="2000">
                <a:latin typeface="Cambria"/>
                <a:ea typeface="Cambria"/>
                <a:cs typeface="Cambria"/>
                <a:sym typeface="Cambria"/>
              </a:rPr>
              <a:t> approaches.</a:t>
            </a:r>
            <a:endParaRPr sz="2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64" name="Google Shape;1364;p78"/>
          <p:cNvSpPr txBox="1"/>
          <p:nvPr/>
        </p:nvSpPr>
        <p:spPr>
          <a:xfrm>
            <a:off x="2058150" y="1592275"/>
            <a:ext cx="8075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latin typeface="Cambria"/>
                <a:ea typeface="Cambria"/>
                <a:cs typeface="Cambria"/>
                <a:sym typeface="Cambria"/>
              </a:rPr>
              <a:t>Key idea</a:t>
            </a:r>
            <a:r>
              <a:rPr lang="en-US" sz="2000">
                <a:latin typeface="Cambria"/>
                <a:ea typeface="Cambria"/>
                <a:cs typeface="Cambria"/>
                <a:sym typeface="Cambria"/>
              </a:rPr>
              <a:t>: train two separate networks </a:t>
            </a:r>
            <a:r>
              <a:rPr lang="en-US" sz="2000">
                <a:latin typeface="Cambria"/>
                <a:ea typeface="Cambria"/>
                <a:cs typeface="Cambria"/>
                <a:sym typeface="Cambria"/>
              </a:rPr>
              <a:t>simultaneously</a:t>
            </a:r>
            <a:endParaRPr sz="2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65" name="Google Shape;1365;p78"/>
          <p:cNvSpPr txBox="1"/>
          <p:nvPr/>
        </p:nvSpPr>
        <p:spPr>
          <a:xfrm>
            <a:off x="2129650" y="2257638"/>
            <a:ext cx="39735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latin typeface="Cambria"/>
                <a:ea typeface="Cambria"/>
                <a:cs typeface="Cambria"/>
                <a:sym typeface="Cambria"/>
              </a:rPr>
              <a:t>The </a:t>
            </a:r>
            <a:r>
              <a:rPr b="1" lang="en-US" sz="2000">
                <a:latin typeface="Cambria"/>
                <a:ea typeface="Cambria"/>
                <a:cs typeface="Cambria"/>
                <a:sym typeface="Cambria"/>
              </a:rPr>
              <a:t>actor</a:t>
            </a:r>
            <a:r>
              <a:rPr lang="en-US" sz="2000">
                <a:latin typeface="Cambria"/>
                <a:ea typeface="Cambria"/>
                <a:cs typeface="Cambria"/>
                <a:sym typeface="Cambria"/>
              </a:rPr>
              <a:t> selects actions (</a:t>
            </a:r>
            <a:r>
              <a:rPr i="1" lang="en-US" sz="2000">
                <a:latin typeface="Cambria"/>
                <a:ea typeface="Cambria"/>
                <a:cs typeface="Cambria"/>
                <a:sym typeface="Cambria"/>
              </a:rPr>
              <a:t>=policy</a:t>
            </a:r>
            <a:r>
              <a:rPr lang="en-US" sz="2000">
                <a:latin typeface="Cambria"/>
                <a:ea typeface="Cambria"/>
                <a:cs typeface="Cambria"/>
                <a:sym typeface="Cambria"/>
              </a:rPr>
              <a:t>)</a:t>
            </a:r>
            <a:endParaRPr/>
          </a:p>
        </p:txBody>
      </p:sp>
      <p:sp>
        <p:nvSpPr>
          <p:cNvPr id="1366" name="Google Shape;1366;p78"/>
          <p:cNvSpPr txBox="1"/>
          <p:nvPr/>
        </p:nvSpPr>
        <p:spPr>
          <a:xfrm>
            <a:off x="7552775" y="2202925"/>
            <a:ext cx="32919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latin typeface="Cambria"/>
                <a:ea typeface="Cambria"/>
                <a:cs typeface="Cambria"/>
                <a:sym typeface="Cambria"/>
              </a:rPr>
              <a:t>T</a:t>
            </a:r>
            <a:r>
              <a:rPr lang="en-US" sz="2000">
                <a:latin typeface="Cambria"/>
                <a:ea typeface="Cambria"/>
                <a:cs typeface="Cambria"/>
                <a:sym typeface="Cambria"/>
              </a:rPr>
              <a:t>he </a:t>
            </a:r>
            <a:r>
              <a:rPr b="1" lang="en-US" sz="2000">
                <a:latin typeface="Cambria"/>
                <a:ea typeface="Cambria"/>
                <a:cs typeface="Cambria"/>
                <a:sym typeface="Cambria"/>
              </a:rPr>
              <a:t>critic</a:t>
            </a:r>
            <a:r>
              <a:rPr lang="en-US" sz="2000">
                <a:latin typeface="Cambria"/>
                <a:ea typeface="Cambria"/>
                <a:cs typeface="Cambria"/>
                <a:sym typeface="Cambria"/>
              </a:rPr>
              <a:t> evaluates them (=</a:t>
            </a:r>
            <a:r>
              <a:rPr i="1" lang="en-US" sz="2000">
                <a:latin typeface="Cambria"/>
                <a:ea typeface="Cambria"/>
                <a:cs typeface="Cambria"/>
                <a:sym typeface="Cambria"/>
              </a:rPr>
              <a:t>value function estimator</a:t>
            </a:r>
            <a:r>
              <a:rPr lang="en-US" sz="2000">
                <a:latin typeface="Cambria"/>
                <a:ea typeface="Cambria"/>
                <a:cs typeface="Cambria"/>
                <a:sym typeface="Cambria"/>
              </a:rPr>
              <a:t>).</a:t>
            </a:r>
            <a:endParaRPr/>
          </a:p>
        </p:txBody>
      </p:sp>
      <p:sp>
        <p:nvSpPr>
          <p:cNvPr id="1367" name="Google Shape;1367;p78"/>
          <p:cNvSpPr txBox="1"/>
          <p:nvPr/>
        </p:nvSpPr>
        <p:spPr>
          <a:xfrm>
            <a:off x="9411125" y="3121375"/>
            <a:ext cx="2464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8" name="Google Shape;1368;p78"/>
          <p:cNvSpPr txBox="1"/>
          <p:nvPr/>
        </p:nvSpPr>
        <p:spPr>
          <a:xfrm>
            <a:off x="447275" y="3326875"/>
            <a:ext cx="25824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latin typeface="Cambria"/>
                <a:ea typeface="Cambria"/>
                <a:cs typeface="Cambria"/>
                <a:sym typeface="Cambria"/>
              </a:rPr>
              <a:t>The actor updates parameters through the </a:t>
            </a:r>
            <a:r>
              <a:rPr b="1" lang="en-US" sz="2000">
                <a:latin typeface="Cambria"/>
                <a:ea typeface="Cambria"/>
                <a:cs typeface="Cambria"/>
                <a:sym typeface="Cambria"/>
              </a:rPr>
              <a:t>policy gradient</a:t>
            </a:r>
            <a:endParaRPr b="1"/>
          </a:p>
        </p:txBody>
      </p:sp>
      <p:sp>
        <p:nvSpPr>
          <p:cNvPr id="1369" name="Google Shape;1369;p78"/>
          <p:cNvSpPr txBox="1"/>
          <p:nvPr/>
        </p:nvSpPr>
        <p:spPr>
          <a:xfrm>
            <a:off x="9411125" y="3335613"/>
            <a:ext cx="25824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latin typeface="Cambria"/>
                <a:ea typeface="Cambria"/>
                <a:cs typeface="Cambria"/>
                <a:sym typeface="Cambria"/>
              </a:rPr>
              <a:t>The critic (</a:t>
            </a:r>
            <a:r>
              <a:rPr i="1" lang="en-US" sz="2000">
                <a:latin typeface="Cambria"/>
                <a:ea typeface="Cambria"/>
                <a:cs typeface="Cambria"/>
                <a:sym typeface="Cambria"/>
              </a:rPr>
              <a:t>Q-Net</a:t>
            </a:r>
            <a:r>
              <a:rPr lang="en-US" sz="2000">
                <a:latin typeface="Cambria"/>
                <a:ea typeface="Cambria"/>
                <a:cs typeface="Cambria"/>
                <a:sym typeface="Cambria"/>
              </a:rPr>
              <a:t>) updates parameters through the </a:t>
            </a:r>
            <a:r>
              <a:rPr b="1" lang="en-US" sz="2000">
                <a:latin typeface="Cambria"/>
                <a:ea typeface="Cambria"/>
                <a:cs typeface="Cambria"/>
                <a:sym typeface="Cambria"/>
              </a:rPr>
              <a:t>TD rule</a:t>
            </a:r>
            <a:r>
              <a:rPr lang="en-US" sz="2000">
                <a:latin typeface="Cambria"/>
                <a:ea typeface="Cambria"/>
                <a:cs typeface="Cambria"/>
                <a:sym typeface="Cambria"/>
              </a:rPr>
              <a:t> (as in Q-learning)</a:t>
            </a:r>
            <a:endParaRPr b="1"/>
          </a:p>
        </p:txBody>
      </p:sp>
      <p:sp>
        <p:nvSpPr>
          <p:cNvPr id="1370" name="Google Shape;1370;p78"/>
          <p:cNvSpPr txBox="1"/>
          <p:nvPr/>
        </p:nvSpPr>
        <p:spPr>
          <a:xfrm>
            <a:off x="7767025" y="6002350"/>
            <a:ext cx="44961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u="sng">
                <a:solidFill>
                  <a:srgbClr val="6D2466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thematic CSC on Machine Learning 2024, M. Schenk</a:t>
            </a:r>
            <a:endParaRPr sz="1100"/>
          </a:p>
        </p:txBody>
      </p:sp>
      <p:sp>
        <p:nvSpPr>
          <p:cNvPr id="1371" name="Google Shape;1371;p78"/>
          <p:cNvSpPr txBox="1"/>
          <p:nvPr/>
        </p:nvSpPr>
        <p:spPr>
          <a:xfrm>
            <a:off x="2652050" y="5476875"/>
            <a:ext cx="71367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548135"/>
                </a:solidFill>
                <a:latin typeface="Cambria"/>
                <a:ea typeface="Cambria"/>
                <a:cs typeface="Cambria"/>
                <a:sym typeface="Cambria"/>
              </a:rPr>
              <a:t>Handle continuous spaces, sample efficient, more stable than pure Q-learning!</a:t>
            </a:r>
            <a:endParaRPr sz="2100">
              <a:solidFill>
                <a:srgbClr val="548135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72" name="Google Shape;1372;p78"/>
          <p:cNvSpPr txBox="1"/>
          <p:nvPr/>
        </p:nvSpPr>
        <p:spPr>
          <a:xfrm rot="-747621">
            <a:off x="183511" y="4644287"/>
            <a:ext cx="2696003" cy="8958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C00000"/>
                </a:solidFill>
                <a:latin typeface="Cambria"/>
                <a:ea typeface="Cambria"/>
                <a:cs typeface="Cambria"/>
                <a:sym typeface="Cambria"/>
              </a:rPr>
              <a:t>Will be featured in next lecture and the exercise session!</a:t>
            </a:r>
            <a:endParaRPr sz="2100">
              <a:solidFill>
                <a:srgbClr val="C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7" name="Shape 1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8" name="Google Shape;1378;p79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Reinforcement Learning: recap</a:t>
            </a:r>
            <a:endParaRPr i="1">
              <a:solidFill>
                <a:srgbClr val="4A86E8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rgbClr val="4A86E8"/>
              </a:solidFill>
            </a:endParaRPr>
          </a:p>
        </p:txBody>
      </p:sp>
      <p:sp>
        <p:nvSpPr>
          <p:cNvPr id="1379" name="Google Shape;1379;p79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380" name="Google Shape;1380;p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800" y="1754726"/>
            <a:ext cx="3993450" cy="1315650"/>
          </a:xfrm>
          <a:prstGeom prst="rect">
            <a:avLst/>
          </a:prstGeom>
          <a:noFill/>
          <a:ln>
            <a:noFill/>
          </a:ln>
        </p:spPr>
      </p:pic>
      <p:sp>
        <p:nvSpPr>
          <p:cNvPr id="1381" name="Google Shape;1381;p79"/>
          <p:cNvSpPr txBox="1"/>
          <p:nvPr/>
        </p:nvSpPr>
        <p:spPr>
          <a:xfrm>
            <a:off x="618475" y="1266838"/>
            <a:ext cx="3944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Defined key terminology…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82" name="Google Shape;1382;p79"/>
          <p:cNvSpPr txBox="1"/>
          <p:nvPr/>
        </p:nvSpPr>
        <p:spPr>
          <a:xfrm>
            <a:off x="4615475" y="2371750"/>
            <a:ext cx="41700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Learned basic idea of Q-learning…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83" name="Google Shape;1383;p79"/>
          <p:cNvSpPr txBox="1"/>
          <p:nvPr/>
        </p:nvSpPr>
        <p:spPr>
          <a:xfrm>
            <a:off x="8247900" y="3384938"/>
            <a:ext cx="3944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… and policy gradient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384" name="Google Shape;1384;p7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21700" y="3082000"/>
            <a:ext cx="4363775" cy="17735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theta \leftarrow \theta + \nabla_\theta \log P(a_t|s_t)G_t&#10;%863bce9c-ea87-4f17-b3bd-c8d6585fe0f3" id="1385" name="Google Shape;1385;p7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450200" y="4139700"/>
            <a:ext cx="2082375" cy="187625"/>
          </a:xfrm>
          <a:prstGeom prst="rect">
            <a:avLst/>
          </a:prstGeom>
          <a:noFill/>
          <a:ln>
            <a:noFill/>
          </a:ln>
        </p:spPr>
      </p:pic>
      <p:sp>
        <p:nvSpPr>
          <p:cNvPr id="1386" name="Google Shape;1386;p79"/>
          <p:cNvSpPr/>
          <p:nvPr/>
        </p:nvSpPr>
        <p:spPr>
          <a:xfrm>
            <a:off x="10125200" y="4035525"/>
            <a:ext cx="1462800" cy="3651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7" name="Google Shape;1387;p79"/>
          <p:cNvSpPr txBox="1"/>
          <p:nvPr/>
        </p:nvSpPr>
        <p:spPr>
          <a:xfrm>
            <a:off x="637975" y="4807350"/>
            <a:ext cx="39051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In the total field of RL, we have only scratched the surface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388" name="Google Shape;1388;p79"/>
          <p:cNvPicPr preferRelativeResize="0"/>
          <p:nvPr/>
        </p:nvPicPr>
        <p:blipFill rotWithShape="1">
          <a:blip r:embed="rId6">
            <a:alphaModFix/>
          </a:blip>
          <a:srcRect b="1029" l="0" r="0" t="0"/>
          <a:stretch/>
        </p:blipFill>
        <p:spPr>
          <a:xfrm>
            <a:off x="8785475" y="4568950"/>
            <a:ext cx="3086375" cy="911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3" name="Shape 1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4" name="Google Shape;1394;p80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Reinforcement Learning taxonomy</a:t>
            </a:r>
            <a:endParaRPr i="1">
              <a:solidFill>
                <a:srgbClr val="4A86E8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rgbClr val="4A86E8"/>
              </a:solidFill>
            </a:endParaRPr>
          </a:p>
        </p:txBody>
      </p:sp>
      <p:sp>
        <p:nvSpPr>
          <p:cNvPr id="1395" name="Google Shape;1395;p80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96" name="Google Shape;1396;p80"/>
          <p:cNvSpPr/>
          <p:nvPr/>
        </p:nvSpPr>
        <p:spPr>
          <a:xfrm>
            <a:off x="2376075" y="2013575"/>
            <a:ext cx="4491533" cy="3730867"/>
          </a:xfrm>
          <a:custGeom>
            <a:rect b="b" l="l" r="r" t="t"/>
            <a:pathLst>
              <a:path extrusionOk="0" h="112562" w="147590">
                <a:moveTo>
                  <a:pt x="127124" y="1574"/>
                </a:moveTo>
                <a:lnTo>
                  <a:pt x="127124" y="47622"/>
                </a:lnTo>
                <a:lnTo>
                  <a:pt x="147590" y="47622"/>
                </a:lnTo>
                <a:lnTo>
                  <a:pt x="147590" y="112562"/>
                </a:lnTo>
                <a:lnTo>
                  <a:pt x="0" y="112562"/>
                </a:lnTo>
                <a:lnTo>
                  <a:pt x="0" y="0"/>
                </a:lnTo>
                <a:close/>
              </a:path>
            </a:pathLst>
          </a:cu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sp>
      <p:grpSp>
        <p:nvGrpSpPr>
          <p:cNvPr id="1397" name="Google Shape;1397;p80"/>
          <p:cNvGrpSpPr/>
          <p:nvPr/>
        </p:nvGrpSpPr>
        <p:grpSpPr>
          <a:xfrm>
            <a:off x="2470475" y="1350595"/>
            <a:ext cx="7413199" cy="4142205"/>
            <a:chOff x="4632263" y="2224770"/>
            <a:chExt cx="7413199" cy="4142205"/>
          </a:xfrm>
        </p:grpSpPr>
        <p:pic>
          <p:nvPicPr>
            <p:cNvPr id="1398" name="Google Shape;1398;p8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632263" y="2224770"/>
              <a:ext cx="7413199" cy="383441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99" name="Google Shape;1399;p80"/>
            <p:cNvSpPr txBox="1"/>
            <p:nvPr/>
          </p:nvSpPr>
          <p:spPr>
            <a:xfrm>
              <a:off x="9981438" y="6059175"/>
              <a:ext cx="18165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-US" sz="1400" u="sng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  <a:hlinkClick r:id="rId4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OpenAI – spinning up</a:t>
              </a:r>
              <a:endParaRPr i="1" sz="1400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400" name="Google Shape;1400;p80"/>
          <p:cNvGrpSpPr/>
          <p:nvPr/>
        </p:nvGrpSpPr>
        <p:grpSpPr>
          <a:xfrm>
            <a:off x="2308263" y="3683464"/>
            <a:ext cx="1390500" cy="2039276"/>
            <a:chOff x="2310988" y="4738551"/>
            <a:chExt cx="1390500" cy="2039276"/>
          </a:xfrm>
        </p:grpSpPr>
        <p:sp>
          <p:nvSpPr>
            <p:cNvPr id="1401" name="Google Shape;1401;p80"/>
            <p:cNvSpPr txBox="1"/>
            <p:nvPr/>
          </p:nvSpPr>
          <p:spPr>
            <a:xfrm>
              <a:off x="2310988" y="6254627"/>
              <a:ext cx="13905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400">
                  <a:solidFill>
                    <a:srgbClr val="C00000"/>
                  </a:solidFill>
                  <a:latin typeface="Cambria"/>
                  <a:ea typeface="Cambria"/>
                  <a:cs typeface="Cambria"/>
                  <a:sym typeface="Cambria"/>
                </a:rPr>
                <a:t>Policy-based methods</a:t>
              </a:r>
              <a:endParaRPr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02" name="Google Shape;1402;p80"/>
            <p:cNvSpPr/>
            <p:nvPr/>
          </p:nvSpPr>
          <p:spPr>
            <a:xfrm>
              <a:off x="2554827" y="4738551"/>
              <a:ext cx="902700" cy="296400"/>
            </a:xfrm>
            <a:prstGeom prst="roundRect">
              <a:avLst>
                <a:gd fmla="val 16667" name="adj"/>
              </a:avLst>
            </a:prstGeom>
            <a:solidFill>
              <a:srgbClr val="C00000">
                <a:alpha val="400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3" name="Google Shape;1403;p80"/>
            <p:cNvSpPr/>
            <p:nvPr/>
          </p:nvSpPr>
          <p:spPr>
            <a:xfrm>
              <a:off x="2554827" y="5120916"/>
              <a:ext cx="902700" cy="296400"/>
            </a:xfrm>
            <a:prstGeom prst="roundRect">
              <a:avLst>
                <a:gd fmla="val 16667" name="adj"/>
              </a:avLst>
            </a:prstGeom>
            <a:solidFill>
              <a:srgbClr val="C00000">
                <a:alpha val="400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4" name="Google Shape;1404;p80"/>
            <p:cNvSpPr/>
            <p:nvPr/>
          </p:nvSpPr>
          <p:spPr>
            <a:xfrm>
              <a:off x="2554827" y="5492915"/>
              <a:ext cx="902700" cy="296400"/>
            </a:xfrm>
            <a:prstGeom prst="roundRect">
              <a:avLst>
                <a:gd fmla="val 16667" name="adj"/>
              </a:avLst>
            </a:prstGeom>
            <a:solidFill>
              <a:srgbClr val="C00000">
                <a:alpha val="400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5" name="Google Shape;1405;p80"/>
            <p:cNvSpPr/>
            <p:nvPr/>
          </p:nvSpPr>
          <p:spPr>
            <a:xfrm>
              <a:off x="2554827" y="5866637"/>
              <a:ext cx="902700" cy="296400"/>
            </a:xfrm>
            <a:prstGeom prst="roundRect">
              <a:avLst>
                <a:gd fmla="val 16667" name="adj"/>
              </a:avLst>
            </a:prstGeom>
            <a:solidFill>
              <a:srgbClr val="C00000">
                <a:alpha val="400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06" name="Google Shape;1406;p80"/>
          <p:cNvGrpSpPr/>
          <p:nvPr/>
        </p:nvGrpSpPr>
        <p:grpSpPr>
          <a:xfrm>
            <a:off x="3888525" y="3835431"/>
            <a:ext cx="1390500" cy="1688699"/>
            <a:chOff x="3908300" y="4846906"/>
            <a:chExt cx="1390500" cy="1688699"/>
          </a:xfrm>
        </p:grpSpPr>
        <p:sp>
          <p:nvSpPr>
            <p:cNvPr id="1407" name="Google Shape;1407;p80"/>
            <p:cNvSpPr/>
            <p:nvPr/>
          </p:nvSpPr>
          <p:spPr>
            <a:xfrm>
              <a:off x="4151743" y="4846906"/>
              <a:ext cx="902700" cy="296400"/>
            </a:xfrm>
            <a:prstGeom prst="roundRect">
              <a:avLst>
                <a:gd fmla="val 16667" name="adj"/>
              </a:avLst>
            </a:prstGeom>
            <a:solidFill>
              <a:srgbClr val="00B0F0">
                <a:alpha val="2196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8" name="Google Shape;1408;p80"/>
            <p:cNvSpPr/>
            <p:nvPr/>
          </p:nvSpPr>
          <p:spPr>
            <a:xfrm>
              <a:off x="4151743" y="5229203"/>
              <a:ext cx="902700" cy="296400"/>
            </a:xfrm>
            <a:prstGeom prst="roundRect">
              <a:avLst>
                <a:gd fmla="val 16667" name="adj"/>
              </a:avLst>
            </a:prstGeom>
            <a:solidFill>
              <a:srgbClr val="00B0F0">
                <a:alpha val="2196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9" name="Google Shape;1409;p80"/>
            <p:cNvSpPr/>
            <p:nvPr/>
          </p:nvSpPr>
          <p:spPr>
            <a:xfrm>
              <a:off x="4151743" y="5601202"/>
              <a:ext cx="902700" cy="296400"/>
            </a:xfrm>
            <a:prstGeom prst="roundRect">
              <a:avLst>
                <a:gd fmla="val 16667" name="adj"/>
              </a:avLst>
            </a:prstGeom>
            <a:solidFill>
              <a:srgbClr val="00B0F0">
                <a:alpha val="2196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0" name="Google Shape;1410;p80"/>
            <p:cNvSpPr txBox="1"/>
            <p:nvPr/>
          </p:nvSpPr>
          <p:spPr>
            <a:xfrm>
              <a:off x="3908300" y="6012405"/>
              <a:ext cx="13905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400">
                  <a:solidFill>
                    <a:srgbClr val="00B0F0"/>
                  </a:solidFill>
                  <a:latin typeface="Cambria"/>
                  <a:ea typeface="Cambria"/>
                  <a:cs typeface="Cambria"/>
                  <a:sym typeface="Cambria"/>
                </a:rPr>
                <a:t>Actor-critic methods</a:t>
              </a:r>
              <a:endParaRPr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411" name="Google Shape;1411;p80"/>
          <p:cNvGrpSpPr/>
          <p:nvPr/>
        </p:nvGrpSpPr>
        <p:grpSpPr>
          <a:xfrm>
            <a:off x="5477162" y="3697801"/>
            <a:ext cx="1390500" cy="2035726"/>
            <a:chOff x="5496937" y="4742101"/>
            <a:chExt cx="1390500" cy="2035726"/>
          </a:xfrm>
        </p:grpSpPr>
        <p:sp>
          <p:nvSpPr>
            <p:cNvPr id="1412" name="Google Shape;1412;p80"/>
            <p:cNvSpPr/>
            <p:nvPr/>
          </p:nvSpPr>
          <p:spPr>
            <a:xfrm>
              <a:off x="5748659" y="4742101"/>
              <a:ext cx="902700" cy="296400"/>
            </a:xfrm>
            <a:prstGeom prst="roundRect">
              <a:avLst>
                <a:gd fmla="val 16667" name="adj"/>
              </a:avLst>
            </a:prstGeom>
            <a:solidFill>
              <a:srgbClr val="09F000">
                <a:alpha val="2196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3" name="Google Shape;1413;p80"/>
            <p:cNvSpPr/>
            <p:nvPr/>
          </p:nvSpPr>
          <p:spPr>
            <a:xfrm>
              <a:off x="5740776" y="5118434"/>
              <a:ext cx="902700" cy="296400"/>
            </a:xfrm>
            <a:prstGeom prst="roundRect">
              <a:avLst>
                <a:gd fmla="val 16667" name="adj"/>
              </a:avLst>
            </a:prstGeom>
            <a:solidFill>
              <a:srgbClr val="09F000">
                <a:alpha val="2196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4" name="Google Shape;1414;p80"/>
            <p:cNvSpPr/>
            <p:nvPr/>
          </p:nvSpPr>
          <p:spPr>
            <a:xfrm>
              <a:off x="5748659" y="5486475"/>
              <a:ext cx="902700" cy="296400"/>
            </a:xfrm>
            <a:prstGeom prst="roundRect">
              <a:avLst>
                <a:gd fmla="val 16667" name="adj"/>
              </a:avLst>
            </a:prstGeom>
            <a:solidFill>
              <a:srgbClr val="09F000">
                <a:alpha val="2196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5" name="Google Shape;1415;p80"/>
            <p:cNvSpPr/>
            <p:nvPr/>
          </p:nvSpPr>
          <p:spPr>
            <a:xfrm>
              <a:off x="5748659" y="5858755"/>
              <a:ext cx="902700" cy="296400"/>
            </a:xfrm>
            <a:prstGeom prst="roundRect">
              <a:avLst>
                <a:gd fmla="val 16667" name="adj"/>
              </a:avLst>
            </a:prstGeom>
            <a:solidFill>
              <a:srgbClr val="09F000">
                <a:alpha val="2196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6" name="Google Shape;1416;p80"/>
            <p:cNvSpPr txBox="1"/>
            <p:nvPr/>
          </p:nvSpPr>
          <p:spPr>
            <a:xfrm>
              <a:off x="5496937" y="6254627"/>
              <a:ext cx="13905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400">
                  <a:solidFill>
                    <a:srgbClr val="009821"/>
                  </a:solidFill>
                  <a:latin typeface="Cambria"/>
                  <a:ea typeface="Cambria"/>
                  <a:cs typeface="Cambria"/>
                  <a:sym typeface="Cambria"/>
                </a:rPr>
                <a:t>Value-based methods</a:t>
              </a:r>
              <a:endParaRPr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417" name="Google Shape;1417;p80"/>
          <p:cNvSpPr txBox="1"/>
          <p:nvPr/>
        </p:nvSpPr>
        <p:spPr>
          <a:xfrm>
            <a:off x="2308275" y="1530263"/>
            <a:ext cx="2175000" cy="48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C00000"/>
                </a:solidFill>
                <a:latin typeface="Cambria"/>
                <a:ea typeface="Cambria"/>
                <a:cs typeface="Cambria"/>
                <a:sym typeface="Cambria"/>
              </a:rPr>
              <a:t>Discussed so far</a:t>
            </a:r>
            <a:endParaRPr sz="2100">
              <a:solidFill>
                <a:srgbClr val="C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2" name="Shape 1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" name="Google Shape;1423;p81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Reinforcement Learning in accelerators</a:t>
            </a:r>
            <a:endParaRPr i="1">
              <a:solidFill>
                <a:srgbClr val="4A86E8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rgbClr val="4A86E8"/>
              </a:solidFill>
            </a:endParaRPr>
          </a:p>
        </p:txBody>
      </p:sp>
      <p:sp>
        <p:nvSpPr>
          <p:cNvPr id="1424" name="Google Shape;1424;p81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25" name="Google Shape;1425;p81"/>
          <p:cNvSpPr txBox="1"/>
          <p:nvPr/>
        </p:nvSpPr>
        <p:spPr>
          <a:xfrm>
            <a:off x="1042050" y="1228550"/>
            <a:ext cx="10107900" cy="393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We have a lot of control and optimization problems…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Cambria"/>
              <a:buChar char="●"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Trajectory steering, RF manipulations, injection matching, etc…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Cambria"/>
              <a:buChar char="●"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Could we solve them with RL? Should we?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426" name="Google Shape;1426;p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6869" y="2657024"/>
            <a:ext cx="10495406" cy="2270862"/>
          </a:xfrm>
          <a:prstGeom prst="rect">
            <a:avLst/>
          </a:prstGeom>
          <a:noFill/>
          <a:ln>
            <a:noFill/>
          </a:ln>
        </p:spPr>
      </p:pic>
      <p:sp>
        <p:nvSpPr>
          <p:cNvPr id="1427" name="Google Shape;1427;p81"/>
          <p:cNvSpPr txBox="1"/>
          <p:nvPr/>
        </p:nvSpPr>
        <p:spPr>
          <a:xfrm>
            <a:off x="3051600" y="5961125"/>
            <a:ext cx="9140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1" lang="en-US" sz="140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Andrea Santamaria Garcia, KIT, </a:t>
            </a:r>
            <a:r>
              <a:rPr b="0" i="1" lang="en-US" sz="1400" u="sng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Reinforcement learning and its application in particle accelerators</a:t>
            </a:r>
            <a:endParaRPr b="0" i="1" sz="1400" u="none" cap="none" strike="noStrike"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8" name="Google Shape;1428;p81"/>
          <p:cNvSpPr/>
          <p:nvPr/>
        </p:nvSpPr>
        <p:spPr>
          <a:xfrm>
            <a:off x="10209875" y="4198800"/>
            <a:ext cx="1062300" cy="867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9" name="Google Shape;1429;p81"/>
          <p:cNvSpPr txBox="1"/>
          <p:nvPr/>
        </p:nvSpPr>
        <p:spPr>
          <a:xfrm>
            <a:off x="6890750" y="5155602"/>
            <a:ext cx="4216800" cy="69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CC0000"/>
                </a:solidFill>
                <a:latin typeface="Cambria"/>
                <a:ea typeface="Cambria"/>
                <a:cs typeface="Cambria"/>
                <a:sym typeface="Cambria"/>
              </a:rPr>
              <a:t>Sometimes, performance improvements motivate trying RL!</a:t>
            </a:r>
            <a:endParaRPr sz="2100">
              <a:solidFill>
                <a:srgbClr val="CC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4" name="Shape 1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5" name="Google Shape;1435;p82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Reinforcement Learning in accelerators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>
                <a:solidFill>
                  <a:srgbClr val="4A86E8"/>
                </a:solidFill>
              </a:rPr>
              <a:t>A practical example: the RF triple splitting in the PS</a:t>
            </a:r>
            <a:endParaRPr i="1">
              <a:solidFill>
                <a:srgbClr val="4A86E8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rgbClr val="4A86E8"/>
              </a:solidFill>
            </a:endParaRPr>
          </a:p>
        </p:txBody>
      </p:sp>
      <p:sp>
        <p:nvSpPr>
          <p:cNvPr id="1436" name="Google Shape;1436;p82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37" name="Google Shape;1437;p82"/>
          <p:cNvSpPr txBox="1"/>
          <p:nvPr/>
        </p:nvSpPr>
        <p:spPr>
          <a:xfrm>
            <a:off x="5600000" y="1837350"/>
            <a:ext cx="5724000" cy="318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 routine operation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Cambria"/>
              <a:buChar char="➢"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Requires manual tuning any time intensity changes, or machine settings drift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Cambria"/>
              <a:buChar char="➢"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Has not been automated before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Cambria"/>
              <a:buChar char="➢"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Slow repetition rate: needs to optimize in few steps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Cambria"/>
              <a:buChar char="➢"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Deployed prototype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 using Deep Reinforcement Learning agents (Actor-Critic) to optimize machine settings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438" name="Google Shape;1438;p82"/>
          <p:cNvPicPr preferRelativeResize="0"/>
          <p:nvPr/>
        </p:nvPicPr>
        <p:blipFill rotWithShape="1">
          <a:blip r:embed="rId3">
            <a:alphaModFix/>
          </a:blip>
          <a:srcRect b="19074" l="0" r="19543" t="0"/>
          <a:stretch/>
        </p:blipFill>
        <p:spPr>
          <a:xfrm>
            <a:off x="2860800" y="2369425"/>
            <a:ext cx="2606138" cy="2255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9" name="Google Shape;1439;p82"/>
          <p:cNvPicPr preferRelativeResize="0"/>
          <p:nvPr/>
        </p:nvPicPr>
        <p:blipFill rotWithShape="1">
          <a:blip r:embed="rId4">
            <a:alphaModFix/>
          </a:blip>
          <a:srcRect b="15789" l="0" r="19543" t="0"/>
          <a:stretch/>
        </p:blipFill>
        <p:spPr>
          <a:xfrm>
            <a:off x="223175" y="2369425"/>
            <a:ext cx="2504564" cy="2255750"/>
          </a:xfrm>
          <a:prstGeom prst="rect">
            <a:avLst/>
          </a:prstGeom>
          <a:noFill/>
          <a:ln>
            <a:noFill/>
          </a:ln>
        </p:spPr>
      </p:pic>
      <p:sp>
        <p:nvSpPr>
          <p:cNvPr id="1440" name="Google Shape;1440;p82"/>
          <p:cNvSpPr txBox="1"/>
          <p:nvPr/>
        </p:nvSpPr>
        <p:spPr>
          <a:xfrm>
            <a:off x="2784050" y="5236600"/>
            <a:ext cx="6766800" cy="8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In the next lecture, we will go through the steps and considerations taken to define and train this model!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9"/>
          <p:cNvSpPr/>
          <p:nvPr/>
        </p:nvSpPr>
        <p:spPr>
          <a:xfrm rot="-5398401">
            <a:off x="5451160" y="3891568"/>
            <a:ext cx="1289700" cy="393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3"/>
              </a:solidFill>
            </a:endParaRPr>
          </a:p>
        </p:txBody>
      </p:sp>
      <p:sp>
        <p:nvSpPr>
          <p:cNvPr id="223" name="Google Shape;223;p29"/>
          <p:cNvSpPr/>
          <p:nvPr/>
        </p:nvSpPr>
        <p:spPr>
          <a:xfrm rot="-1827243">
            <a:off x="6681796" y="1543828"/>
            <a:ext cx="1289738" cy="39360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29"/>
          <p:cNvSpPr/>
          <p:nvPr/>
        </p:nvSpPr>
        <p:spPr>
          <a:xfrm>
            <a:off x="7782052" y="1244132"/>
            <a:ext cx="1289700" cy="3936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5"/>
              </a:solidFill>
            </a:endParaRPr>
          </a:p>
        </p:txBody>
      </p:sp>
      <p:sp>
        <p:nvSpPr>
          <p:cNvPr id="225" name="Google Shape;225;p29"/>
          <p:cNvSpPr/>
          <p:nvPr/>
        </p:nvSpPr>
        <p:spPr>
          <a:xfrm rot="1852340">
            <a:off x="4223202" y="1547149"/>
            <a:ext cx="1289740" cy="393538"/>
          </a:xfrm>
          <a:prstGeom prst="rect">
            <a:avLst/>
          </a:prstGeom>
          <a:solidFill>
            <a:srgbClr val="4A86E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p29"/>
          <p:cNvSpPr/>
          <p:nvPr/>
        </p:nvSpPr>
        <p:spPr>
          <a:xfrm>
            <a:off x="3121802" y="1244132"/>
            <a:ext cx="1289700" cy="393600"/>
          </a:xfrm>
          <a:prstGeom prst="rect">
            <a:avLst/>
          </a:prstGeom>
          <a:solidFill>
            <a:srgbClr val="4A86E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29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8" name="Google Shape;228;p29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Introduction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>
                <a:solidFill>
                  <a:srgbClr val="4A86E8"/>
                </a:solidFill>
              </a:rPr>
              <a:t>RL: a special type of Machine Learning</a:t>
            </a:r>
            <a:endParaRPr i="1" sz="2800">
              <a:solidFill>
                <a:srgbClr val="4A86E8"/>
              </a:solidFill>
            </a:endParaRPr>
          </a:p>
        </p:txBody>
      </p:sp>
      <p:sp>
        <p:nvSpPr>
          <p:cNvPr id="229" name="Google Shape;229;p29"/>
          <p:cNvSpPr/>
          <p:nvPr/>
        </p:nvSpPr>
        <p:spPr>
          <a:xfrm>
            <a:off x="4947925" y="4048651"/>
            <a:ext cx="2403300" cy="993000"/>
          </a:xfrm>
          <a:prstGeom prst="roundRect">
            <a:avLst>
              <a:gd fmla="val 16667" name="adj"/>
            </a:avLst>
          </a:prstGeom>
          <a:solidFill>
            <a:schemeClr val="accent3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lt1"/>
                </a:solidFill>
              </a:rPr>
              <a:t>Reinforcement Learning</a:t>
            </a:r>
            <a:endParaRPr sz="2500">
              <a:solidFill>
                <a:schemeClr val="lt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</a:endParaRPr>
          </a:p>
        </p:txBody>
      </p:sp>
      <p:sp>
        <p:nvSpPr>
          <p:cNvPr id="230" name="Google Shape;230;p29"/>
          <p:cNvSpPr/>
          <p:nvPr/>
        </p:nvSpPr>
        <p:spPr>
          <a:xfrm>
            <a:off x="980475" y="951175"/>
            <a:ext cx="2403300" cy="979500"/>
          </a:xfrm>
          <a:prstGeom prst="roundRect">
            <a:avLst>
              <a:gd fmla="val 16667" name="adj"/>
            </a:avLst>
          </a:prstGeom>
          <a:solidFill>
            <a:srgbClr val="4A86E8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lt1"/>
                </a:solidFill>
              </a:rPr>
              <a:t>Supervised Learning</a:t>
            </a:r>
            <a:endParaRPr sz="2500">
              <a:solidFill>
                <a:schemeClr val="lt1"/>
              </a:solidFill>
            </a:endParaRPr>
          </a:p>
        </p:txBody>
      </p:sp>
      <p:sp>
        <p:nvSpPr>
          <p:cNvPr id="231" name="Google Shape;231;p29"/>
          <p:cNvSpPr txBox="1"/>
          <p:nvPr/>
        </p:nvSpPr>
        <p:spPr>
          <a:xfrm rot="813">
            <a:off x="283050" y="2279375"/>
            <a:ext cx="3807300" cy="72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6D9EEB"/>
                </a:solidFill>
                <a:latin typeface="Cambria"/>
                <a:ea typeface="Cambria"/>
                <a:cs typeface="Cambria"/>
                <a:sym typeface="Cambria"/>
              </a:rPr>
              <a:t>Data:</a:t>
            </a:r>
            <a:r>
              <a:rPr lang="en-US" sz="2000">
                <a:solidFill>
                  <a:srgbClr val="6D9EEB"/>
                </a:solidFill>
                <a:latin typeface="Cambria"/>
                <a:ea typeface="Cambria"/>
                <a:cs typeface="Cambria"/>
                <a:sym typeface="Cambria"/>
              </a:rPr>
              <a:t> values and labels, </a:t>
            </a:r>
            <a:endParaRPr sz="2000">
              <a:solidFill>
                <a:srgbClr val="6D9EEB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6D9EEB"/>
                </a:solidFill>
                <a:latin typeface="Cambria"/>
                <a:ea typeface="Cambria"/>
                <a:cs typeface="Cambria"/>
                <a:sym typeface="Cambria"/>
              </a:rPr>
              <a:t>Goal:</a:t>
            </a:r>
            <a:r>
              <a:rPr lang="en-US" sz="2000">
                <a:solidFill>
                  <a:srgbClr val="6D9EEB"/>
                </a:solidFill>
                <a:latin typeface="Cambria"/>
                <a:ea typeface="Cambria"/>
                <a:cs typeface="Cambria"/>
                <a:sym typeface="Cambria"/>
              </a:rPr>
              <a:t> learn the mapping,</a:t>
            </a:r>
            <a:endParaRPr sz="2000">
              <a:solidFill>
                <a:srgbClr val="6D9EEB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32" name="Google Shape;232;p29"/>
          <p:cNvSpPr/>
          <p:nvPr/>
        </p:nvSpPr>
        <p:spPr>
          <a:xfrm>
            <a:off x="4707163" y="1060088"/>
            <a:ext cx="2779200" cy="27642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233" name="Google Shape;233;p29"/>
          <p:cNvSpPr txBox="1"/>
          <p:nvPr/>
        </p:nvSpPr>
        <p:spPr>
          <a:xfrm>
            <a:off x="4975713" y="1620113"/>
            <a:ext cx="2280600" cy="121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lt1"/>
                </a:solidFill>
              </a:rPr>
              <a:t>MACHINE LEARNING</a:t>
            </a:r>
            <a:endParaRPr sz="3000">
              <a:solidFill>
                <a:schemeClr val="lt1"/>
              </a:solidFill>
            </a:endParaRPr>
          </a:p>
        </p:txBody>
      </p:sp>
      <p:pic>
        <p:nvPicPr>
          <p:cNvPr id="234" name="Google Shape;234;p29"/>
          <p:cNvPicPr preferRelativeResize="0"/>
          <p:nvPr/>
        </p:nvPicPr>
        <p:blipFill rotWithShape="1">
          <a:blip r:embed="rId3">
            <a:alphaModFix/>
          </a:blip>
          <a:srcRect b="20140" l="0" r="0" t="0"/>
          <a:stretch/>
        </p:blipFill>
        <p:spPr>
          <a:xfrm>
            <a:off x="5291111" y="2502411"/>
            <a:ext cx="1611300" cy="128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3625" y="3793000"/>
            <a:ext cx="1311300" cy="1143176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29"/>
          <p:cNvSpPr txBox="1"/>
          <p:nvPr/>
        </p:nvSpPr>
        <p:spPr>
          <a:xfrm rot="938">
            <a:off x="533625" y="1931098"/>
            <a:ext cx="3297000" cy="57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100">
                <a:solidFill>
                  <a:srgbClr val="6D9EEB"/>
                </a:solidFill>
                <a:latin typeface="Cambria"/>
                <a:ea typeface="Cambria"/>
                <a:cs typeface="Cambria"/>
                <a:sym typeface="Cambria"/>
              </a:rPr>
              <a:t>“Learning by example”</a:t>
            </a:r>
            <a:endParaRPr b="1" i="1" sz="2100">
              <a:solidFill>
                <a:srgbClr val="6D9EEB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37" name="Google Shape;237;p29"/>
          <p:cNvSpPr/>
          <p:nvPr/>
        </p:nvSpPr>
        <p:spPr>
          <a:xfrm>
            <a:off x="8949875" y="985675"/>
            <a:ext cx="2403300" cy="910500"/>
          </a:xfrm>
          <a:prstGeom prst="roundRect">
            <a:avLst>
              <a:gd fmla="val 16667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lt1"/>
                </a:solidFill>
              </a:rPr>
              <a:t>Unsupervised Learning</a:t>
            </a:r>
            <a:endParaRPr sz="2500">
              <a:solidFill>
                <a:schemeClr val="lt1"/>
              </a:solidFill>
            </a:endParaRPr>
          </a:p>
        </p:txBody>
      </p:sp>
      <p:sp>
        <p:nvSpPr>
          <p:cNvPr id="238" name="Google Shape;238;p29"/>
          <p:cNvSpPr txBox="1"/>
          <p:nvPr/>
        </p:nvSpPr>
        <p:spPr>
          <a:xfrm rot="744">
            <a:off x="8030275" y="1980350"/>
            <a:ext cx="41583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100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rPr>
              <a:t>“Learning without examples”</a:t>
            </a:r>
            <a:endParaRPr b="1" i="1" sz="2100">
              <a:solidFill>
                <a:schemeClr val="accent5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39" name="Google Shape;239;p29"/>
          <p:cNvSpPr txBox="1"/>
          <p:nvPr/>
        </p:nvSpPr>
        <p:spPr>
          <a:xfrm rot="686">
            <a:off x="3839300" y="4962300"/>
            <a:ext cx="4508700" cy="57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100">
                <a:solidFill>
                  <a:schemeClr val="accent3"/>
                </a:solidFill>
                <a:latin typeface="Cambria"/>
                <a:ea typeface="Cambria"/>
                <a:cs typeface="Cambria"/>
                <a:sym typeface="Cambria"/>
              </a:rPr>
              <a:t>“Learning through trial and error”</a:t>
            </a:r>
            <a:endParaRPr b="1" i="1" sz="2100">
              <a:solidFill>
                <a:schemeClr val="accent3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40" name="Google Shape;240;p29"/>
          <p:cNvSpPr txBox="1"/>
          <p:nvPr/>
        </p:nvSpPr>
        <p:spPr>
          <a:xfrm rot="542">
            <a:off x="4212375" y="5301400"/>
            <a:ext cx="3807300" cy="72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accent3"/>
                </a:solidFill>
                <a:latin typeface="Cambria"/>
                <a:ea typeface="Cambria"/>
                <a:cs typeface="Cambria"/>
                <a:sym typeface="Cambria"/>
              </a:rPr>
              <a:t>Data: </a:t>
            </a:r>
            <a:r>
              <a:rPr lang="en-US" sz="2000">
                <a:solidFill>
                  <a:schemeClr val="accent3"/>
                </a:solidFill>
                <a:latin typeface="Cambria"/>
                <a:ea typeface="Cambria"/>
                <a:cs typeface="Cambria"/>
                <a:sym typeface="Cambria"/>
              </a:rPr>
              <a:t>state, actions, rewards </a:t>
            </a:r>
            <a:endParaRPr sz="2000">
              <a:solidFill>
                <a:schemeClr val="accent3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accent3"/>
                </a:solidFill>
                <a:latin typeface="Cambria"/>
                <a:ea typeface="Cambria"/>
                <a:cs typeface="Cambria"/>
                <a:sym typeface="Cambria"/>
              </a:rPr>
              <a:t>Goal:</a:t>
            </a:r>
            <a:r>
              <a:rPr lang="en-US" sz="2000">
                <a:solidFill>
                  <a:schemeClr val="accent3"/>
                </a:solidFill>
                <a:latin typeface="Cambria"/>
                <a:ea typeface="Cambria"/>
                <a:cs typeface="Cambria"/>
                <a:sym typeface="Cambria"/>
              </a:rPr>
              <a:t> Maximize future rewards (over many timesteps)</a:t>
            </a:r>
            <a:endParaRPr sz="2000">
              <a:solidFill>
                <a:schemeClr val="accent3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accent3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41" name="Google Shape;241;p29"/>
          <p:cNvSpPr txBox="1"/>
          <p:nvPr/>
        </p:nvSpPr>
        <p:spPr>
          <a:xfrm rot="844150">
            <a:off x="10127907" y="5032431"/>
            <a:ext cx="2152261" cy="90914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700">
                <a:solidFill>
                  <a:schemeClr val="accent3"/>
                </a:solidFill>
                <a:latin typeface="Cambria"/>
                <a:ea typeface="Cambria"/>
                <a:cs typeface="Cambria"/>
                <a:sym typeface="Cambria"/>
              </a:rPr>
              <a:t>“Do something because it is rewarding”</a:t>
            </a:r>
            <a:endParaRPr i="1" sz="1700">
              <a:solidFill>
                <a:schemeClr val="accent3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42" name="Google Shape;242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75916" y="3179128"/>
            <a:ext cx="2551209" cy="106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2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103200" y="4961857"/>
            <a:ext cx="2152200" cy="12554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29"/>
          <p:cNvPicPr preferRelativeResize="0"/>
          <p:nvPr/>
        </p:nvPicPr>
        <p:blipFill rotWithShape="1">
          <a:blip r:embed="rId7">
            <a:alphaModFix/>
          </a:blip>
          <a:srcRect b="11441" l="12132" r="16203" t="10567"/>
          <a:stretch/>
        </p:blipFill>
        <p:spPr>
          <a:xfrm>
            <a:off x="2137400" y="3502075"/>
            <a:ext cx="1941325" cy="1568070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29"/>
          <p:cNvSpPr/>
          <p:nvPr/>
        </p:nvSpPr>
        <p:spPr>
          <a:xfrm>
            <a:off x="2176550" y="3502063"/>
            <a:ext cx="913200" cy="9930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" name="Google Shape;246;p29"/>
          <p:cNvSpPr/>
          <p:nvPr/>
        </p:nvSpPr>
        <p:spPr>
          <a:xfrm>
            <a:off x="2997525" y="3443513"/>
            <a:ext cx="913200" cy="993000"/>
          </a:xfrm>
          <a:prstGeom prst="rect">
            <a:avLst/>
          </a:prstGeom>
          <a:noFill/>
          <a:ln cap="flat" cmpd="sng" w="28575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29"/>
          <p:cNvSpPr txBox="1"/>
          <p:nvPr/>
        </p:nvSpPr>
        <p:spPr>
          <a:xfrm>
            <a:off x="1794925" y="4436513"/>
            <a:ext cx="1202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FF0000"/>
                </a:solidFill>
                <a:highlight>
                  <a:srgbClr val="FFFF00"/>
                </a:highlight>
              </a:rPr>
              <a:t>CAT: 0.98</a:t>
            </a:r>
            <a:endParaRPr b="1" sz="160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248" name="Google Shape;248;p29"/>
          <p:cNvSpPr txBox="1"/>
          <p:nvPr/>
        </p:nvSpPr>
        <p:spPr>
          <a:xfrm>
            <a:off x="3205125" y="4370338"/>
            <a:ext cx="1289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990000"/>
                </a:solidFill>
                <a:highlight>
                  <a:srgbClr val="FFFF00"/>
                </a:highlight>
              </a:rPr>
              <a:t>DOG: 0.88</a:t>
            </a:r>
            <a:endParaRPr b="1" sz="1600">
              <a:solidFill>
                <a:srgbClr val="990000"/>
              </a:solidFill>
              <a:highlight>
                <a:srgbClr val="FFFF00"/>
              </a:highlight>
            </a:endParaRPr>
          </a:p>
        </p:txBody>
      </p:sp>
      <p:pic>
        <p:nvPicPr>
          <p:cNvPr descr="\color{cornflowerblue}(X_i, Y_i)&#10;%022f02cb-8de5-4ffc-9c45-47b65b31d4df" id="249" name="Google Shape;249;p2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165525" y="2400879"/>
            <a:ext cx="913200" cy="27947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color{cornflowerblue}f: X_i \mapsto Y_i&#10;%9cb7ef20-3374-4f44-a169-e4539ec1ccfd" id="250" name="Google Shape;250;p29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423248" y="3010688"/>
            <a:ext cx="1517764" cy="279475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29"/>
          <p:cNvSpPr txBox="1"/>
          <p:nvPr/>
        </p:nvSpPr>
        <p:spPr>
          <a:xfrm rot="787">
            <a:off x="8103200" y="2401325"/>
            <a:ext cx="3931800" cy="72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rPr>
              <a:t>Data:</a:t>
            </a:r>
            <a:r>
              <a:rPr lang="en-US" sz="2000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rPr>
              <a:t> values (no labels), </a:t>
            </a:r>
            <a:r>
              <a:rPr i="1" lang="en-US" sz="2000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rPr>
              <a:t>X</a:t>
            </a:r>
            <a:endParaRPr i="1" sz="2000">
              <a:solidFill>
                <a:schemeClr val="accent5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rPr>
              <a:t>Goal:</a:t>
            </a:r>
            <a:r>
              <a:rPr lang="en-US" sz="2000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rPr>
              <a:t> learn underlying structure</a:t>
            </a:r>
            <a:endParaRPr sz="2000">
              <a:solidFill>
                <a:schemeClr val="accent5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5" name="Shape 1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6" name="Google Shape;1446;p83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Sources and further reading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rgbClr val="4A86E8"/>
              </a:solidFill>
            </a:endParaRPr>
          </a:p>
        </p:txBody>
      </p:sp>
      <p:sp>
        <p:nvSpPr>
          <p:cNvPr id="1447" name="Google Shape;1447;p83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48" name="Google Shape;1448;p83"/>
          <p:cNvSpPr txBox="1"/>
          <p:nvPr/>
        </p:nvSpPr>
        <p:spPr>
          <a:xfrm>
            <a:off x="729025" y="1228550"/>
            <a:ext cx="9612300" cy="26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Font typeface="Cambria"/>
              <a:buAutoNum type="arabicPeriod"/>
            </a:pPr>
            <a:r>
              <a:rPr lang="en-US" sz="2000">
                <a:latin typeface="Cambria"/>
                <a:ea typeface="Cambria"/>
                <a:cs typeface="Cambria"/>
                <a:sym typeface="Cambria"/>
              </a:rPr>
              <a:t>A. Amini, “</a:t>
            </a:r>
            <a:r>
              <a:rPr lang="en-US" sz="2000" u="sng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3"/>
              </a:rPr>
              <a:t>Deep </a:t>
            </a:r>
            <a:r>
              <a:rPr lang="en-US" sz="2000" u="sng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4"/>
              </a:rPr>
              <a:t>Reinforcement Learning</a:t>
            </a:r>
            <a:r>
              <a:rPr lang="en-US" sz="2000">
                <a:latin typeface="Cambria"/>
                <a:ea typeface="Cambria"/>
                <a:cs typeface="Cambria"/>
                <a:sym typeface="Cambria"/>
              </a:rPr>
              <a:t>” Lecture, MIT 2023. Part of MITs</a:t>
            </a:r>
            <a:r>
              <a:rPr lang="en-US" sz="2000"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en-US" sz="2000" u="sng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5"/>
              </a:rPr>
              <a:t>Intro to deeplearning</a:t>
            </a:r>
            <a:r>
              <a:rPr lang="en-US" sz="2000">
                <a:latin typeface="Cambria"/>
                <a:ea typeface="Cambria"/>
                <a:cs typeface="Cambria"/>
                <a:sym typeface="Cambria"/>
              </a:rPr>
              <a:t>.</a:t>
            </a:r>
            <a:endParaRPr sz="2000">
              <a:latin typeface="Cambria"/>
              <a:ea typeface="Cambria"/>
              <a:cs typeface="Cambria"/>
              <a:sym typeface="Cambria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Font typeface="Cambria"/>
              <a:buAutoNum type="arabicPeriod"/>
            </a:pPr>
            <a:r>
              <a:rPr lang="en-US" sz="2000">
                <a:latin typeface="Cambria"/>
                <a:ea typeface="Cambria"/>
                <a:cs typeface="Cambria"/>
                <a:sym typeface="Cambria"/>
              </a:rPr>
              <a:t>R.S. Sutton and A.G. Barto, "</a:t>
            </a:r>
            <a:r>
              <a:rPr lang="en-US" sz="2000" u="sng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6"/>
              </a:rPr>
              <a:t>Reinforcement learning - an introduction</a:t>
            </a:r>
            <a:r>
              <a:rPr lang="en-US" sz="2000">
                <a:latin typeface="Cambria"/>
                <a:ea typeface="Cambria"/>
                <a:cs typeface="Cambria"/>
                <a:sym typeface="Cambria"/>
              </a:rPr>
              <a:t>", Book, 2nd edition, 2020.</a:t>
            </a:r>
            <a:endParaRPr sz="2000">
              <a:latin typeface="Cambria"/>
              <a:ea typeface="Cambria"/>
              <a:cs typeface="Cambria"/>
              <a:sym typeface="Cambria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Font typeface="Cambria"/>
              <a:buAutoNum type="arabicPeriod"/>
            </a:pPr>
            <a:r>
              <a:rPr lang="en-US" sz="2000">
                <a:latin typeface="Cambria"/>
                <a:ea typeface="Cambria"/>
                <a:cs typeface="Cambria"/>
                <a:sym typeface="Cambria"/>
              </a:rPr>
              <a:t>A. Santamaria Garcia, “</a:t>
            </a:r>
            <a:r>
              <a:rPr lang="en-US" sz="2000" u="sng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7"/>
              </a:rPr>
              <a:t>Reinforcement learning and its application in particle accelerators</a:t>
            </a:r>
            <a:r>
              <a:rPr lang="en-US" sz="2000">
                <a:latin typeface="Cambria"/>
                <a:ea typeface="Cambria"/>
                <a:cs typeface="Cambria"/>
                <a:sym typeface="Cambria"/>
              </a:rPr>
              <a:t>”, Lecture, 2022</a:t>
            </a:r>
            <a:endParaRPr sz="2000">
              <a:latin typeface="Cambria"/>
              <a:ea typeface="Cambria"/>
              <a:cs typeface="Cambria"/>
              <a:sym typeface="Cambria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Font typeface="Cambria"/>
              <a:buAutoNum type="arabicPeriod"/>
            </a:pPr>
            <a:r>
              <a:rPr lang="en-US" sz="2000">
                <a:latin typeface="Cambria"/>
                <a:ea typeface="Cambria"/>
                <a:cs typeface="Cambria"/>
                <a:sym typeface="Cambria"/>
              </a:rPr>
              <a:t>M. Schenk and V. Kain, “</a:t>
            </a:r>
            <a:r>
              <a:rPr lang="en-US" sz="2000" u="sng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8"/>
              </a:rPr>
              <a:t>Introduction to Reinforcement Learning</a:t>
            </a:r>
            <a:r>
              <a:rPr lang="en-US" sz="2000">
                <a:latin typeface="Cambria"/>
                <a:ea typeface="Cambria"/>
                <a:cs typeface="Cambria"/>
                <a:sym typeface="Cambria"/>
              </a:rPr>
              <a:t>”, Lecture in thematic Cern School of Computing on machine learning, 2024 </a:t>
            </a:r>
            <a:endParaRPr sz="2000"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2" name="Shape 1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3" name="Google Shape;1453;p84"/>
          <p:cNvSpPr txBox="1"/>
          <p:nvPr/>
        </p:nvSpPr>
        <p:spPr>
          <a:xfrm>
            <a:off x="1890575" y="1067950"/>
            <a:ext cx="8129700" cy="9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>
                <a:solidFill>
                  <a:srgbClr val="171717"/>
                </a:solidFill>
              </a:rPr>
              <a:t>Thank you for listening! Questions?</a:t>
            </a:r>
            <a:endParaRPr sz="2900">
              <a:solidFill>
                <a:srgbClr val="171717"/>
              </a:solidFill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8" name="Shape 1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9" name="Google Shape;1459;p85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Extra: Model-free vs. model-based</a:t>
            </a:r>
            <a:endParaRPr i="1">
              <a:solidFill>
                <a:srgbClr val="4A86E8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rgbClr val="4A86E8"/>
              </a:solidFill>
            </a:endParaRPr>
          </a:p>
        </p:txBody>
      </p:sp>
      <p:sp>
        <p:nvSpPr>
          <p:cNvPr id="1460" name="Google Shape;1460;p85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61" name="Google Shape;1461;p85"/>
          <p:cNvSpPr txBox="1"/>
          <p:nvPr/>
        </p:nvSpPr>
        <p:spPr>
          <a:xfrm>
            <a:off x="1950125" y="1497675"/>
            <a:ext cx="3795900" cy="6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Model-free</a:t>
            </a:r>
            <a:endParaRPr b="1" sz="28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62" name="Google Shape;1462;p85"/>
          <p:cNvSpPr txBox="1"/>
          <p:nvPr/>
        </p:nvSpPr>
        <p:spPr>
          <a:xfrm>
            <a:off x="1756450" y="2019700"/>
            <a:ext cx="4719900" cy="20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Cambria"/>
              <a:buChar char="➢"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Agent relies on trial-and-error experience for action selection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Cambria"/>
              <a:buChar char="➢"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Does not learn transition dynamics directly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Cambria"/>
              <a:buChar char="➢"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Can’t “plan ahead”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63" name="Google Shape;1463;p85"/>
          <p:cNvSpPr txBox="1"/>
          <p:nvPr/>
        </p:nvSpPr>
        <p:spPr>
          <a:xfrm>
            <a:off x="6850800" y="1497675"/>
            <a:ext cx="3795900" cy="6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Model-based</a:t>
            </a:r>
            <a:endParaRPr b="1" sz="28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64" name="Google Shape;1464;p85"/>
          <p:cNvSpPr txBox="1"/>
          <p:nvPr/>
        </p:nvSpPr>
        <p:spPr>
          <a:xfrm>
            <a:off x="6657125" y="2019700"/>
            <a:ext cx="4719900" cy="20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Cambria"/>
              <a:buChar char="➢"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Keeps an internal model of the environment (transitions and rewards)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Cambria"/>
              <a:buChar char="➢"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Can plan ahead by simulating future actions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65" name="Google Shape;1465;p85"/>
          <p:cNvSpPr txBox="1"/>
          <p:nvPr/>
        </p:nvSpPr>
        <p:spPr>
          <a:xfrm>
            <a:off x="970800" y="4407025"/>
            <a:ext cx="10250400" cy="88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For beginners of RL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: if no accurate model is already provided or can be easily defined → explore going </a:t>
            </a: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model-free 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first*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66" name="Google Shape;1466;p85"/>
          <p:cNvSpPr txBox="1"/>
          <p:nvPr/>
        </p:nvSpPr>
        <p:spPr>
          <a:xfrm>
            <a:off x="865200" y="5241925"/>
            <a:ext cx="10461600" cy="63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9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*For advanced users: Model-based and hybrid methods gaining traction in state-of-the-art. Combining model-free learning algorithms with learned predictive models show great promise for control tasks</a:t>
            </a:r>
            <a:endParaRPr i="1" sz="1900">
              <a:solidFill>
                <a:srgbClr val="171717"/>
              </a:solidFill>
            </a:endParaRPr>
          </a:p>
        </p:txBody>
      </p:sp>
      <p:pic>
        <p:nvPicPr>
          <p:cNvPr descr="AlphaGo Beats The World's Best Go Player | by Ashley | Level Up Coding" id="1467" name="Google Shape;1467;p8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456399" y="162949"/>
            <a:ext cx="2561577" cy="1439876"/>
          </a:xfrm>
          <a:prstGeom prst="rect">
            <a:avLst/>
          </a:prstGeom>
          <a:noFill/>
          <a:ln>
            <a:noFill/>
          </a:ln>
        </p:spPr>
      </p:pic>
      <p:sp>
        <p:nvSpPr>
          <p:cNvPr id="1468" name="Google Shape;1468;p85"/>
          <p:cNvSpPr/>
          <p:nvPr/>
        </p:nvSpPr>
        <p:spPr>
          <a:xfrm>
            <a:off x="8116266" y="459043"/>
            <a:ext cx="1070000" cy="939125"/>
          </a:xfrm>
          <a:custGeom>
            <a:rect b="b" l="l" r="r" t="t"/>
            <a:pathLst>
              <a:path extrusionOk="0" h="37565" w="42800">
                <a:moveTo>
                  <a:pt x="6406" y="37565"/>
                </a:moveTo>
                <a:cubicBezTo>
                  <a:pt x="2989" y="36198"/>
                  <a:pt x="-454" y="32096"/>
                  <a:pt x="151" y="28466"/>
                </a:cubicBezTo>
                <a:cubicBezTo>
                  <a:pt x="1584" y="19871"/>
                  <a:pt x="10373" y="8559"/>
                  <a:pt x="18917" y="10269"/>
                </a:cubicBezTo>
                <a:cubicBezTo>
                  <a:pt x="22210" y="10928"/>
                  <a:pt x="24555" y="18073"/>
                  <a:pt x="21760" y="19936"/>
                </a:cubicBezTo>
                <a:cubicBezTo>
                  <a:pt x="17945" y="22479"/>
                  <a:pt x="9816" y="22486"/>
                  <a:pt x="8112" y="18230"/>
                </a:cubicBezTo>
                <a:cubicBezTo>
                  <a:pt x="5648" y="12073"/>
                  <a:pt x="12056" y="3266"/>
                  <a:pt x="18348" y="1171"/>
                </a:cubicBezTo>
                <a:cubicBezTo>
                  <a:pt x="26156" y="-1429"/>
                  <a:pt x="35440" y="900"/>
                  <a:pt x="42800" y="4583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3" name="Shape 1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" name="Google Shape;1474;p86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Extra: Why use RL for optimization?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>
                <a:solidFill>
                  <a:srgbClr val="4A86E8"/>
                </a:solidFill>
              </a:rPr>
              <a:t>The RL advantage</a:t>
            </a:r>
            <a:endParaRPr i="1">
              <a:solidFill>
                <a:srgbClr val="4A86E8"/>
              </a:solidFill>
            </a:endParaRPr>
          </a:p>
        </p:txBody>
      </p:sp>
      <p:sp>
        <p:nvSpPr>
          <p:cNvPr id="1475" name="Google Shape;1475;p86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476" name="Google Shape;1476;p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170">
            <a:off x="1778820" y="2018209"/>
            <a:ext cx="594038" cy="593983"/>
          </a:xfrm>
          <a:prstGeom prst="rect">
            <a:avLst/>
          </a:prstGeom>
          <a:noFill/>
          <a:ln>
            <a:noFill/>
          </a:ln>
        </p:spPr>
      </p:pic>
      <p:sp>
        <p:nvSpPr>
          <p:cNvPr id="1477" name="Google Shape;1477;p86"/>
          <p:cNvSpPr/>
          <p:nvPr/>
        </p:nvSpPr>
        <p:spPr>
          <a:xfrm>
            <a:off x="3100225" y="1968850"/>
            <a:ext cx="3447900" cy="692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Explore + optimize</a:t>
            </a:r>
            <a:endParaRPr sz="2000"/>
          </a:p>
        </p:txBody>
      </p:sp>
      <p:pic>
        <p:nvPicPr>
          <p:cNvPr id="1478" name="Google Shape;1478;p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170">
            <a:off x="1795945" y="4058471"/>
            <a:ext cx="594038" cy="593983"/>
          </a:xfrm>
          <a:prstGeom prst="rect">
            <a:avLst/>
          </a:prstGeom>
          <a:noFill/>
          <a:ln>
            <a:noFill/>
          </a:ln>
        </p:spPr>
      </p:pic>
      <p:sp>
        <p:nvSpPr>
          <p:cNvPr id="1479" name="Google Shape;1479;p86"/>
          <p:cNvSpPr/>
          <p:nvPr/>
        </p:nvSpPr>
        <p:spPr>
          <a:xfrm>
            <a:off x="3636338" y="4010763"/>
            <a:ext cx="2146200" cy="692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Explore (train)</a:t>
            </a:r>
            <a:endParaRPr sz="2000"/>
          </a:p>
        </p:txBody>
      </p:sp>
      <p:sp>
        <p:nvSpPr>
          <p:cNvPr id="1480" name="Google Shape;1480;p86"/>
          <p:cNvSpPr/>
          <p:nvPr/>
        </p:nvSpPr>
        <p:spPr>
          <a:xfrm>
            <a:off x="7677850" y="4026638"/>
            <a:ext cx="2589300" cy="692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Optimize</a:t>
            </a:r>
            <a:endParaRPr sz="2000"/>
          </a:p>
        </p:txBody>
      </p:sp>
      <p:sp>
        <p:nvSpPr>
          <p:cNvPr id="1481" name="Google Shape;1481;p86"/>
          <p:cNvSpPr txBox="1"/>
          <p:nvPr/>
        </p:nvSpPr>
        <p:spPr>
          <a:xfrm>
            <a:off x="715850" y="5295750"/>
            <a:ext cx="53802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Can </a:t>
            </a: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capitalize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 on </a:t>
            </a: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experience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82" name="Google Shape;1482;p86"/>
          <p:cNvSpPr txBox="1"/>
          <p:nvPr/>
        </p:nvSpPr>
        <p:spPr>
          <a:xfrm>
            <a:off x="6369450" y="5081313"/>
            <a:ext cx="5380200" cy="123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skips exploration at inference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→ Faster convergence (assuming well-trained agent)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83" name="Google Shape;1483;p86"/>
          <p:cNvSpPr/>
          <p:nvPr/>
        </p:nvSpPr>
        <p:spPr>
          <a:xfrm>
            <a:off x="6096000" y="3968750"/>
            <a:ext cx="1268400" cy="788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Trained Agent</a:t>
            </a:r>
            <a:endParaRPr sz="2000"/>
          </a:p>
        </p:txBody>
      </p:sp>
      <p:sp>
        <p:nvSpPr>
          <p:cNvPr id="1484" name="Google Shape;1484;p86"/>
          <p:cNvSpPr/>
          <p:nvPr/>
        </p:nvSpPr>
        <p:spPr>
          <a:xfrm>
            <a:off x="2067375" y="3547425"/>
            <a:ext cx="1914900" cy="365100"/>
          </a:xfrm>
          <a:prstGeom prst="wedgeRoundRectCallout">
            <a:avLst>
              <a:gd fmla="val -36690" name="adj1"/>
              <a:gd fmla="val 98192" name="adj2"/>
              <a:gd fmla="val 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171717"/>
                </a:solidFill>
              </a:rPr>
              <a:t>Start training!</a:t>
            </a:r>
            <a:endParaRPr sz="1800">
              <a:solidFill>
                <a:srgbClr val="171717"/>
              </a:solidFill>
            </a:endParaRPr>
          </a:p>
        </p:txBody>
      </p:sp>
      <p:sp>
        <p:nvSpPr>
          <p:cNvPr id="1485" name="Google Shape;1485;p86"/>
          <p:cNvSpPr/>
          <p:nvPr/>
        </p:nvSpPr>
        <p:spPr>
          <a:xfrm>
            <a:off x="6888400" y="2757050"/>
            <a:ext cx="1574700" cy="269700"/>
          </a:xfrm>
          <a:prstGeom prst="wedgeRoundRectCallout">
            <a:avLst>
              <a:gd fmla="val -46250" name="adj1"/>
              <a:gd fmla="val 121468" name="adj2"/>
              <a:gd fmla="val 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171717"/>
                </a:solidFill>
              </a:rPr>
              <a:t>Optimize!</a:t>
            </a:r>
            <a:endParaRPr sz="1800">
              <a:solidFill>
                <a:srgbClr val="171717"/>
              </a:solidFill>
            </a:endParaRPr>
          </a:p>
        </p:txBody>
      </p:sp>
      <p:sp>
        <p:nvSpPr>
          <p:cNvPr id="1486" name="Google Shape;1486;p86"/>
          <p:cNvSpPr/>
          <p:nvPr/>
        </p:nvSpPr>
        <p:spPr>
          <a:xfrm>
            <a:off x="1934325" y="1416050"/>
            <a:ext cx="1914900" cy="365100"/>
          </a:xfrm>
          <a:prstGeom prst="wedgeRoundRectCallout">
            <a:avLst>
              <a:gd fmla="val -37448" name="adj1"/>
              <a:gd fmla="val 101411" name="adj2"/>
              <a:gd fmla="val 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171717"/>
                </a:solidFill>
              </a:rPr>
              <a:t>Optimize!</a:t>
            </a:r>
            <a:endParaRPr sz="1800">
              <a:solidFill>
                <a:srgbClr val="171717"/>
              </a:solidFill>
            </a:endParaRPr>
          </a:p>
        </p:txBody>
      </p:sp>
      <p:cxnSp>
        <p:nvCxnSpPr>
          <p:cNvPr id="1487" name="Google Shape;1487;p86"/>
          <p:cNvCxnSpPr>
            <a:stCxn id="1478" idx="3"/>
            <a:endCxn id="1479" idx="1"/>
          </p:cNvCxnSpPr>
          <p:nvPr/>
        </p:nvCxnSpPr>
        <p:spPr>
          <a:xfrm>
            <a:off x="2389983" y="4355478"/>
            <a:ext cx="1246500" cy="1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88" name="Google Shape;1488;p86"/>
          <p:cNvCxnSpPr>
            <a:stCxn id="1479" idx="3"/>
            <a:endCxn id="1483" idx="1"/>
          </p:cNvCxnSpPr>
          <p:nvPr/>
        </p:nvCxnSpPr>
        <p:spPr>
          <a:xfrm>
            <a:off x="5782538" y="4357113"/>
            <a:ext cx="313500" cy="5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89" name="Google Shape;1489;p86"/>
          <p:cNvCxnSpPr>
            <a:stCxn id="1490" idx="2"/>
            <a:endCxn id="1483" idx="0"/>
          </p:cNvCxnSpPr>
          <p:nvPr/>
        </p:nvCxnSpPr>
        <p:spPr>
          <a:xfrm flipH="1" rot="-5400000">
            <a:off x="6552152" y="3790192"/>
            <a:ext cx="356700" cy="600"/>
          </a:xfrm>
          <a:prstGeom prst="bentConnector3">
            <a:avLst>
              <a:gd fmla="val 49989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91" name="Google Shape;1491;p86"/>
          <p:cNvCxnSpPr>
            <a:stCxn id="1483" idx="3"/>
            <a:endCxn id="1480" idx="1"/>
          </p:cNvCxnSpPr>
          <p:nvPr/>
        </p:nvCxnSpPr>
        <p:spPr>
          <a:xfrm>
            <a:off x="7364400" y="4362800"/>
            <a:ext cx="313500" cy="10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92" name="Google Shape;1492;p86"/>
          <p:cNvSpPr/>
          <p:nvPr/>
        </p:nvSpPr>
        <p:spPr>
          <a:xfrm>
            <a:off x="8540325" y="2009739"/>
            <a:ext cx="2369700" cy="1235700"/>
          </a:xfrm>
          <a:prstGeom prst="roundRect">
            <a:avLst>
              <a:gd fmla="val 16667" name="adj"/>
            </a:avLst>
          </a:prstGeom>
          <a:solidFill>
            <a:srgbClr val="38761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lt1"/>
                </a:solidFill>
              </a:rPr>
              <a:t>Optimized Beam</a:t>
            </a:r>
            <a:endParaRPr sz="2000">
              <a:solidFill>
                <a:schemeClr val="lt1"/>
              </a:solidFill>
            </a:endParaRPr>
          </a:p>
        </p:txBody>
      </p:sp>
      <p:cxnSp>
        <p:nvCxnSpPr>
          <p:cNvPr id="1493" name="Google Shape;1493;p86"/>
          <p:cNvCxnSpPr>
            <a:stCxn id="1476" idx="3"/>
            <a:endCxn id="1477" idx="1"/>
          </p:cNvCxnSpPr>
          <p:nvPr/>
        </p:nvCxnSpPr>
        <p:spPr>
          <a:xfrm>
            <a:off x="2372858" y="2315215"/>
            <a:ext cx="727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94" name="Google Shape;1494;p86"/>
          <p:cNvCxnSpPr>
            <a:stCxn id="1477" idx="3"/>
            <a:endCxn id="1492" idx="1"/>
          </p:cNvCxnSpPr>
          <p:nvPr/>
        </p:nvCxnSpPr>
        <p:spPr>
          <a:xfrm>
            <a:off x="6548125" y="2315200"/>
            <a:ext cx="1992300" cy="312300"/>
          </a:xfrm>
          <a:prstGeom prst="bentConnector3">
            <a:avLst>
              <a:gd fmla="val 49997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95" name="Google Shape;1495;p86"/>
          <p:cNvCxnSpPr>
            <a:stCxn id="1480" idx="0"/>
            <a:endCxn id="1492" idx="2"/>
          </p:cNvCxnSpPr>
          <p:nvPr/>
        </p:nvCxnSpPr>
        <p:spPr>
          <a:xfrm rot="-5400000">
            <a:off x="8958250" y="3259688"/>
            <a:ext cx="781200" cy="7527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490" name="Google Shape;1490;p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170">
            <a:off x="6433183" y="3018159"/>
            <a:ext cx="594038" cy="5939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0" name="Shape 1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1" name="Google Shape;1501;p87"/>
          <p:cNvSpPr txBox="1"/>
          <p:nvPr>
            <p:ph type="title"/>
          </p:nvPr>
        </p:nvSpPr>
        <p:spPr>
          <a:xfrm>
            <a:off x="407975" y="162950"/>
            <a:ext cx="47112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Extra: Solving the Bellman Optimality Equation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A86E8"/>
              </a:solidFill>
            </a:endParaRPr>
          </a:p>
        </p:txBody>
      </p:sp>
      <p:sp>
        <p:nvSpPr>
          <p:cNvPr id="1502" name="Google Shape;1502;p87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03" name="Google Shape;1503;p87"/>
          <p:cNvSpPr txBox="1"/>
          <p:nvPr/>
        </p:nvSpPr>
        <p:spPr>
          <a:xfrm>
            <a:off x="1568000" y="1734975"/>
            <a:ext cx="9198900" cy="68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Bellman Optimality Equation: Expand definition of optimal Q-function using expanded return…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504" name="Google Shape;1504;p87"/>
          <p:cNvSpPr txBox="1"/>
          <p:nvPr/>
        </p:nvSpPr>
        <p:spPr>
          <a:xfrm>
            <a:off x="5270500" y="162950"/>
            <a:ext cx="6759900" cy="1065600"/>
          </a:xfrm>
          <a:prstGeom prst="rect">
            <a:avLst/>
          </a:prstGeom>
          <a:noFill/>
          <a:ln cap="flat" cmpd="sng" w="19050">
            <a:solidFill>
              <a:srgbClr val="0033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The return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G_t=\sum_{k=0}^\infty\gamma ^kr_{k+t+1} =  r_{t+1} + \gamma\color{red}\sum_{k=0}^\infty\gamma ^kr_{k+t+1} &#10;&#10;%558993f8-d8e0-4ecf-b17b-d39ade2ae340" id="1505" name="Google Shape;1505;p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98732" y="668250"/>
            <a:ext cx="6562318" cy="3984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color{red}G_{t+1} &#10;&#10;%3762ec8e-0970-4177-9ea3-9accbce8ce88" id="1506" name="Google Shape;1506;p8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572375" y="209746"/>
            <a:ext cx="575100" cy="261403"/>
          </a:xfrm>
          <a:prstGeom prst="rect">
            <a:avLst/>
          </a:prstGeom>
          <a:noFill/>
          <a:ln>
            <a:noFill/>
          </a:ln>
        </p:spPr>
      </p:pic>
      <p:sp>
        <p:nvSpPr>
          <p:cNvPr id="1507" name="Google Shape;1507;p87"/>
          <p:cNvSpPr/>
          <p:nvPr/>
        </p:nvSpPr>
        <p:spPr>
          <a:xfrm rot="5400000">
            <a:off x="10838625" y="-463950"/>
            <a:ext cx="147300" cy="2017500"/>
          </a:xfrm>
          <a:prstGeom prst="leftBrace">
            <a:avLst>
              <a:gd fmla="val 0" name="adj1"/>
              <a:gd fmla="val 50000" name="adj2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= \mathbb{E}_{\pi^*}[r_{t+1} + \gamma G_{t+1}]&#10;%1ff2dc7b-31af-4671-9a6f-aae1ec733ae8" id="1508" name="Google Shape;1508;p8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926850" y="3303425"/>
            <a:ext cx="2686743" cy="3163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Q_*(s,a) = \mathbb{E}_{\pi^*}[G_t]&#10;%25256b5a-151c-4aa1-a3a8-2bda95dd0a92" id="1509" name="Google Shape;1509;p8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714231" y="2770050"/>
            <a:ext cx="2486244" cy="3163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= \mathbb{E}_{\pi^*}[r_{t+1} + \gamma \underset{a'}{\max}Q_*(s',a')]&#10;%b7c3a42d-b145-4396-a2de-6266308dd2c7" id="1510" name="Google Shape;1510;p8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892381" y="3783450"/>
            <a:ext cx="4191143" cy="5046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= \sum\limits_{s'}P_{s,s'}^a[R(s,s',a) + \gamma \underset{a'}{\max}Q_*(s',a')]&#10;%90ea8e64-3d62-4da5-9fb1-5311aa643650" id="1511" name="Google Shape;1511;p8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892386" y="4288075"/>
            <a:ext cx="4763675" cy="5046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= r_{t+1} + \gamma \underset{a'}{\max}Q_*(s_{t+1},a')&#10;%b9724e75-e18f-48e1-b071-3ef472ab55e6" id="1512" name="Google Shape;1512;p87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892375" y="4792700"/>
            <a:ext cx="3840750" cy="5046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color{green}\mathbb{E}_{\pi^*}[G_{t+1}] = V*(s')=\underset{a'}{\max}Q_*(s',a')&#10;%f42e70a8-b9cd-418c-962c-201855edfd1d" id="1513" name="Google Shape;1513;p87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576550" y="2928988"/>
            <a:ext cx="4763675" cy="457312"/>
          </a:xfrm>
          <a:prstGeom prst="rect">
            <a:avLst/>
          </a:prstGeom>
          <a:noFill/>
          <a:ln>
            <a:noFill/>
          </a:ln>
        </p:spPr>
      </p:pic>
      <p:sp>
        <p:nvSpPr>
          <p:cNvPr id="1514" name="Google Shape;1514;p87"/>
          <p:cNvSpPr txBox="1"/>
          <p:nvPr/>
        </p:nvSpPr>
        <p:spPr>
          <a:xfrm>
            <a:off x="4259275" y="2414500"/>
            <a:ext cx="9198900" cy="68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548135"/>
                </a:solidFill>
                <a:latin typeface="Cambria"/>
                <a:ea typeface="Cambria"/>
                <a:cs typeface="Cambria"/>
                <a:sym typeface="Cambria"/>
              </a:rPr>
              <a:t>Expand expected return using value and Q-functions:</a:t>
            </a:r>
            <a:endParaRPr i="1" sz="2100">
              <a:solidFill>
                <a:srgbClr val="548135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515" name="Google Shape;1515;p87"/>
          <p:cNvSpPr/>
          <p:nvPr/>
        </p:nvSpPr>
        <p:spPr>
          <a:xfrm>
            <a:off x="5106100" y="2944475"/>
            <a:ext cx="1239550" cy="274025"/>
          </a:xfrm>
          <a:custGeom>
            <a:rect b="b" l="l" r="r" t="t"/>
            <a:pathLst>
              <a:path extrusionOk="0" h="10961" w="49582">
                <a:moveTo>
                  <a:pt x="0" y="10961"/>
                </a:moveTo>
                <a:cubicBezTo>
                  <a:pt x="5188" y="7501"/>
                  <a:pt x="11108" y="2431"/>
                  <a:pt x="17223" y="3654"/>
                </a:cubicBezTo>
                <a:cubicBezTo>
                  <a:pt x="19893" y="4188"/>
                  <a:pt x="26456" y="5381"/>
                  <a:pt x="24530" y="7307"/>
                </a:cubicBezTo>
                <a:cubicBezTo>
                  <a:pt x="22604" y="9233"/>
                  <a:pt x="15589" y="5832"/>
                  <a:pt x="17223" y="3654"/>
                </a:cubicBezTo>
                <a:cubicBezTo>
                  <a:pt x="18951" y="1350"/>
                  <a:pt x="22172" y="0"/>
                  <a:pt x="25052" y="0"/>
                </a:cubicBezTo>
                <a:cubicBezTo>
                  <a:pt x="33275" y="0"/>
                  <a:pt x="41359" y="2610"/>
                  <a:pt x="49582" y="2610"/>
                </a:cubicBezTo>
              </a:path>
            </a:pathLst>
          </a:custGeom>
          <a:noFill/>
          <a:ln cap="flat" cmpd="sng" w="19050">
            <a:solidFill>
              <a:srgbClr val="186E33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1516" name="Google Shape;1516;p87"/>
          <p:cNvSpPr txBox="1"/>
          <p:nvPr/>
        </p:nvSpPr>
        <p:spPr>
          <a:xfrm>
            <a:off x="69600" y="3433875"/>
            <a:ext cx="2270400" cy="147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Weighted sum over all possible successor states s’ under action a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517" name="Google Shape;1517;p87"/>
          <p:cNvSpPr/>
          <p:nvPr/>
        </p:nvSpPr>
        <p:spPr>
          <a:xfrm>
            <a:off x="2235550" y="4152175"/>
            <a:ext cx="756755" cy="398408"/>
          </a:xfrm>
          <a:custGeom>
            <a:rect b="b" l="l" r="r" t="t"/>
            <a:pathLst>
              <a:path extrusionOk="0" h="17794" w="29929">
                <a:moveTo>
                  <a:pt x="180" y="0"/>
                </a:moveTo>
                <a:cubicBezTo>
                  <a:pt x="-1260" y="5761"/>
                  <a:pt x="9554" y="10836"/>
                  <a:pt x="15315" y="9395"/>
                </a:cubicBezTo>
                <a:cubicBezTo>
                  <a:pt x="15990" y="9226"/>
                  <a:pt x="15807" y="7799"/>
                  <a:pt x="15315" y="7307"/>
                </a:cubicBezTo>
                <a:cubicBezTo>
                  <a:pt x="13913" y="5904"/>
                  <a:pt x="10764" y="4154"/>
                  <a:pt x="9574" y="5741"/>
                </a:cubicBezTo>
                <a:cubicBezTo>
                  <a:pt x="8421" y="7278"/>
                  <a:pt x="8586" y="9618"/>
                  <a:pt x="9052" y="11482"/>
                </a:cubicBezTo>
                <a:cubicBezTo>
                  <a:pt x="10814" y="18530"/>
                  <a:pt x="22664" y="17745"/>
                  <a:pt x="29929" y="17745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1518" name="Google Shape;1518;p87"/>
          <p:cNvSpPr txBox="1"/>
          <p:nvPr/>
        </p:nvSpPr>
        <p:spPr>
          <a:xfrm>
            <a:off x="8236250" y="3734488"/>
            <a:ext cx="3369600" cy="147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FF0000"/>
                </a:solidFill>
                <a:latin typeface="Cambria"/>
                <a:ea typeface="Cambria"/>
                <a:cs typeface="Cambria"/>
                <a:sym typeface="Cambria"/>
              </a:rPr>
              <a:t>Assume deterministic env.,</a:t>
            </a:r>
            <a:endParaRPr i="1" sz="2100">
              <a:solidFill>
                <a:srgbClr val="FF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FF0000"/>
                </a:solidFill>
                <a:latin typeface="Cambria"/>
                <a:ea typeface="Cambria"/>
                <a:cs typeface="Cambria"/>
                <a:sym typeface="Cambria"/>
              </a:rPr>
              <a:t>→                      for transition from state s to s’, 0 for all other states</a:t>
            </a:r>
            <a:endParaRPr i="1" sz="2100">
              <a:solidFill>
                <a:srgbClr val="FF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\color{red}P_{s,s'}^a=1&#10;%b9461eee-1414-458f-ac92-1408f6b31749" id="1519" name="Google Shape;1519;p87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658042" y="4190738"/>
            <a:ext cx="1008382" cy="316350"/>
          </a:xfrm>
          <a:prstGeom prst="rect">
            <a:avLst/>
          </a:prstGeom>
          <a:noFill/>
          <a:ln>
            <a:noFill/>
          </a:ln>
        </p:spPr>
      </p:pic>
      <p:sp>
        <p:nvSpPr>
          <p:cNvPr id="1520" name="Google Shape;1520;p87"/>
          <p:cNvSpPr/>
          <p:nvPr/>
        </p:nvSpPr>
        <p:spPr>
          <a:xfrm>
            <a:off x="7729675" y="4410375"/>
            <a:ext cx="432950" cy="121225"/>
          </a:xfrm>
          <a:custGeom>
            <a:rect b="b" l="l" r="r" t="t"/>
            <a:pathLst>
              <a:path extrusionOk="0" h="4849" w="17318">
                <a:moveTo>
                  <a:pt x="0" y="0"/>
                </a:moveTo>
                <a:cubicBezTo>
                  <a:pt x="5995" y="0"/>
                  <a:pt x="11323" y="4849"/>
                  <a:pt x="17318" y="4849"/>
                </a:cubicBezTo>
              </a:path>
            </a:pathLst>
          </a:cu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1521" name="Google Shape;1521;p87"/>
          <p:cNvSpPr txBox="1"/>
          <p:nvPr/>
        </p:nvSpPr>
        <p:spPr>
          <a:xfrm>
            <a:off x="838650" y="5539450"/>
            <a:ext cx="8547300" cy="68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Can use to define an iterative way for estimating the optimal Q-function,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\hat Q_*&#10;%86ecfbe0-40e9-4757-88d7-fb794e5e53d2" id="1522" name="Google Shape;1522;p87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9385949" y="5628975"/>
            <a:ext cx="305801" cy="316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7" name="Shape 1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8" name="Google Shape;1528;p88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Extra: Markov Decision Process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>
                <a:solidFill>
                  <a:srgbClr val="4A86E8"/>
                </a:solidFill>
              </a:rPr>
              <a:t>Examples of memoryless states</a:t>
            </a:r>
            <a:endParaRPr i="1">
              <a:solidFill>
                <a:srgbClr val="4A86E8"/>
              </a:solidFill>
            </a:endParaRPr>
          </a:p>
        </p:txBody>
      </p:sp>
      <p:sp>
        <p:nvSpPr>
          <p:cNvPr id="1529" name="Google Shape;1529;p88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1530" name="Google Shape;1530;p88"/>
          <p:cNvGrpSpPr/>
          <p:nvPr/>
        </p:nvGrpSpPr>
        <p:grpSpPr>
          <a:xfrm>
            <a:off x="705250" y="1060856"/>
            <a:ext cx="10656535" cy="1769312"/>
            <a:chOff x="513032" y="1408684"/>
            <a:chExt cx="10517702" cy="1663200"/>
          </a:xfrm>
        </p:grpSpPr>
        <p:grpSp>
          <p:nvGrpSpPr>
            <p:cNvPr id="1531" name="Google Shape;1531;p88"/>
            <p:cNvGrpSpPr/>
            <p:nvPr/>
          </p:nvGrpSpPr>
          <p:grpSpPr>
            <a:xfrm>
              <a:off x="513032" y="1408684"/>
              <a:ext cx="10517702" cy="1663200"/>
              <a:chOff x="546650" y="4366552"/>
              <a:chExt cx="10517702" cy="1663200"/>
            </a:xfrm>
          </p:grpSpPr>
          <p:sp>
            <p:nvSpPr>
              <p:cNvPr id="1532" name="Google Shape;1532;p88"/>
              <p:cNvSpPr/>
              <p:nvPr/>
            </p:nvSpPr>
            <p:spPr>
              <a:xfrm>
                <a:off x="669951" y="4366552"/>
                <a:ext cx="10394400" cy="1663200"/>
              </a:xfrm>
              <a:prstGeom prst="roundRect">
                <a:avLst>
                  <a:gd fmla="val 7839" name="adj"/>
                </a:avLst>
              </a:prstGeom>
              <a:solidFill>
                <a:srgbClr val="B3C6E7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33" name="Google Shape;1533;p88"/>
              <p:cNvSpPr txBox="1"/>
              <p:nvPr/>
            </p:nvSpPr>
            <p:spPr>
              <a:xfrm>
                <a:off x="546650" y="4524248"/>
                <a:ext cx="7979400" cy="1311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1" marL="452437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en-US" sz="2200" u="none" cap="none" strike="noStrike">
                    <a:solidFill>
                      <a:srgbClr val="00206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Chess</a:t>
                </a:r>
                <a:endParaRPr b="0" i="0" sz="2200" u="none" cap="none" strike="noStrike">
                  <a:solidFill>
                    <a:srgbClr val="00206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indent="0" lvl="1" marL="452437" marR="0" rtl="0" algn="l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b="0" i="0" lang="en-US" sz="20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Arrangement of pieces on the board fully defines current state.</a:t>
                </a:r>
                <a:endParaRPr sz="1600"/>
              </a:p>
              <a:p>
                <a:pPr indent="0" lvl="1" marL="449262" marR="0" rtl="0" algn="l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b="0" i="1" lang="en-US" sz="18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There may be many ways to arrive at that particular state, but this is irrelevant for deciding the next move and the future progression of the game.</a:t>
                </a:r>
                <a:endParaRPr sz="1600"/>
              </a:p>
            </p:txBody>
          </p:sp>
        </p:grpSp>
        <p:pic>
          <p:nvPicPr>
            <p:cNvPr descr="Planning and Optimization - Markov Decision Processes" id="1534" name="Google Shape;1534;p8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8718024" y="1552591"/>
              <a:ext cx="2204398" cy="133947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535" name="Google Shape;1535;p88"/>
          <p:cNvGrpSpPr/>
          <p:nvPr/>
        </p:nvGrpSpPr>
        <p:grpSpPr>
          <a:xfrm>
            <a:off x="705238" y="2907817"/>
            <a:ext cx="10638684" cy="1769278"/>
            <a:chOff x="952408" y="3111826"/>
            <a:chExt cx="10500083" cy="1650600"/>
          </a:xfrm>
        </p:grpSpPr>
        <p:sp>
          <p:nvSpPr>
            <p:cNvPr id="1536" name="Google Shape;1536;p88"/>
            <p:cNvSpPr/>
            <p:nvPr/>
          </p:nvSpPr>
          <p:spPr>
            <a:xfrm>
              <a:off x="1058091" y="3111826"/>
              <a:ext cx="10394400" cy="1650600"/>
            </a:xfrm>
            <a:prstGeom prst="roundRect">
              <a:avLst>
                <a:gd fmla="val 7839" name="adj"/>
              </a:avLst>
            </a:prstGeom>
            <a:solidFill>
              <a:srgbClr val="C00000">
                <a:alpha val="400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7" name="Google Shape;1537;p88"/>
            <p:cNvSpPr txBox="1"/>
            <p:nvPr/>
          </p:nvSpPr>
          <p:spPr>
            <a:xfrm>
              <a:off x="952408" y="3274216"/>
              <a:ext cx="7356900" cy="1302900"/>
            </a:xfrm>
            <a:prstGeom prst="rect">
              <a:avLst/>
            </a:prstGeom>
            <a:blipFill rotWithShape="1">
              <a:blip r:embed="rId4">
                <a:alphaModFix/>
              </a:blip>
              <a:stretch>
                <a:fillRect b="-3848" l="0" r="0" t="-1919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latin typeface="Calibri"/>
                  <a:ea typeface="Calibri"/>
                  <a:cs typeface="Calibri"/>
                  <a:sym typeface="Calibri"/>
                </a:rPr>
                <a:t> </a:t>
              </a:r>
              <a:endParaRPr/>
            </a:p>
          </p:txBody>
        </p:sp>
        <p:pic>
          <p:nvPicPr>
            <p:cNvPr id="1538" name="Google Shape;1538;p88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8430387" y="3260747"/>
              <a:ext cx="2901001" cy="131831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539" name="Google Shape;1539;p88"/>
          <p:cNvSpPr/>
          <p:nvPr/>
        </p:nvSpPr>
        <p:spPr>
          <a:xfrm>
            <a:off x="2762900" y="4948900"/>
            <a:ext cx="6809100" cy="4599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6"/>
              </a:rPr>
              <a:t>Shamelessly stolen from thematic CSC on Machine Learning 2024, M. Schenk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Highly recommended!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30"/>
          <p:cNvSpPr/>
          <p:nvPr/>
        </p:nvSpPr>
        <p:spPr>
          <a:xfrm>
            <a:off x="3544975" y="3491625"/>
            <a:ext cx="8344200" cy="27510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p30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59" name="Google Shape;259;p30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Introduction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>
                <a:solidFill>
                  <a:srgbClr val="4A86E8"/>
                </a:solidFill>
              </a:rPr>
              <a:t>I</a:t>
            </a:r>
            <a:r>
              <a:rPr i="1" lang="en-US" sz="2800">
                <a:solidFill>
                  <a:srgbClr val="4A86E8"/>
                </a:solidFill>
              </a:rPr>
              <a:t>s RL useful…?</a:t>
            </a:r>
            <a:endParaRPr i="1" sz="2800">
              <a:solidFill>
                <a:srgbClr val="4A86E8"/>
              </a:solidFill>
            </a:endParaRPr>
          </a:p>
        </p:txBody>
      </p:sp>
      <p:grpSp>
        <p:nvGrpSpPr>
          <p:cNvPr id="260" name="Google Shape;260;p30"/>
          <p:cNvGrpSpPr/>
          <p:nvPr/>
        </p:nvGrpSpPr>
        <p:grpSpPr>
          <a:xfrm>
            <a:off x="3593082" y="3653616"/>
            <a:ext cx="8215667" cy="2285108"/>
            <a:chOff x="5341932" y="2512968"/>
            <a:chExt cx="8215667" cy="2285108"/>
          </a:xfrm>
        </p:grpSpPr>
        <p:pic>
          <p:nvPicPr>
            <p:cNvPr descr="RL for Tokamak" id="261" name="Google Shape;261;p30"/>
            <p:cNvPicPr preferRelativeResize="0"/>
            <p:nvPr/>
          </p:nvPicPr>
          <p:blipFill rotWithShape="1">
            <a:blip r:embed="rId3">
              <a:alphaModFix/>
            </a:blip>
            <a:srcRect b="0" l="0" r="47235" t="0"/>
            <a:stretch/>
          </p:blipFill>
          <p:spPr>
            <a:xfrm>
              <a:off x="9653676" y="2512968"/>
              <a:ext cx="3903923" cy="228510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62" name="Google Shape;262;p30"/>
            <p:cNvSpPr txBox="1"/>
            <p:nvPr/>
          </p:nvSpPr>
          <p:spPr>
            <a:xfrm>
              <a:off x="5341932" y="2961820"/>
              <a:ext cx="4337400" cy="1123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700">
                  <a:solidFill>
                    <a:srgbClr val="002060"/>
                  </a:solidFill>
                  <a:latin typeface="Cambria"/>
                  <a:ea typeface="Cambria"/>
                  <a:cs typeface="Cambria"/>
                  <a:sym typeface="Cambria"/>
                </a:rPr>
                <a:t>Control fusion reactors!</a:t>
              </a:r>
              <a:endParaRPr b="1" sz="1700">
                <a:solidFill>
                  <a:srgbClr val="002060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700">
                  <a:solidFill>
                    <a:srgbClr val="002060"/>
                  </a:solidFill>
                  <a:latin typeface="Cambria"/>
                  <a:ea typeface="Cambria"/>
                  <a:cs typeface="Cambria"/>
                  <a:sym typeface="Cambria"/>
                </a:rPr>
                <a:t>D</a:t>
              </a:r>
              <a:r>
                <a:rPr b="1" i="0" lang="en-US" sz="1700">
                  <a:solidFill>
                    <a:srgbClr val="002060"/>
                  </a:solidFill>
                  <a:latin typeface="Cambria"/>
                  <a:ea typeface="Cambria"/>
                  <a:cs typeface="Cambria"/>
                  <a:sym typeface="Cambria"/>
                </a:rPr>
                <a:t>eepMind &amp; SPC-EPFL, 2022:</a:t>
              </a:r>
              <a:r>
                <a:rPr b="1" i="0" lang="en-US" sz="1700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 </a:t>
              </a:r>
              <a:r>
                <a:rPr i="0" lang="en-US" sz="1700" u="sng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  <a:hlinkClick r:id="rId4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Tokamak control</a:t>
              </a:r>
              <a:endParaRPr i="0" sz="1700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306387" lvl="0" marL="449262" marR="0" rtl="0" algn="l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80"/>
                <a:buFont typeface="Noto Sans Symbols"/>
                <a:buChar char="❖"/>
              </a:pPr>
              <a:r>
                <a:rPr b="1" lang="en-US" sz="1600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M</a:t>
              </a:r>
              <a:r>
                <a:rPr b="1" i="0" lang="en-US" sz="1600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aintaining plasma </a:t>
              </a:r>
              <a:r>
                <a:rPr i="0" lang="en-US" sz="1600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within Tokama</a:t>
              </a:r>
              <a:r>
                <a:rPr lang="en-US" sz="1600">
                  <a:latin typeface="Cambria"/>
                  <a:ea typeface="Cambria"/>
                  <a:cs typeface="Cambria"/>
                  <a:sym typeface="Cambria"/>
                </a:rPr>
                <a:t>k</a:t>
              </a:r>
              <a:endParaRPr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63" name="Google Shape;263;p30"/>
          <p:cNvSpPr/>
          <p:nvPr/>
        </p:nvSpPr>
        <p:spPr>
          <a:xfrm>
            <a:off x="499775" y="3151075"/>
            <a:ext cx="3079500" cy="1065600"/>
          </a:xfrm>
          <a:prstGeom prst="roundRect">
            <a:avLst>
              <a:gd fmla="val 16667" name="adj"/>
            </a:avLst>
          </a:prstGeom>
          <a:solidFill>
            <a:srgbClr val="FFFFFF">
              <a:alpha val="49410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00">
                <a:solidFill>
                  <a:srgbClr val="002060"/>
                </a:solidFill>
                <a:latin typeface="Cambria"/>
                <a:ea typeface="Cambria"/>
                <a:cs typeface="Cambria"/>
                <a:sym typeface="Cambria"/>
              </a:rPr>
              <a:t>Play games!</a:t>
            </a:r>
            <a:endParaRPr b="1" sz="1700">
              <a:solidFill>
                <a:srgbClr val="00206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1700">
                <a:solidFill>
                  <a:srgbClr val="002060"/>
                </a:solidFill>
                <a:latin typeface="Cambria"/>
                <a:ea typeface="Cambria"/>
                <a:cs typeface="Cambria"/>
                <a:sym typeface="Cambria"/>
              </a:rPr>
              <a:t>DeepMind, 2016: </a:t>
            </a:r>
            <a:r>
              <a:rPr i="1" lang="en-US" sz="1700" u="sng">
                <a:solidFill>
                  <a:srgbClr val="002060"/>
                </a:solidFill>
                <a:latin typeface="Cambria"/>
                <a:ea typeface="Cambria"/>
                <a:cs typeface="Cambria"/>
                <a:sym typeface="Cambria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AlphaGo</a:t>
            </a:r>
            <a:endParaRPr i="1" sz="1700">
              <a:solidFill>
                <a:srgbClr val="00206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3655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Cambria"/>
              <a:buChar char="❖"/>
            </a:pPr>
            <a:r>
              <a:rPr lang="en-US" sz="17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Beating top-ranked human players </a:t>
            </a:r>
            <a:endParaRPr sz="17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AlphaGo Beats The World's Best Go Player | by Ashley | Level Up Coding" id="264" name="Google Shape;264;p3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28413" y="1187790"/>
            <a:ext cx="3216556" cy="1808056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30"/>
          <p:cNvSpPr txBox="1"/>
          <p:nvPr/>
        </p:nvSpPr>
        <p:spPr>
          <a:xfrm>
            <a:off x="4727270" y="1069355"/>
            <a:ext cx="43374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00">
                <a:solidFill>
                  <a:srgbClr val="002060"/>
                </a:solidFill>
                <a:latin typeface="Cambria"/>
                <a:ea typeface="Cambria"/>
                <a:cs typeface="Cambria"/>
                <a:sym typeface="Cambria"/>
              </a:rPr>
              <a:t>Align LLMs with human preference!</a:t>
            </a:r>
            <a:endParaRPr b="1" sz="1700">
              <a:solidFill>
                <a:srgbClr val="00206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1700">
                <a:solidFill>
                  <a:srgbClr val="002060"/>
                </a:solidFill>
                <a:latin typeface="Cambria"/>
                <a:ea typeface="Cambria"/>
                <a:cs typeface="Cambria"/>
                <a:sym typeface="Cambria"/>
              </a:rPr>
              <a:t>OpenAI</a:t>
            </a:r>
            <a:r>
              <a:rPr b="1" i="1" lang="en-US" sz="1700">
                <a:solidFill>
                  <a:srgbClr val="002060"/>
                </a:solidFill>
                <a:latin typeface="Cambria"/>
                <a:ea typeface="Cambria"/>
                <a:cs typeface="Cambria"/>
                <a:sym typeface="Cambria"/>
              </a:rPr>
              <a:t>, 2022:</a:t>
            </a:r>
            <a:r>
              <a:rPr b="1" i="1" lang="en-US" sz="1700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i="1" lang="en-US" sz="1700" u="sng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7"/>
              </a:rPr>
              <a:t>InstructGPT</a:t>
            </a:r>
            <a:r>
              <a:rPr i="1" lang="en-US" sz="1700">
                <a:latin typeface="Cambria"/>
                <a:ea typeface="Cambria"/>
                <a:cs typeface="Cambria"/>
                <a:sym typeface="Cambria"/>
              </a:rPr>
              <a:t> and </a:t>
            </a:r>
            <a:r>
              <a:rPr i="1" lang="en-US" sz="1700" u="sng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8"/>
              </a:rPr>
              <a:t>ChatGPT</a:t>
            </a:r>
            <a:endParaRPr sz="1600">
              <a:latin typeface="Cambria"/>
              <a:ea typeface="Cambria"/>
              <a:cs typeface="Cambria"/>
              <a:sym typeface="Cambria"/>
            </a:endParaRPr>
          </a:p>
          <a:p>
            <a:pPr indent="-330200" lvl="0" marL="457200" marR="0" rtl="0" algn="l">
              <a:spcBef>
                <a:spcPts val="0"/>
              </a:spcBef>
              <a:spcAft>
                <a:spcPts val="0"/>
              </a:spcAft>
              <a:buSzPts val="1600"/>
              <a:buFont typeface="Cambria"/>
              <a:buChar char="❖"/>
            </a:pPr>
            <a:r>
              <a:rPr lang="en-US" sz="1600">
                <a:latin typeface="Cambria"/>
                <a:ea typeface="Cambria"/>
                <a:cs typeface="Cambria"/>
                <a:sym typeface="Cambria"/>
              </a:rPr>
              <a:t>Achieved through </a:t>
            </a:r>
            <a:r>
              <a:rPr b="1" lang="en-US" sz="1600">
                <a:latin typeface="Cambria"/>
                <a:ea typeface="Cambria"/>
                <a:cs typeface="Cambria"/>
                <a:sym typeface="Cambria"/>
              </a:rPr>
              <a:t>Reinforcement Learning from Human Feedback (RLHF)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66" name="Google Shape;266;p30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8918036" y="1812312"/>
            <a:ext cx="2771002" cy="1240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p30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9646712" y="677413"/>
            <a:ext cx="1240374" cy="1240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Google Shape;268;p30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020835" y="7182771"/>
            <a:ext cx="3710061" cy="785875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30"/>
          <p:cNvSpPr txBox="1"/>
          <p:nvPr/>
        </p:nvSpPr>
        <p:spPr>
          <a:xfrm>
            <a:off x="7567662" y="8099900"/>
            <a:ext cx="4616400" cy="133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00">
                <a:solidFill>
                  <a:srgbClr val="002060"/>
                </a:solidFill>
                <a:latin typeface="Cambria"/>
                <a:ea typeface="Cambria"/>
                <a:cs typeface="Cambria"/>
                <a:sym typeface="Cambria"/>
              </a:rPr>
              <a:t>DeepSeek</a:t>
            </a:r>
            <a:r>
              <a:rPr b="1" i="0" lang="en-US" sz="1700">
                <a:solidFill>
                  <a:srgbClr val="002060"/>
                </a:solidFill>
                <a:latin typeface="Cambria"/>
                <a:ea typeface="Cambria"/>
                <a:cs typeface="Cambria"/>
                <a:sym typeface="Cambria"/>
              </a:rPr>
              <a:t>, 202</a:t>
            </a:r>
            <a:r>
              <a:rPr b="1" lang="en-US" sz="1700">
                <a:solidFill>
                  <a:srgbClr val="002060"/>
                </a:solidFill>
                <a:latin typeface="Cambria"/>
                <a:ea typeface="Cambria"/>
                <a:cs typeface="Cambria"/>
                <a:sym typeface="Cambria"/>
              </a:rPr>
              <a:t>4</a:t>
            </a:r>
            <a:r>
              <a:rPr b="1" i="0" lang="en-US" sz="1700">
                <a:solidFill>
                  <a:srgbClr val="002060"/>
                </a:solidFill>
                <a:latin typeface="Cambria"/>
                <a:ea typeface="Cambria"/>
                <a:cs typeface="Cambria"/>
                <a:sym typeface="Cambria"/>
              </a:rPr>
              <a:t>:</a:t>
            </a:r>
            <a:r>
              <a:rPr b="1" i="0" lang="en-US" sz="1700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en-US" sz="1700">
                <a:latin typeface="Cambria"/>
                <a:ea typeface="Cambria"/>
                <a:cs typeface="Cambria"/>
                <a:sym typeface="Cambria"/>
              </a:rPr>
              <a:t>DeepSeek-R1</a:t>
            </a:r>
            <a:endParaRPr b="1" i="0" sz="1700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30200" lvl="0" marL="457200" marR="0" rtl="0" algn="l">
              <a:spcBef>
                <a:spcPts val="0"/>
              </a:spcBef>
              <a:spcAft>
                <a:spcPts val="0"/>
              </a:spcAft>
              <a:buSzPts val="1600"/>
              <a:buFont typeface="Cambria"/>
              <a:buChar char="❖"/>
            </a:pPr>
            <a:r>
              <a:rPr b="1" lang="en-US" sz="1600" u="sng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12"/>
              </a:rPr>
              <a:t>Incentivizing Reasoning Capability in LLMs via Reinforcement Learning</a:t>
            </a:r>
            <a:endParaRPr b="1" sz="1600">
              <a:latin typeface="Cambria"/>
              <a:ea typeface="Cambria"/>
              <a:cs typeface="Cambria"/>
              <a:sym typeface="Cambria"/>
            </a:endParaRPr>
          </a:p>
          <a:p>
            <a:pPr indent="-330200" lvl="1" marL="914400" marR="0" rtl="0" algn="l">
              <a:spcBef>
                <a:spcPts val="0"/>
              </a:spcBef>
              <a:spcAft>
                <a:spcPts val="0"/>
              </a:spcAft>
              <a:buSzPts val="1600"/>
              <a:buFont typeface="Cambria"/>
              <a:buChar char="➢"/>
            </a:pPr>
            <a:r>
              <a:rPr lang="en-US" sz="1600">
                <a:latin typeface="Cambria"/>
                <a:ea typeface="Cambria"/>
                <a:cs typeface="Cambria"/>
                <a:sym typeface="Cambria"/>
              </a:rPr>
              <a:t>Encourage reasoning and chain-of-thought feedback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70" name="Google Shape;270;p30"/>
          <p:cNvSpPr txBox="1"/>
          <p:nvPr/>
        </p:nvSpPr>
        <p:spPr>
          <a:xfrm>
            <a:off x="3686675" y="5427075"/>
            <a:ext cx="4150200" cy="59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FF0000"/>
                </a:solidFill>
              </a:rPr>
              <a:t>Really inspiring for accelerator controls!</a:t>
            </a:r>
            <a:endParaRPr b="1" sz="21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31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7" name="Google Shape;277;p31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Introduction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>
                <a:solidFill>
                  <a:srgbClr val="4A86E8"/>
                </a:solidFill>
              </a:rPr>
              <a:t>I</a:t>
            </a:r>
            <a:r>
              <a:rPr i="1" lang="en-US">
                <a:solidFill>
                  <a:srgbClr val="4A86E8"/>
                </a:solidFill>
              </a:rPr>
              <a:t>s RL useful… in accelerator physics?</a:t>
            </a:r>
            <a:endParaRPr i="1">
              <a:solidFill>
                <a:srgbClr val="4A86E8"/>
              </a:solidFill>
            </a:endParaRPr>
          </a:p>
        </p:txBody>
      </p:sp>
      <p:sp>
        <p:nvSpPr>
          <p:cNvPr id="278" name="Google Shape;278;p31"/>
          <p:cNvSpPr txBox="1"/>
          <p:nvPr/>
        </p:nvSpPr>
        <p:spPr>
          <a:xfrm>
            <a:off x="307275" y="1092200"/>
            <a:ext cx="6106500" cy="26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 u="sng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3"/>
              </a:rPr>
              <a:t>Trajectory steering at AWAKE</a:t>
            </a: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, CERN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Cambria"/>
              <a:buChar char="●"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RL informed optimization of 10D-problem!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79" name="Google Shape;279;p31"/>
          <p:cNvSpPr txBox="1"/>
          <p:nvPr/>
        </p:nvSpPr>
        <p:spPr>
          <a:xfrm>
            <a:off x="307263" y="3893750"/>
            <a:ext cx="4361700" cy="224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 u="sng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4"/>
              </a:rPr>
              <a:t>Focusing an electron </a:t>
            </a:r>
            <a:r>
              <a:rPr b="1" lang="en-US" sz="2100" u="sng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5"/>
              </a:rPr>
              <a:t>beam</a:t>
            </a:r>
            <a:r>
              <a:rPr b="1" lang="en-US" sz="2100" u="sng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6"/>
              </a:rPr>
              <a:t> on diagnostic screen, DESY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Cambria"/>
              <a:buChar char="●"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Allowing operators to set their desired end goal!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Cambria"/>
              <a:buChar char="●"/>
            </a:pP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Trained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 in simulation, </a:t>
            </a: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tested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 in operation.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80" name="Google Shape;280;p3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625650" y="1759625"/>
            <a:ext cx="2421949" cy="4546401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p31"/>
          <p:cNvSpPr txBox="1"/>
          <p:nvPr/>
        </p:nvSpPr>
        <p:spPr>
          <a:xfrm>
            <a:off x="7719825" y="334825"/>
            <a:ext cx="4233600" cy="14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Optimizing RF manipulations in the CERN Proton Synchrotron</a:t>
            </a:r>
            <a:endParaRPr b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Cambria"/>
              <a:buChar char="●"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More on this next lecture + exercise session :)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82" name="Google Shape;282;p3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635325" y="3983400"/>
            <a:ext cx="3480726" cy="2158840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p31"/>
          <p:cNvSpPr txBox="1"/>
          <p:nvPr/>
        </p:nvSpPr>
        <p:spPr>
          <a:xfrm>
            <a:off x="4264688" y="5940925"/>
            <a:ext cx="3805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700">
                <a:latin typeface="Cambria"/>
                <a:ea typeface="Cambria"/>
                <a:cs typeface="Cambria"/>
                <a:sym typeface="Cambria"/>
              </a:rPr>
              <a:t>Source: </a:t>
            </a:r>
            <a:r>
              <a:rPr i="1" lang="en-US" sz="1700" u="sng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9"/>
              </a:rPr>
              <a:t>J. Kaiser, O. Stein, A. Eichler</a:t>
            </a:r>
            <a:endParaRPr i="1" sz="17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84" name="Google Shape;284;p31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977000" y="1942025"/>
            <a:ext cx="2110323" cy="1664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p31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3462434" y="2020807"/>
            <a:ext cx="2636473" cy="16208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32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92" name="Google Shape;292;p32"/>
          <p:cNvSpPr txBox="1"/>
          <p:nvPr>
            <p:ph type="title"/>
          </p:nvPr>
        </p:nvSpPr>
        <p:spPr>
          <a:xfrm>
            <a:off x="407975" y="16294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The RL problem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>
                <a:solidFill>
                  <a:srgbClr val="4A86E8"/>
                </a:solidFill>
              </a:rPr>
              <a:t>How do we learn new things?</a:t>
            </a:r>
            <a:endParaRPr i="1">
              <a:solidFill>
                <a:srgbClr val="4A86E8"/>
              </a:solidFill>
            </a:endParaRPr>
          </a:p>
        </p:txBody>
      </p:sp>
      <p:sp>
        <p:nvSpPr>
          <p:cNvPr id="293" name="Google Shape;293;p32"/>
          <p:cNvSpPr txBox="1"/>
          <p:nvPr/>
        </p:nvSpPr>
        <p:spPr>
          <a:xfrm>
            <a:off x="76675" y="7304450"/>
            <a:ext cx="10136400" cy="23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Mathematical </a:t>
            </a: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theory and formalism builds on ideas from 1950s and Richard Bellman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Life has been using reinforcement learning to survive on earth for ~600M years</a:t>
            </a:r>
            <a:endParaRPr i="1"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94" name="Google Shape;294;p32"/>
          <p:cNvSpPr/>
          <p:nvPr/>
        </p:nvSpPr>
        <p:spPr>
          <a:xfrm>
            <a:off x="390250" y="2008325"/>
            <a:ext cx="2315700" cy="7584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>
                <a:solidFill>
                  <a:schemeClr val="lt1"/>
                </a:solidFill>
              </a:rPr>
              <a:t>EXPLORATION</a:t>
            </a:r>
            <a:endParaRPr sz="2300">
              <a:solidFill>
                <a:schemeClr val="lt1"/>
              </a:solidFill>
            </a:endParaRPr>
          </a:p>
        </p:txBody>
      </p:sp>
      <p:sp>
        <p:nvSpPr>
          <p:cNvPr id="295" name="Google Shape;295;p32"/>
          <p:cNvSpPr/>
          <p:nvPr/>
        </p:nvSpPr>
        <p:spPr>
          <a:xfrm>
            <a:off x="6028648" y="3533820"/>
            <a:ext cx="2315700" cy="758400"/>
          </a:xfrm>
          <a:prstGeom prst="roundRect">
            <a:avLst>
              <a:gd fmla="val 16667" name="adj"/>
            </a:avLst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>
                <a:solidFill>
                  <a:schemeClr val="lt1"/>
                </a:solidFill>
              </a:rPr>
              <a:t>RESPONSE</a:t>
            </a:r>
            <a:endParaRPr sz="2300">
              <a:solidFill>
                <a:schemeClr val="lt1"/>
              </a:solidFill>
            </a:endParaRPr>
          </a:p>
        </p:txBody>
      </p:sp>
      <p:sp>
        <p:nvSpPr>
          <p:cNvPr id="296" name="Google Shape;296;p32"/>
          <p:cNvSpPr/>
          <p:nvPr/>
        </p:nvSpPr>
        <p:spPr>
          <a:xfrm>
            <a:off x="3200339" y="2775425"/>
            <a:ext cx="2315700" cy="758400"/>
          </a:xfrm>
          <a:prstGeom prst="roundRect">
            <a:avLst>
              <a:gd fmla="val 16667" name="adj"/>
            </a:avLst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>
                <a:solidFill>
                  <a:schemeClr val="lt1"/>
                </a:solidFill>
              </a:rPr>
              <a:t>ACTION</a:t>
            </a:r>
            <a:endParaRPr sz="2300">
              <a:solidFill>
                <a:schemeClr val="lt1"/>
              </a:solidFill>
            </a:endParaRPr>
          </a:p>
        </p:txBody>
      </p:sp>
      <p:grpSp>
        <p:nvGrpSpPr>
          <p:cNvPr id="297" name="Google Shape;297;p32"/>
          <p:cNvGrpSpPr/>
          <p:nvPr/>
        </p:nvGrpSpPr>
        <p:grpSpPr>
          <a:xfrm>
            <a:off x="6028662" y="578399"/>
            <a:ext cx="5835497" cy="2695237"/>
            <a:chOff x="3590557" y="3912734"/>
            <a:chExt cx="6564114" cy="3052364"/>
          </a:xfrm>
        </p:grpSpPr>
        <p:pic>
          <p:nvPicPr>
            <p:cNvPr id="298" name="Google Shape;298;p3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590557" y="3912734"/>
              <a:ext cx="5038290" cy="305236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99" name="Google Shape;299;p32"/>
            <p:cNvSpPr txBox="1"/>
            <p:nvPr/>
          </p:nvSpPr>
          <p:spPr>
            <a:xfrm>
              <a:off x="7819770" y="6567741"/>
              <a:ext cx="2334900" cy="313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-US" sz="1200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rPr>
                <a:t>image by </a:t>
              </a:r>
              <a:r>
                <a:rPr i="1" lang="en-US" sz="1200" u="sng">
                  <a:solidFill>
                    <a:srgbClr val="0000F1"/>
                  </a:solidFill>
                  <a:latin typeface="Cambria"/>
                  <a:ea typeface="Cambria"/>
                  <a:cs typeface="Cambria"/>
                  <a:sym typeface="Cambria"/>
                  <a:hlinkClick r:id="rId4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Berkeley AI course</a:t>
              </a:r>
              <a:endParaRPr i="1" sz="1200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00" name="Google Shape;300;p32"/>
          <p:cNvSpPr txBox="1"/>
          <p:nvPr/>
        </p:nvSpPr>
        <p:spPr>
          <a:xfrm rot="367504">
            <a:off x="1779463" y="1476097"/>
            <a:ext cx="1403009" cy="41004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71717"/>
                </a:solidFill>
              </a:rPr>
              <a:t>Maybe try the new place today…</a:t>
            </a:r>
            <a:endParaRPr sz="1100">
              <a:solidFill>
                <a:srgbClr val="171717"/>
              </a:solidFill>
            </a:endParaRPr>
          </a:p>
        </p:txBody>
      </p:sp>
      <p:sp>
        <p:nvSpPr>
          <p:cNvPr id="301" name="Google Shape;301;p32"/>
          <p:cNvSpPr txBox="1"/>
          <p:nvPr/>
        </p:nvSpPr>
        <p:spPr>
          <a:xfrm rot="-449799">
            <a:off x="3603266" y="2183641"/>
            <a:ext cx="1680867" cy="61331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71717"/>
                </a:solidFill>
              </a:rPr>
              <a:t>Huh, the have ketchup on their steak? I’ll try it!</a:t>
            </a:r>
            <a:endParaRPr sz="1100">
              <a:solidFill>
                <a:srgbClr val="171717"/>
              </a:solidFill>
            </a:endParaRPr>
          </a:p>
        </p:txBody>
      </p:sp>
      <p:sp>
        <p:nvSpPr>
          <p:cNvPr id="302" name="Google Shape;302;p32"/>
          <p:cNvSpPr txBox="1"/>
          <p:nvPr/>
        </p:nvSpPr>
        <p:spPr>
          <a:xfrm rot="-1251">
            <a:off x="6362099" y="4292518"/>
            <a:ext cx="1648800" cy="39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71717"/>
                </a:solidFill>
              </a:rPr>
              <a:t>I regret my decisions.</a:t>
            </a:r>
            <a:endParaRPr sz="1100">
              <a:solidFill>
                <a:srgbClr val="171717"/>
              </a:solidFill>
            </a:endParaRPr>
          </a:p>
        </p:txBody>
      </p:sp>
      <p:sp>
        <p:nvSpPr>
          <p:cNvPr id="303" name="Google Shape;303;p32"/>
          <p:cNvSpPr/>
          <p:nvPr/>
        </p:nvSpPr>
        <p:spPr>
          <a:xfrm>
            <a:off x="514800" y="4471825"/>
            <a:ext cx="3601500" cy="1534200"/>
          </a:xfrm>
          <a:prstGeom prst="roundRect">
            <a:avLst>
              <a:gd fmla="val 16667" name="adj"/>
            </a:avLst>
          </a:prstGeom>
          <a:solidFill>
            <a:srgbClr val="186E3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</a:rPr>
              <a:t>Reinforcement Learning is inspired by this!</a:t>
            </a:r>
            <a:endParaRPr sz="2400">
              <a:solidFill>
                <a:schemeClr val="lt1"/>
              </a:solidFill>
            </a:endParaRPr>
          </a:p>
        </p:txBody>
      </p:sp>
      <p:sp>
        <p:nvSpPr>
          <p:cNvPr id="304" name="Google Shape;304;p32"/>
          <p:cNvSpPr/>
          <p:nvPr/>
        </p:nvSpPr>
        <p:spPr>
          <a:xfrm>
            <a:off x="2705950" y="2293705"/>
            <a:ext cx="494411" cy="879674"/>
          </a:xfrm>
          <a:custGeom>
            <a:rect b="b" l="l" r="r" t="t"/>
            <a:pathLst>
              <a:path extrusionOk="0" h="19492" w="36095">
                <a:moveTo>
                  <a:pt x="0" y="294"/>
                </a:moveTo>
                <a:cubicBezTo>
                  <a:pt x="8533" y="-1838"/>
                  <a:pt x="13687" y="11343"/>
                  <a:pt x="20554" y="16838"/>
                </a:cubicBezTo>
                <a:cubicBezTo>
                  <a:pt x="24607" y="20081"/>
                  <a:pt x="31451" y="20160"/>
                  <a:pt x="36095" y="17840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305" name="Google Shape;305;p32"/>
          <p:cNvSpPr/>
          <p:nvPr/>
        </p:nvSpPr>
        <p:spPr>
          <a:xfrm>
            <a:off x="5516050" y="3173378"/>
            <a:ext cx="494411" cy="827387"/>
          </a:xfrm>
          <a:custGeom>
            <a:rect b="b" l="l" r="r" t="t"/>
            <a:pathLst>
              <a:path extrusionOk="0" h="19492" w="36095">
                <a:moveTo>
                  <a:pt x="0" y="294"/>
                </a:moveTo>
                <a:cubicBezTo>
                  <a:pt x="8533" y="-1838"/>
                  <a:pt x="13687" y="11343"/>
                  <a:pt x="20554" y="16838"/>
                </a:cubicBezTo>
                <a:cubicBezTo>
                  <a:pt x="24607" y="20081"/>
                  <a:pt x="31451" y="20160"/>
                  <a:pt x="36095" y="17840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306" name="Google Shape;306;p32"/>
          <p:cNvSpPr/>
          <p:nvPr/>
        </p:nvSpPr>
        <p:spPr>
          <a:xfrm>
            <a:off x="8938648" y="4292220"/>
            <a:ext cx="2315700" cy="758400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>
                <a:solidFill>
                  <a:schemeClr val="lt1"/>
                </a:solidFill>
              </a:rPr>
              <a:t>ADJUSTMENT</a:t>
            </a:r>
            <a:endParaRPr sz="2300">
              <a:solidFill>
                <a:schemeClr val="lt1"/>
              </a:solidFill>
            </a:endParaRPr>
          </a:p>
        </p:txBody>
      </p:sp>
      <p:sp>
        <p:nvSpPr>
          <p:cNvPr id="307" name="Google Shape;307;p32"/>
          <p:cNvSpPr txBox="1"/>
          <p:nvPr/>
        </p:nvSpPr>
        <p:spPr>
          <a:xfrm rot="137570">
            <a:off x="9246510" y="5087484"/>
            <a:ext cx="1852183" cy="48428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71717"/>
                </a:solidFill>
              </a:rPr>
              <a:t>I’m not going to try that again…</a:t>
            </a:r>
            <a:endParaRPr sz="1100">
              <a:solidFill>
                <a:srgbClr val="171717"/>
              </a:solidFill>
            </a:endParaRPr>
          </a:p>
        </p:txBody>
      </p:sp>
      <p:sp>
        <p:nvSpPr>
          <p:cNvPr id="308" name="Google Shape;308;p32"/>
          <p:cNvSpPr/>
          <p:nvPr/>
        </p:nvSpPr>
        <p:spPr>
          <a:xfrm>
            <a:off x="8344350" y="3968750"/>
            <a:ext cx="594304" cy="758385"/>
          </a:xfrm>
          <a:custGeom>
            <a:rect b="b" l="l" r="r" t="t"/>
            <a:pathLst>
              <a:path extrusionOk="0" h="19492" w="36095">
                <a:moveTo>
                  <a:pt x="0" y="294"/>
                </a:moveTo>
                <a:cubicBezTo>
                  <a:pt x="8533" y="-1838"/>
                  <a:pt x="13687" y="11343"/>
                  <a:pt x="20554" y="16838"/>
                </a:cubicBezTo>
                <a:cubicBezTo>
                  <a:pt x="24607" y="20081"/>
                  <a:pt x="31451" y="20160"/>
                  <a:pt x="36095" y="17840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309" name="Google Shape;309;p32"/>
          <p:cNvSpPr/>
          <p:nvPr/>
        </p:nvSpPr>
        <p:spPr>
          <a:xfrm>
            <a:off x="1417350" y="2831575"/>
            <a:ext cx="10401385" cy="3105771"/>
          </a:xfrm>
          <a:custGeom>
            <a:rect b="b" l="l" r="r" t="t"/>
            <a:pathLst>
              <a:path extrusionOk="0" h="119212" w="424503">
                <a:moveTo>
                  <a:pt x="402000" y="68179"/>
                </a:moveTo>
                <a:cubicBezTo>
                  <a:pt x="407797" y="67213"/>
                  <a:pt x="415220" y="68229"/>
                  <a:pt x="419045" y="72691"/>
                </a:cubicBezTo>
                <a:cubicBezTo>
                  <a:pt x="426226" y="81068"/>
                  <a:pt x="426658" y="98885"/>
                  <a:pt x="418042" y="105778"/>
                </a:cubicBezTo>
                <a:cubicBezTo>
                  <a:pt x="409456" y="112648"/>
                  <a:pt x="397278" y="113337"/>
                  <a:pt x="386459" y="115303"/>
                </a:cubicBezTo>
                <a:cubicBezTo>
                  <a:pt x="362276" y="119697"/>
                  <a:pt x="337259" y="115766"/>
                  <a:pt x="312766" y="117810"/>
                </a:cubicBezTo>
                <a:cubicBezTo>
                  <a:pt x="288953" y="119797"/>
                  <a:pt x="264913" y="119515"/>
                  <a:pt x="241078" y="117810"/>
                </a:cubicBezTo>
                <a:cubicBezTo>
                  <a:pt x="231780" y="117145"/>
                  <a:pt x="223210" y="112275"/>
                  <a:pt x="214007" y="110791"/>
                </a:cubicBezTo>
                <a:cubicBezTo>
                  <a:pt x="205164" y="109365"/>
                  <a:pt x="196071" y="108028"/>
                  <a:pt x="187938" y="104274"/>
                </a:cubicBezTo>
                <a:cubicBezTo>
                  <a:pt x="180187" y="100696"/>
                  <a:pt x="174423" y="93768"/>
                  <a:pt x="168387" y="87731"/>
                </a:cubicBezTo>
                <a:cubicBezTo>
                  <a:pt x="160195" y="79537"/>
                  <a:pt x="149339" y="74486"/>
                  <a:pt x="139311" y="68681"/>
                </a:cubicBezTo>
                <a:cubicBezTo>
                  <a:pt x="126984" y="61545"/>
                  <a:pt x="115455" y="52993"/>
                  <a:pt x="102715" y="46623"/>
                </a:cubicBezTo>
                <a:cubicBezTo>
                  <a:pt x="96965" y="43748"/>
                  <a:pt x="90083" y="43992"/>
                  <a:pt x="83665" y="43615"/>
                </a:cubicBezTo>
                <a:cubicBezTo>
                  <a:pt x="69388" y="42776"/>
                  <a:pt x="55323" y="39553"/>
                  <a:pt x="41053" y="38602"/>
                </a:cubicBezTo>
                <a:cubicBezTo>
                  <a:pt x="28476" y="37764"/>
                  <a:pt x="14301" y="36950"/>
                  <a:pt x="4457" y="29077"/>
                </a:cubicBezTo>
                <a:cubicBezTo>
                  <a:pt x="-3153" y="22991"/>
                  <a:pt x="1449" y="9744"/>
                  <a:pt x="1449" y="0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310" name="Google Shape;310;p32"/>
          <p:cNvSpPr txBox="1"/>
          <p:nvPr/>
        </p:nvSpPr>
        <p:spPr>
          <a:xfrm rot="-860">
            <a:off x="6944383" y="163238"/>
            <a:ext cx="2398800" cy="41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>
                <a:solidFill>
                  <a:srgbClr val="171717"/>
                </a:solidFill>
                <a:latin typeface="Calibri"/>
                <a:ea typeface="Calibri"/>
                <a:cs typeface="Calibri"/>
                <a:sym typeface="Calibri"/>
              </a:rPr>
              <a:t>Where to have dinner?</a:t>
            </a:r>
            <a:endParaRPr sz="1700">
              <a:solidFill>
                <a:srgbClr val="17171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