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61" r:id="rId2"/>
  </p:sldMasterIdLst>
  <p:notesMasterIdLst>
    <p:notesMasterId r:id="rId37"/>
  </p:notesMasterIdLst>
  <p:handoutMasterIdLst>
    <p:handoutMasterId r:id="rId38"/>
  </p:handoutMasterIdLst>
  <p:sldIdLst>
    <p:sldId id="3169" r:id="rId3"/>
    <p:sldId id="256" r:id="rId4"/>
    <p:sldId id="282" r:id="rId5"/>
    <p:sldId id="325" r:id="rId6"/>
    <p:sldId id="332" r:id="rId7"/>
    <p:sldId id="283" r:id="rId8"/>
    <p:sldId id="284" r:id="rId9"/>
    <p:sldId id="289" r:id="rId10"/>
    <p:sldId id="328" r:id="rId11"/>
    <p:sldId id="291" r:id="rId12"/>
    <p:sldId id="3168" r:id="rId13"/>
    <p:sldId id="304" r:id="rId14"/>
    <p:sldId id="3040" r:id="rId15"/>
    <p:sldId id="293" r:id="rId16"/>
    <p:sldId id="330" r:id="rId17"/>
    <p:sldId id="337" r:id="rId18"/>
    <p:sldId id="3047" r:id="rId19"/>
    <p:sldId id="3043" r:id="rId20"/>
    <p:sldId id="3041" r:id="rId21"/>
    <p:sldId id="3042" r:id="rId22"/>
    <p:sldId id="3045" r:id="rId23"/>
    <p:sldId id="3044" r:id="rId24"/>
    <p:sldId id="3046" r:id="rId25"/>
    <p:sldId id="294" r:id="rId26"/>
    <p:sldId id="3173" r:id="rId27"/>
    <p:sldId id="334" r:id="rId28"/>
    <p:sldId id="295" r:id="rId29"/>
    <p:sldId id="336" r:id="rId30"/>
    <p:sldId id="303" r:id="rId31"/>
    <p:sldId id="339" r:id="rId32"/>
    <p:sldId id="341" r:id="rId33"/>
    <p:sldId id="333" r:id="rId34"/>
    <p:sldId id="340" r:id="rId35"/>
    <p:sldId id="3174" r:id="rId36"/>
  </p:sldIdLst>
  <p:sldSz cx="12192000" cy="6858000"/>
  <p:notesSz cx="9601200" cy="7315200"/>
  <p:defaultTextStyle>
    <a:defPPr>
      <a:defRPr lang="en-GB"/>
    </a:defPPr>
    <a:lvl1pPr algn="l" rtl="0" eaLnBrk="0" fontAlgn="base" hangingPunct="0">
      <a:spcBef>
        <a:spcPct val="0"/>
      </a:spcBef>
      <a:spcAft>
        <a:spcPct val="0"/>
      </a:spcAft>
      <a:defRPr sz="2300" kern="1200">
        <a:solidFill>
          <a:schemeClr val="tx1"/>
        </a:solidFill>
        <a:latin typeface="Times New Roman" pitchFamily="18" charset="0"/>
        <a:ea typeface="+mn-ea"/>
        <a:cs typeface="+mn-cs"/>
      </a:defRPr>
    </a:lvl1pPr>
    <a:lvl2pPr marL="434477" algn="l" rtl="0" eaLnBrk="0" fontAlgn="base" hangingPunct="0">
      <a:spcBef>
        <a:spcPct val="0"/>
      </a:spcBef>
      <a:spcAft>
        <a:spcPct val="0"/>
      </a:spcAft>
      <a:defRPr sz="2300" kern="1200">
        <a:solidFill>
          <a:schemeClr val="tx1"/>
        </a:solidFill>
        <a:latin typeface="Times New Roman" pitchFamily="18" charset="0"/>
        <a:ea typeface="+mn-ea"/>
        <a:cs typeface="+mn-cs"/>
      </a:defRPr>
    </a:lvl2pPr>
    <a:lvl3pPr marL="868954" algn="l" rtl="0" eaLnBrk="0" fontAlgn="base" hangingPunct="0">
      <a:spcBef>
        <a:spcPct val="0"/>
      </a:spcBef>
      <a:spcAft>
        <a:spcPct val="0"/>
      </a:spcAft>
      <a:defRPr sz="2300" kern="1200">
        <a:solidFill>
          <a:schemeClr val="tx1"/>
        </a:solidFill>
        <a:latin typeface="Times New Roman" pitchFamily="18" charset="0"/>
        <a:ea typeface="+mn-ea"/>
        <a:cs typeface="+mn-cs"/>
      </a:defRPr>
    </a:lvl3pPr>
    <a:lvl4pPr marL="1303431" algn="l" rtl="0" eaLnBrk="0" fontAlgn="base" hangingPunct="0">
      <a:spcBef>
        <a:spcPct val="0"/>
      </a:spcBef>
      <a:spcAft>
        <a:spcPct val="0"/>
      </a:spcAft>
      <a:defRPr sz="2300" kern="1200">
        <a:solidFill>
          <a:schemeClr val="tx1"/>
        </a:solidFill>
        <a:latin typeface="Times New Roman" pitchFamily="18" charset="0"/>
        <a:ea typeface="+mn-ea"/>
        <a:cs typeface="+mn-cs"/>
      </a:defRPr>
    </a:lvl4pPr>
    <a:lvl5pPr marL="1737909" algn="l" rtl="0" eaLnBrk="0" fontAlgn="base" hangingPunct="0">
      <a:spcBef>
        <a:spcPct val="0"/>
      </a:spcBef>
      <a:spcAft>
        <a:spcPct val="0"/>
      </a:spcAft>
      <a:defRPr sz="2300" kern="1200">
        <a:solidFill>
          <a:schemeClr val="tx1"/>
        </a:solidFill>
        <a:latin typeface="Times New Roman" pitchFamily="18" charset="0"/>
        <a:ea typeface="+mn-ea"/>
        <a:cs typeface="+mn-cs"/>
      </a:defRPr>
    </a:lvl5pPr>
    <a:lvl6pPr marL="2172386" algn="l" defTabSz="868954" rtl="0" eaLnBrk="1" latinLnBrk="0" hangingPunct="1">
      <a:defRPr sz="2300" kern="1200">
        <a:solidFill>
          <a:schemeClr val="tx1"/>
        </a:solidFill>
        <a:latin typeface="Times New Roman" pitchFamily="18" charset="0"/>
        <a:ea typeface="+mn-ea"/>
        <a:cs typeface="+mn-cs"/>
      </a:defRPr>
    </a:lvl6pPr>
    <a:lvl7pPr marL="2606863" algn="l" defTabSz="868954" rtl="0" eaLnBrk="1" latinLnBrk="0" hangingPunct="1">
      <a:defRPr sz="2300" kern="1200">
        <a:solidFill>
          <a:schemeClr val="tx1"/>
        </a:solidFill>
        <a:latin typeface="Times New Roman" pitchFamily="18" charset="0"/>
        <a:ea typeface="+mn-ea"/>
        <a:cs typeface="+mn-cs"/>
      </a:defRPr>
    </a:lvl7pPr>
    <a:lvl8pPr marL="3041340" algn="l" defTabSz="868954" rtl="0" eaLnBrk="1" latinLnBrk="0" hangingPunct="1">
      <a:defRPr sz="2300" kern="1200">
        <a:solidFill>
          <a:schemeClr val="tx1"/>
        </a:solidFill>
        <a:latin typeface="Times New Roman" pitchFamily="18" charset="0"/>
        <a:ea typeface="+mn-ea"/>
        <a:cs typeface="+mn-cs"/>
      </a:defRPr>
    </a:lvl8pPr>
    <a:lvl9pPr marL="3475817" algn="l" defTabSz="868954" rtl="0" eaLnBrk="1" latinLnBrk="0" hangingPunct="1">
      <a:defRPr sz="23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960" userDrawn="1">
          <p15:clr>
            <a:srgbClr val="A4A3A4"/>
          </p15:clr>
        </p15:guide>
        <p15:guide id="2" pos="3483" userDrawn="1">
          <p15:clr>
            <a:srgbClr val="A4A3A4"/>
          </p15:clr>
        </p15:guide>
      </p15:sldGuideLst>
    </p:ext>
    <p:ext uri="{2D200454-40CA-4A62-9FC3-DE9A4176ACB9}">
      <p15:notesGuideLst xmlns:p15="http://schemas.microsoft.com/office/powerpoint/2012/main">
        <p15:guide id="1" orient="horz" pos="1970">
          <p15:clr>
            <a:srgbClr val="A4A3A4"/>
          </p15:clr>
        </p15:guide>
        <p15:guide id="2" pos="27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CC"/>
    <a:srgbClr val="FF6699"/>
    <a:srgbClr val="870002"/>
    <a:srgbClr val="0AA6B0"/>
    <a:srgbClr val="FF0000"/>
    <a:srgbClr val="FF7F82"/>
    <a:srgbClr val="7CD1F0"/>
    <a:srgbClr val="000000"/>
    <a:srgbClr val="0011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07" autoAdjust="0"/>
    <p:restoredTop sz="77683" autoAdjust="0"/>
  </p:normalViewPr>
  <p:slideViewPr>
    <p:cSldViewPr>
      <p:cViewPr varScale="1">
        <p:scale>
          <a:sx n="123" d="100"/>
          <a:sy n="123" d="100"/>
        </p:scale>
        <p:origin x="288" y="102"/>
      </p:cViewPr>
      <p:guideLst>
        <p:guide orient="horz" pos="1960"/>
        <p:guide pos="3483"/>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1" d="100"/>
          <a:sy n="91" d="100"/>
        </p:scale>
        <p:origin x="2274" y="96"/>
      </p:cViewPr>
      <p:guideLst>
        <p:guide orient="horz" pos="1970"/>
        <p:guide pos="2745"/>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1" name="Rectangle 3"/>
          <p:cNvSpPr>
            <a:spLocks noGrp="1" noChangeArrowheads="1"/>
          </p:cNvSpPr>
          <p:nvPr>
            <p:ph type="dt" sz="quarter" idx="1"/>
          </p:nvPr>
        </p:nvSpPr>
        <p:spPr bwMode="auto">
          <a:xfrm>
            <a:off x="5437255" y="0"/>
            <a:ext cx="4162455" cy="366414"/>
          </a:xfrm>
          <a:prstGeom prst="rect">
            <a:avLst/>
          </a:prstGeom>
          <a:noFill/>
          <a:ln w="9525">
            <a:noFill/>
            <a:miter lim="800000"/>
            <a:headEnd/>
            <a:tailEnd/>
          </a:ln>
          <a:effectLst/>
        </p:spPr>
        <p:txBody>
          <a:bodyPr vert="horz" wrap="square" lIns="86850" tIns="43425" rIns="86850" bIns="43425" numCol="1" anchor="t" anchorCtr="0" compatLnSpc="1">
            <a:prstTxWarp prst="textNoShape">
              <a:avLst/>
            </a:prstTxWarp>
          </a:bodyPr>
          <a:lstStyle>
            <a:lvl1pPr algn="r" defTabSz="868363">
              <a:defRPr sz="1100"/>
            </a:lvl1pPr>
          </a:lstStyle>
          <a:p>
            <a:endParaRPr lang="en-US"/>
          </a:p>
        </p:txBody>
      </p:sp>
      <p:sp>
        <p:nvSpPr>
          <p:cNvPr id="53252" name="Rectangle 4"/>
          <p:cNvSpPr>
            <a:spLocks noGrp="1" noChangeArrowheads="1"/>
          </p:cNvSpPr>
          <p:nvPr>
            <p:ph type="ftr" sz="quarter" idx="2"/>
          </p:nvPr>
        </p:nvSpPr>
        <p:spPr bwMode="auto">
          <a:xfrm>
            <a:off x="0" y="6947151"/>
            <a:ext cx="4160967" cy="366414"/>
          </a:xfrm>
          <a:prstGeom prst="rect">
            <a:avLst/>
          </a:prstGeom>
          <a:noFill/>
          <a:ln w="9525">
            <a:noFill/>
            <a:miter lim="800000"/>
            <a:headEnd/>
            <a:tailEnd/>
          </a:ln>
          <a:effectLst/>
        </p:spPr>
        <p:txBody>
          <a:bodyPr vert="horz" wrap="square" lIns="86850" tIns="43425" rIns="86850" bIns="43425" numCol="1" anchor="b" anchorCtr="0" compatLnSpc="1">
            <a:prstTxWarp prst="textNoShape">
              <a:avLst/>
            </a:prstTxWarp>
          </a:bodyPr>
          <a:lstStyle>
            <a:lvl1pPr defTabSz="868363">
              <a:defRPr sz="1100"/>
            </a:lvl1pPr>
          </a:lstStyle>
          <a:p>
            <a:endParaRPr lang="en-US"/>
          </a:p>
        </p:txBody>
      </p:sp>
      <p:sp>
        <p:nvSpPr>
          <p:cNvPr id="53253" name="Rectangle 5"/>
          <p:cNvSpPr>
            <a:spLocks noGrp="1" noChangeArrowheads="1"/>
          </p:cNvSpPr>
          <p:nvPr>
            <p:ph type="sldNum" sz="quarter" idx="3"/>
          </p:nvPr>
        </p:nvSpPr>
        <p:spPr bwMode="auto">
          <a:xfrm>
            <a:off x="5437255" y="6947151"/>
            <a:ext cx="4162455" cy="366414"/>
          </a:xfrm>
          <a:prstGeom prst="rect">
            <a:avLst/>
          </a:prstGeom>
          <a:noFill/>
          <a:ln w="9525">
            <a:noFill/>
            <a:miter lim="800000"/>
            <a:headEnd/>
            <a:tailEnd/>
          </a:ln>
          <a:effectLst/>
        </p:spPr>
        <p:txBody>
          <a:bodyPr vert="horz" wrap="square" lIns="86850" tIns="43425" rIns="86850" bIns="43425" numCol="1" anchor="b" anchorCtr="0" compatLnSpc="1">
            <a:prstTxWarp prst="textNoShape">
              <a:avLst/>
            </a:prstTxWarp>
          </a:bodyPr>
          <a:lstStyle>
            <a:lvl1pPr algn="r" defTabSz="868363">
              <a:defRPr sz="1100"/>
            </a:lvl1pPr>
          </a:lstStyle>
          <a:p>
            <a:fld id="{6BF0BC0D-222B-477D-A42F-A2D6CD08BEBB}" type="slidenum">
              <a:rPr lang="en-US"/>
              <a:pPr/>
              <a:t>‹#›</a:t>
            </a:fld>
            <a:endParaRPr lang="en-US"/>
          </a:p>
        </p:txBody>
      </p:sp>
      <p:sp>
        <p:nvSpPr>
          <p:cNvPr id="53254" name="Rectangle 6"/>
          <p:cNvSpPr>
            <a:spLocks noChangeArrowheads="1"/>
          </p:cNvSpPr>
          <p:nvPr/>
        </p:nvSpPr>
        <p:spPr bwMode="auto">
          <a:xfrm>
            <a:off x="4856944" y="6777029"/>
            <a:ext cx="3982256" cy="345149"/>
          </a:xfrm>
          <a:prstGeom prst="rect">
            <a:avLst/>
          </a:prstGeom>
          <a:noFill/>
          <a:ln w="9525">
            <a:noFill/>
            <a:miter lim="800000"/>
            <a:headEnd/>
            <a:tailEnd/>
          </a:ln>
          <a:effectLst/>
        </p:spPr>
        <p:txBody>
          <a:bodyPr lIns="82490" tIns="41245" rIns="82490" bIns="41245" anchor="b"/>
          <a:lstStyle/>
          <a:p>
            <a:pPr algn="r" defTabSz="825500"/>
            <a:r>
              <a:rPr lang="en-US" sz="900" dirty="0">
                <a:latin typeface="Roboto" panose="02000000000000000000" pitchFamily="2" charset="0"/>
              </a:rPr>
              <a:t>Name of your series </a:t>
            </a:r>
            <a:r>
              <a:rPr lang="en-US" sz="1400" dirty="0">
                <a:solidFill>
                  <a:srgbClr val="009999"/>
                </a:solidFill>
                <a:latin typeface="Roboto" panose="02000000000000000000" pitchFamily="2" charset="0"/>
              </a:rPr>
              <a:t>Lecture 1</a:t>
            </a:r>
          </a:p>
        </p:txBody>
      </p:sp>
      <p:sp>
        <p:nvSpPr>
          <p:cNvPr id="53255" name="Rectangle 7"/>
          <p:cNvSpPr>
            <a:spLocks noChangeArrowheads="1"/>
          </p:cNvSpPr>
          <p:nvPr/>
        </p:nvSpPr>
        <p:spPr bwMode="auto">
          <a:xfrm>
            <a:off x="862277" y="6780301"/>
            <a:ext cx="3982256" cy="345149"/>
          </a:xfrm>
          <a:prstGeom prst="rect">
            <a:avLst/>
          </a:prstGeom>
          <a:noFill/>
          <a:ln w="9525">
            <a:noFill/>
            <a:miter lim="800000"/>
            <a:headEnd/>
            <a:tailEnd/>
          </a:ln>
          <a:effectLst/>
        </p:spPr>
        <p:txBody>
          <a:bodyPr lIns="82490" tIns="41245" rIns="82490" bIns="41245" anchor="b"/>
          <a:lstStyle/>
          <a:p>
            <a:pPr defTabSz="825500"/>
            <a:r>
              <a:rPr lang="en-US" sz="1400" dirty="0" err="1">
                <a:solidFill>
                  <a:srgbClr val="FF0000"/>
                </a:solidFill>
                <a:latin typeface="Roboto" panose="02000000000000000000" pitchFamily="2" charset="0"/>
              </a:rPr>
              <a:t>i</a:t>
            </a:r>
            <a:r>
              <a:rPr lang="en-US" sz="1400" dirty="0" err="1">
                <a:solidFill>
                  <a:srgbClr val="009999"/>
                </a:solidFill>
                <a:latin typeface="Roboto" panose="02000000000000000000" pitchFamily="2" charset="0"/>
              </a:rPr>
              <a:t>CSC</a:t>
            </a:r>
            <a:r>
              <a:rPr lang="en-US" sz="1400" dirty="0">
                <a:solidFill>
                  <a:srgbClr val="009999"/>
                </a:solidFill>
                <a:latin typeface="Roboto" panose="02000000000000000000" pitchFamily="2" charset="0"/>
              </a:rPr>
              <a:t> 2013</a:t>
            </a:r>
            <a:r>
              <a:rPr lang="en-US" sz="1400" dirty="0">
                <a:solidFill>
                  <a:schemeClr val="hlink"/>
                </a:solidFill>
                <a:latin typeface="Roboto" panose="02000000000000000000" pitchFamily="2" charset="0"/>
              </a:rPr>
              <a:t> </a:t>
            </a:r>
            <a:r>
              <a:rPr lang="en-US" sz="900" dirty="0">
                <a:latin typeface="Roboto" panose="02000000000000000000" pitchFamily="2" charset="0"/>
              </a:rPr>
              <a:t> 25-26 February 2013, CERN</a:t>
            </a:r>
          </a:p>
        </p:txBody>
      </p:sp>
    </p:spTree>
    <p:extLst>
      <p:ext uri="{BB962C8B-B14F-4D97-AF65-F5344CB8AC3E}">
        <p14:creationId xmlns:p14="http://schemas.microsoft.com/office/powerpoint/2010/main" val="1193802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486272" y="3480936"/>
            <a:ext cx="6636101" cy="281026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a:p>
        </p:txBody>
      </p:sp>
    </p:spTree>
    <p:extLst>
      <p:ext uri="{BB962C8B-B14F-4D97-AF65-F5344CB8AC3E}">
        <p14:creationId xmlns:p14="http://schemas.microsoft.com/office/powerpoint/2010/main" val="1619569082"/>
      </p:ext>
    </p:extLst>
  </p:cSld>
  <p:clrMap bg1="lt1" tx1="dk1" bg2="lt2" tx2="dk2" accent1="accent1" accent2="accent2" accent3="accent3" accent4="accent4" accent5="accent5" accent6="accent6" hlink="hlink" folHlink="folHlink"/>
  <p:notesStyle>
    <a:lvl1pPr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1pPr>
    <a:lvl2pPr marL="706025" indent="-271548"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2pPr>
    <a:lvl3pPr marL="1086193" indent="-217239"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3pPr>
    <a:lvl4pPr marL="1520670" indent="-217239"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4pPr>
    <a:lvl5pPr marL="1955147" indent="-217239"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5pPr>
    <a:lvl6pPr marL="2172386" algn="l" defTabSz="868954" rtl="0" eaLnBrk="1" latinLnBrk="0" hangingPunct="1">
      <a:defRPr sz="1100" kern="1200">
        <a:solidFill>
          <a:schemeClr val="tx1"/>
        </a:solidFill>
        <a:latin typeface="+mn-lt"/>
        <a:ea typeface="+mn-ea"/>
        <a:cs typeface="+mn-cs"/>
      </a:defRPr>
    </a:lvl6pPr>
    <a:lvl7pPr marL="2606863" algn="l" defTabSz="868954" rtl="0" eaLnBrk="1" latinLnBrk="0" hangingPunct="1">
      <a:defRPr sz="1100" kern="1200">
        <a:solidFill>
          <a:schemeClr val="tx1"/>
        </a:solidFill>
        <a:latin typeface="+mn-lt"/>
        <a:ea typeface="+mn-ea"/>
        <a:cs typeface="+mn-cs"/>
      </a:defRPr>
    </a:lvl7pPr>
    <a:lvl8pPr marL="3041340" algn="l" defTabSz="868954" rtl="0" eaLnBrk="1" latinLnBrk="0" hangingPunct="1">
      <a:defRPr sz="1100" kern="1200">
        <a:solidFill>
          <a:schemeClr val="tx1"/>
        </a:solidFill>
        <a:latin typeface="+mn-lt"/>
        <a:ea typeface="+mn-ea"/>
        <a:cs typeface="+mn-cs"/>
      </a:defRPr>
    </a:lvl8pPr>
    <a:lvl9pPr marL="3475817" algn="l" defTabSz="868954"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B5BA725A-CE99-DE81-AF75-D16ED718E886}"/>
            </a:ext>
          </a:extLst>
        </p:cNvPr>
        <p:cNvGrpSpPr/>
        <p:nvPr/>
      </p:nvGrpSpPr>
      <p:grpSpPr>
        <a:xfrm>
          <a:off x="0" y="0"/>
          <a:ext cx="0" cy="0"/>
          <a:chOff x="0" y="0"/>
          <a:chExt cx="0" cy="0"/>
        </a:xfrm>
      </p:grpSpPr>
      <p:sp>
        <p:nvSpPr>
          <p:cNvPr id="5121" name="Rectangle 1">
            <a:extLst>
              <a:ext uri="{FF2B5EF4-FFF2-40B4-BE49-F238E27FC236}">
                <a16:creationId xmlns:a16="http://schemas.microsoft.com/office/drawing/2014/main" id="{857F3412-ECBB-C985-EC85-63A16A16708A}"/>
              </a:ext>
            </a:extLst>
          </p:cNvPr>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a:extLst>
              <a:ext uri="{FF2B5EF4-FFF2-40B4-BE49-F238E27FC236}">
                <a16:creationId xmlns:a16="http://schemas.microsoft.com/office/drawing/2014/main" id="{675D9D8C-AA0E-FE19-C23E-B6B370DDC57D}"/>
              </a:ext>
            </a:extLst>
          </p:cNvPr>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3879309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2734754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2933814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4131174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2685755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2819612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9E87C59C-0031-BC18-6430-F6CEA6CB126E}"/>
            </a:ext>
          </a:extLst>
        </p:cNvPr>
        <p:cNvGrpSpPr/>
        <p:nvPr/>
      </p:nvGrpSpPr>
      <p:grpSpPr>
        <a:xfrm>
          <a:off x="0" y="0"/>
          <a:ext cx="0" cy="0"/>
          <a:chOff x="0" y="0"/>
          <a:chExt cx="0" cy="0"/>
        </a:xfrm>
      </p:grpSpPr>
      <p:sp>
        <p:nvSpPr>
          <p:cNvPr id="5121" name="Rectangle 1">
            <a:extLst>
              <a:ext uri="{FF2B5EF4-FFF2-40B4-BE49-F238E27FC236}">
                <a16:creationId xmlns:a16="http://schemas.microsoft.com/office/drawing/2014/main" id="{C661F133-5A6B-9F8E-D439-503577895728}"/>
              </a:ext>
            </a:extLst>
          </p:cNvPr>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a:extLst>
              <a:ext uri="{FF2B5EF4-FFF2-40B4-BE49-F238E27FC236}">
                <a16:creationId xmlns:a16="http://schemas.microsoft.com/office/drawing/2014/main" id="{7DAFF7F1-F27F-1184-F4E6-CE1A6B8CD52D}"/>
              </a:ext>
            </a:extLst>
          </p:cNvPr>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4032860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2346068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2363788" y="547688"/>
            <a:ext cx="4875212" cy="2743200"/>
          </a:xfrm>
          <a:prstGeom prst="rect">
            <a:avLst/>
          </a:prstGeom>
          <a:noFill/>
          <a:ln>
            <a:solidFill>
              <a:srgbClr val="000000"/>
            </a:solidFill>
            <a:miter lim="800000"/>
            <a:headEnd/>
            <a:tailEnd/>
          </a:ln>
        </p:spPr>
      </p:sp>
      <p:sp>
        <p:nvSpPr>
          <p:cNvPr id="112643" name="Rectangle 3"/>
          <p:cNvSpPr txBox="1">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606801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1997426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50443" y="9430091"/>
            <a:ext cx="2945659" cy="496411"/>
          </a:xfrm>
          <a:prstGeom prst="rect">
            <a:avLst/>
          </a:prstGeom>
        </p:spPr>
        <p:txBody>
          <a:bodyPr/>
          <a:lstStyle/>
          <a:p>
            <a:pPr>
              <a:defRPr/>
            </a:pPr>
            <a:fld id="{A9838C82-E9C4-4A05-A085-94C856BD6EF3}" type="slidenum">
              <a:rPr lang="fr-FR" smtClean="0"/>
              <a:pPr>
                <a:defRPr/>
              </a:pPr>
              <a:t>9</a:t>
            </a:fld>
            <a:endParaRPr lang="fr-FR"/>
          </a:p>
        </p:txBody>
      </p:sp>
    </p:spTree>
    <p:extLst>
      <p:ext uri="{BB962C8B-B14F-4D97-AF65-F5344CB8AC3E}">
        <p14:creationId xmlns:p14="http://schemas.microsoft.com/office/powerpoint/2010/main" val="3328318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1228291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2728315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2983878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dirty="0"/>
          </a:p>
        </p:txBody>
      </p:sp>
    </p:spTree>
    <p:extLst>
      <p:ext uri="{BB962C8B-B14F-4D97-AF65-F5344CB8AC3E}">
        <p14:creationId xmlns:p14="http://schemas.microsoft.com/office/powerpoint/2010/main" val="36609739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3920" y="2129984"/>
            <a:ext cx="10364160" cy="1470394"/>
          </a:xfrm>
        </p:spPr>
        <p:txBody>
          <a:bodyPr/>
          <a:lstStyle/>
          <a:p>
            <a:r>
              <a:rPr lang="en-US"/>
              <a:t>Click to edit Master title style</a:t>
            </a:r>
            <a:endParaRPr lang="en-GB"/>
          </a:p>
        </p:txBody>
      </p:sp>
      <p:sp>
        <p:nvSpPr>
          <p:cNvPr id="3" name="Subtitle 2"/>
          <p:cNvSpPr>
            <a:spLocks noGrp="1"/>
          </p:cNvSpPr>
          <p:nvPr>
            <p:ph type="subTitle" idx="1"/>
          </p:nvPr>
        </p:nvSpPr>
        <p:spPr>
          <a:xfrm>
            <a:off x="1829761" y="3885528"/>
            <a:ext cx="8534400" cy="1752664"/>
          </a:xfrm>
        </p:spPr>
        <p:txBody>
          <a:bodyPr/>
          <a:lstStyle>
            <a:lvl1pPr marL="0" indent="0" algn="ctr">
              <a:buNone/>
              <a:defRPr/>
            </a:lvl1pPr>
            <a:lvl2pPr marL="434477" indent="0" algn="ctr">
              <a:buNone/>
              <a:defRPr/>
            </a:lvl2pPr>
            <a:lvl3pPr marL="868954" indent="0" algn="ctr">
              <a:buNone/>
              <a:defRPr/>
            </a:lvl3pPr>
            <a:lvl4pPr marL="1303431" indent="0" algn="ctr">
              <a:buNone/>
              <a:defRPr/>
            </a:lvl4pPr>
            <a:lvl5pPr marL="1737909" indent="0" algn="ctr">
              <a:buNone/>
              <a:defRPr/>
            </a:lvl5pPr>
            <a:lvl6pPr marL="2172386" indent="0" algn="ctr">
              <a:buNone/>
              <a:defRPr/>
            </a:lvl6pPr>
            <a:lvl7pPr marL="2606863" indent="0" algn="ctr">
              <a:buNone/>
              <a:defRPr/>
            </a:lvl7pPr>
            <a:lvl8pPr marL="3041340" indent="0" algn="ctr">
              <a:buNone/>
              <a:defRPr/>
            </a:lvl8pPr>
            <a:lvl9pPr marL="3475817" indent="0" algn="ctr">
              <a:buNone/>
              <a:defRPr/>
            </a:lvl9pPr>
          </a:lstStyle>
          <a:p>
            <a:r>
              <a:rPr lang="en-US"/>
              <a:t>Click to edit Master subtitle style</a:t>
            </a:r>
            <a:endParaRPr lang="en-GB"/>
          </a:p>
        </p:txBody>
      </p:sp>
      <p:sp>
        <p:nvSpPr>
          <p:cNvPr id="7" name="Text Box 8">
            <a:extLst>
              <a:ext uri="{FF2B5EF4-FFF2-40B4-BE49-F238E27FC236}">
                <a16:creationId xmlns:a16="http://schemas.microsoft.com/office/drawing/2014/main" id="{894214D1-4A74-F53E-5C33-754CFD3D046E}"/>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5" name="Picture 7">
            <a:extLst>
              <a:ext uri="{FF2B5EF4-FFF2-40B4-BE49-F238E27FC236}">
                <a16:creationId xmlns:a16="http://schemas.microsoft.com/office/drawing/2014/main" id="{3047BAB5-6AEE-163F-B26F-CA7835719302}"/>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3920" y="2129984"/>
            <a:ext cx="10364160" cy="1470394"/>
          </a:xfrm>
        </p:spPr>
        <p:txBody>
          <a:bodyPr/>
          <a:lstStyle/>
          <a:p>
            <a:r>
              <a:rPr lang="en-US"/>
              <a:t>Click to edit Master title style</a:t>
            </a:r>
            <a:endParaRPr lang="en-GB"/>
          </a:p>
        </p:txBody>
      </p:sp>
      <p:sp>
        <p:nvSpPr>
          <p:cNvPr id="3" name="Subtitle 2"/>
          <p:cNvSpPr>
            <a:spLocks noGrp="1"/>
          </p:cNvSpPr>
          <p:nvPr>
            <p:ph type="subTitle" idx="1"/>
          </p:nvPr>
        </p:nvSpPr>
        <p:spPr>
          <a:xfrm>
            <a:off x="1829761" y="3885528"/>
            <a:ext cx="8534400" cy="1752664"/>
          </a:xfrm>
        </p:spPr>
        <p:txBody>
          <a:bodyPr/>
          <a:lstStyle>
            <a:lvl1pPr marL="0" indent="0" algn="ctr">
              <a:buNone/>
              <a:defRPr/>
            </a:lvl1pPr>
            <a:lvl2pPr marL="434477" indent="0" algn="ctr">
              <a:buNone/>
              <a:defRPr/>
            </a:lvl2pPr>
            <a:lvl3pPr marL="868954" indent="0" algn="ctr">
              <a:buNone/>
              <a:defRPr/>
            </a:lvl3pPr>
            <a:lvl4pPr marL="1303431" indent="0" algn="ctr">
              <a:buNone/>
              <a:defRPr/>
            </a:lvl4pPr>
            <a:lvl5pPr marL="1737909" indent="0" algn="ctr">
              <a:buNone/>
              <a:defRPr/>
            </a:lvl5pPr>
            <a:lvl6pPr marL="2172386" indent="0" algn="ctr">
              <a:buNone/>
              <a:defRPr/>
            </a:lvl6pPr>
            <a:lvl7pPr marL="2606863" indent="0" algn="ctr">
              <a:buNone/>
              <a:defRPr/>
            </a:lvl7pPr>
            <a:lvl8pPr marL="3041340" indent="0" algn="ctr">
              <a:buNone/>
              <a:defRPr/>
            </a:lvl8pPr>
            <a:lvl9pPr marL="3475817"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1561874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08185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840" y="4406864"/>
            <a:ext cx="10362240" cy="1362383"/>
          </a:xfrm>
        </p:spPr>
        <p:txBody>
          <a:bodyPr/>
          <a:lstStyle>
            <a:lvl1pPr algn="l">
              <a:defRPr sz="3800" b="1" cap="all"/>
            </a:lvl1pPr>
          </a:lstStyle>
          <a:p>
            <a:r>
              <a:rPr lang="en-US"/>
              <a:t>Click to edit Master title style</a:t>
            </a:r>
            <a:endParaRPr lang="en-GB"/>
          </a:p>
        </p:txBody>
      </p:sp>
      <p:sp>
        <p:nvSpPr>
          <p:cNvPr id="3" name="Text Placeholder 2"/>
          <p:cNvSpPr>
            <a:spLocks noGrp="1"/>
          </p:cNvSpPr>
          <p:nvPr>
            <p:ph type="body" idx="1"/>
          </p:nvPr>
        </p:nvSpPr>
        <p:spPr>
          <a:xfrm>
            <a:off x="963840" y="2906225"/>
            <a:ext cx="10362240" cy="1500638"/>
          </a:xfrm>
        </p:spPr>
        <p:txBody>
          <a:bodyPr anchor="b"/>
          <a:lstStyle>
            <a:lvl1pPr marL="0" indent="0">
              <a:buNone/>
              <a:defRPr sz="1900"/>
            </a:lvl1pPr>
            <a:lvl2pPr marL="434477" indent="0">
              <a:buNone/>
              <a:defRPr sz="1700"/>
            </a:lvl2pPr>
            <a:lvl3pPr marL="868954" indent="0">
              <a:buNone/>
              <a:defRPr sz="1500"/>
            </a:lvl3pPr>
            <a:lvl4pPr marL="1303431" indent="0">
              <a:buNone/>
              <a:defRPr sz="1300"/>
            </a:lvl4pPr>
            <a:lvl5pPr marL="1737909" indent="0">
              <a:buNone/>
              <a:defRPr sz="1300"/>
            </a:lvl5pPr>
            <a:lvl6pPr marL="2172386" indent="0">
              <a:buNone/>
              <a:defRPr sz="1300"/>
            </a:lvl6pPr>
            <a:lvl7pPr marL="2606863" indent="0">
              <a:buNone/>
              <a:defRPr sz="1300"/>
            </a:lvl7pPr>
            <a:lvl8pPr marL="3041340" indent="0">
              <a:buNone/>
              <a:defRPr sz="1300"/>
            </a:lvl8pPr>
            <a:lvl9pPr marL="3475817" indent="0">
              <a:buNone/>
              <a:defRPr sz="1300"/>
            </a:lvl9pPr>
          </a:lstStyle>
          <a:p>
            <a:pPr lvl="0"/>
            <a:r>
              <a:rPr lang="en-US"/>
              <a:t>Click to edit Master text styles</a:t>
            </a:r>
          </a:p>
        </p:txBody>
      </p:sp>
    </p:spTree>
    <p:extLst>
      <p:ext uri="{BB962C8B-B14F-4D97-AF65-F5344CB8AC3E}">
        <p14:creationId xmlns:p14="http://schemas.microsoft.com/office/powerpoint/2010/main" val="2686045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66400" y="1562565"/>
            <a:ext cx="5483520" cy="4838908"/>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234240" y="1562565"/>
            <a:ext cx="5483520" cy="4838908"/>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24681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0561" y="275071"/>
            <a:ext cx="10972800" cy="1142039"/>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10560" y="1535202"/>
            <a:ext cx="5385600" cy="639427"/>
          </a:xfrm>
        </p:spPr>
        <p:txBody>
          <a:bodyPr anchor="b"/>
          <a:lstStyle>
            <a:lvl1pPr marL="0" indent="0">
              <a:buNone/>
              <a:defRPr sz="2300" b="1"/>
            </a:lvl1pPr>
            <a:lvl2pPr marL="434477" indent="0">
              <a:buNone/>
              <a:defRPr sz="1900" b="1"/>
            </a:lvl2pPr>
            <a:lvl3pPr marL="868954" indent="0">
              <a:buNone/>
              <a:defRPr sz="1700" b="1"/>
            </a:lvl3pPr>
            <a:lvl4pPr marL="1303431" indent="0">
              <a:buNone/>
              <a:defRPr sz="1500" b="1"/>
            </a:lvl4pPr>
            <a:lvl5pPr marL="1737909" indent="0">
              <a:buNone/>
              <a:defRPr sz="1500" b="1"/>
            </a:lvl5pPr>
            <a:lvl6pPr marL="2172386" indent="0">
              <a:buNone/>
              <a:defRPr sz="1500" b="1"/>
            </a:lvl6pPr>
            <a:lvl7pPr marL="2606863" indent="0">
              <a:buNone/>
              <a:defRPr sz="1500" b="1"/>
            </a:lvl7pPr>
            <a:lvl8pPr marL="3041340" indent="0">
              <a:buNone/>
              <a:defRPr sz="1500" b="1"/>
            </a:lvl8pPr>
            <a:lvl9pPr marL="3475817" indent="0">
              <a:buNone/>
              <a:defRPr sz="1500" b="1"/>
            </a:lvl9pPr>
          </a:lstStyle>
          <a:p>
            <a:pPr lvl="0"/>
            <a:r>
              <a:rPr lang="en-US"/>
              <a:t>Click to edit Master text styles</a:t>
            </a:r>
          </a:p>
        </p:txBody>
      </p:sp>
      <p:sp>
        <p:nvSpPr>
          <p:cNvPr id="4" name="Content Placeholder 3"/>
          <p:cNvSpPr>
            <a:spLocks noGrp="1"/>
          </p:cNvSpPr>
          <p:nvPr>
            <p:ph sz="half" idx="2"/>
          </p:nvPr>
        </p:nvSpPr>
        <p:spPr>
          <a:xfrm>
            <a:off x="610560" y="2174629"/>
            <a:ext cx="5385600" cy="3951775"/>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921" y="1535202"/>
            <a:ext cx="5389440" cy="639427"/>
          </a:xfrm>
        </p:spPr>
        <p:txBody>
          <a:bodyPr anchor="b"/>
          <a:lstStyle>
            <a:lvl1pPr marL="0" indent="0">
              <a:buNone/>
              <a:defRPr sz="2300" b="1"/>
            </a:lvl1pPr>
            <a:lvl2pPr marL="434477" indent="0">
              <a:buNone/>
              <a:defRPr sz="1900" b="1"/>
            </a:lvl2pPr>
            <a:lvl3pPr marL="868954" indent="0">
              <a:buNone/>
              <a:defRPr sz="1700" b="1"/>
            </a:lvl3pPr>
            <a:lvl4pPr marL="1303431" indent="0">
              <a:buNone/>
              <a:defRPr sz="1500" b="1"/>
            </a:lvl4pPr>
            <a:lvl5pPr marL="1737909" indent="0">
              <a:buNone/>
              <a:defRPr sz="1500" b="1"/>
            </a:lvl5pPr>
            <a:lvl6pPr marL="2172386" indent="0">
              <a:buNone/>
              <a:defRPr sz="1500" b="1"/>
            </a:lvl6pPr>
            <a:lvl7pPr marL="2606863" indent="0">
              <a:buNone/>
              <a:defRPr sz="1500" b="1"/>
            </a:lvl7pPr>
            <a:lvl8pPr marL="3041340" indent="0">
              <a:buNone/>
              <a:defRPr sz="1500" b="1"/>
            </a:lvl8pPr>
            <a:lvl9pPr marL="3475817" indent="0">
              <a:buNone/>
              <a:defRPr sz="1500" b="1"/>
            </a:lvl9pPr>
          </a:lstStyle>
          <a:p>
            <a:pPr lvl="0"/>
            <a:r>
              <a:rPr lang="en-US"/>
              <a:t>Click to edit Master text styles</a:t>
            </a:r>
          </a:p>
        </p:txBody>
      </p:sp>
      <p:sp>
        <p:nvSpPr>
          <p:cNvPr id="6" name="Content Placeholder 5"/>
          <p:cNvSpPr>
            <a:spLocks noGrp="1"/>
          </p:cNvSpPr>
          <p:nvPr>
            <p:ph sz="quarter" idx="4"/>
          </p:nvPr>
        </p:nvSpPr>
        <p:spPr>
          <a:xfrm>
            <a:off x="6193921" y="2174629"/>
            <a:ext cx="5389440" cy="3951775"/>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1047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741197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3269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01" y="4800025"/>
            <a:ext cx="7315200" cy="567420"/>
          </a:xfrm>
        </p:spPr>
        <p:txBody>
          <a:bodyPr anchor="b"/>
          <a:lstStyle>
            <a:lvl1pPr algn="l">
              <a:defRPr sz="1900" b="1"/>
            </a:lvl1pPr>
          </a:lstStyle>
          <a:p>
            <a:r>
              <a:rPr lang="en-US"/>
              <a:t>Click to edit Master title style</a:t>
            </a:r>
            <a:endParaRPr lang="en-GB"/>
          </a:p>
        </p:txBody>
      </p:sp>
      <p:sp>
        <p:nvSpPr>
          <p:cNvPr id="3" name="Picture Placeholder 2"/>
          <p:cNvSpPr>
            <a:spLocks noGrp="1"/>
          </p:cNvSpPr>
          <p:nvPr>
            <p:ph type="pic" idx="1"/>
          </p:nvPr>
        </p:nvSpPr>
        <p:spPr>
          <a:xfrm>
            <a:off x="2390401" y="612065"/>
            <a:ext cx="7315200" cy="4115952"/>
          </a:xfrm>
        </p:spPr>
        <p:txBody>
          <a:bodyPr/>
          <a:lstStyle>
            <a:lvl1pPr marL="0" indent="0">
              <a:buNone/>
              <a:defRPr sz="3000"/>
            </a:lvl1pPr>
            <a:lvl2pPr marL="434477" indent="0">
              <a:buNone/>
              <a:defRPr sz="2700"/>
            </a:lvl2pPr>
            <a:lvl3pPr marL="868954" indent="0">
              <a:buNone/>
              <a:defRPr sz="2300"/>
            </a:lvl3pPr>
            <a:lvl4pPr marL="1303431" indent="0">
              <a:buNone/>
              <a:defRPr sz="1900"/>
            </a:lvl4pPr>
            <a:lvl5pPr marL="1737909" indent="0">
              <a:buNone/>
              <a:defRPr sz="1900"/>
            </a:lvl5pPr>
            <a:lvl6pPr marL="2172386" indent="0">
              <a:buNone/>
              <a:defRPr sz="1900"/>
            </a:lvl6pPr>
            <a:lvl7pPr marL="2606863" indent="0">
              <a:buNone/>
              <a:defRPr sz="1900"/>
            </a:lvl7pPr>
            <a:lvl8pPr marL="3041340" indent="0">
              <a:buNone/>
              <a:defRPr sz="1900"/>
            </a:lvl8pPr>
            <a:lvl9pPr marL="3475817" indent="0">
              <a:buNone/>
              <a:defRPr sz="1900"/>
            </a:lvl9pPr>
          </a:lstStyle>
          <a:p>
            <a:endParaRPr lang="en-GB"/>
          </a:p>
        </p:txBody>
      </p:sp>
      <p:sp>
        <p:nvSpPr>
          <p:cNvPr id="4" name="Text Placeholder 3"/>
          <p:cNvSpPr>
            <a:spLocks noGrp="1"/>
          </p:cNvSpPr>
          <p:nvPr>
            <p:ph type="body" sz="half" idx="2"/>
          </p:nvPr>
        </p:nvSpPr>
        <p:spPr>
          <a:xfrm>
            <a:off x="2390401" y="5367444"/>
            <a:ext cx="7315200" cy="805044"/>
          </a:xfrm>
        </p:spPr>
        <p:txBody>
          <a:bodyPr/>
          <a:lstStyle>
            <a:lvl1pPr marL="0" indent="0">
              <a:buNone/>
              <a:defRPr sz="1300"/>
            </a:lvl1pPr>
            <a:lvl2pPr marL="434477" indent="0">
              <a:buNone/>
              <a:defRPr sz="1100"/>
            </a:lvl2pPr>
            <a:lvl3pPr marL="868954" indent="0">
              <a:buNone/>
              <a:defRPr sz="1000"/>
            </a:lvl3pPr>
            <a:lvl4pPr marL="1303431" indent="0">
              <a:buNone/>
              <a:defRPr sz="900"/>
            </a:lvl4pPr>
            <a:lvl5pPr marL="1737909" indent="0">
              <a:buNone/>
              <a:defRPr sz="900"/>
            </a:lvl5pPr>
            <a:lvl6pPr marL="2172386" indent="0">
              <a:buNone/>
              <a:defRPr sz="900"/>
            </a:lvl6pPr>
            <a:lvl7pPr marL="2606863" indent="0">
              <a:buNone/>
              <a:defRPr sz="900"/>
            </a:lvl7pPr>
            <a:lvl8pPr marL="3041340" indent="0">
              <a:buNone/>
              <a:defRPr sz="900"/>
            </a:lvl8pPr>
            <a:lvl9pPr marL="3475817" indent="0">
              <a:buNone/>
              <a:defRPr sz="900"/>
            </a:lvl9pPr>
          </a:lstStyle>
          <a:p>
            <a:pPr lvl="0"/>
            <a:r>
              <a:rPr lang="en-US"/>
              <a:t>Click to edit Master text styles</a:t>
            </a:r>
          </a:p>
        </p:txBody>
      </p:sp>
    </p:spTree>
    <p:extLst>
      <p:ext uri="{BB962C8B-B14F-4D97-AF65-F5344CB8AC3E}">
        <p14:creationId xmlns:p14="http://schemas.microsoft.com/office/powerpoint/2010/main" val="9838340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49280" y="525656"/>
            <a:ext cx="10439040" cy="760400"/>
          </a:xfrm>
        </p:spPr>
        <p:txBody>
          <a:bodyPr/>
          <a:lstStyle/>
          <a:p>
            <a:r>
              <a:rPr lang="en-US"/>
              <a:t>Click to edit Master title style</a:t>
            </a:r>
            <a:endParaRPr lang="en-GB"/>
          </a:p>
        </p:txBody>
      </p:sp>
    </p:spTree>
    <p:extLst>
      <p:ext uri="{BB962C8B-B14F-4D97-AF65-F5344CB8AC3E}">
        <p14:creationId xmlns:p14="http://schemas.microsoft.com/office/powerpoint/2010/main" val="478521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Box 8">
            <a:extLst>
              <a:ext uri="{FF2B5EF4-FFF2-40B4-BE49-F238E27FC236}">
                <a16:creationId xmlns:a16="http://schemas.microsoft.com/office/drawing/2014/main" id="{D14377A8-D2B8-CAFA-A1A1-2AD2B07DD006}"/>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6" name="Picture 7">
            <a:extLst>
              <a:ext uri="{FF2B5EF4-FFF2-40B4-BE49-F238E27FC236}">
                <a16:creationId xmlns:a16="http://schemas.microsoft.com/office/drawing/2014/main" id="{2464A386-5BA3-9994-4775-0D7A91C43806}"/>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840" y="4406864"/>
            <a:ext cx="10362240" cy="1362383"/>
          </a:xfrm>
        </p:spPr>
        <p:txBody>
          <a:bodyPr/>
          <a:lstStyle>
            <a:lvl1pPr algn="l">
              <a:defRPr sz="3800" b="1" cap="all"/>
            </a:lvl1pPr>
          </a:lstStyle>
          <a:p>
            <a:r>
              <a:rPr lang="en-US"/>
              <a:t>Click to edit Master title style</a:t>
            </a:r>
            <a:endParaRPr lang="en-GB"/>
          </a:p>
        </p:txBody>
      </p:sp>
      <p:sp>
        <p:nvSpPr>
          <p:cNvPr id="3" name="Text Placeholder 2"/>
          <p:cNvSpPr>
            <a:spLocks noGrp="1"/>
          </p:cNvSpPr>
          <p:nvPr>
            <p:ph type="body" idx="1"/>
          </p:nvPr>
        </p:nvSpPr>
        <p:spPr>
          <a:xfrm>
            <a:off x="963840" y="2906225"/>
            <a:ext cx="10362240" cy="1500638"/>
          </a:xfrm>
        </p:spPr>
        <p:txBody>
          <a:bodyPr anchor="b"/>
          <a:lstStyle>
            <a:lvl1pPr marL="0" indent="0">
              <a:buNone/>
              <a:defRPr sz="1900"/>
            </a:lvl1pPr>
            <a:lvl2pPr marL="434477" indent="0">
              <a:buNone/>
              <a:defRPr sz="1700"/>
            </a:lvl2pPr>
            <a:lvl3pPr marL="868954" indent="0">
              <a:buNone/>
              <a:defRPr sz="1500"/>
            </a:lvl3pPr>
            <a:lvl4pPr marL="1303431" indent="0">
              <a:buNone/>
              <a:defRPr sz="1300"/>
            </a:lvl4pPr>
            <a:lvl5pPr marL="1737909" indent="0">
              <a:buNone/>
              <a:defRPr sz="1300"/>
            </a:lvl5pPr>
            <a:lvl6pPr marL="2172386" indent="0">
              <a:buNone/>
              <a:defRPr sz="1300"/>
            </a:lvl6pPr>
            <a:lvl7pPr marL="2606863" indent="0">
              <a:buNone/>
              <a:defRPr sz="1300"/>
            </a:lvl7pPr>
            <a:lvl8pPr marL="3041340" indent="0">
              <a:buNone/>
              <a:defRPr sz="1300"/>
            </a:lvl8pPr>
            <a:lvl9pPr marL="3475817" indent="0">
              <a:buNone/>
              <a:defRPr sz="1300"/>
            </a:lvl9pPr>
          </a:lstStyle>
          <a:p>
            <a:pPr lvl="0"/>
            <a:r>
              <a:rPr lang="en-US"/>
              <a:t>Click to edit Master text styles</a:t>
            </a:r>
          </a:p>
        </p:txBody>
      </p:sp>
      <p:sp>
        <p:nvSpPr>
          <p:cNvPr id="5" name="Text Box 8">
            <a:extLst>
              <a:ext uri="{FF2B5EF4-FFF2-40B4-BE49-F238E27FC236}">
                <a16:creationId xmlns:a16="http://schemas.microsoft.com/office/drawing/2014/main" id="{07ECD3DC-E437-00D9-19BB-D06034699732}"/>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6" name="Picture 7">
            <a:extLst>
              <a:ext uri="{FF2B5EF4-FFF2-40B4-BE49-F238E27FC236}">
                <a16:creationId xmlns:a16="http://schemas.microsoft.com/office/drawing/2014/main" id="{D0FE83E9-8B5E-4353-F50E-783F67176033}"/>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66400" y="1562565"/>
            <a:ext cx="5483520" cy="4838908"/>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234240" y="1562565"/>
            <a:ext cx="5483520" cy="4838908"/>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Box 8">
            <a:extLst>
              <a:ext uri="{FF2B5EF4-FFF2-40B4-BE49-F238E27FC236}">
                <a16:creationId xmlns:a16="http://schemas.microsoft.com/office/drawing/2014/main" id="{4678E1E5-A809-99CA-329A-AB928CCBBA98}"/>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7" name="Picture 7">
            <a:extLst>
              <a:ext uri="{FF2B5EF4-FFF2-40B4-BE49-F238E27FC236}">
                <a16:creationId xmlns:a16="http://schemas.microsoft.com/office/drawing/2014/main" id="{6F9E5C7E-168B-3FAE-49C6-0E35E4005761}"/>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0561" y="275071"/>
            <a:ext cx="10972800" cy="1142039"/>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10560" y="1535202"/>
            <a:ext cx="5385600" cy="639427"/>
          </a:xfrm>
        </p:spPr>
        <p:txBody>
          <a:bodyPr anchor="b"/>
          <a:lstStyle>
            <a:lvl1pPr marL="0" indent="0">
              <a:buNone/>
              <a:defRPr sz="2300" b="1"/>
            </a:lvl1pPr>
            <a:lvl2pPr marL="434477" indent="0">
              <a:buNone/>
              <a:defRPr sz="1900" b="1"/>
            </a:lvl2pPr>
            <a:lvl3pPr marL="868954" indent="0">
              <a:buNone/>
              <a:defRPr sz="1700" b="1"/>
            </a:lvl3pPr>
            <a:lvl4pPr marL="1303431" indent="0">
              <a:buNone/>
              <a:defRPr sz="1500" b="1"/>
            </a:lvl4pPr>
            <a:lvl5pPr marL="1737909" indent="0">
              <a:buNone/>
              <a:defRPr sz="1500" b="1"/>
            </a:lvl5pPr>
            <a:lvl6pPr marL="2172386" indent="0">
              <a:buNone/>
              <a:defRPr sz="1500" b="1"/>
            </a:lvl6pPr>
            <a:lvl7pPr marL="2606863" indent="0">
              <a:buNone/>
              <a:defRPr sz="1500" b="1"/>
            </a:lvl7pPr>
            <a:lvl8pPr marL="3041340" indent="0">
              <a:buNone/>
              <a:defRPr sz="1500" b="1"/>
            </a:lvl8pPr>
            <a:lvl9pPr marL="3475817" indent="0">
              <a:buNone/>
              <a:defRPr sz="1500" b="1"/>
            </a:lvl9pPr>
          </a:lstStyle>
          <a:p>
            <a:pPr lvl="0"/>
            <a:r>
              <a:rPr lang="en-US"/>
              <a:t>Click to edit Master text styles</a:t>
            </a:r>
          </a:p>
        </p:txBody>
      </p:sp>
      <p:sp>
        <p:nvSpPr>
          <p:cNvPr id="4" name="Content Placeholder 3"/>
          <p:cNvSpPr>
            <a:spLocks noGrp="1"/>
          </p:cNvSpPr>
          <p:nvPr>
            <p:ph sz="half" idx="2"/>
          </p:nvPr>
        </p:nvSpPr>
        <p:spPr>
          <a:xfrm>
            <a:off x="610560" y="2174629"/>
            <a:ext cx="5385600" cy="3951775"/>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921" y="1535202"/>
            <a:ext cx="5389440" cy="639427"/>
          </a:xfrm>
        </p:spPr>
        <p:txBody>
          <a:bodyPr anchor="b"/>
          <a:lstStyle>
            <a:lvl1pPr marL="0" indent="0">
              <a:buNone/>
              <a:defRPr sz="2300" b="1"/>
            </a:lvl1pPr>
            <a:lvl2pPr marL="434477" indent="0">
              <a:buNone/>
              <a:defRPr sz="1900" b="1"/>
            </a:lvl2pPr>
            <a:lvl3pPr marL="868954" indent="0">
              <a:buNone/>
              <a:defRPr sz="1700" b="1"/>
            </a:lvl3pPr>
            <a:lvl4pPr marL="1303431" indent="0">
              <a:buNone/>
              <a:defRPr sz="1500" b="1"/>
            </a:lvl4pPr>
            <a:lvl5pPr marL="1737909" indent="0">
              <a:buNone/>
              <a:defRPr sz="1500" b="1"/>
            </a:lvl5pPr>
            <a:lvl6pPr marL="2172386" indent="0">
              <a:buNone/>
              <a:defRPr sz="1500" b="1"/>
            </a:lvl6pPr>
            <a:lvl7pPr marL="2606863" indent="0">
              <a:buNone/>
              <a:defRPr sz="1500" b="1"/>
            </a:lvl7pPr>
            <a:lvl8pPr marL="3041340" indent="0">
              <a:buNone/>
              <a:defRPr sz="1500" b="1"/>
            </a:lvl8pPr>
            <a:lvl9pPr marL="3475817" indent="0">
              <a:buNone/>
              <a:defRPr sz="1500" b="1"/>
            </a:lvl9pPr>
          </a:lstStyle>
          <a:p>
            <a:pPr lvl="0"/>
            <a:r>
              <a:rPr lang="en-US"/>
              <a:t>Click to edit Master text styles</a:t>
            </a:r>
          </a:p>
        </p:txBody>
      </p:sp>
      <p:sp>
        <p:nvSpPr>
          <p:cNvPr id="6" name="Content Placeholder 5"/>
          <p:cNvSpPr>
            <a:spLocks noGrp="1"/>
          </p:cNvSpPr>
          <p:nvPr>
            <p:ph sz="quarter" idx="4"/>
          </p:nvPr>
        </p:nvSpPr>
        <p:spPr>
          <a:xfrm>
            <a:off x="6193921" y="2174629"/>
            <a:ext cx="5389440" cy="3951775"/>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Box 8">
            <a:extLst>
              <a:ext uri="{FF2B5EF4-FFF2-40B4-BE49-F238E27FC236}">
                <a16:creationId xmlns:a16="http://schemas.microsoft.com/office/drawing/2014/main" id="{8F482378-4F0C-6D37-FEC5-B1A52AE5881A}"/>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9" name="Picture 7">
            <a:extLst>
              <a:ext uri="{FF2B5EF4-FFF2-40B4-BE49-F238E27FC236}">
                <a16:creationId xmlns:a16="http://schemas.microsoft.com/office/drawing/2014/main" id="{93F94D2A-8E6C-FF4D-F9D3-FAB531E28F2A}"/>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Text Box 8">
            <a:extLst>
              <a:ext uri="{FF2B5EF4-FFF2-40B4-BE49-F238E27FC236}">
                <a16:creationId xmlns:a16="http://schemas.microsoft.com/office/drawing/2014/main" id="{A74F2832-D2CA-3941-4D80-756B7B42F826}"/>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5" name="Picture 7">
            <a:extLst>
              <a:ext uri="{FF2B5EF4-FFF2-40B4-BE49-F238E27FC236}">
                <a16:creationId xmlns:a16="http://schemas.microsoft.com/office/drawing/2014/main" id="{091F39B5-C02E-B1F5-9707-C689C65983C5}"/>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8">
            <a:extLst>
              <a:ext uri="{FF2B5EF4-FFF2-40B4-BE49-F238E27FC236}">
                <a16:creationId xmlns:a16="http://schemas.microsoft.com/office/drawing/2014/main" id="{A587D940-45C0-6383-F053-0AD6676FB0A4}"/>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01" y="4800025"/>
            <a:ext cx="7315200" cy="567420"/>
          </a:xfrm>
        </p:spPr>
        <p:txBody>
          <a:bodyPr anchor="b"/>
          <a:lstStyle>
            <a:lvl1pPr algn="l">
              <a:defRPr sz="1900" b="1"/>
            </a:lvl1pPr>
          </a:lstStyle>
          <a:p>
            <a:r>
              <a:rPr lang="en-US"/>
              <a:t>Click to edit Master title style</a:t>
            </a:r>
            <a:endParaRPr lang="en-GB"/>
          </a:p>
        </p:txBody>
      </p:sp>
      <p:sp>
        <p:nvSpPr>
          <p:cNvPr id="3" name="Picture Placeholder 2"/>
          <p:cNvSpPr>
            <a:spLocks noGrp="1"/>
          </p:cNvSpPr>
          <p:nvPr>
            <p:ph type="pic" idx="1"/>
          </p:nvPr>
        </p:nvSpPr>
        <p:spPr>
          <a:xfrm>
            <a:off x="2390401" y="612065"/>
            <a:ext cx="7315200" cy="4115952"/>
          </a:xfrm>
        </p:spPr>
        <p:txBody>
          <a:bodyPr/>
          <a:lstStyle>
            <a:lvl1pPr marL="0" indent="0">
              <a:buNone/>
              <a:defRPr sz="3000"/>
            </a:lvl1pPr>
            <a:lvl2pPr marL="434477" indent="0">
              <a:buNone/>
              <a:defRPr sz="2700"/>
            </a:lvl2pPr>
            <a:lvl3pPr marL="868954" indent="0">
              <a:buNone/>
              <a:defRPr sz="2300"/>
            </a:lvl3pPr>
            <a:lvl4pPr marL="1303431" indent="0">
              <a:buNone/>
              <a:defRPr sz="1900"/>
            </a:lvl4pPr>
            <a:lvl5pPr marL="1737909" indent="0">
              <a:buNone/>
              <a:defRPr sz="1900"/>
            </a:lvl5pPr>
            <a:lvl6pPr marL="2172386" indent="0">
              <a:buNone/>
              <a:defRPr sz="1900"/>
            </a:lvl6pPr>
            <a:lvl7pPr marL="2606863" indent="0">
              <a:buNone/>
              <a:defRPr sz="1900"/>
            </a:lvl7pPr>
            <a:lvl8pPr marL="3041340" indent="0">
              <a:buNone/>
              <a:defRPr sz="1900"/>
            </a:lvl8pPr>
            <a:lvl9pPr marL="3475817" indent="0">
              <a:buNone/>
              <a:defRPr sz="1900"/>
            </a:lvl9pPr>
          </a:lstStyle>
          <a:p>
            <a:endParaRPr lang="en-GB"/>
          </a:p>
        </p:txBody>
      </p:sp>
      <p:sp>
        <p:nvSpPr>
          <p:cNvPr id="4" name="Text Placeholder 3"/>
          <p:cNvSpPr>
            <a:spLocks noGrp="1"/>
          </p:cNvSpPr>
          <p:nvPr>
            <p:ph type="body" sz="half" idx="2"/>
          </p:nvPr>
        </p:nvSpPr>
        <p:spPr>
          <a:xfrm>
            <a:off x="2390401" y="5367444"/>
            <a:ext cx="7315200" cy="805044"/>
          </a:xfrm>
        </p:spPr>
        <p:txBody>
          <a:bodyPr/>
          <a:lstStyle>
            <a:lvl1pPr marL="0" indent="0">
              <a:buNone/>
              <a:defRPr sz="1300"/>
            </a:lvl1pPr>
            <a:lvl2pPr marL="434477" indent="0">
              <a:buNone/>
              <a:defRPr sz="1100"/>
            </a:lvl2pPr>
            <a:lvl3pPr marL="868954" indent="0">
              <a:buNone/>
              <a:defRPr sz="1000"/>
            </a:lvl3pPr>
            <a:lvl4pPr marL="1303431" indent="0">
              <a:buNone/>
              <a:defRPr sz="900"/>
            </a:lvl4pPr>
            <a:lvl5pPr marL="1737909" indent="0">
              <a:buNone/>
              <a:defRPr sz="900"/>
            </a:lvl5pPr>
            <a:lvl6pPr marL="2172386" indent="0">
              <a:buNone/>
              <a:defRPr sz="900"/>
            </a:lvl6pPr>
            <a:lvl7pPr marL="2606863" indent="0">
              <a:buNone/>
              <a:defRPr sz="900"/>
            </a:lvl7pPr>
            <a:lvl8pPr marL="3041340" indent="0">
              <a:buNone/>
              <a:defRPr sz="900"/>
            </a:lvl8pPr>
            <a:lvl9pPr marL="3475817" indent="0">
              <a:buNone/>
              <a:defRPr sz="900"/>
            </a:lvl9pPr>
          </a:lstStyle>
          <a:p>
            <a:pPr lvl="0"/>
            <a:r>
              <a:rPr lang="en-US"/>
              <a:t>Click to edit Master text styles</a:t>
            </a:r>
          </a:p>
        </p:txBody>
      </p:sp>
      <p:sp>
        <p:nvSpPr>
          <p:cNvPr id="6" name="Text Box 8">
            <a:extLst>
              <a:ext uri="{FF2B5EF4-FFF2-40B4-BE49-F238E27FC236}">
                <a16:creationId xmlns:a16="http://schemas.microsoft.com/office/drawing/2014/main" id="{C1D5A1F3-C9E4-6321-0580-062D09445B1E}"/>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7" name="Picture 7">
            <a:extLst>
              <a:ext uri="{FF2B5EF4-FFF2-40B4-BE49-F238E27FC236}">
                <a16:creationId xmlns:a16="http://schemas.microsoft.com/office/drawing/2014/main" id="{B315F100-7183-7AE0-66CF-2C1EB432F410}"/>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49280" y="525656"/>
            <a:ext cx="10439040" cy="760400"/>
          </a:xfrm>
        </p:spPr>
        <p:txBody>
          <a:bodyPr/>
          <a:lstStyle/>
          <a:p>
            <a:r>
              <a:rPr lang="en-US"/>
              <a:t>Click to edit Master title style</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jpe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3" name="Rectangle 9"/>
          <p:cNvSpPr>
            <a:spLocks noGrp="1" noChangeArrowheads="1"/>
          </p:cNvSpPr>
          <p:nvPr userDrawn="1">
            <p:ph type="title"/>
          </p:nvPr>
        </p:nvSpPr>
        <p:spPr bwMode="auto">
          <a:xfrm>
            <a:off x="449280" y="525656"/>
            <a:ext cx="10439040" cy="760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the title text format</a:t>
            </a:r>
          </a:p>
        </p:txBody>
      </p:sp>
      <p:sp>
        <p:nvSpPr>
          <p:cNvPr id="1034" name="Rectangle 10"/>
          <p:cNvSpPr>
            <a:spLocks noGrp="1" noChangeArrowheads="1"/>
          </p:cNvSpPr>
          <p:nvPr userDrawn="1">
            <p:ph type="body" idx="1"/>
          </p:nvPr>
        </p:nvSpPr>
        <p:spPr bwMode="auto">
          <a:xfrm>
            <a:off x="566400" y="1562565"/>
            <a:ext cx="11151360" cy="483890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60" r:id="rId9"/>
  </p:sldLayoutIdLst>
  <p:txStyles>
    <p:titleStyle>
      <a:lvl1pPr algn="l" defTabSz="434477" rtl="0" fontAlgn="base" hangingPunct="0">
        <a:lnSpc>
          <a:spcPct val="93000"/>
        </a:lnSpc>
        <a:spcBef>
          <a:spcPct val="0"/>
        </a:spcBef>
        <a:spcAft>
          <a:spcPct val="0"/>
        </a:spcAft>
        <a:buClr>
          <a:srgbClr val="000000"/>
        </a:buClr>
        <a:buSzPct val="45000"/>
        <a:buFont typeface="StarSymbol" charset="0"/>
        <a:defRPr sz="3800" b="0" i="0">
          <a:solidFill>
            <a:srgbClr val="006699"/>
          </a:solidFill>
          <a:latin typeface="Roboto" panose="02000000000000000000" pitchFamily="2" charset="0"/>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p:titleStyle>
    <p:bodyStyle>
      <a:lvl1pPr marL="410340" indent="-307755" algn="l" defTabSz="434477" rtl="0" fontAlgn="base" hangingPunct="0">
        <a:lnSpc>
          <a:spcPct val="90000"/>
        </a:lnSpc>
        <a:spcBef>
          <a:spcPct val="80000"/>
        </a:spcBef>
        <a:spcAft>
          <a:spcPct val="0"/>
        </a:spcAft>
        <a:buClr>
          <a:srgbClr val="006699"/>
        </a:buClr>
        <a:buFont typeface="Wingdings" pitchFamily="2" charset="2"/>
        <a:buChar char="§"/>
        <a:defRPr sz="2300" b="1">
          <a:solidFill>
            <a:srgbClr val="000000"/>
          </a:solidFill>
          <a:latin typeface="Roboto" panose="02000000000000000000" pitchFamily="2" charset="0"/>
          <a:ea typeface="Roboto" panose="02000000000000000000" pitchFamily="2" charset="0"/>
          <a:cs typeface="Roboto" panose="02000000000000000000" pitchFamily="2" charset="0"/>
        </a:defRPr>
      </a:lvl1pPr>
      <a:lvl2pPr marL="820679" indent="-273057" algn="l" defTabSz="434477" rtl="0" fontAlgn="base" hangingPunct="0">
        <a:lnSpc>
          <a:spcPct val="90000"/>
        </a:lnSpc>
        <a:spcBef>
          <a:spcPct val="20000"/>
        </a:spcBef>
        <a:spcAft>
          <a:spcPct val="0"/>
        </a:spcAft>
        <a:buClr>
          <a:srgbClr val="009999"/>
        </a:buClr>
        <a:buFont typeface="Wingdings" pitchFamily="2" charset="2"/>
        <a:buChar char="§"/>
        <a:defRPr sz="2300">
          <a:solidFill>
            <a:srgbClr val="000000"/>
          </a:solidFill>
          <a:latin typeface="Roboto" panose="02000000000000000000" pitchFamily="2" charset="0"/>
          <a:ea typeface="Roboto" panose="02000000000000000000" pitchFamily="2" charset="0"/>
          <a:cs typeface="Roboto" panose="02000000000000000000" pitchFamily="2" charset="0"/>
        </a:defRPr>
      </a:lvl2pPr>
      <a:lvl3pPr marL="1231019" indent="-205170" algn="l" defTabSz="434477" rtl="0" fontAlgn="base" hangingPunct="0">
        <a:lnSpc>
          <a:spcPct val="93000"/>
        </a:lnSpc>
        <a:spcBef>
          <a:spcPct val="0"/>
        </a:spcBef>
        <a:spcAft>
          <a:spcPts val="808"/>
        </a:spcAft>
        <a:buClr>
          <a:srgbClr val="009999"/>
        </a:buClr>
        <a:buFont typeface="Wingdings" pitchFamily="2" charset="2"/>
        <a:buChar char="§"/>
        <a:defRPr sz="1900">
          <a:solidFill>
            <a:srgbClr val="000000"/>
          </a:solidFill>
          <a:latin typeface="Roboto" panose="02000000000000000000" pitchFamily="2" charset="0"/>
          <a:ea typeface="Roboto" panose="02000000000000000000" pitchFamily="2" charset="0"/>
          <a:cs typeface="Roboto" panose="02000000000000000000" pitchFamily="2" charset="0"/>
        </a:defRPr>
      </a:lvl3pPr>
      <a:lvl4pPr marL="1641358" indent="-205170" algn="l" defTabSz="434477" rtl="0" fontAlgn="base" hangingPunct="0">
        <a:lnSpc>
          <a:spcPct val="93000"/>
        </a:lnSpc>
        <a:spcBef>
          <a:spcPct val="0"/>
        </a:spcBef>
        <a:spcAft>
          <a:spcPts val="546"/>
        </a:spcAft>
        <a:buClr>
          <a:srgbClr val="000000"/>
        </a:buClr>
        <a:buSzPct val="75000"/>
        <a:buFont typeface="StarSymbol" charset="0"/>
        <a:buChar char="–"/>
        <a:defRPr>
          <a:solidFill>
            <a:srgbClr val="000000"/>
          </a:solidFill>
          <a:latin typeface="Roboto" panose="02000000000000000000" pitchFamily="2" charset="0"/>
          <a:ea typeface="Roboto" panose="02000000000000000000" pitchFamily="2" charset="0"/>
          <a:cs typeface="Roboto" panose="02000000000000000000" pitchFamily="2" charset="0"/>
        </a:defRPr>
      </a:lvl4pPr>
      <a:lvl5pPr marL="2051698"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Roboto" panose="02000000000000000000" pitchFamily="2" charset="0"/>
          <a:ea typeface="Roboto" panose="02000000000000000000" pitchFamily="2" charset="0"/>
          <a:cs typeface="Roboto" panose="02000000000000000000" pitchFamily="2" charset="0"/>
        </a:defRPr>
      </a:lvl5pPr>
      <a:lvl6pPr marL="2486175"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6pPr>
      <a:lvl7pPr marL="2920652"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7pPr>
      <a:lvl8pPr marL="3355129"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8pPr>
      <a:lvl9pPr marL="3789606"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9pPr>
    </p:bodyStyle>
    <p:otherStyle>
      <a:defPPr>
        <a:defRPr lang="en-US"/>
      </a:defPPr>
      <a:lvl1pPr marL="0" algn="l" defTabSz="868954" rtl="0" eaLnBrk="1" latinLnBrk="0" hangingPunct="1">
        <a:defRPr sz="1700" kern="1200">
          <a:solidFill>
            <a:schemeClr val="tx1"/>
          </a:solidFill>
          <a:latin typeface="+mn-lt"/>
          <a:ea typeface="+mn-ea"/>
          <a:cs typeface="+mn-cs"/>
        </a:defRPr>
      </a:lvl1pPr>
      <a:lvl2pPr marL="434477" algn="l" defTabSz="868954" rtl="0" eaLnBrk="1" latinLnBrk="0" hangingPunct="1">
        <a:defRPr sz="1700" kern="1200">
          <a:solidFill>
            <a:schemeClr val="tx1"/>
          </a:solidFill>
          <a:latin typeface="+mn-lt"/>
          <a:ea typeface="+mn-ea"/>
          <a:cs typeface="+mn-cs"/>
        </a:defRPr>
      </a:lvl2pPr>
      <a:lvl3pPr marL="868954" algn="l" defTabSz="868954" rtl="0" eaLnBrk="1" latinLnBrk="0" hangingPunct="1">
        <a:defRPr sz="1700" kern="1200">
          <a:solidFill>
            <a:schemeClr val="tx1"/>
          </a:solidFill>
          <a:latin typeface="+mn-lt"/>
          <a:ea typeface="+mn-ea"/>
          <a:cs typeface="+mn-cs"/>
        </a:defRPr>
      </a:lvl3pPr>
      <a:lvl4pPr marL="1303431" algn="l" defTabSz="868954" rtl="0" eaLnBrk="1" latinLnBrk="0" hangingPunct="1">
        <a:defRPr sz="1700" kern="1200">
          <a:solidFill>
            <a:schemeClr val="tx1"/>
          </a:solidFill>
          <a:latin typeface="+mn-lt"/>
          <a:ea typeface="+mn-ea"/>
          <a:cs typeface="+mn-cs"/>
        </a:defRPr>
      </a:lvl4pPr>
      <a:lvl5pPr marL="1737909" algn="l" defTabSz="868954" rtl="0" eaLnBrk="1" latinLnBrk="0" hangingPunct="1">
        <a:defRPr sz="1700" kern="1200">
          <a:solidFill>
            <a:schemeClr val="tx1"/>
          </a:solidFill>
          <a:latin typeface="+mn-lt"/>
          <a:ea typeface="+mn-ea"/>
          <a:cs typeface="+mn-cs"/>
        </a:defRPr>
      </a:lvl5pPr>
      <a:lvl6pPr marL="2172386" algn="l" defTabSz="868954" rtl="0" eaLnBrk="1" latinLnBrk="0" hangingPunct="1">
        <a:defRPr sz="1700" kern="1200">
          <a:solidFill>
            <a:schemeClr val="tx1"/>
          </a:solidFill>
          <a:latin typeface="+mn-lt"/>
          <a:ea typeface="+mn-ea"/>
          <a:cs typeface="+mn-cs"/>
        </a:defRPr>
      </a:lvl6pPr>
      <a:lvl7pPr marL="2606863" algn="l" defTabSz="868954" rtl="0" eaLnBrk="1" latinLnBrk="0" hangingPunct="1">
        <a:defRPr sz="1700" kern="1200">
          <a:solidFill>
            <a:schemeClr val="tx1"/>
          </a:solidFill>
          <a:latin typeface="+mn-lt"/>
          <a:ea typeface="+mn-ea"/>
          <a:cs typeface="+mn-cs"/>
        </a:defRPr>
      </a:lvl7pPr>
      <a:lvl8pPr marL="3041340" algn="l" defTabSz="868954" rtl="0" eaLnBrk="1" latinLnBrk="0" hangingPunct="1">
        <a:defRPr sz="1700" kern="1200">
          <a:solidFill>
            <a:schemeClr val="tx1"/>
          </a:solidFill>
          <a:latin typeface="+mn-lt"/>
          <a:ea typeface="+mn-ea"/>
          <a:cs typeface="+mn-cs"/>
        </a:defRPr>
      </a:lvl8pPr>
      <a:lvl9pPr marL="3475817" algn="l" defTabSz="868954"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33" name="Rectangle 9"/>
          <p:cNvSpPr>
            <a:spLocks noGrp="1" noChangeArrowheads="1"/>
          </p:cNvSpPr>
          <p:nvPr userDrawn="1">
            <p:ph type="title"/>
          </p:nvPr>
        </p:nvSpPr>
        <p:spPr bwMode="auto">
          <a:xfrm>
            <a:off x="449280" y="525656"/>
            <a:ext cx="10439040" cy="760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the title text format</a:t>
            </a:r>
          </a:p>
        </p:txBody>
      </p:sp>
      <p:sp>
        <p:nvSpPr>
          <p:cNvPr id="1034" name="Rectangle 10"/>
          <p:cNvSpPr>
            <a:spLocks noGrp="1" noChangeArrowheads="1"/>
          </p:cNvSpPr>
          <p:nvPr userDrawn="1">
            <p:ph type="body" idx="1"/>
          </p:nvPr>
        </p:nvSpPr>
        <p:spPr bwMode="auto">
          <a:xfrm>
            <a:off x="566400" y="1562565"/>
            <a:ext cx="11151360" cy="483890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pic>
        <p:nvPicPr>
          <p:cNvPr id="2" name="Picture 7">
            <a:extLst>
              <a:ext uri="{FF2B5EF4-FFF2-40B4-BE49-F238E27FC236}">
                <a16:creationId xmlns:a16="http://schemas.microsoft.com/office/drawing/2014/main" id="{211107C3-F060-134C-BC39-DDCFD96BAA70}"/>
              </a:ext>
            </a:extLst>
          </p:cNvPr>
          <p:cNvPicPr>
            <a:picLocks noChangeAspect="1" noChangeArrowheads="1"/>
          </p:cNvPicPr>
          <p:nvPr userDrawn="1"/>
        </p:nvPicPr>
        <p:blipFill>
          <a:blip r:embed="rId11" cstate="print"/>
          <a:srcRect/>
          <a:stretch>
            <a:fillRect/>
          </a:stretch>
        </p:blipFill>
        <p:spPr bwMode="auto">
          <a:xfrm>
            <a:off x="10744200" y="54885"/>
            <a:ext cx="1375920" cy="707115"/>
          </a:xfrm>
          <a:prstGeom prst="rect">
            <a:avLst/>
          </a:prstGeom>
          <a:noFill/>
        </p:spPr>
      </p:pic>
    </p:spTree>
    <p:extLst>
      <p:ext uri="{BB962C8B-B14F-4D97-AF65-F5344CB8AC3E}">
        <p14:creationId xmlns:p14="http://schemas.microsoft.com/office/powerpoint/2010/main" val="120998193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txStyles>
    <p:titleStyle>
      <a:lvl1pPr algn="l" defTabSz="434477" rtl="0" fontAlgn="base" hangingPunct="0">
        <a:lnSpc>
          <a:spcPct val="93000"/>
        </a:lnSpc>
        <a:spcBef>
          <a:spcPct val="0"/>
        </a:spcBef>
        <a:spcAft>
          <a:spcPct val="0"/>
        </a:spcAft>
        <a:buClr>
          <a:srgbClr val="000000"/>
        </a:buClr>
        <a:buSzPct val="45000"/>
        <a:buFont typeface="StarSymbol" charset="0"/>
        <a:defRPr sz="3800" b="0" i="0">
          <a:solidFill>
            <a:srgbClr val="006699"/>
          </a:solidFill>
          <a:latin typeface="Roboto" panose="02000000000000000000" pitchFamily="2" charset="0"/>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p:titleStyle>
    <p:bodyStyle>
      <a:lvl1pPr marL="410340" indent="-307755" algn="l" defTabSz="434477" rtl="0" fontAlgn="base" hangingPunct="0">
        <a:lnSpc>
          <a:spcPct val="90000"/>
        </a:lnSpc>
        <a:spcBef>
          <a:spcPct val="80000"/>
        </a:spcBef>
        <a:spcAft>
          <a:spcPct val="0"/>
        </a:spcAft>
        <a:buClr>
          <a:srgbClr val="006699"/>
        </a:buClr>
        <a:buFont typeface="Wingdings" pitchFamily="2" charset="2"/>
        <a:buChar char="§"/>
        <a:defRPr sz="2300" b="0" i="0">
          <a:solidFill>
            <a:srgbClr val="000000"/>
          </a:solidFill>
          <a:latin typeface="Roboto" panose="02000000000000000000" pitchFamily="2" charset="0"/>
          <a:ea typeface="+mn-ea"/>
          <a:cs typeface="+mn-cs"/>
        </a:defRPr>
      </a:lvl1pPr>
      <a:lvl2pPr marL="820679" indent="-273057" algn="l" defTabSz="434477" rtl="0" fontAlgn="base" hangingPunct="0">
        <a:lnSpc>
          <a:spcPct val="90000"/>
        </a:lnSpc>
        <a:spcBef>
          <a:spcPct val="20000"/>
        </a:spcBef>
        <a:spcAft>
          <a:spcPct val="0"/>
        </a:spcAft>
        <a:buClr>
          <a:srgbClr val="009999"/>
        </a:buClr>
        <a:buFont typeface="Wingdings" pitchFamily="2" charset="2"/>
        <a:buChar char="§"/>
        <a:defRPr sz="2300" b="0" i="0">
          <a:solidFill>
            <a:srgbClr val="000000"/>
          </a:solidFill>
          <a:latin typeface="Roboto" panose="02000000000000000000" pitchFamily="2" charset="0"/>
        </a:defRPr>
      </a:lvl2pPr>
      <a:lvl3pPr marL="1231019" indent="-205170" algn="l" defTabSz="434477" rtl="0" fontAlgn="base" hangingPunct="0">
        <a:lnSpc>
          <a:spcPct val="93000"/>
        </a:lnSpc>
        <a:spcBef>
          <a:spcPct val="0"/>
        </a:spcBef>
        <a:spcAft>
          <a:spcPts val="808"/>
        </a:spcAft>
        <a:buClr>
          <a:srgbClr val="009999"/>
        </a:buClr>
        <a:buFont typeface="Wingdings" pitchFamily="2" charset="2"/>
        <a:buChar char="§"/>
        <a:defRPr sz="1900" b="0" i="0">
          <a:solidFill>
            <a:srgbClr val="000000"/>
          </a:solidFill>
          <a:latin typeface="Roboto" panose="02000000000000000000" pitchFamily="2" charset="0"/>
        </a:defRPr>
      </a:lvl3pPr>
      <a:lvl4pPr marL="1641358" indent="-205170" algn="l" defTabSz="434477" rtl="0" fontAlgn="base" hangingPunct="0">
        <a:lnSpc>
          <a:spcPct val="93000"/>
        </a:lnSpc>
        <a:spcBef>
          <a:spcPct val="0"/>
        </a:spcBef>
        <a:spcAft>
          <a:spcPts val="546"/>
        </a:spcAft>
        <a:buClr>
          <a:srgbClr val="000000"/>
        </a:buClr>
        <a:buSzPct val="75000"/>
        <a:buFont typeface="StarSymbol" charset="0"/>
        <a:buChar char="–"/>
        <a:defRPr b="0" i="0">
          <a:solidFill>
            <a:srgbClr val="000000"/>
          </a:solidFill>
          <a:latin typeface="Roboto" panose="02000000000000000000" pitchFamily="2" charset="0"/>
        </a:defRPr>
      </a:lvl4pPr>
      <a:lvl5pPr marL="2051698" indent="-205170" algn="l" defTabSz="434477" rtl="0" fontAlgn="base" hangingPunct="0">
        <a:lnSpc>
          <a:spcPct val="93000"/>
        </a:lnSpc>
        <a:spcBef>
          <a:spcPct val="0"/>
        </a:spcBef>
        <a:spcAft>
          <a:spcPts val="274"/>
        </a:spcAft>
        <a:buClr>
          <a:srgbClr val="000000"/>
        </a:buClr>
        <a:buSzPct val="45000"/>
        <a:buFont typeface="StarSymbol" charset="0"/>
        <a:buChar char="●"/>
        <a:defRPr b="0" i="0">
          <a:solidFill>
            <a:srgbClr val="000000"/>
          </a:solidFill>
          <a:latin typeface="Roboto" panose="02000000000000000000" pitchFamily="2" charset="0"/>
        </a:defRPr>
      </a:lvl5pPr>
      <a:lvl6pPr marL="2486175"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6pPr>
      <a:lvl7pPr marL="2920652"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7pPr>
      <a:lvl8pPr marL="3355129"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8pPr>
      <a:lvl9pPr marL="3789606"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9pPr>
    </p:bodyStyle>
    <p:otherStyle>
      <a:defPPr>
        <a:defRPr lang="en-US"/>
      </a:defPPr>
      <a:lvl1pPr marL="0" algn="l" defTabSz="868954" rtl="0" eaLnBrk="1" latinLnBrk="0" hangingPunct="1">
        <a:defRPr sz="1700" kern="1200">
          <a:solidFill>
            <a:schemeClr val="tx1"/>
          </a:solidFill>
          <a:latin typeface="+mn-lt"/>
          <a:ea typeface="+mn-ea"/>
          <a:cs typeface="+mn-cs"/>
        </a:defRPr>
      </a:lvl1pPr>
      <a:lvl2pPr marL="434477" algn="l" defTabSz="868954" rtl="0" eaLnBrk="1" latinLnBrk="0" hangingPunct="1">
        <a:defRPr sz="1700" kern="1200">
          <a:solidFill>
            <a:schemeClr val="tx1"/>
          </a:solidFill>
          <a:latin typeface="+mn-lt"/>
          <a:ea typeface="+mn-ea"/>
          <a:cs typeface="+mn-cs"/>
        </a:defRPr>
      </a:lvl2pPr>
      <a:lvl3pPr marL="868954" algn="l" defTabSz="868954" rtl="0" eaLnBrk="1" latinLnBrk="0" hangingPunct="1">
        <a:defRPr sz="1700" kern="1200">
          <a:solidFill>
            <a:schemeClr val="tx1"/>
          </a:solidFill>
          <a:latin typeface="+mn-lt"/>
          <a:ea typeface="+mn-ea"/>
          <a:cs typeface="+mn-cs"/>
        </a:defRPr>
      </a:lvl3pPr>
      <a:lvl4pPr marL="1303431" algn="l" defTabSz="868954" rtl="0" eaLnBrk="1" latinLnBrk="0" hangingPunct="1">
        <a:defRPr sz="1700" kern="1200">
          <a:solidFill>
            <a:schemeClr val="tx1"/>
          </a:solidFill>
          <a:latin typeface="+mn-lt"/>
          <a:ea typeface="+mn-ea"/>
          <a:cs typeface="+mn-cs"/>
        </a:defRPr>
      </a:lvl4pPr>
      <a:lvl5pPr marL="1737909" algn="l" defTabSz="868954" rtl="0" eaLnBrk="1" latinLnBrk="0" hangingPunct="1">
        <a:defRPr sz="1700" kern="1200">
          <a:solidFill>
            <a:schemeClr val="tx1"/>
          </a:solidFill>
          <a:latin typeface="+mn-lt"/>
          <a:ea typeface="+mn-ea"/>
          <a:cs typeface="+mn-cs"/>
        </a:defRPr>
      </a:lvl5pPr>
      <a:lvl6pPr marL="2172386" algn="l" defTabSz="868954" rtl="0" eaLnBrk="1" latinLnBrk="0" hangingPunct="1">
        <a:defRPr sz="1700" kern="1200">
          <a:solidFill>
            <a:schemeClr val="tx1"/>
          </a:solidFill>
          <a:latin typeface="+mn-lt"/>
          <a:ea typeface="+mn-ea"/>
          <a:cs typeface="+mn-cs"/>
        </a:defRPr>
      </a:lvl6pPr>
      <a:lvl7pPr marL="2606863" algn="l" defTabSz="868954" rtl="0" eaLnBrk="1" latinLnBrk="0" hangingPunct="1">
        <a:defRPr sz="1700" kern="1200">
          <a:solidFill>
            <a:schemeClr val="tx1"/>
          </a:solidFill>
          <a:latin typeface="+mn-lt"/>
          <a:ea typeface="+mn-ea"/>
          <a:cs typeface="+mn-cs"/>
        </a:defRPr>
      </a:lvl7pPr>
      <a:lvl8pPr marL="3041340" algn="l" defTabSz="868954" rtl="0" eaLnBrk="1" latinLnBrk="0" hangingPunct="1">
        <a:defRPr sz="1700" kern="1200">
          <a:solidFill>
            <a:schemeClr val="tx1"/>
          </a:solidFill>
          <a:latin typeface="+mn-lt"/>
          <a:ea typeface="+mn-ea"/>
          <a:cs typeface="+mn-cs"/>
        </a:defRPr>
      </a:lvl8pPr>
      <a:lvl9pPr marL="3475817" algn="l" defTabSz="868954"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8" Type="http://schemas.openxmlformats.org/officeDocument/2006/relationships/image" Target="../media/image33.emf"/><Relationship Id="rId13" Type="http://schemas.openxmlformats.org/officeDocument/2006/relationships/image" Target="../media/image38.emf"/><Relationship Id="rId18" Type="http://schemas.openxmlformats.org/officeDocument/2006/relationships/image" Target="../media/image43.jpeg"/><Relationship Id="rId3" Type="http://schemas.openxmlformats.org/officeDocument/2006/relationships/image" Target="../media/image28.emf"/><Relationship Id="rId7" Type="http://schemas.openxmlformats.org/officeDocument/2006/relationships/image" Target="../media/image32.emf"/><Relationship Id="rId12" Type="http://schemas.openxmlformats.org/officeDocument/2006/relationships/image" Target="../media/image37.emf"/><Relationship Id="rId17" Type="http://schemas.openxmlformats.org/officeDocument/2006/relationships/image" Target="../media/image42.emf"/><Relationship Id="rId2" Type="http://schemas.openxmlformats.org/officeDocument/2006/relationships/image" Target="../media/image27.emf"/><Relationship Id="rId16" Type="http://schemas.openxmlformats.org/officeDocument/2006/relationships/image" Target="../media/image41.emf"/><Relationship Id="rId1" Type="http://schemas.openxmlformats.org/officeDocument/2006/relationships/slideLayout" Target="../slideLayouts/slideLayout16.xml"/><Relationship Id="rId6" Type="http://schemas.openxmlformats.org/officeDocument/2006/relationships/image" Target="../media/image31.emf"/><Relationship Id="rId11" Type="http://schemas.openxmlformats.org/officeDocument/2006/relationships/image" Target="../media/image36.emf"/><Relationship Id="rId5" Type="http://schemas.openxmlformats.org/officeDocument/2006/relationships/image" Target="../media/image30.emf"/><Relationship Id="rId15" Type="http://schemas.openxmlformats.org/officeDocument/2006/relationships/image" Target="../media/image40.emf"/><Relationship Id="rId10" Type="http://schemas.openxmlformats.org/officeDocument/2006/relationships/image" Target="../media/image35.emf"/><Relationship Id="rId4" Type="http://schemas.openxmlformats.org/officeDocument/2006/relationships/image" Target="../media/image29.emf"/><Relationship Id="rId9" Type="http://schemas.openxmlformats.org/officeDocument/2006/relationships/image" Target="../media/image34.emf"/><Relationship Id="rId14" Type="http://schemas.openxmlformats.org/officeDocument/2006/relationships/image" Target="../media/image39.emf"/></Relationships>
</file>

<file path=ppt/slides/_rels/slide1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51.sv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hyperlink" Target="http://cern.ch/csc"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cern.ch/csc"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cern.ch/csc/alumni"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jpe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notesSlide" Target="../notesSlides/notesSlide5.xml"/><Relationship Id="rId16"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 Id="rId1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E8B9D-2312-3563-C874-85AB456C742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8A453F4F-778B-6AE8-31A3-1336D9B870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8" y="2597546"/>
            <a:ext cx="2907183" cy="1662908"/>
          </a:xfrm>
          <a:prstGeom prst="rect">
            <a:avLst/>
          </a:prstGeom>
        </p:spPr>
      </p:pic>
      <p:sp>
        <p:nvSpPr>
          <p:cNvPr id="3" name="Title 2">
            <a:extLst>
              <a:ext uri="{FF2B5EF4-FFF2-40B4-BE49-F238E27FC236}">
                <a16:creationId xmlns:a16="http://schemas.microsoft.com/office/drawing/2014/main" id="{A1E5A2E4-6019-0F2F-AD1D-1A2FBCE5148E}"/>
              </a:ext>
            </a:extLst>
          </p:cNvPr>
          <p:cNvSpPr txBox="1">
            <a:spLocks/>
          </p:cNvSpPr>
          <p:nvPr/>
        </p:nvSpPr>
        <p:spPr bwMode="auto">
          <a:xfrm>
            <a:off x="1885560" y="1106959"/>
            <a:ext cx="8420880" cy="46440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We’ll start at 09:00</a:t>
            </a:r>
            <a:endParaRPr lang="en-US" kern="0" dirty="0">
              <a:latin typeface="Roboto" panose="02000000000000000000" pitchFamily="2" charset="0"/>
            </a:endParaRPr>
          </a:p>
        </p:txBody>
      </p:sp>
    </p:spTree>
    <p:extLst>
      <p:ext uri="{BB962C8B-B14F-4D97-AF65-F5344CB8AC3E}">
        <p14:creationId xmlns:p14="http://schemas.microsoft.com/office/powerpoint/2010/main" val="104962155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Lecturers at the </a:t>
            </a:r>
            <a:r>
              <a:rPr lang="en-US" b="1" dirty="0" err="1">
                <a:solidFill>
                  <a:srgbClr val="C00000"/>
                </a:solidFill>
              </a:rPr>
              <a:t>i</a:t>
            </a:r>
            <a:r>
              <a:rPr lang="en-US" b="1" dirty="0" err="1"/>
              <a:t>CSC</a:t>
            </a:r>
            <a:r>
              <a:rPr lang="en-US" b="1" dirty="0"/>
              <a:t>:</a:t>
            </a:r>
            <a:br>
              <a:rPr lang="en-US" b="1" dirty="0"/>
            </a:br>
            <a:r>
              <a:rPr lang="en-US" i="1" dirty="0"/>
              <a:t>Where students turns into teachers ….</a:t>
            </a:r>
            <a:endParaRPr lang="en-GB" i="1" dirty="0"/>
          </a:p>
        </p:txBody>
      </p:sp>
      <p:sp>
        <p:nvSpPr>
          <p:cNvPr id="3" name="Content Placeholder 2"/>
          <p:cNvSpPr>
            <a:spLocks noGrp="1"/>
          </p:cNvSpPr>
          <p:nvPr>
            <p:ph idx="1"/>
          </p:nvPr>
        </p:nvSpPr>
        <p:spPr>
          <a:xfrm>
            <a:off x="1600200" y="1866900"/>
            <a:ext cx="9060480" cy="4838908"/>
          </a:xfrm>
        </p:spPr>
        <p:txBody>
          <a:bodyPr/>
          <a:lstStyle/>
          <a:p>
            <a:r>
              <a:rPr lang="en-US" sz="2000" b="0" dirty="0"/>
              <a:t>Many </a:t>
            </a:r>
            <a:r>
              <a:rPr lang="en-US" sz="2000" b="0" dirty="0" err="1"/>
              <a:t>iCSC</a:t>
            </a:r>
            <a:r>
              <a:rPr lang="en-US" sz="2000" b="0" dirty="0"/>
              <a:t> lecturers have become lecturers at various CSC schools</a:t>
            </a:r>
          </a:p>
          <a:p>
            <a:pPr lvl="1"/>
            <a:r>
              <a:rPr lang="en-US" sz="2000" dirty="0"/>
              <a:t>Sebastian Lopienski (2005)</a:t>
            </a:r>
          </a:p>
          <a:p>
            <a:pPr lvl="1"/>
            <a:r>
              <a:rPr lang="en-US" sz="2000" dirty="0"/>
              <a:t>Brice Copy (2005)</a:t>
            </a:r>
          </a:p>
          <a:p>
            <a:pPr lvl="1"/>
            <a:r>
              <a:rPr lang="en-US" sz="2000" dirty="0" err="1"/>
              <a:t>Zornitsa</a:t>
            </a:r>
            <a:r>
              <a:rPr lang="en-US" sz="2000" dirty="0"/>
              <a:t> </a:t>
            </a:r>
            <a:r>
              <a:rPr lang="en-US" sz="2000" dirty="0" err="1"/>
              <a:t>Zaharieva</a:t>
            </a:r>
            <a:r>
              <a:rPr lang="en-US" sz="2000" dirty="0"/>
              <a:t> (2005)</a:t>
            </a:r>
          </a:p>
          <a:p>
            <a:pPr lvl="1"/>
            <a:r>
              <a:rPr lang="en-US" sz="2000" dirty="0"/>
              <a:t>Andrzej Nowak (2008)</a:t>
            </a:r>
          </a:p>
          <a:p>
            <a:pPr lvl="1"/>
            <a:r>
              <a:rPr lang="en-US" sz="2000" dirty="0"/>
              <a:t>Benjamin </a:t>
            </a:r>
            <a:r>
              <a:rPr lang="en-US" sz="2000" dirty="0" err="1"/>
              <a:t>Radburn</a:t>
            </a:r>
            <a:r>
              <a:rPr lang="en-US" sz="2000" dirty="0"/>
              <a:t>-Smith (2010)</a:t>
            </a:r>
          </a:p>
          <a:p>
            <a:pPr lvl="1"/>
            <a:r>
              <a:rPr lang="en-US" sz="2000" dirty="0"/>
              <a:t>Thomas Keck (2016)</a:t>
            </a:r>
          </a:p>
          <a:p>
            <a:pPr lvl="1"/>
            <a:r>
              <a:rPr lang="en-US" sz="2000" dirty="0"/>
              <a:t>Daniel </a:t>
            </a:r>
            <a:r>
              <a:rPr lang="en-US" sz="2000" dirty="0" err="1"/>
              <a:t>Campora</a:t>
            </a:r>
            <a:r>
              <a:rPr lang="en-US" sz="2000" dirty="0"/>
              <a:t> (2017)</a:t>
            </a:r>
          </a:p>
          <a:p>
            <a:pPr lvl="1"/>
            <a:r>
              <a:rPr lang="en-US" sz="2000" dirty="0"/>
              <a:t>Eamonn Maguire (2017)</a:t>
            </a:r>
          </a:p>
          <a:p>
            <a:pPr lvl="1"/>
            <a:r>
              <a:rPr lang="en-US" sz="2000" dirty="0"/>
              <a:t>Hannah Short (2018)</a:t>
            </a:r>
          </a:p>
          <a:p>
            <a:pPr lvl="1"/>
            <a:r>
              <a:rPr lang="en-US" sz="2000" dirty="0"/>
              <a:t>Francesco Vaselli (2024)</a:t>
            </a:r>
          </a:p>
          <a:p>
            <a:r>
              <a:rPr lang="en-US" sz="2000" b="0" dirty="0"/>
              <a:t>... and one of them became director of the school </a:t>
            </a:r>
          </a:p>
        </p:txBody>
      </p:sp>
    </p:spTree>
    <p:extLst>
      <p:ext uri="{BB962C8B-B14F-4D97-AF65-F5344CB8AC3E}">
        <p14:creationId xmlns:p14="http://schemas.microsoft.com/office/powerpoint/2010/main" val="2090910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1C622-CBF9-4747-2EF0-5106728BBD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D9205F-95D9-4AC0-70D5-7A4DE2DA04D9}"/>
              </a:ext>
            </a:extLst>
          </p:cNvPr>
          <p:cNvSpPr>
            <a:spLocks noGrp="1"/>
          </p:cNvSpPr>
          <p:nvPr>
            <p:ph type="title"/>
          </p:nvPr>
        </p:nvSpPr>
        <p:spPr/>
        <p:txBody>
          <a:bodyPr/>
          <a:lstStyle/>
          <a:p>
            <a:r>
              <a:rPr lang="en-US" sz="3200" dirty="0"/>
              <a:t>Side effect: Where teachers turns into students ….</a:t>
            </a:r>
          </a:p>
        </p:txBody>
      </p:sp>
      <p:pic>
        <p:nvPicPr>
          <p:cNvPr id="4" name="Picture 3" descr="A group of people sitting at a table with laptops&#10;&#10;Description automatically generated">
            <a:extLst>
              <a:ext uri="{FF2B5EF4-FFF2-40B4-BE49-F238E27FC236}">
                <a16:creationId xmlns:a16="http://schemas.microsoft.com/office/drawing/2014/main" id="{825A3B3E-FEEE-3788-367F-C81A30B07F6C}"/>
              </a:ext>
            </a:extLst>
          </p:cNvPr>
          <p:cNvPicPr>
            <a:picLocks noChangeAspect="1"/>
          </p:cNvPicPr>
          <p:nvPr/>
        </p:nvPicPr>
        <p:blipFill>
          <a:blip r:embed="rId2" cstate="print">
            <a:extLst>
              <a:ext uri="{28A0092B-C50C-407E-A947-70E740481C1C}">
                <a14:useLocalDpi xmlns:a14="http://schemas.microsoft.com/office/drawing/2010/main" val="0"/>
              </a:ext>
            </a:extLst>
          </a:blip>
          <a:srcRect l="34600" t="21528" b="6950"/>
          <a:stretch/>
        </p:blipFill>
        <p:spPr>
          <a:xfrm>
            <a:off x="191344" y="1476375"/>
            <a:ext cx="6727676" cy="4904954"/>
          </a:xfrm>
          <a:prstGeom prst="rect">
            <a:avLst/>
          </a:prstGeom>
        </p:spPr>
      </p:pic>
      <p:pic>
        <p:nvPicPr>
          <p:cNvPr id="6" name="Picture 5" descr="A couple of men sitting at a microphone&#10;&#10;Description automatically generated">
            <a:extLst>
              <a:ext uri="{FF2B5EF4-FFF2-40B4-BE49-F238E27FC236}">
                <a16:creationId xmlns:a16="http://schemas.microsoft.com/office/drawing/2014/main" id="{DD28A357-DABF-905A-0396-11BDB40D0D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5802" y="3429000"/>
            <a:ext cx="4791770" cy="3194513"/>
          </a:xfrm>
          <a:prstGeom prst="rect">
            <a:avLst/>
          </a:prstGeom>
        </p:spPr>
      </p:pic>
    </p:spTree>
    <p:extLst>
      <p:ext uri="{BB962C8B-B14F-4D97-AF65-F5344CB8AC3E}">
        <p14:creationId xmlns:p14="http://schemas.microsoft.com/office/powerpoint/2010/main" val="4187123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b="1" dirty="0" err="1">
                <a:solidFill>
                  <a:srgbClr val="C00000"/>
                </a:solidFill>
              </a:rPr>
              <a:t>i</a:t>
            </a:r>
            <a:r>
              <a:rPr lang="en-US" b="1" dirty="0" err="1"/>
              <a:t>CSC</a:t>
            </a:r>
            <a:r>
              <a:rPr lang="en-US" b="1" dirty="0"/>
              <a:t> </a:t>
            </a:r>
            <a:r>
              <a:rPr lang="en-US" dirty="0"/>
              <a:t>lectures selection process</a:t>
            </a:r>
            <a:endParaRPr lang="en-GB" dirty="0"/>
          </a:p>
        </p:txBody>
      </p:sp>
      <p:sp>
        <p:nvSpPr>
          <p:cNvPr id="3" name="Content Placeholder 2"/>
          <p:cNvSpPr>
            <a:spLocks noGrp="1"/>
          </p:cNvSpPr>
          <p:nvPr>
            <p:ph idx="1"/>
          </p:nvPr>
        </p:nvSpPr>
        <p:spPr>
          <a:xfrm>
            <a:off x="1603200" y="2209800"/>
            <a:ext cx="9979200" cy="4191673"/>
          </a:xfrm>
        </p:spPr>
        <p:txBody>
          <a:bodyPr/>
          <a:lstStyle/>
          <a:p>
            <a:r>
              <a:rPr lang="en-US" dirty="0"/>
              <a:t>A tough competition</a:t>
            </a:r>
          </a:p>
          <a:p>
            <a:pPr lvl="1"/>
            <a:r>
              <a:rPr lang="en-US" dirty="0"/>
              <a:t>We have received 28 (+4 compared to 2024) outstanding proposals</a:t>
            </a:r>
          </a:p>
          <a:p>
            <a:pPr lvl="1"/>
            <a:r>
              <a:rPr lang="en-US" dirty="0"/>
              <a:t>A total of 57 hours of lectures (was 48 in 2024)</a:t>
            </a:r>
          </a:p>
          <a:p>
            <a:pPr lvl="1"/>
            <a:r>
              <a:rPr lang="en-US" dirty="0"/>
              <a:t>Hard choices had to be made</a:t>
            </a:r>
          </a:p>
          <a:p>
            <a:r>
              <a:rPr lang="en-US" dirty="0"/>
              <a:t>This should provide you with an excellent school content!</a:t>
            </a:r>
          </a:p>
        </p:txBody>
      </p:sp>
    </p:spTree>
    <p:extLst>
      <p:ext uri="{BB962C8B-B14F-4D97-AF65-F5344CB8AC3E}">
        <p14:creationId xmlns:p14="http://schemas.microsoft.com/office/powerpoint/2010/main" val="1767641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A729B-7CA8-4BF0-7E19-E6F6D0A915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239DCA-2271-3C82-3DB6-D45C802C6488}"/>
              </a:ext>
            </a:extLst>
          </p:cNvPr>
          <p:cNvSpPr>
            <a:spLocks noGrp="1"/>
          </p:cNvSpPr>
          <p:nvPr>
            <p:ph type="title"/>
          </p:nvPr>
        </p:nvSpPr>
        <p:spPr>
          <a:xfrm>
            <a:off x="309640" y="200025"/>
            <a:ext cx="11882361" cy="1276350"/>
          </a:xfrm>
        </p:spPr>
        <p:txBody>
          <a:bodyPr/>
          <a:lstStyle/>
          <a:p>
            <a:r>
              <a:rPr lang="en-US" dirty="0"/>
              <a:t>2025 Proposals</a:t>
            </a:r>
          </a:p>
        </p:txBody>
      </p:sp>
      <p:graphicFrame>
        <p:nvGraphicFramePr>
          <p:cNvPr id="4" name="Table 3">
            <a:extLst>
              <a:ext uri="{FF2B5EF4-FFF2-40B4-BE49-F238E27FC236}">
                <a16:creationId xmlns:a16="http://schemas.microsoft.com/office/drawing/2014/main" id="{029AEDC1-DD41-90CD-3F52-2BC608235DA4}"/>
              </a:ext>
            </a:extLst>
          </p:cNvPr>
          <p:cNvGraphicFramePr>
            <a:graphicFrameLocks noGrp="1"/>
          </p:cNvGraphicFramePr>
          <p:nvPr>
            <p:extLst>
              <p:ext uri="{D42A27DB-BD31-4B8C-83A1-F6EECF244321}">
                <p14:modId xmlns:p14="http://schemas.microsoft.com/office/powerpoint/2010/main" val="2201610035"/>
              </p:ext>
            </p:extLst>
          </p:nvPr>
        </p:nvGraphicFramePr>
        <p:xfrm>
          <a:off x="315175" y="990600"/>
          <a:ext cx="11495825" cy="5667362"/>
        </p:xfrm>
        <a:graphic>
          <a:graphicData uri="http://schemas.openxmlformats.org/drawingml/2006/table">
            <a:tbl>
              <a:tblPr>
                <a:tableStyleId>{5C22544A-7EE6-4342-B048-85BDC9FD1C3A}</a:tableStyleId>
              </a:tblPr>
              <a:tblGrid>
                <a:gridCol w="4180625">
                  <a:extLst>
                    <a:ext uri="{9D8B030D-6E8A-4147-A177-3AD203B41FA5}">
                      <a16:colId xmlns:a16="http://schemas.microsoft.com/office/drawing/2014/main" val="1963924199"/>
                    </a:ext>
                  </a:extLst>
                </a:gridCol>
                <a:gridCol w="5981800">
                  <a:extLst>
                    <a:ext uri="{9D8B030D-6E8A-4147-A177-3AD203B41FA5}">
                      <a16:colId xmlns:a16="http://schemas.microsoft.com/office/drawing/2014/main" val="282396979"/>
                    </a:ext>
                  </a:extLst>
                </a:gridCol>
                <a:gridCol w="579742">
                  <a:extLst>
                    <a:ext uri="{9D8B030D-6E8A-4147-A177-3AD203B41FA5}">
                      <a16:colId xmlns:a16="http://schemas.microsoft.com/office/drawing/2014/main" val="3375559016"/>
                    </a:ext>
                  </a:extLst>
                </a:gridCol>
                <a:gridCol w="753658">
                  <a:extLst>
                    <a:ext uri="{9D8B030D-6E8A-4147-A177-3AD203B41FA5}">
                      <a16:colId xmlns:a16="http://schemas.microsoft.com/office/drawing/2014/main" val="1734059007"/>
                    </a:ext>
                  </a:extLst>
                </a:gridCol>
              </a:tblGrid>
              <a:tr h="395270">
                <a:tc>
                  <a:txBody>
                    <a:bodyPr/>
                    <a:lstStyle/>
                    <a:p>
                      <a:pPr algn="ctr" fontAlgn="b"/>
                      <a:r>
                        <a:rPr lang="en-GB" sz="1050" b="1" u="none" strike="noStrike" dirty="0">
                          <a:effectLst/>
                        </a:rPr>
                        <a:t>Submitted for tracks</a:t>
                      </a:r>
                      <a:endParaRPr lang="en-GB" sz="1050" b="1" i="0" u="none" strike="noStrike" dirty="0">
                        <a:solidFill>
                          <a:srgbClr val="000000"/>
                        </a:solidFill>
                        <a:effectLst/>
                        <a:latin typeface="Calibri" panose="020F0502020204030204" pitchFamily="34" charset="0"/>
                      </a:endParaRPr>
                    </a:p>
                  </a:txBody>
                  <a:tcPr marL="5988" marR="5988" marT="5988" marB="0" anchor="b"/>
                </a:tc>
                <a:tc>
                  <a:txBody>
                    <a:bodyPr/>
                    <a:lstStyle/>
                    <a:p>
                      <a:pPr algn="ctr" fontAlgn="b"/>
                      <a:r>
                        <a:rPr lang="en-GB" sz="1050" b="1" u="none" strike="noStrike">
                          <a:effectLst/>
                        </a:rPr>
                        <a:t>Title</a:t>
                      </a:r>
                      <a:endParaRPr lang="en-GB" sz="1050" b="1" i="0" u="none" strike="noStrike">
                        <a:solidFill>
                          <a:srgbClr val="000000"/>
                        </a:solidFill>
                        <a:effectLst/>
                        <a:latin typeface="Calibri" panose="020F0502020204030204" pitchFamily="34" charset="0"/>
                      </a:endParaRPr>
                    </a:p>
                  </a:txBody>
                  <a:tcPr marL="5988" marR="5988" marT="5988" marB="0" anchor="b"/>
                </a:tc>
                <a:tc>
                  <a:txBody>
                    <a:bodyPr/>
                    <a:lstStyle/>
                    <a:p>
                      <a:pPr algn="ctr" fontAlgn="b"/>
                      <a:r>
                        <a:rPr lang="en-GB" sz="1050" b="1" u="none" strike="noStrike" dirty="0">
                          <a:effectLst/>
                        </a:rPr>
                        <a:t>Lecture hours</a:t>
                      </a:r>
                      <a:endParaRPr lang="en-GB" sz="1050" b="1" i="0" u="none" strike="noStrike" dirty="0">
                        <a:solidFill>
                          <a:srgbClr val="000000"/>
                        </a:solidFill>
                        <a:effectLst/>
                        <a:latin typeface="Calibri" panose="020F0502020204030204" pitchFamily="34" charset="0"/>
                      </a:endParaRPr>
                    </a:p>
                  </a:txBody>
                  <a:tcPr marL="5988" marR="5988" marT="5988" marB="0" anchor="b"/>
                </a:tc>
                <a:tc>
                  <a:txBody>
                    <a:bodyPr/>
                    <a:lstStyle/>
                    <a:p>
                      <a:pPr algn="ctr" fontAlgn="b"/>
                      <a:r>
                        <a:rPr lang="en-GB" sz="1050" b="1" u="none" strike="noStrike" dirty="0">
                          <a:effectLst/>
                        </a:rPr>
                        <a:t>Exercise</a:t>
                      </a:r>
                    </a:p>
                    <a:p>
                      <a:pPr algn="ctr" fontAlgn="b"/>
                      <a:r>
                        <a:rPr lang="en-GB" sz="1050" b="1" u="none" strike="noStrike" dirty="0">
                          <a:effectLst/>
                        </a:rPr>
                        <a:t>hours</a:t>
                      </a:r>
                      <a:endParaRPr lang="en-GB" sz="1050" b="1" i="0" u="none" strike="noStrike" dirty="0">
                        <a:solidFill>
                          <a:srgbClr val="000000"/>
                        </a:solidFill>
                        <a:effectLst/>
                        <a:latin typeface="Calibri" panose="020F0502020204030204" pitchFamily="34" charset="0"/>
                      </a:endParaRPr>
                    </a:p>
                  </a:txBody>
                  <a:tcPr marL="5988" marR="5988" marT="5988" marB="0" anchor="b"/>
                </a:tc>
                <a:extLst>
                  <a:ext uri="{0D108BD9-81ED-4DB2-BD59-A6C34878D82A}">
                    <a16:rowId xmlns:a16="http://schemas.microsoft.com/office/drawing/2014/main" val="2824151643"/>
                  </a:ext>
                </a:extLst>
              </a:tr>
              <a:tr h="188289">
                <a:tc>
                  <a:txBody>
                    <a:bodyPr/>
                    <a:lstStyle/>
                    <a:p>
                      <a:pPr algn="l" fontAlgn="b"/>
                      <a:r>
                        <a:rPr lang="en-GB" sz="900" b="1" u="none" strike="noStrike" dirty="0">
                          <a:effectLst/>
                        </a:rPr>
                        <a:t>Computer Science, Engineering, IoT, Accelerator Controls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Automate All the Things: CI/CD for the Bold and the Brave</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944250265"/>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a:effectLst/>
                        </a:rPr>
                        <a:t>Building Blocks of Cloud Computing</a:t>
                      </a:r>
                      <a:endParaRPr lang="en-GB"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2</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0</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531469342"/>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a:effectLst/>
                        </a:rPr>
                        <a:t>Code with Confidence: an Introduction to Continuous Integration</a:t>
                      </a:r>
                      <a:endParaRPr lang="en-GB"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989431524"/>
                  </a:ext>
                </a:extLst>
              </a:tr>
              <a:tr h="188289">
                <a:tc>
                  <a:txBody>
                    <a:bodyPr/>
                    <a:lstStyle/>
                    <a:p>
                      <a:pPr algn="l" fontAlgn="b"/>
                      <a:r>
                        <a:rPr lang="en-GB" sz="900" b="1" u="none" strike="noStrike" dirty="0">
                          <a:effectLst/>
                        </a:rPr>
                        <a:t>Computer Science, Engineering, IoT, Accelerator Controls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Code you won't regret: principles for maintainable code</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2</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196603"/>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Do You Need Kubernetes? Yes!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655421727"/>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How to Automate Annoying Repetitive Taks in the Lab with Modern IoT Principles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35666072"/>
                  </a:ext>
                </a:extLst>
              </a:tr>
              <a:tr h="188289">
                <a:tc>
                  <a:txBody>
                    <a:bodyPr/>
                    <a:lstStyle/>
                    <a:p>
                      <a:pPr algn="l" fontAlgn="b"/>
                      <a:r>
                        <a:rPr lang="en-GB" sz="900" b="1" u="none" strike="noStrike" dirty="0">
                          <a:effectLst/>
                        </a:rPr>
                        <a:t>Computer Science, Engineering, IoT, Accelerator Controls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Reinforcement Learning in Particle Accelerators: a practical example</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2</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127510221"/>
                  </a:ext>
                </a:extLst>
              </a:tr>
              <a:tr h="188289">
                <a:tc>
                  <a:txBody>
                    <a:bodyPr/>
                    <a:lstStyle/>
                    <a:p>
                      <a:pPr algn="l" fontAlgn="b"/>
                      <a:r>
                        <a:rPr lang="en-GB" sz="900" b="1" u="none" strike="noStrike" dirty="0">
                          <a:effectLst/>
                        </a:rPr>
                        <a:t>Computer Science, Engineering, IoT, Accelerator Controls </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Under the Hood of the Snake: Behind the scenes of Python</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2</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468697802"/>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Vector processing in RISC-V CPUs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0</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756312174"/>
                  </a:ext>
                </a:extLst>
              </a:tr>
              <a:tr h="188289">
                <a:tc>
                  <a:txBody>
                    <a:bodyPr/>
                    <a:lstStyle/>
                    <a:p>
                      <a:pPr algn="l" fontAlgn="b"/>
                      <a:r>
                        <a:rPr lang="en-GB" sz="900" b="1" u="none" strike="noStrike" dirty="0">
                          <a:effectLst/>
                        </a:rPr>
                        <a:t>Computer Science, Engineering, IoT, Accelerator Controls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Web for the win! A crash course in building web apps</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342217114"/>
                  </a:ext>
                </a:extLst>
              </a:tr>
              <a:tr h="188289">
                <a:tc>
                  <a:txBody>
                    <a:bodyPr/>
                    <a:lstStyle/>
                    <a:p>
                      <a:pPr algn="l" fontAlgn="b"/>
                      <a:r>
                        <a:rPr lang="en-GB" sz="900" b="1" u="none" strike="noStrike" dirty="0">
                          <a:effectLst/>
                        </a:rPr>
                        <a:t>Computing Architectures for Experiment Online Triggers and Event Filters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Data Processing with FPGAs: Parallel Computing on Compact Configurable Logic</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110960304"/>
                  </a:ext>
                </a:extLst>
              </a:tr>
              <a:tr h="188289">
                <a:tc>
                  <a:txBody>
                    <a:bodyPr/>
                    <a:lstStyle/>
                    <a:p>
                      <a:pPr algn="l" fontAlgn="b"/>
                      <a:r>
                        <a:rPr lang="en-GB" sz="900" u="none" strike="noStrike" dirty="0">
                          <a:effectLst/>
                        </a:rPr>
                        <a:t>Data Science, Machine Learning, and AI</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Applications with </a:t>
                      </a:r>
                      <a:r>
                        <a:rPr lang="en-GB" sz="1000" u="none" strike="noStrike" dirty="0" err="1">
                          <a:effectLst/>
                        </a:rPr>
                        <a:t>SciML</a:t>
                      </a:r>
                      <a:r>
                        <a:rPr lang="en-GB" sz="1000" u="none" strike="noStrike" dirty="0">
                          <a:effectLst/>
                        </a:rPr>
                        <a:t> (Scientific Machine Learning) - Open Source Scientific Machine Learning</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0</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662869080"/>
                  </a:ext>
                </a:extLst>
              </a:tr>
              <a:tr h="188289">
                <a:tc>
                  <a:txBody>
                    <a:bodyPr/>
                    <a:lstStyle/>
                    <a:p>
                      <a:pPr algn="l" fontAlgn="b"/>
                      <a:r>
                        <a:rPr lang="en-GB" sz="900" u="none" strike="noStrike" dirty="0">
                          <a:effectLst/>
                        </a:rPr>
                        <a:t>Data Science, Machine Learning, and AI</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a:effectLst/>
                        </a:rPr>
                        <a:t>Best practices in modern Deep Learning (for High Energy Physics)</a:t>
                      </a:r>
                      <a:endParaRPr lang="en-GB"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2</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2</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402065940"/>
                  </a:ext>
                </a:extLst>
              </a:tr>
              <a:tr h="188289">
                <a:tc>
                  <a:txBody>
                    <a:bodyPr/>
                    <a:lstStyle/>
                    <a:p>
                      <a:pPr algn="l" fontAlgn="b"/>
                      <a:r>
                        <a:rPr lang="en-GB" sz="900" b="1" u="none" strike="noStrike" dirty="0">
                          <a:effectLst/>
                        </a:rPr>
                        <a:t>Data Science, Machine Learning, and AI</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Federated Learning with CAFEIN for Decentralized, Privacy preserving and Secure AI development</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290060136"/>
                  </a:ext>
                </a:extLst>
              </a:tr>
              <a:tr h="188289">
                <a:tc>
                  <a:txBody>
                    <a:bodyPr/>
                    <a:lstStyle/>
                    <a:p>
                      <a:pPr algn="l" fontAlgn="b"/>
                      <a:r>
                        <a:rPr lang="en-GB" sz="900" u="none" strike="noStrike" dirty="0">
                          <a:effectLst/>
                        </a:rPr>
                        <a:t>Data Science, Machine Learning, and AI</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Hidden in plain Script: Machine Learning for Anomaly Detection in Command-Line and User-Input Tools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0</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697550857"/>
                  </a:ext>
                </a:extLst>
              </a:tr>
              <a:tr h="188289">
                <a:tc>
                  <a:txBody>
                    <a:bodyPr/>
                    <a:lstStyle/>
                    <a:p>
                      <a:pPr algn="l" fontAlgn="b"/>
                      <a:r>
                        <a:rPr lang="en-GB" sz="900" b="1" u="none" strike="noStrike" dirty="0">
                          <a:effectLst/>
                        </a:rPr>
                        <a:t>Data Science, Machine Learning, and AI</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LLMs in Production: RAG pipelines and beyond</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950234560"/>
                  </a:ext>
                </a:extLst>
              </a:tr>
              <a:tr h="188289">
                <a:tc>
                  <a:txBody>
                    <a:bodyPr/>
                    <a:lstStyle/>
                    <a:p>
                      <a:pPr algn="l" fontAlgn="b"/>
                      <a:r>
                        <a:rPr lang="en-GB" sz="900" b="1" u="none" strike="noStrike" dirty="0">
                          <a:effectLst/>
                        </a:rPr>
                        <a:t>Data Science, Machine Learning, and AI</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On equivariance and explainability</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805084762"/>
                  </a:ext>
                </a:extLst>
              </a:tr>
              <a:tr h="188289">
                <a:tc>
                  <a:txBody>
                    <a:bodyPr/>
                    <a:lstStyle/>
                    <a:p>
                      <a:pPr algn="l" fontAlgn="b"/>
                      <a:r>
                        <a:rPr lang="en-GB" sz="900" b="1" u="none" strike="noStrike" dirty="0">
                          <a:effectLst/>
                        </a:rPr>
                        <a:t>Data Science, Machine Learning, and AI</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Understanding Large Language Models and their Applications in Code Generation</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4221347245"/>
                  </a:ext>
                </a:extLst>
              </a:tr>
              <a:tr h="188289">
                <a:tc>
                  <a:txBody>
                    <a:bodyPr/>
                    <a:lstStyle/>
                    <a:p>
                      <a:pPr algn="l" fontAlgn="b"/>
                      <a:r>
                        <a:rPr lang="en-GB" sz="900" u="none" strike="noStrike" dirty="0">
                          <a:effectLst/>
                        </a:rPr>
                        <a:t>Performance Tuning, Accelerated Computing, GPU-based architectures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a:effectLst/>
                        </a:rPr>
                        <a:t>Concurrency on the Back of an Envelope</a:t>
                      </a:r>
                      <a:endParaRPr lang="en-GB"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1</a:t>
                      </a:r>
                      <a:endParaRPr lang="en-PL"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301747654"/>
                  </a:ext>
                </a:extLst>
              </a:tr>
              <a:tr h="188289">
                <a:tc>
                  <a:txBody>
                    <a:bodyPr/>
                    <a:lstStyle/>
                    <a:p>
                      <a:pPr algn="l" fontAlgn="b"/>
                      <a:r>
                        <a:rPr lang="en-GB" sz="900" b="1" u="none" strike="noStrike" dirty="0">
                          <a:effectLst/>
                        </a:rPr>
                        <a:t>Performance Tuning, Accelerated Computing, GPU-based architectures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The Algorithm Advantage: Outperforming Hardware with Smarter Code</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503259610"/>
                  </a:ext>
                </a:extLst>
              </a:tr>
              <a:tr h="188289">
                <a:tc>
                  <a:txBody>
                    <a:bodyPr/>
                    <a:lstStyle/>
                    <a:p>
                      <a:pPr algn="l" fontAlgn="b"/>
                      <a:r>
                        <a:rPr lang="en-GB" sz="900" b="1" u="none" strike="noStrike" dirty="0">
                          <a:effectLst/>
                        </a:rPr>
                        <a:t>Performance Tuning, Accelerated Computing, GPU-based architectures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WASM: the future of computing</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543501892"/>
                  </a:ext>
                </a:extLst>
              </a:tr>
              <a:tr h="188289">
                <a:tc>
                  <a:txBody>
                    <a:bodyPr/>
                    <a:lstStyle/>
                    <a:p>
                      <a:pPr algn="l" fontAlgn="b"/>
                      <a:r>
                        <a:rPr lang="en-GB" sz="900" b="1" u="none" strike="noStrike" dirty="0">
                          <a:effectLst/>
                        </a:rPr>
                        <a:t>Physics Computing and Data analysis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Bayesian inference in particle physics</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330263887"/>
                  </a:ext>
                </a:extLst>
              </a:tr>
              <a:tr h="188289">
                <a:tc>
                  <a:txBody>
                    <a:bodyPr/>
                    <a:lstStyle/>
                    <a:p>
                      <a:pPr algn="l" fontAlgn="b"/>
                      <a:r>
                        <a:rPr lang="en-GB" sz="900" b="1" u="none" strike="noStrike" dirty="0">
                          <a:effectLst/>
                        </a:rPr>
                        <a:t>Physics Computing and Data analysis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Efficient Workflow Management in High-Energy Physics</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719874059"/>
                  </a:ext>
                </a:extLst>
              </a:tr>
              <a:tr h="188289">
                <a:tc>
                  <a:txBody>
                    <a:bodyPr/>
                    <a:lstStyle/>
                    <a:p>
                      <a:pPr algn="l" fontAlgn="b"/>
                      <a:r>
                        <a:rPr lang="en-GB" sz="900" b="1" u="none" strike="noStrike" dirty="0">
                          <a:effectLst/>
                        </a:rPr>
                        <a:t>Physics Computing and Data analysis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Maximum Likelihood Fitting</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620503409"/>
                  </a:ext>
                </a:extLst>
              </a:tr>
              <a:tr h="188289">
                <a:tc>
                  <a:txBody>
                    <a:bodyPr/>
                    <a:lstStyle/>
                    <a:p>
                      <a:pPr algn="l" fontAlgn="b"/>
                      <a:r>
                        <a:rPr lang="en-GB" sz="900" u="none" strike="noStrike" dirty="0">
                          <a:effectLst/>
                        </a:rPr>
                        <a:t>Physics Computing and Data analysis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Scientific Computing in fusion energy and plasma research</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871672914"/>
                  </a:ext>
                </a:extLst>
              </a:tr>
              <a:tr h="188289">
                <a:tc>
                  <a:txBody>
                    <a:bodyPr/>
                    <a:lstStyle/>
                    <a:p>
                      <a:pPr algn="l" fontAlgn="b"/>
                      <a:r>
                        <a:rPr lang="en-GB" sz="900" b="1" u="none" strike="noStrike" dirty="0">
                          <a:effectLst/>
                        </a:rPr>
                        <a:t>Quantum Computing</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Breaking RSA and picking up the pieces</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772900462"/>
                  </a:ext>
                </a:extLst>
              </a:tr>
              <a:tr h="188289">
                <a:tc>
                  <a:txBody>
                    <a:bodyPr/>
                    <a:lstStyle/>
                    <a:p>
                      <a:pPr algn="l" fontAlgn="b"/>
                      <a:r>
                        <a:rPr lang="en-GB" sz="900" u="none" strike="noStrike">
                          <a:effectLst/>
                        </a:rPr>
                        <a:t>Quantum Computing</a:t>
                      </a:r>
                      <a:endParaRPr lang="en-GB" sz="900" b="0" i="0" u="none" strike="noStrike">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Introduction to Quantum Computing and How It Can Level Up Your Research</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1</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772934156"/>
                  </a:ext>
                </a:extLst>
              </a:tr>
              <a:tr h="188289">
                <a:tc>
                  <a:txBody>
                    <a:bodyPr/>
                    <a:lstStyle/>
                    <a:p>
                      <a:pPr algn="l" fontAlgn="b"/>
                      <a:r>
                        <a:rPr lang="en-GB" sz="900" u="none" strike="noStrike" dirty="0">
                          <a:effectLst/>
                        </a:rPr>
                        <a:t>Quantum Computing</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Quantum Error Mitigation (QEM) and its Integration in HEP Applications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651594946"/>
                  </a:ext>
                </a:extLst>
              </a:tr>
            </a:tbl>
          </a:graphicData>
        </a:graphic>
      </p:graphicFrame>
    </p:spTree>
    <p:extLst>
      <p:ext uri="{BB962C8B-B14F-4D97-AF65-F5344CB8AC3E}">
        <p14:creationId xmlns:p14="http://schemas.microsoft.com/office/powerpoint/2010/main" val="367371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040" y="687400"/>
            <a:ext cx="9155640" cy="760400"/>
          </a:xfrm>
        </p:spPr>
        <p:txBody>
          <a:bodyPr/>
          <a:lstStyle/>
          <a:p>
            <a:r>
              <a:rPr lang="en-US" dirty="0"/>
              <a:t>Remember: Selection process for lectures</a:t>
            </a:r>
            <a:endParaRPr lang="en-GB" dirty="0"/>
          </a:p>
        </p:txBody>
      </p:sp>
      <p:sp>
        <p:nvSpPr>
          <p:cNvPr id="3" name="Content Placeholder 2"/>
          <p:cNvSpPr>
            <a:spLocks noGrp="1"/>
          </p:cNvSpPr>
          <p:nvPr>
            <p:ph idx="1"/>
          </p:nvPr>
        </p:nvSpPr>
        <p:spPr/>
        <p:txBody>
          <a:bodyPr/>
          <a:lstStyle/>
          <a:p>
            <a:r>
              <a:rPr lang="en-US" b="0" dirty="0"/>
              <a:t>Discussions at the main / thematic school</a:t>
            </a:r>
          </a:p>
          <a:p>
            <a:r>
              <a:rPr lang="en-US" b="0" dirty="0"/>
              <a:t>Lightning talks at the school </a:t>
            </a:r>
          </a:p>
          <a:p>
            <a:r>
              <a:rPr lang="en-US" b="0" dirty="0"/>
              <a:t>Proposal after the school</a:t>
            </a:r>
          </a:p>
          <a:p>
            <a:r>
              <a:rPr lang="en-US" b="0" dirty="0"/>
              <a:t>Review and selection by the CSC Advisory committee and CSC lecturers </a:t>
            </a:r>
          </a:p>
          <a:p>
            <a:r>
              <a:rPr lang="en-US" b="0" dirty="0"/>
              <a:t>Lecture preparation and development with mentors </a:t>
            </a:r>
          </a:p>
          <a:p>
            <a:pPr lvl="1"/>
            <a:r>
              <a:rPr lang="en-US" dirty="0"/>
              <a:t>(1-2 mentors for each lecturer) (December, January)</a:t>
            </a:r>
          </a:p>
          <a:p>
            <a:r>
              <a:rPr lang="en-US" b="0" dirty="0"/>
              <a:t>Finally, the presentation at the school</a:t>
            </a:r>
          </a:p>
        </p:txBody>
      </p:sp>
      <p:sp>
        <p:nvSpPr>
          <p:cNvPr id="4" name="TextBox 3"/>
          <p:cNvSpPr txBox="1"/>
          <p:nvPr/>
        </p:nvSpPr>
        <p:spPr>
          <a:xfrm rot="20861236">
            <a:off x="7861582" y="4659136"/>
            <a:ext cx="1983235" cy="1508105"/>
          </a:xfrm>
          <a:prstGeom prst="rect">
            <a:avLst/>
          </a:prstGeom>
          <a:noFill/>
        </p:spPr>
        <p:txBody>
          <a:bodyPr wrap="none" rtlCol="0">
            <a:spAutoFit/>
          </a:bodyPr>
          <a:lstStyle/>
          <a:p>
            <a:r>
              <a:rPr lang="en-US" dirty="0">
                <a:solidFill>
                  <a:srgbClr val="FF0000"/>
                </a:solidFill>
                <a:latin typeface="Roboto" panose="02000000000000000000" pitchFamily="2" charset="0"/>
              </a:rPr>
              <a:t>TODAY,</a:t>
            </a:r>
          </a:p>
          <a:p>
            <a:r>
              <a:rPr lang="en-US" dirty="0">
                <a:solidFill>
                  <a:srgbClr val="FF0000"/>
                </a:solidFill>
                <a:latin typeface="Roboto" panose="02000000000000000000" pitchFamily="2" charset="0"/>
              </a:rPr>
              <a:t>TOMORROW,</a:t>
            </a:r>
          </a:p>
          <a:p>
            <a:r>
              <a:rPr lang="en-US" dirty="0">
                <a:solidFill>
                  <a:srgbClr val="FF0000"/>
                </a:solidFill>
                <a:latin typeface="Roboto" panose="02000000000000000000" pitchFamily="2" charset="0"/>
              </a:rPr>
              <a:t>WEDNESDAY,</a:t>
            </a:r>
          </a:p>
          <a:p>
            <a:r>
              <a:rPr lang="en-US" dirty="0">
                <a:solidFill>
                  <a:srgbClr val="FF0000"/>
                </a:solidFill>
                <a:latin typeface="Roboto" panose="02000000000000000000" pitchFamily="2" charset="0"/>
              </a:rPr>
              <a:t>THURSDAY</a:t>
            </a:r>
          </a:p>
        </p:txBody>
      </p:sp>
    </p:spTree>
    <p:extLst>
      <p:ext uri="{BB962C8B-B14F-4D97-AF65-F5344CB8AC3E}">
        <p14:creationId xmlns:p14="http://schemas.microsoft.com/office/powerpoint/2010/main" val="1458888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a:extLst>
              <a:ext uri="{FF2B5EF4-FFF2-40B4-BE49-F238E27FC236}">
                <a16:creationId xmlns:a16="http://schemas.microsoft.com/office/drawing/2014/main" id="{2307C6F4-D535-E386-284A-4055E64711BE}"/>
              </a:ext>
            </a:extLst>
          </p:cNvPr>
          <p:cNvSpPr txBox="1">
            <a:spLocks/>
          </p:cNvSpPr>
          <p:nvPr/>
        </p:nvSpPr>
        <p:spPr>
          <a:xfrm>
            <a:off x="1508040" y="687400"/>
            <a:ext cx="9155640" cy="760400"/>
          </a:xfrm>
          <a:prstGeom prst="rect">
            <a:avLst/>
          </a:prstGeom>
        </p:spPr>
        <p:txBody>
          <a:bodyPr/>
          <a:lstStyle>
            <a:lvl1pPr algn="l" defTabSz="434477" rtl="0" fontAlgn="base" hangingPunct="0">
              <a:lnSpc>
                <a:spcPct val="93000"/>
              </a:lnSpc>
              <a:spcBef>
                <a:spcPct val="0"/>
              </a:spcBef>
              <a:spcAft>
                <a:spcPct val="0"/>
              </a:spcAft>
              <a:buClr>
                <a:srgbClr val="000000"/>
              </a:buClr>
              <a:buSzPct val="45000"/>
              <a:buFont typeface="StarSymbol" charset="0"/>
              <a:defRPr sz="3800" b="0" i="0">
                <a:solidFill>
                  <a:srgbClr val="006699"/>
                </a:solidFill>
                <a:latin typeface="Roboto" panose="02000000000000000000" pitchFamily="2" charset="0"/>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eaLnBrk="1"/>
            <a:r>
              <a:rPr lang="en-US" kern="0" dirty="0"/>
              <a:t>This school is brought to you by…</a:t>
            </a:r>
            <a:endParaRPr lang="en-GB" kern="0" dirty="0"/>
          </a:p>
        </p:txBody>
      </p:sp>
      <p:grpSp>
        <p:nvGrpSpPr>
          <p:cNvPr id="3" name="Group 2">
            <a:extLst>
              <a:ext uri="{FF2B5EF4-FFF2-40B4-BE49-F238E27FC236}">
                <a16:creationId xmlns:a16="http://schemas.microsoft.com/office/drawing/2014/main" id="{FB2B8E72-326C-C1FF-AA3B-5C5B0CCDB6FB}"/>
              </a:ext>
            </a:extLst>
          </p:cNvPr>
          <p:cNvGrpSpPr/>
          <p:nvPr/>
        </p:nvGrpSpPr>
        <p:grpSpPr>
          <a:xfrm>
            <a:off x="7977834" y="1932360"/>
            <a:ext cx="2560932" cy="3342181"/>
            <a:chOff x="4711191" y="1920736"/>
            <a:chExt cx="2560932" cy="3342181"/>
          </a:xfrm>
        </p:grpSpPr>
        <p:pic>
          <p:nvPicPr>
            <p:cNvPr id="43" name="Picture 42" descr="A group of people posing for a photo&#10;&#10;Description automatically generated">
              <a:extLst>
                <a:ext uri="{FF2B5EF4-FFF2-40B4-BE49-F238E27FC236}">
                  <a16:creationId xmlns:a16="http://schemas.microsoft.com/office/drawing/2014/main" id="{8210C81B-54EE-2744-BCAF-C0343FC11AB4}"/>
                </a:ext>
              </a:extLst>
            </p:cNvPr>
            <p:cNvPicPr>
              <a:picLocks noChangeAspect="1"/>
            </p:cNvPicPr>
            <p:nvPr/>
          </p:nvPicPr>
          <p:blipFill rotWithShape="1">
            <a:blip r:embed="rId3">
              <a:extLst>
                <a:ext uri="{28A0092B-C50C-407E-A947-70E740481C1C}">
                  <a14:useLocalDpi xmlns:a14="http://schemas.microsoft.com/office/drawing/2010/main" val="0"/>
                </a:ext>
              </a:extLst>
            </a:blip>
            <a:srcRect l="55041" t="57779" r="31820" b="24703"/>
            <a:stretch/>
          </p:blipFill>
          <p:spPr>
            <a:xfrm>
              <a:off x="4962957" y="1920736"/>
              <a:ext cx="2057400" cy="2057402"/>
            </a:xfrm>
            <a:prstGeom prst="rect">
              <a:avLst/>
            </a:prstGeom>
          </p:spPr>
        </p:pic>
        <p:sp>
          <p:nvSpPr>
            <p:cNvPr id="60" name="TextBox 59">
              <a:extLst>
                <a:ext uri="{FF2B5EF4-FFF2-40B4-BE49-F238E27FC236}">
                  <a16:creationId xmlns:a16="http://schemas.microsoft.com/office/drawing/2014/main" id="{EB8E600B-0BD0-CA9E-9C5D-E80ACFFB09D0}"/>
                </a:ext>
              </a:extLst>
            </p:cNvPr>
            <p:cNvSpPr txBox="1"/>
            <p:nvPr/>
          </p:nvSpPr>
          <p:spPr>
            <a:xfrm>
              <a:off x="4711191" y="4462698"/>
              <a:ext cx="2560932" cy="800219"/>
            </a:xfrm>
            <a:prstGeom prst="rect">
              <a:avLst/>
            </a:prstGeom>
            <a:noFill/>
          </p:spPr>
          <p:txBody>
            <a:bodyPr wrap="square" rtlCol="0">
              <a:spAutoFit/>
            </a:bodyPr>
            <a:lstStyle/>
            <a:p>
              <a:pPr algn="ctr"/>
              <a:r>
                <a:rPr lang="en-PL" dirty="0">
                  <a:latin typeface="Roboto" panose="02000000000000000000" pitchFamily="2" charset="0"/>
                  <a:ea typeface="Roboto" panose="02000000000000000000" pitchFamily="2" charset="0"/>
                  <a:cs typeface="Roboto" panose="02000000000000000000" pitchFamily="2" charset="0"/>
                </a:rPr>
                <a:t>Alberto PACE</a:t>
              </a:r>
            </a:p>
            <a:p>
              <a:pPr algn="ctr"/>
              <a:r>
                <a:rPr lang="en-GB" i="1" dirty="0">
                  <a:latin typeface="Roboto" panose="02000000000000000000" pitchFamily="2" charset="0"/>
                  <a:ea typeface="Roboto" panose="02000000000000000000" pitchFamily="2" charset="0"/>
                  <a:cs typeface="Roboto" panose="02000000000000000000" pitchFamily="2" charset="0"/>
                </a:rPr>
                <a:t>School</a:t>
              </a:r>
              <a:r>
                <a:rPr lang="en-PL" i="1" dirty="0">
                  <a:latin typeface="Roboto" panose="02000000000000000000" pitchFamily="2" charset="0"/>
                  <a:ea typeface="Roboto" panose="02000000000000000000" pitchFamily="2" charset="0"/>
                  <a:cs typeface="Roboto" panose="02000000000000000000" pitchFamily="2" charset="0"/>
                </a:rPr>
                <a:t> </a:t>
              </a:r>
              <a:r>
                <a:rPr lang="en-US" i="1" dirty="0">
                  <a:latin typeface="Roboto" panose="02000000000000000000" pitchFamily="2" charset="0"/>
                  <a:ea typeface="Roboto" panose="02000000000000000000" pitchFamily="2" charset="0"/>
                  <a:cs typeface="Roboto" panose="02000000000000000000" pitchFamily="2" charset="0"/>
                </a:rPr>
                <a:t>D</a:t>
              </a:r>
              <a:r>
                <a:rPr lang="en-PL" i="1" dirty="0">
                  <a:latin typeface="Roboto" panose="02000000000000000000" pitchFamily="2" charset="0"/>
                  <a:ea typeface="Roboto" panose="02000000000000000000" pitchFamily="2" charset="0"/>
                  <a:cs typeface="Roboto" panose="02000000000000000000" pitchFamily="2" charset="0"/>
                </a:rPr>
                <a:t>irector</a:t>
              </a:r>
            </a:p>
          </p:txBody>
        </p:sp>
      </p:grpSp>
      <p:grpSp>
        <p:nvGrpSpPr>
          <p:cNvPr id="4" name="Group 3">
            <a:extLst>
              <a:ext uri="{FF2B5EF4-FFF2-40B4-BE49-F238E27FC236}">
                <a16:creationId xmlns:a16="http://schemas.microsoft.com/office/drawing/2014/main" id="{E43A4821-2344-5256-DB6C-412225C42624}"/>
              </a:ext>
            </a:extLst>
          </p:cNvPr>
          <p:cNvGrpSpPr/>
          <p:nvPr/>
        </p:nvGrpSpPr>
        <p:grpSpPr>
          <a:xfrm>
            <a:off x="1075738" y="1922725"/>
            <a:ext cx="3420062" cy="3335076"/>
            <a:chOff x="1075738" y="1922725"/>
            <a:chExt cx="3420062" cy="3335076"/>
          </a:xfrm>
        </p:grpSpPr>
        <p:pic>
          <p:nvPicPr>
            <p:cNvPr id="59" name="Picture 58">
              <a:extLst>
                <a:ext uri="{FF2B5EF4-FFF2-40B4-BE49-F238E27FC236}">
                  <a16:creationId xmlns:a16="http://schemas.microsoft.com/office/drawing/2014/main" id="{D63EB3C6-459E-F3F2-8ACD-6103F723E146}"/>
                </a:ext>
              </a:extLst>
            </p:cNvPr>
            <p:cNvPicPr>
              <a:picLocks noChangeAspect="1"/>
            </p:cNvPicPr>
            <p:nvPr/>
          </p:nvPicPr>
          <p:blipFill>
            <a:blip r:embed="rId4"/>
            <a:stretch>
              <a:fillRect/>
            </a:stretch>
          </p:blipFill>
          <p:spPr>
            <a:xfrm>
              <a:off x="1970226" y="1922725"/>
              <a:ext cx="1631089" cy="2053424"/>
            </a:xfrm>
            <a:prstGeom prst="rect">
              <a:avLst/>
            </a:prstGeom>
          </p:spPr>
        </p:pic>
        <p:sp>
          <p:nvSpPr>
            <p:cNvPr id="61" name="TextBox 60">
              <a:extLst>
                <a:ext uri="{FF2B5EF4-FFF2-40B4-BE49-F238E27FC236}">
                  <a16:creationId xmlns:a16="http://schemas.microsoft.com/office/drawing/2014/main" id="{32503CEA-E913-7A50-FE90-19E66521203C}"/>
                </a:ext>
              </a:extLst>
            </p:cNvPr>
            <p:cNvSpPr txBox="1"/>
            <p:nvPr/>
          </p:nvSpPr>
          <p:spPr>
            <a:xfrm>
              <a:off x="1075738" y="4457582"/>
              <a:ext cx="3420062" cy="800219"/>
            </a:xfrm>
            <a:prstGeom prst="rect">
              <a:avLst/>
            </a:prstGeom>
            <a:noFill/>
          </p:spPr>
          <p:txBody>
            <a:bodyPr wrap="square" rtlCol="0">
              <a:spAutoFit/>
            </a:bodyPr>
            <a:lstStyle/>
            <a:p>
              <a:pPr algn="ctr"/>
              <a:r>
                <a:rPr lang="en-PL" dirty="0">
                  <a:latin typeface="Roboto" panose="02000000000000000000" pitchFamily="2" charset="0"/>
                  <a:ea typeface="Roboto" panose="02000000000000000000" pitchFamily="2" charset="0"/>
                  <a:cs typeface="Roboto" panose="02000000000000000000" pitchFamily="2" charset="0"/>
                </a:rPr>
                <a:t>Kristina GUNNE</a:t>
              </a:r>
            </a:p>
            <a:p>
              <a:pPr algn="ctr"/>
              <a:r>
                <a:rPr lang="en-US" i="1" dirty="0">
                  <a:latin typeface="Roboto" panose="02000000000000000000" pitchFamily="2" charset="0"/>
                  <a:ea typeface="Roboto" panose="02000000000000000000" pitchFamily="2" charset="0"/>
                  <a:cs typeface="Roboto" panose="02000000000000000000" pitchFamily="2" charset="0"/>
                </a:rPr>
                <a:t>A</a:t>
              </a:r>
              <a:r>
                <a:rPr lang="en-PL" i="1" dirty="0">
                  <a:latin typeface="Roboto" panose="02000000000000000000" pitchFamily="2" charset="0"/>
                  <a:ea typeface="Roboto" panose="02000000000000000000" pitchFamily="2" charset="0"/>
                  <a:cs typeface="Roboto" panose="02000000000000000000" pitchFamily="2" charset="0"/>
                </a:rPr>
                <a:t>dmin</a:t>
              </a:r>
              <a:r>
                <a:rPr lang="en-US" i="1" dirty="0" err="1">
                  <a:latin typeface="Roboto" panose="02000000000000000000" pitchFamily="2" charset="0"/>
                  <a:ea typeface="Roboto" panose="02000000000000000000" pitchFamily="2" charset="0"/>
                  <a:cs typeface="Roboto" panose="02000000000000000000" pitchFamily="2" charset="0"/>
                </a:rPr>
                <a:t>istrative</a:t>
              </a:r>
              <a:r>
                <a:rPr lang="en-PL" i="1" dirty="0">
                  <a:latin typeface="Roboto" panose="02000000000000000000" pitchFamily="2" charset="0"/>
                  <a:ea typeface="Roboto" panose="02000000000000000000" pitchFamily="2" charset="0"/>
                  <a:cs typeface="Roboto" panose="02000000000000000000" pitchFamily="2" charset="0"/>
                </a:rPr>
                <a:t> </a:t>
              </a:r>
              <a:r>
                <a:rPr lang="en-US" i="1" dirty="0">
                  <a:latin typeface="Roboto" panose="02000000000000000000" pitchFamily="2" charset="0"/>
                  <a:ea typeface="Roboto" panose="02000000000000000000" pitchFamily="2" charset="0"/>
                  <a:cs typeface="Roboto" panose="02000000000000000000" pitchFamily="2" charset="0"/>
                </a:rPr>
                <a:t>M</a:t>
              </a:r>
              <a:r>
                <a:rPr lang="en-PL" i="1" dirty="0">
                  <a:latin typeface="Roboto" panose="02000000000000000000" pitchFamily="2" charset="0"/>
                  <a:ea typeface="Roboto" panose="02000000000000000000" pitchFamily="2" charset="0"/>
                  <a:cs typeface="Roboto" panose="02000000000000000000" pitchFamily="2" charset="0"/>
                </a:rPr>
                <a:t>anager</a:t>
              </a:r>
            </a:p>
          </p:txBody>
        </p:sp>
      </p:grpSp>
      <p:grpSp>
        <p:nvGrpSpPr>
          <p:cNvPr id="2" name="Group 1">
            <a:extLst>
              <a:ext uri="{FF2B5EF4-FFF2-40B4-BE49-F238E27FC236}">
                <a16:creationId xmlns:a16="http://schemas.microsoft.com/office/drawing/2014/main" id="{B0A7374F-E46D-0230-8C37-8D72D5BE12ED}"/>
              </a:ext>
            </a:extLst>
          </p:cNvPr>
          <p:cNvGrpSpPr/>
          <p:nvPr/>
        </p:nvGrpSpPr>
        <p:grpSpPr>
          <a:xfrm>
            <a:off x="4343400" y="1922028"/>
            <a:ext cx="3245714" cy="3335773"/>
            <a:chOff x="7574687" y="1922028"/>
            <a:chExt cx="3245714" cy="3335773"/>
          </a:xfrm>
        </p:grpSpPr>
        <p:pic>
          <p:nvPicPr>
            <p:cNvPr id="58" name="Picture 57">
              <a:extLst>
                <a:ext uri="{FF2B5EF4-FFF2-40B4-BE49-F238E27FC236}">
                  <a16:creationId xmlns:a16="http://schemas.microsoft.com/office/drawing/2014/main" id="{6CEF2C4B-6AFB-E04B-D113-3BD6800D8CD5}"/>
                </a:ext>
              </a:extLst>
            </p:cNvPr>
            <p:cNvPicPr>
              <a:picLocks noChangeAspect="1"/>
            </p:cNvPicPr>
            <p:nvPr/>
          </p:nvPicPr>
          <p:blipFill rotWithShape="1">
            <a:blip r:embed="rId5"/>
            <a:srcRect l="13204" t="6976" r="21031" b="30233"/>
            <a:stretch/>
          </p:blipFill>
          <p:spPr>
            <a:xfrm>
              <a:off x="8381999" y="1922028"/>
              <a:ext cx="1631089" cy="2057400"/>
            </a:xfrm>
            <a:prstGeom prst="rect">
              <a:avLst/>
            </a:prstGeom>
          </p:spPr>
        </p:pic>
        <p:sp>
          <p:nvSpPr>
            <p:cNvPr id="62" name="TextBox 61">
              <a:extLst>
                <a:ext uri="{FF2B5EF4-FFF2-40B4-BE49-F238E27FC236}">
                  <a16:creationId xmlns:a16="http://schemas.microsoft.com/office/drawing/2014/main" id="{B42C195A-6418-3A1D-31B9-3EC28B6D4E0D}"/>
                </a:ext>
              </a:extLst>
            </p:cNvPr>
            <p:cNvSpPr txBox="1"/>
            <p:nvPr/>
          </p:nvSpPr>
          <p:spPr>
            <a:xfrm>
              <a:off x="7574687" y="4457582"/>
              <a:ext cx="3245714" cy="800219"/>
            </a:xfrm>
            <a:prstGeom prst="rect">
              <a:avLst/>
            </a:prstGeom>
            <a:noFill/>
          </p:spPr>
          <p:txBody>
            <a:bodyPr wrap="square" rtlCol="0">
              <a:spAutoFit/>
            </a:bodyPr>
            <a:lstStyle/>
            <a:p>
              <a:pPr algn="ctr"/>
              <a:r>
                <a:rPr lang="en-PL" dirty="0">
                  <a:latin typeface="Roboto" panose="02000000000000000000" pitchFamily="2" charset="0"/>
                  <a:ea typeface="Roboto" panose="02000000000000000000" pitchFamily="2" charset="0"/>
                  <a:cs typeface="Roboto" panose="02000000000000000000" pitchFamily="2" charset="0"/>
                </a:rPr>
                <a:t>Andrzej NOWICKI</a:t>
              </a:r>
            </a:p>
            <a:p>
              <a:pPr algn="ctr"/>
              <a:r>
                <a:rPr lang="en-US" i="1" dirty="0">
                  <a:latin typeface="Roboto" panose="02000000000000000000" pitchFamily="2" charset="0"/>
                  <a:ea typeface="Roboto" panose="02000000000000000000" pitchFamily="2" charset="0"/>
                  <a:cs typeface="Roboto" panose="02000000000000000000" pitchFamily="2" charset="0"/>
                </a:rPr>
                <a:t>T</a:t>
              </a:r>
              <a:r>
                <a:rPr lang="pl-PL" i="1" dirty="0">
                  <a:latin typeface="Roboto" panose="02000000000000000000" pitchFamily="2" charset="0"/>
                  <a:ea typeface="Roboto" panose="02000000000000000000" pitchFamily="2" charset="0"/>
                  <a:cs typeface="Roboto" panose="02000000000000000000" pitchFamily="2" charset="0"/>
                </a:rPr>
                <a:t>ech</a:t>
              </a:r>
              <a:r>
                <a:rPr lang="en-US" i="1" dirty="0" err="1">
                  <a:latin typeface="Roboto" panose="02000000000000000000" pitchFamily="2" charset="0"/>
                  <a:ea typeface="Roboto" panose="02000000000000000000" pitchFamily="2" charset="0"/>
                  <a:cs typeface="Roboto" panose="02000000000000000000" pitchFamily="2" charset="0"/>
                </a:rPr>
                <a:t>nical</a:t>
              </a:r>
              <a:r>
                <a:rPr lang="pl-PL" i="1" dirty="0">
                  <a:latin typeface="Roboto" panose="02000000000000000000" pitchFamily="2" charset="0"/>
                  <a:ea typeface="Roboto" panose="02000000000000000000" pitchFamily="2" charset="0"/>
                  <a:cs typeface="Roboto" panose="02000000000000000000" pitchFamily="2" charset="0"/>
                </a:rPr>
                <a:t> </a:t>
              </a:r>
              <a:r>
                <a:rPr lang="en-US" i="1" dirty="0">
                  <a:latin typeface="Roboto" panose="02000000000000000000" pitchFamily="2" charset="0"/>
                  <a:ea typeface="Roboto" panose="02000000000000000000" pitchFamily="2" charset="0"/>
                  <a:cs typeface="Roboto" panose="02000000000000000000" pitchFamily="2" charset="0"/>
                </a:rPr>
                <a:t>M</a:t>
              </a:r>
              <a:r>
                <a:rPr lang="pl-PL" i="1" dirty="0">
                  <a:latin typeface="Roboto" panose="02000000000000000000" pitchFamily="2" charset="0"/>
                  <a:ea typeface="Roboto" panose="02000000000000000000" pitchFamily="2" charset="0"/>
                  <a:cs typeface="Roboto" panose="02000000000000000000" pitchFamily="2" charset="0"/>
                </a:rPr>
                <a:t>anager</a:t>
              </a:r>
              <a:endParaRPr lang="en-PL" i="1" dirty="0">
                <a:latin typeface="Roboto" panose="02000000000000000000" pitchFamily="2" charset="0"/>
                <a:ea typeface="Roboto" panose="02000000000000000000" pitchFamily="2" charset="0"/>
                <a:cs typeface="Roboto" panose="02000000000000000000" pitchFamily="2" charset="0"/>
              </a:endParaRPr>
            </a:p>
          </p:txBody>
        </p:sp>
      </p:grpSp>
    </p:spTree>
    <p:extLst>
      <p:ext uri="{BB962C8B-B14F-4D97-AF65-F5344CB8AC3E}">
        <p14:creationId xmlns:p14="http://schemas.microsoft.com/office/powerpoint/2010/main" val="2150768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3288"/>
            <a:ext cx="9448800" cy="760400"/>
          </a:xfrm>
        </p:spPr>
        <p:txBody>
          <a:bodyPr/>
          <a:lstStyle/>
          <a:p>
            <a:r>
              <a:rPr lang="en-US" sz="3600" dirty="0"/>
              <a:t>... And this year’s 16 lecturers (12 in 2024)</a:t>
            </a:r>
            <a:endParaRPr lang="en-GB" sz="3600" dirty="0"/>
          </a:p>
        </p:txBody>
      </p:sp>
      <p:graphicFrame>
        <p:nvGraphicFramePr>
          <p:cNvPr id="23" name="Table 22">
            <a:extLst>
              <a:ext uri="{FF2B5EF4-FFF2-40B4-BE49-F238E27FC236}">
                <a16:creationId xmlns:a16="http://schemas.microsoft.com/office/drawing/2014/main" id="{9ECB2B91-ED7E-BE7D-8BD8-2D72100E6267}"/>
              </a:ext>
            </a:extLst>
          </p:cNvPr>
          <p:cNvGraphicFramePr>
            <a:graphicFrameLocks noGrp="1"/>
          </p:cNvGraphicFramePr>
          <p:nvPr>
            <p:extLst>
              <p:ext uri="{D42A27DB-BD31-4B8C-83A1-F6EECF244321}">
                <p14:modId xmlns:p14="http://schemas.microsoft.com/office/powerpoint/2010/main" val="1745321729"/>
              </p:ext>
            </p:extLst>
          </p:nvPr>
        </p:nvGraphicFramePr>
        <p:xfrm>
          <a:off x="914400" y="912800"/>
          <a:ext cx="10896600" cy="5792800"/>
        </p:xfrm>
        <a:graphic>
          <a:graphicData uri="http://schemas.openxmlformats.org/drawingml/2006/table">
            <a:tbl>
              <a:tblPr>
                <a:tableStyleId>{5C22544A-7EE6-4342-B048-85BDC9FD1C3A}</a:tableStyleId>
              </a:tblPr>
              <a:tblGrid>
                <a:gridCol w="5286761">
                  <a:extLst>
                    <a:ext uri="{9D8B030D-6E8A-4147-A177-3AD203B41FA5}">
                      <a16:colId xmlns:a16="http://schemas.microsoft.com/office/drawing/2014/main" val="1607788117"/>
                    </a:ext>
                  </a:extLst>
                </a:gridCol>
                <a:gridCol w="5609839">
                  <a:extLst>
                    <a:ext uri="{9D8B030D-6E8A-4147-A177-3AD203B41FA5}">
                      <a16:colId xmlns:a16="http://schemas.microsoft.com/office/drawing/2014/main" val="3674158266"/>
                    </a:ext>
                  </a:extLst>
                </a:gridCol>
              </a:tblGrid>
              <a:tr h="362050">
                <a:tc>
                  <a:txBody>
                    <a:bodyPr/>
                    <a:lstStyle/>
                    <a:p>
                      <a:pPr algn="l" fontAlgn="b"/>
                      <a:r>
                        <a:rPr lang="en-US" sz="1600" b="1" u="none" strike="noStrike" dirty="0">
                          <a:effectLst/>
                        </a:rPr>
                        <a:t>Sten Astrand</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a:effectLst/>
                        </a:rPr>
                        <a:t>CSC  2024 (Hamburg)</a:t>
                      </a:r>
                      <a:endParaRPr lang="en-US" sz="1600" b="1"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199047265"/>
                  </a:ext>
                </a:extLst>
              </a:tr>
              <a:tr h="362050">
                <a:tc>
                  <a:txBody>
                    <a:bodyPr/>
                    <a:lstStyle/>
                    <a:p>
                      <a:pPr algn="l" fontAlgn="b"/>
                      <a:r>
                        <a:rPr lang="en-US" sz="1600" b="1" u="none" strike="noStrike" dirty="0">
                          <a:effectLst/>
                        </a:rPr>
                        <a:t>Niels Alexander Buegel</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407196893"/>
                  </a:ext>
                </a:extLst>
              </a:tr>
              <a:tr h="362050">
                <a:tc>
                  <a:txBody>
                    <a:bodyPr/>
                    <a:lstStyle/>
                    <a:p>
                      <a:pPr algn="l" fontAlgn="b"/>
                      <a:r>
                        <a:rPr lang="en-US" sz="1600" b="1" u="none" strike="noStrike" dirty="0">
                          <a:effectLst/>
                        </a:rPr>
                        <a:t>George Coldstream</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879485225"/>
                  </a:ext>
                </a:extLst>
              </a:tr>
              <a:tr h="362050">
                <a:tc>
                  <a:txBody>
                    <a:bodyPr/>
                    <a:lstStyle/>
                    <a:p>
                      <a:pPr algn="l" fontAlgn="b"/>
                      <a:r>
                        <a:rPr lang="en-US" sz="1600" b="1" u="none" strike="noStrike" dirty="0">
                          <a:effectLst/>
                        </a:rPr>
                        <a:t>Kaare Endrup</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551089605"/>
                  </a:ext>
                </a:extLst>
              </a:tr>
              <a:tr h="362050">
                <a:tc>
                  <a:txBody>
                    <a:bodyPr/>
                    <a:lstStyle/>
                    <a:p>
                      <a:pPr algn="l" fontAlgn="b"/>
                      <a:r>
                        <a:rPr lang="en-US" sz="1600" b="1" u="none" strike="noStrike" dirty="0">
                          <a:effectLst/>
                        </a:rPr>
                        <a:t>Lorenz Gartner</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951731319"/>
                  </a:ext>
                </a:extLst>
              </a:tr>
              <a:tr h="362050">
                <a:tc>
                  <a:txBody>
                    <a:bodyPr/>
                    <a:lstStyle/>
                    <a:p>
                      <a:pPr algn="l" fontAlgn="b"/>
                      <a:r>
                        <a:rPr lang="en-US" sz="1600" b="1" u="none" strike="noStrike" dirty="0">
                          <a:effectLst/>
                        </a:rPr>
                        <a:t>Andrea Germinario</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268869098"/>
                  </a:ext>
                </a:extLst>
              </a:tr>
              <a:tr h="362050">
                <a:tc>
                  <a:txBody>
                    <a:bodyPr/>
                    <a:lstStyle/>
                    <a:p>
                      <a:pPr algn="l" fontAlgn="b"/>
                      <a:r>
                        <a:rPr lang="en-US" sz="1600" b="1" u="none" strike="noStrike" dirty="0">
                          <a:effectLst/>
                        </a:rPr>
                        <a:t>Peter Hinderberger</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(Belgrade)</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533341534"/>
                  </a:ext>
                </a:extLst>
              </a:tr>
              <a:tr h="362050">
                <a:tc>
                  <a:txBody>
                    <a:bodyPr/>
                    <a:lstStyle/>
                    <a:p>
                      <a:pPr algn="l" fontAlgn="b"/>
                      <a:r>
                        <a:rPr lang="en-US" sz="1600" b="1" u="none" strike="noStrike" dirty="0">
                          <a:effectLst/>
                        </a:rPr>
                        <a:t>Elizabeth Mamtsits</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2023 (Tartu)</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386739570"/>
                  </a:ext>
                </a:extLst>
              </a:tr>
              <a:tr h="362050">
                <a:tc>
                  <a:txBody>
                    <a:bodyPr/>
                    <a:lstStyle/>
                    <a:p>
                      <a:pPr algn="l" fontAlgn="b"/>
                      <a:r>
                        <a:rPr lang="en-US" sz="1600" b="1" u="none" strike="noStrike" dirty="0">
                          <a:effectLst/>
                        </a:rPr>
                        <a:t>Jack Charlie Munday</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ML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226456803"/>
                  </a:ext>
                </a:extLst>
              </a:tr>
              <a:tr h="362050">
                <a:tc>
                  <a:txBody>
                    <a:bodyPr/>
                    <a:lstStyle/>
                    <a:p>
                      <a:pPr algn="l" fontAlgn="b"/>
                      <a:r>
                        <a:rPr lang="en-US" sz="1600" b="1" u="none" strike="noStrike" dirty="0">
                          <a:effectLst/>
                        </a:rPr>
                        <a:t>Alberto Pimpo</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marL="0" marR="0" lvl="0" indent="0" algn="l" defTabSz="868954" rtl="0" eaLnBrk="1" fontAlgn="b" latinLnBrk="0" hangingPunct="1">
                        <a:lnSpc>
                          <a:spcPct val="100000"/>
                        </a:lnSpc>
                        <a:spcBef>
                          <a:spcPts val="0"/>
                        </a:spcBef>
                        <a:spcAft>
                          <a:spcPts val="0"/>
                        </a:spcAft>
                        <a:buClrTx/>
                        <a:buSzTx/>
                        <a:buFontTx/>
                        <a:buNone/>
                        <a:tabLst/>
                        <a:defRPr/>
                      </a:pPr>
                      <a:r>
                        <a:rPr lang="en-US" sz="1600" b="1" u="none" strike="noStrike" dirty="0">
                          <a:effectLst/>
                        </a:rPr>
                        <a:t>CSC 2023 (Tartu) / tCSC 2024 ML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708688389"/>
                  </a:ext>
                </a:extLst>
              </a:tr>
              <a:tr h="362050">
                <a:tc>
                  <a:txBody>
                    <a:bodyPr/>
                    <a:lstStyle/>
                    <a:p>
                      <a:pPr algn="l" fontAlgn="b"/>
                      <a:r>
                        <a:rPr lang="en-US" sz="1600" b="1" u="none" strike="noStrike" dirty="0">
                          <a:effectLst/>
                        </a:rPr>
                        <a:t>Diogo Reis Santos</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2023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395411893"/>
                  </a:ext>
                </a:extLst>
              </a:tr>
              <a:tr h="362050">
                <a:tc>
                  <a:txBody>
                    <a:bodyPr/>
                    <a:lstStyle/>
                    <a:p>
                      <a:pPr algn="l" fontAlgn="b"/>
                      <a:r>
                        <a:rPr lang="en-US" sz="1600" b="1" u="none" strike="noStrike" dirty="0">
                          <a:effectLst/>
                        </a:rPr>
                        <a:t>Vasvi Sharma</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a:effectLst/>
                        </a:rPr>
                        <a:t>tCSC on Security 2023 (Split)</a:t>
                      </a:r>
                      <a:endParaRPr lang="en-US" sz="1600" b="1"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099312574"/>
                  </a:ext>
                </a:extLst>
              </a:tr>
              <a:tr h="362050">
                <a:tc>
                  <a:txBody>
                    <a:bodyPr/>
                    <a:lstStyle/>
                    <a:p>
                      <a:pPr algn="l" fontAlgn="b"/>
                      <a:r>
                        <a:rPr lang="en-US" sz="1600" b="1" u="none" strike="noStrike" dirty="0">
                          <a:effectLst/>
                        </a:rPr>
                        <a:t>Simon Thiele</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marL="0" marR="0" lvl="0" indent="0" algn="l" defTabSz="868954" rtl="0" eaLnBrk="1" fontAlgn="b" latinLnBrk="0" hangingPunct="1">
                        <a:lnSpc>
                          <a:spcPct val="100000"/>
                        </a:lnSpc>
                        <a:spcBef>
                          <a:spcPts val="0"/>
                        </a:spcBef>
                        <a:spcAft>
                          <a:spcPts val="0"/>
                        </a:spcAft>
                        <a:buClrTx/>
                        <a:buSzTx/>
                        <a:buFontTx/>
                        <a:buNone/>
                        <a:tabLst/>
                        <a:defRPr/>
                      </a:pPr>
                      <a:r>
                        <a:rPr lang="en-US" sz="1600" b="1" u="none" strike="noStrike" dirty="0">
                          <a:effectLst/>
                        </a:rPr>
                        <a:t>CSC 2023 (Tartu) / tCSC 2024 ML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167203069"/>
                  </a:ext>
                </a:extLst>
              </a:tr>
              <a:tr h="362050">
                <a:tc>
                  <a:txBody>
                    <a:bodyPr/>
                    <a:lstStyle/>
                    <a:p>
                      <a:pPr algn="l" fontAlgn="b"/>
                      <a:r>
                        <a:rPr lang="en-US" sz="1600" b="1" u="none" strike="noStrike" dirty="0">
                          <a:effectLst/>
                        </a:rPr>
                        <a:t>Andrea Valenzuela Ramirez</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2023 (Tartu)</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861925005"/>
                  </a:ext>
                </a:extLst>
              </a:tr>
              <a:tr h="362050">
                <a:tc>
                  <a:txBody>
                    <a:bodyPr/>
                    <a:lstStyle/>
                    <a:p>
                      <a:pPr algn="l" fontAlgn="b"/>
                      <a:r>
                        <a:rPr lang="en-US" sz="1600" b="1" u="none" strike="noStrike" dirty="0">
                          <a:effectLst/>
                        </a:rPr>
                        <a:t>Cedric Verstege</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(Belgrade)</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56955485"/>
                  </a:ext>
                </a:extLst>
              </a:tr>
              <a:tr h="362050">
                <a:tc>
                  <a:txBody>
                    <a:bodyPr/>
                    <a:lstStyle/>
                    <a:p>
                      <a:pPr algn="l" fontAlgn="b"/>
                      <a:r>
                        <a:rPr lang="en-US" sz="1600" b="1" u="none" strike="noStrike" dirty="0">
                          <a:effectLst/>
                        </a:rPr>
                        <a:t>Joel Axel Wulf</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305479324"/>
                  </a:ext>
                </a:extLst>
              </a:tr>
            </a:tbl>
          </a:graphicData>
        </a:graphic>
      </p:graphicFrame>
    </p:spTree>
    <p:extLst>
      <p:ext uri="{BB962C8B-B14F-4D97-AF65-F5344CB8AC3E}">
        <p14:creationId xmlns:p14="http://schemas.microsoft.com/office/powerpoint/2010/main" val="3449090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82">
            <a:extLst>
              <a:ext uri="{FF2B5EF4-FFF2-40B4-BE49-F238E27FC236}">
                <a16:creationId xmlns:a16="http://schemas.microsoft.com/office/drawing/2014/main" id="{3E8DB7BF-1B4F-3FA3-D83A-33F9F6694837}"/>
              </a:ext>
            </a:extLst>
          </p:cNvPr>
          <p:cNvGrpSpPr/>
          <p:nvPr/>
        </p:nvGrpSpPr>
        <p:grpSpPr>
          <a:xfrm>
            <a:off x="6601368" y="244077"/>
            <a:ext cx="1762021" cy="6564072"/>
            <a:chOff x="5802770" y="244077"/>
            <a:chExt cx="1762021" cy="6564072"/>
          </a:xfrm>
        </p:grpSpPr>
        <p:pic>
          <p:nvPicPr>
            <p:cNvPr id="44" name="Picture 43">
              <a:extLst>
                <a:ext uri="{FF2B5EF4-FFF2-40B4-BE49-F238E27FC236}">
                  <a16:creationId xmlns:a16="http://schemas.microsoft.com/office/drawing/2014/main" id="{CFB0BF20-C522-1B2F-F034-23E0E0890AE3}"/>
                </a:ext>
              </a:extLst>
            </p:cNvPr>
            <p:cNvPicPr>
              <a:picLocks noChangeAspect="1"/>
            </p:cNvPicPr>
            <p:nvPr/>
          </p:nvPicPr>
          <p:blipFill>
            <a:blip r:embed="rId2"/>
            <a:stretch>
              <a:fillRect/>
            </a:stretch>
          </p:blipFill>
          <p:spPr>
            <a:xfrm>
              <a:off x="6149797" y="244077"/>
              <a:ext cx="946139" cy="1260000"/>
            </a:xfrm>
            <a:prstGeom prst="rect">
              <a:avLst/>
            </a:prstGeom>
          </p:spPr>
        </p:pic>
        <p:sp>
          <p:nvSpPr>
            <p:cNvPr id="48" name="TextBox 47">
              <a:extLst>
                <a:ext uri="{FF2B5EF4-FFF2-40B4-BE49-F238E27FC236}">
                  <a16:creationId xmlns:a16="http://schemas.microsoft.com/office/drawing/2014/main" id="{01ED83D0-C569-609D-AA89-AE0967C075F2}"/>
                </a:ext>
              </a:extLst>
            </p:cNvPr>
            <p:cNvSpPr txBox="1"/>
            <p:nvPr/>
          </p:nvSpPr>
          <p:spPr>
            <a:xfrm>
              <a:off x="5881798" y="1510755"/>
              <a:ext cx="1620957" cy="369332"/>
            </a:xfrm>
            <a:prstGeom prst="rect">
              <a:avLst/>
            </a:prstGeom>
            <a:noFill/>
          </p:spPr>
          <p:txBody>
            <a:bodyPr wrap="none">
              <a:spAutoFit/>
            </a:bodyPr>
            <a:lstStyle/>
            <a:p>
              <a:pPr algn="l" fontAlgn="b"/>
              <a:r>
                <a:rPr lang="en-US" sz="1800" b="1" u="none" strike="noStrike" dirty="0">
                  <a:solidFill>
                    <a:srgbClr val="0AA6B0"/>
                  </a:solidFill>
                  <a:effectLst/>
                  <a:latin typeface="+mn-lt"/>
                </a:rPr>
                <a:t>Simon Thiele</a:t>
              </a:r>
              <a:endParaRPr lang="en-US" sz="1800" b="1" i="0" u="none" strike="noStrike" dirty="0">
                <a:solidFill>
                  <a:srgbClr val="0AA6B0"/>
                </a:solidFill>
                <a:effectLst/>
                <a:latin typeface="+mn-lt"/>
              </a:endParaRPr>
            </a:p>
          </p:txBody>
        </p:sp>
        <p:pic>
          <p:nvPicPr>
            <p:cNvPr id="42" name="Picture 41">
              <a:extLst>
                <a:ext uri="{FF2B5EF4-FFF2-40B4-BE49-F238E27FC236}">
                  <a16:creationId xmlns:a16="http://schemas.microsoft.com/office/drawing/2014/main" id="{FC153FEC-A75B-1B9E-F846-0F84D15C6EF1}"/>
                </a:ext>
              </a:extLst>
            </p:cNvPr>
            <p:cNvPicPr>
              <a:picLocks noChangeAspect="1"/>
            </p:cNvPicPr>
            <p:nvPr/>
          </p:nvPicPr>
          <p:blipFill>
            <a:blip r:embed="rId3"/>
            <a:srcRect l="20031" b="20012"/>
            <a:stretch/>
          </p:blipFill>
          <p:spPr>
            <a:xfrm>
              <a:off x="5989108" y="3529453"/>
              <a:ext cx="1267516" cy="1260000"/>
            </a:xfrm>
            <a:prstGeom prst="rect">
              <a:avLst/>
            </a:prstGeom>
          </p:spPr>
        </p:pic>
        <p:sp>
          <p:nvSpPr>
            <p:cNvPr id="51" name="TextBox 50">
              <a:extLst>
                <a:ext uri="{FF2B5EF4-FFF2-40B4-BE49-F238E27FC236}">
                  <a16:creationId xmlns:a16="http://schemas.microsoft.com/office/drawing/2014/main" id="{85D78FE1-806A-647C-1BEE-59BBBD588E49}"/>
                </a:ext>
              </a:extLst>
            </p:cNvPr>
            <p:cNvSpPr txBox="1"/>
            <p:nvPr/>
          </p:nvSpPr>
          <p:spPr>
            <a:xfrm>
              <a:off x="5802770" y="4796131"/>
              <a:ext cx="1762021" cy="369332"/>
            </a:xfrm>
            <a:prstGeom prst="rect">
              <a:avLst/>
            </a:prstGeom>
            <a:noFill/>
          </p:spPr>
          <p:txBody>
            <a:bodyPr wrap="none">
              <a:spAutoFit/>
            </a:bodyPr>
            <a:lstStyle/>
            <a:p>
              <a:pPr algn="l" fontAlgn="b"/>
              <a:r>
                <a:rPr lang="en-US" sz="1800" b="1" u="none" strike="noStrike" dirty="0">
                  <a:solidFill>
                    <a:srgbClr val="0AA6B0"/>
                  </a:solidFill>
                  <a:effectLst/>
                  <a:latin typeface="+mn-lt"/>
                </a:rPr>
                <a:t>Alberto Pimpo</a:t>
              </a:r>
              <a:endParaRPr lang="en-US" sz="1800" b="1" i="0" u="none" strike="noStrike" dirty="0">
                <a:solidFill>
                  <a:srgbClr val="0AA6B0"/>
                </a:solidFill>
                <a:effectLst/>
                <a:latin typeface="+mn-lt"/>
              </a:endParaRPr>
            </a:p>
          </p:txBody>
        </p:sp>
        <p:pic>
          <p:nvPicPr>
            <p:cNvPr id="43" name="Picture 42">
              <a:extLst>
                <a:ext uri="{FF2B5EF4-FFF2-40B4-BE49-F238E27FC236}">
                  <a16:creationId xmlns:a16="http://schemas.microsoft.com/office/drawing/2014/main" id="{DF9C3160-D0FA-2A86-A086-84C175F093A6}"/>
                </a:ext>
              </a:extLst>
            </p:cNvPr>
            <p:cNvPicPr>
              <a:picLocks noChangeAspect="1"/>
            </p:cNvPicPr>
            <p:nvPr/>
          </p:nvPicPr>
          <p:blipFill>
            <a:blip r:embed="rId4"/>
            <a:stretch>
              <a:fillRect/>
            </a:stretch>
          </p:blipFill>
          <p:spPr>
            <a:xfrm>
              <a:off x="6021050" y="5172141"/>
              <a:ext cx="1203632" cy="1260000"/>
            </a:xfrm>
            <a:prstGeom prst="rect">
              <a:avLst/>
            </a:prstGeom>
          </p:spPr>
        </p:pic>
        <p:sp>
          <p:nvSpPr>
            <p:cNvPr id="57" name="TextBox 56">
              <a:extLst>
                <a:ext uri="{FF2B5EF4-FFF2-40B4-BE49-F238E27FC236}">
                  <a16:creationId xmlns:a16="http://schemas.microsoft.com/office/drawing/2014/main" id="{EB1ED5BC-4D08-9992-4DA8-1F01673D358E}"/>
                </a:ext>
              </a:extLst>
            </p:cNvPr>
            <p:cNvSpPr txBox="1"/>
            <p:nvPr/>
          </p:nvSpPr>
          <p:spPr>
            <a:xfrm>
              <a:off x="6057006" y="6438817"/>
              <a:ext cx="1210588" cy="369332"/>
            </a:xfrm>
            <a:prstGeom prst="rect">
              <a:avLst/>
            </a:prstGeom>
            <a:noFill/>
          </p:spPr>
          <p:txBody>
            <a:bodyPr wrap="none">
              <a:spAutoFit/>
            </a:bodyPr>
            <a:lstStyle/>
            <a:p>
              <a:pPr algn="l" fontAlgn="b"/>
              <a:r>
                <a:rPr lang="en-US" sz="1800" b="1" u="none" strike="noStrike" dirty="0">
                  <a:solidFill>
                    <a:srgbClr val="0AA6B0"/>
                  </a:solidFill>
                  <a:effectLst/>
                  <a:latin typeface="+mn-lt"/>
                </a:rPr>
                <a:t>Joel Wulf</a:t>
              </a:r>
              <a:endParaRPr lang="en-US" sz="1800" b="1" i="0" u="none" strike="noStrike" dirty="0">
                <a:solidFill>
                  <a:srgbClr val="0AA6B0"/>
                </a:solidFill>
                <a:effectLst/>
                <a:latin typeface="+mn-lt"/>
              </a:endParaRPr>
            </a:p>
          </p:txBody>
        </p:sp>
        <p:sp>
          <p:nvSpPr>
            <p:cNvPr id="20" name="TextBox 19">
              <a:extLst>
                <a:ext uri="{FF2B5EF4-FFF2-40B4-BE49-F238E27FC236}">
                  <a16:creationId xmlns:a16="http://schemas.microsoft.com/office/drawing/2014/main" id="{850B22F4-ABAC-2E04-615B-42C73C2F520A}"/>
                </a:ext>
              </a:extLst>
            </p:cNvPr>
            <p:cNvSpPr txBox="1"/>
            <p:nvPr/>
          </p:nvSpPr>
          <p:spPr>
            <a:xfrm>
              <a:off x="5924598" y="3153443"/>
              <a:ext cx="1569660" cy="369332"/>
            </a:xfrm>
            <a:prstGeom prst="rect">
              <a:avLst/>
            </a:prstGeom>
            <a:noFill/>
          </p:spPr>
          <p:txBody>
            <a:bodyPr wrap="none">
              <a:spAutoFit/>
            </a:bodyPr>
            <a:lstStyle/>
            <a:p>
              <a:pPr algn="l" fontAlgn="b"/>
              <a:r>
                <a:rPr lang="en-US" sz="1800" b="1" u="none" strike="noStrike" dirty="0">
                  <a:solidFill>
                    <a:srgbClr val="0AA6B0"/>
                  </a:solidFill>
                  <a:effectLst/>
                  <a:latin typeface="+mn-lt"/>
                </a:rPr>
                <a:t>Niels Buegel</a:t>
              </a:r>
              <a:endParaRPr lang="en-US" sz="1800" b="1" i="0" u="none" strike="noStrike" dirty="0">
                <a:solidFill>
                  <a:srgbClr val="0AA6B0"/>
                </a:solidFill>
                <a:effectLst/>
                <a:latin typeface="+mn-lt"/>
              </a:endParaRPr>
            </a:p>
          </p:txBody>
        </p:sp>
        <p:pic>
          <p:nvPicPr>
            <p:cNvPr id="9" name="Picture 8">
              <a:extLst>
                <a:ext uri="{FF2B5EF4-FFF2-40B4-BE49-F238E27FC236}">
                  <a16:creationId xmlns:a16="http://schemas.microsoft.com/office/drawing/2014/main" id="{E0EA3D7A-C119-0CC9-B31F-7B09655DD638}"/>
                </a:ext>
              </a:extLst>
            </p:cNvPr>
            <p:cNvPicPr>
              <a:picLocks noChangeAspect="1"/>
            </p:cNvPicPr>
            <p:nvPr/>
          </p:nvPicPr>
          <p:blipFill>
            <a:blip r:embed="rId5"/>
            <a:srcRect l="15652" t="7953" r="19500" b="36484"/>
            <a:stretch/>
          </p:blipFill>
          <p:spPr>
            <a:xfrm>
              <a:off x="6129642" y="1886765"/>
              <a:ext cx="986448" cy="1260000"/>
            </a:xfrm>
            <a:prstGeom prst="rect">
              <a:avLst/>
            </a:prstGeom>
          </p:spPr>
        </p:pic>
      </p:grpSp>
      <p:grpSp>
        <p:nvGrpSpPr>
          <p:cNvPr id="84" name="Group 83">
            <a:extLst>
              <a:ext uri="{FF2B5EF4-FFF2-40B4-BE49-F238E27FC236}">
                <a16:creationId xmlns:a16="http://schemas.microsoft.com/office/drawing/2014/main" id="{0A06B064-81CF-D50F-1C3A-AB0D52B94F1D}"/>
              </a:ext>
            </a:extLst>
          </p:cNvPr>
          <p:cNvGrpSpPr/>
          <p:nvPr/>
        </p:nvGrpSpPr>
        <p:grpSpPr>
          <a:xfrm>
            <a:off x="3540827" y="244077"/>
            <a:ext cx="2326278" cy="6564072"/>
            <a:chOff x="2636402" y="244077"/>
            <a:chExt cx="2326278" cy="6564072"/>
          </a:xfrm>
        </p:grpSpPr>
        <p:pic>
          <p:nvPicPr>
            <p:cNvPr id="10" name="Picture 9">
              <a:extLst>
                <a:ext uri="{FF2B5EF4-FFF2-40B4-BE49-F238E27FC236}">
                  <a16:creationId xmlns:a16="http://schemas.microsoft.com/office/drawing/2014/main" id="{A985AB0C-5430-9452-5587-940D4B0F9666}"/>
                </a:ext>
              </a:extLst>
            </p:cNvPr>
            <p:cNvPicPr>
              <a:picLocks noChangeAspect="1"/>
            </p:cNvPicPr>
            <p:nvPr/>
          </p:nvPicPr>
          <p:blipFill>
            <a:blip r:embed="rId6"/>
            <a:srcRect l="19932" t="14580" r="19225" b="29733"/>
            <a:stretch/>
          </p:blipFill>
          <p:spPr>
            <a:xfrm>
              <a:off x="3172206" y="244077"/>
              <a:ext cx="1038906" cy="1260000"/>
            </a:xfrm>
            <a:prstGeom prst="rect">
              <a:avLst/>
            </a:prstGeom>
          </p:spPr>
        </p:pic>
        <p:sp>
          <p:nvSpPr>
            <p:cNvPr id="23" name="TextBox 22">
              <a:extLst>
                <a:ext uri="{FF2B5EF4-FFF2-40B4-BE49-F238E27FC236}">
                  <a16:creationId xmlns:a16="http://schemas.microsoft.com/office/drawing/2014/main" id="{03AC196D-7FB1-8735-A055-970A7DADB956}"/>
                </a:ext>
              </a:extLst>
            </p:cNvPr>
            <p:cNvSpPr txBox="1"/>
            <p:nvPr/>
          </p:nvSpPr>
          <p:spPr>
            <a:xfrm>
              <a:off x="2636402" y="1510755"/>
              <a:ext cx="2326278" cy="369332"/>
            </a:xfrm>
            <a:prstGeom prst="rect">
              <a:avLst/>
            </a:prstGeom>
            <a:noFill/>
          </p:spPr>
          <p:txBody>
            <a:bodyPr wrap="none">
              <a:spAutoFit/>
            </a:bodyPr>
            <a:lstStyle/>
            <a:p>
              <a:pPr algn="l" fontAlgn="b"/>
              <a:r>
                <a:rPr lang="en-US" sz="1800" b="1" u="none" strike="noStrike" dirty="0">
                  <a:solidFill>
                    <a:srgbClr val="0AA6B0"/>
                  </a:solidFill>
                  <a:effectLst/>
                  <a:latin typeface="+mn-lt"/>
                </a:rPr>
                <a:t>George Coldstream</a:t>
              </a:r>
              <a:endParaRPr lang="en-US" sz="1800" b="1" i="0" u="none" strike="noStrike" dirty="0">
                <a:solidFill>
                  <a:srgbClr val="0AA6B0"/>
                </a:solidFill>
                <a:effectLst/>
                <a:latin typeface="+mn-lt"/>
              </a:endParaRPr>
            </a:p>
          </p:txBody>
        </p:sp>
        <p:pic>
          <p:nvPicPr>
            <p:cNvPr id="14" name="Picture 13">
              <a:extLst>
                <a:ext uri="{FF2B5EF4-FFF2-40B4-BE49-F238E27FC236}">
                  <a16:creationId xmlns:a16="http://schemas.microsoft.com/office/drawing/2014/main" id="{5C594CDD-D76A-4AE3-43DF-B6EF6EEB065C}"/>
                </a:ext>
              </a:extLst>
            </p:cNvPr>
            <p:cNvPicPr>
              <a:picLocks noChangeAspect="1"/>
            </p:cNvPicPr>
            <p:nvPr/>
          </p:nvPicPr>
          <p:blipFill>
            <a:blip r:embed="rId7"/>
            <a:srcRect l="35994" t="31824" r="29875" b="38123"/>
            <a:stretch/>
          </p:blipFill>
          <p:spPr>
            <a:xfrm>
              <a:off x="3162938" y="3529453"/>
              <a:ext cx="1057442" cy="1260000"/>
            </a:xfrm>
            <a:prstGeom prst="rect">
              <a:avLst/>
            </a:prstGeom>
          </p:spPr>
        </p:pic>
        <p:sp>
          <p:nvSpPr>
            <p:cNvPr id="35" name="TextBox 34">
              <a:extLst>
                <a:ext uri="{FF2B5EF4-FFF2-40B4-BE49-F238E27FC236}">
                  <a16:creationId xmlns:a16="http://schemas.microsoft.com/office/drawing/2014/main" id="{FF148092-CA5C-7833-7E68-F8317B0A6D8D}"/>
                </a:ext>
              </a:extLst>
            </p:cNvPr>
            <p:cNvSpPr txBox="1"/>
            <p:nvPr/>
          </p:nvSpPr>
          <p:spPr>
            <a:xfrm>
              <a:off x="2640731" y="4796131"/>
              <a:ext cx="2262158" cy="369332"/>
            </a:xfrm>
            <a:prstGeom prst="rect">
              <a:avLst/>
            </a:prstGeom>
            <a:noFill/>
          </p:spPr>
          <p:txBody>
            <a:bodyPr wrap="none">
              <a:spAutoFit/>
            </a:bodyPr>
            <a:lstStyle/>
            <a:p>
              <a:pPr algn="l" fontAlgn="b"/>
              <a:r>
                <a:rPr lang="en-US" sz="1800" b="1" u="none" strike="noStrike" dirty="0">
                  <a:solidFill>
                    <a:srgbClr val="0AA6B0"/>
                  </a:solidFill>
                  <a:effectLst/>
                  <a:latin typeface="+mn-lt"/>
                </a:rPr>
                <a:t>Elizabeth Mamtsits</a:t>
              </a:r>
              <a:endParaRPr lang="en-US" sz="1800" b="1" i="0" u="none" strike="noStrike" dirty="0">
                <a:solidFill>
                  <a:srgbClr val="0AA6B0"/>
                </a:solidFill>
                <a:effectLst/>
                <a:latin typeface="+mn-lt"/>
              </a:endParaRPr>
            </a:p>
          </p:txBody>
        </p:sp>
        <p:pic>
          <p:nvPicPr>
            <p:cNvPr id="15" name="Picture 14">
              <a:extLst>
                <a:ext uri="{FF2B5EF4-FFF2-40B4-BE49-F238E27FC236}">
                  <a16:creationId xmlns:a16="http://schemas.microsoft.com/office/drawing/2014/main" id="{FBA00F0D-B06D-F5FE-72D9-F6C0F1250BD6}"/>
                </a:ext>
              </a:extLst>
            </p:cNvPr>
            <p:cNvPicPr>
              <a:picLocks noChangeAspect="1"/>
            </p:cNvPicPr>
            <p:nvPr/>
          </p:nvPicPr>
          <p:blipFill>
            <a:blip r:embed="rId8"/>
            <a:srcRect l="20523" t="18702" r="14860" b="9665"/>
            <a:stretch/>
          </p:blipFill>
          <p:spPr>
            <a:xfrm>
              <a:off x="3161376" y="5172141"/>
              <a:ext cx="1060566" cy="1260000"/>
            </a:xfrm>
            <a:prstGeom prst="rect">
              <a:avLst/>
            </a:prstGeom>
          </p:spPr>
        </p:pic>
        <p:sp>
          <p:nvSpPr>
            <p:cNvPr id="38" name="TextBox 37">
              <a:extLst>
                <a:ext uri="{FF2B5EF4-FFF2-40B4-BE49-F238E27FC236}">
                  <a16:creationId xmlns:a16="http://schemas.microsoft.com/office/drawing/2014/main" id="{D2F74194-E208-9399-CDC1-F84578190A9D}"/>
                </a:ext>
              </a:extLst>
            </p:cNvPr>
            <p:cNvSpPr txBox="1"/>
            <p:nvPr/>
          </p:nvSpPr>
          <p:spPr>
            <a:xfrm>
              <a:off x="2918529" y="6438817"/>
              <a:ext cx="1633781" cy="369332"/>
            </a:xfrm>
            <a:prstGeom prst="rect">
              <a:avLst/>
            </a:prstGeom>
            <a:noFill/>
          </p:spPr>
          <p:txBody>
            <a:bodyPr wrap="none">
              <a:spAutoFit/>
            </a:bodyPr>
            <a:lstStyle/>
            <a:p>
              <a:pPr algn="l" fontAlgn="b"/>
              <a:r>
                <a:rPr lang="en-US" sz="1800" b="1" u="none" strike="noStrike" dirty="0">
                  <a:solidFill>
                    <a:srgbClr val="0AA6B0"/>
                  </a:solidFill>
                  <a:effectLst/>
                  <a:latin typeface="+mn-lt"/>
                </a:rPr>
                <a:t>Jack Munday</a:t>
              </a:r>
              <a:endParaRPr lang="en-US" sz="1800" b="1" i="0" u="none" strike="noStrike" dirty="0">
                <a:solidFill>
                  <a:srgbClr val="0AA6B0"/>
                </a:solidFill>
                <a:effectLst/>
                <a:latin typeface="+mn-lt"/>
              </a:endParaRPr>
            </a:p>
          </p:txBody>
        </p:sp>
        <p:sp>
          <p:nvSpPr>
            <p:cNvPr id="26" name="TextBox 25">
              <a:extLst>
                <a:ext uri="{FF2B5EF4-FFF2-40B4-BE49-F238E27FC236}">
                  <a16:creationId xmlns:a16="http://schemas.microsoft.com/office/drawing/2014/main" id="{436BD574-EB7F-5A08-36C5-19991D521928}"/>
                </a:ext>
              </a:extLst>
            </p:cNvPr>
            <p:cNvSpPr txBox="1"/>
            <p:nvPr/>
          </p:nvSpPr>
          <p:spPr>
            <a:xfrm>
              <a:off x="2815938" y="3153443"/>
              <a:ext cx="1838965" cy="369332"/>
            </a:xfrm>
            <a:prstGeom prst="rect">
              <a:avLst/>
            </a:prstGeom>
            <a:noFill/>
          </p:spPr>
          <p:txBody>
            <a:bodyPr wrap="none">
              <a:spAutoFit/>
            </a:bodyPr>
            <a:lstStyle/>
            <a:p>
              <a:pPr algn="l" fontAlgn="b"/>
              <a:r>
                <a:rPr lang="en-US" sz="1800" b="1" u="none" strike="noStrike" dirty="0">
                  <a:solidFill>
                    <a:srgbClr val="0AA6B0"/>
                  </a:solidFill>
                  <a:effectLst/>
                  <a:latin typeface="+mn-lt"/>
                </a:rPr>
                <a:t>Lorenz Gartner</a:t>
              </a:r>
              <a:endParaRPr lang="en-US" sz="1800" b="1" i="0" u="none" strike="noStrike" dirty="0">
                <a:solidFill>
                  <a:srgbClr val="0AA6B0"/>
                </a:solidFill>
                <a:effectLst/>
                <a:latin typeface="+mn-lt"/>
              </a:endParaRPr>
            </a:p>
          </p:txBody>
        </p:sp>
        <p:pic>
          <p:nvPicPr>
            <p:cNvPr id="11" name="Picture 10">
              <a:extLst>
                <a:ext uri="{FF2B5EF4-FFF2-40B4-BE49-F238E27FC236}">
                  <a16:creationId xmlns:a16="http://schemas.microsoft.com/office/drawing/2014/main" id="{04DD8C1A-0B02-5A42-26F8-B543D0450E6A}"/>
                </a:ext>
              </a:extLst>
            </p:cNvPr>
            <p:cNvPicPr>
              <a:picLocks noChangeAspect="1"/>
            </p:cNvPicPr>
            <p:nvPr/>
          </p:nvPicPr>
          <p:blipFill>
            <a:blip r:embed="rId9"/>
            <a:srcRect l="11179" t="13795" r="12940" b="15313"/>
            <a:stretch/>
          </p:blipFill>
          <p:spPr>
            <a:xfrm>
              <a:off x="3182134" y="1886765"/>
              <a:ext cx="1019051" cy="1260000"/>
            </a:xfrm>
            <a:prstGeom prst="rect">
              <a:avLst/>
            </a:prstGeom>
          </p:spPr>
        </p:pic>
      </p:grpSp>
      <p:grpSp>
        <p:nvGrpSpPr>
          <p:cNvPr id="81" name="Group 80">
            <a:extLst>
              <a:ext uri="{FF2B5EF4-FFF2-40B4-BE49-F238E27FC236}">
                <a16:creationId xmlns:a16="http://schemas.microsoft.com/office/drawing/2014/main" id="{BE3C61DB-502C-8836-1645-117B74CFAF79}"/>
              </a:ext>
            </a:extLst>
          </p:cNvPr>
          <p:cNvGrpSpPr/>
          <p:nvPr/>
        </p:nvGrpSpPr>
        <p:grpSpPr>
          <a:xfrm>
            <a:off x="441814" y="244077"/>
            <a:ext cx="2287806" cy="6564072"/>
            <a:chOff x="-62782" y="244077"/>
            <a:chExt cx="2287806" cy="6564072"/>
          </a:xfrm>
        </p:grpSpPr>
        <p:pic>
          <p:nvPicPr>
            <p:cNvPr id="8" name="Picture 7">
              <a:extLst>
                <a:ext uri="{FF2B5EF4-FFF2-40B4-BE49-F238E27FC236}">
                  <a16:creationId xmlns:a16="http://schemas.microsoft.com/office/drawing/2014/main" id="{9440657E-0B48-77F1-6C3A-589AC3C59008}"/>
                </a:ext>
              </a:extLst>
            </p:cNvPr>
            <p:cNvPicPr>
              <a:picLocks noChangeAspect="1"/>
            </p:cNvPicPr>
            <p:nvPr/>
          </p:nvPicPr>
          <p:blipFill>
            <a:blip r:embed="rId10"/>
            <a:srcRect l="22361" t="15223" r="6083" b="5465"/>
            <a:stretch/>
          </p:blipFill>
          <p:spPr>
            <a:xfrm>
              <a:off x="582775" y="244077"/>
              <a:ext cx="857872" cy="1260000"/>
            </a:xfrm>
            <a:prstGeom prst="rect">
              <a:avLst/>
            </a:prstGeom>
          </p:spPr>
        </p:pic>
        <p:sp>
          <p:nvSpPr>
            <p:cNvPr id="17" name="TextBox 16">
              <a:extLst>
                <a:ext uri="{FF2B5EF4-FFF2-40B4-BE49-F238E27FC236}">
                  <a16:creationId xmlns:a16="http://schemas.microsoft.com/office/drawing/2014/main" id="{AD77DE8E-55A0-03BC-8F5A-59FF368D3E14}"/>
                </a:ext>
              </a:extLst>
            </p:cNvPr>
            <p:cNvSpPr txBox="1"/>
            <p:nvPr/>
          </p:nvSpPr>
          <p:spPr>
            <a:xfrm>
              <a:off x="274939" y="1510755"/>
              <a:ext cx="1612364" cy="369332"/>
            </a:xfrm>
            <a:prstGeom prst="rect">
              <a:avLst/>
            </a:prstGeom>
            <a:noFill/>
          </p:spPr>
          <p:txBody>
            <a:bodyPr wrap="none">
              <a:spAutoFit/>
            </a:bodyPr>
            <a:lstStyle/>
            <a:p>
              <a:pPr algn="l" fontAlgn="b"/>
              <a:r>
                <a:rPr lang="en-US" sz="1800" b="1" u="none" strike="noStrike" dirty="0">
                  <a:solidFill>
                    <a:srgbClr val="0AA6B0"/>
                  </a:solidFill>
                  <a:effectLst/>
                  <a:latin typeface="+mn-lt"/>
                </a:rPr>
                <a:t>Sten Astrand</a:t>
              </a:r>
              <a:endParaRPr lang="en-US" sz="1800" b="1" i="0" u="none" strike="noStrike" dirty="0">
                <a:solidFill>
                  <a:srgbClr val="0AA6B0"/>
                </a:solidFill>
                <a:effectLst/>
                <a:latin typeface="+mn-lt"/>
              </a:endParaRPr>
            </a:p>
          </p:txBody>
        </p:sp>
        <p:pic>
          <p:nvPicPr>
            <p:cNvPr id="13" name="Picture 12">
              <a:extLst>
                <a:ext uri="{FF2B5EF4-FFF2-40B4-BE49-F238E27FC236}">
                  <a16:creationId xmlns:a16="http://schemas.microsoft.com/office/drawing/2014/main" id="{E3736102-5E5D-4630-EA2F-C4B9F4FA8604}"/>
                </a:ext>
              </a:extLst>
            </p:cNvPr>
            <p:cNvPicPr>
              <a:picLocks noChangeAspect="1"/>
            </p:cNvPicPr>
            <p:nvPr/>
          </p:nvPicPr>
          <p:blipFill>
            <a:blip r:embed="rId11"/>
            <a:srcRect l="28661" t="5738" r="32111" b="51844"/>
            <a:stretch/>
          </p:blipFill>
          <p:spPr>
            <a:xfrm>
              <a:off x="531192" y="3529453"/>
              <a:ext cx="961039" cy="1260000"/>
            </a:xfrm>
            <a:prstGeom prst="rect">
              <a:avLst/>
            </a:prstGeom>
          </p:spPr>
        </p:pic>
        <p:sp>
          <p:nvSpPr>
            <p:cNvPr id="32" name="TextBox 31">
              <a:extLst>
                <a:ext uri="{FF2B5EF4-FFF2-40B4-BE49-F238E27FC236}">
                  <a16:creationId xmlns:a16="http://schemas.microsoft.com/office/drawing/2014/main" id="{0B323317-F5CC-90EA-8104-BFE86964A2D1}"/>
                </a:ext>
              </a:extLst>
            </p:cNvPr>
            <p:cNvSpPr txBox="1"/>
            <p:nvPr/>
          </p:nvSpPr>
          <p:spPr>
            <a:xfrm>
              <a:off x="-49958" y="4796131"/>
              <a:ext cx="2274982" cy="369332"/>
            </a:xfrm>
            <a:prstGeom prst="rect">
              <a:avLst/>
            </a:prstGeom>
            <a:noFill/>
          </p:spPr>
          <p:txBody>
            <a:bodyPr wrap="none">
              <a:spAutoFit/>
            </a:bodyPr>
            <a:lstStyle/>
            <a:p>
              <a:pPr algn="l" fontAlgn="b"/>
              <a:r>
                <a:rPr lang="en-US" sz="1800" b="1" u="none" strike="noStrike" dirty="0">
                  <a:solidFill>
                    <a:srgbClr val="0AA6B0"/>
                  </a:solidFill>
                  <a:effectLst/>
                  <a:latin typeface="+mn-lt"/>
                </a:rPr>
                <a:t>Peter Hinderberger</a:t>
              </a:r>
              <a:endParaRPr lang="en-US" sz="1800" b="1" i="0" u="none" strike="noStrike" dirty="0">
                <a:solidFill>
                  <a:srgbClr val="0AA6B0"/>
                </a:solidFill>
                <a:effectLst/>
                <a:latin typeface="+mn-lt"/>
              </a:endParaRPr>
            </a:p>
          </p:txBody>
        </p:sp>
        <p:pic>
          <p:nvPicPr>
            <p:cNvPr id="5" name="Picture 4">
              <a:extLst>
                <a:ext uri="{FF2B5EF4-FFF2-40B4-BE49-F238E27FC236}">
                  <a16:creationId xmlns:a16="http://schemas.microsoft.com/office/drawing/2014/main" id="{156DA774-1CE5-25FF-A9C5-065C167884CA}"/>
                </a:ext>
              </a:extLst>
            </p:cNvPr>
            <p:cNvPicPr>
              <a:picLocks noChangeAspect="1"/>
            </p:cNvPicPr>
            <p:nvPr/>
          </p:nvPicPr>
          <p:blipFill>
            <a:blip r:embed="rId12"/>
            <a:srcRect l="20523" t="10109" r="32111" b="43701"/>
            <a:stretch/>
          </p:blipFill>
          <p:spPr>
            <a:xfrm>
              <a:off x="405125" y="5172141"/>
              <a:ext cx="1213172" cy="1260000"/>
            </a:xfrm>
            <a:prstGeom prst="rect">
              <a:avLst/>
            </a:prstGeom>
          </p:spPr>
        </p:pic>
        <p:sp>
          <p:nvSpPr>
            <p:cNvPr id="4" name="TextBox 3">
              <a:extLst>
                <a:ext uri="{FF2B5EF4-FFF2-40B4-BE49-F238E27FC236}">
                  <a16:creationId xmlns:a16="http://schemas.microsoft.com/office/drawing/2014/main" id="{476EF9FB-CC98-83FD-A24D-15D236BFA6B7}"/>
                </a:ext>
              </a:extLst>
            </p:cNvPr>
            <p:cNvSpPr txBox="1"/>
            <p:nvPr/>
          </p:nvSpPr>
          <p:spPr>
            <a:xfrm>
              <a:off x="-35690" y="6438817"/>
              <a:ext cx="2236510" cy="369332"/>
            </a:xfrm>
            <a:prstGeom prst="rect">
              <a:avLst/>
            </a:prstGeom>
            <a:noFill/>
          </p:spPr>
          <p:txBody>
            <a:bodyPr wrap="none">
              <a:spAutoFit/>
            </a:bodyPr>
            <a:lstStyle/>
            <a:p>
              <a:pPr algn="l" fontAlgn="b"/>
              <a:r>
                <a:rPr lang="en-US" sz="1800" b="1" u="none" strike="noStrike" dirty="0">
                  <a:solidFill>
                    <a:srgbClr val="0AA6B0"/>
                  </a:solidFill>
                  <a:effectLst/>
                  <a:latin typeface="+mn-lt"/>
                </a:rPr>
                <a:t>Andrea Valenzuela</a:t>
              </a:r>
              <a:endParaRPr lang="en-US" sz="1800" b="1" i="0" u="none" strike="noStrike" dirty="0">
                <a:solidFill>
                  <a:srgbClr val="0AA6B0"/>
                </a:solidFill>
                <a:effectLst/>
                <a:latin typeface="+mn-lt"/>
              </a:endParaRPr>
            </a:p>
          </p:txBody>
        </p:sp>
        <p:sp>
          <p:nvSpPr>
            <p:cNvPr id="29" name="TextBox 28">
              <a:extLst>
                <a:ext uri="{FF2B5EF4-FFF2-40B4-BE49-F238E27FC236}">
                  <a16:creationId xmlns:a16="http://schemas.microsoft.com/office/drawing/2014/main" id="{66700B04-79EC-21C6-B9E2-309A48D43403}"/>
                </a:ext>
              </a:extLst>
            </p:cNvPr>
            <p:cNvSpPr txBox="1"/>
            <p:nvPr/>
          </p:nvSpPr>
          <p:spPr>
            <a:xfrm>
              <a:off x="-62782" y="3153443"/>
              <a:ext cx="2274982" cy="369332"/>
            </a:xfrm>
            <a:prstGeom prst="rect">
              <a:avLst/>
            </a:prstGeom>
            <a:noFill/>
          </p:spPr>
          <p:txBody>
            <a:bodyPr wrap="none">
              <a:spAutoFit/>
            </a:bodyPr>
            <a:lstStyle/>
            <a:p>
              <a:pPr algn="l" fontAlgn="b"/>
              <a:r>
                <a:rPr lang="en-US" sz="1800" b="1" u="none" strike="noStrike" dirty="0">
                  <a:solidFill>
                    <a:srgbClr val="0AA6B0"/>
                  </a:solidFill>
                  <a:effectLst/>
                  <a:latin typeface="+mn-lt"/>
                </a:rPr>
                <a:t>Andrea Germinario</a:t>
              </a:r>
              <a:endParaRPr lang="en-US" sz="1800" b="1" i="0" u="none" strike="noStrike" dirty="0">
                <a:solidFill>
                  <a:srgbClr val="0AA6B0"/>
                </a:solidFill>
                <a:effectLst/>
                <a:latin typeface="+mn-lt"/>
              </a:endParaRPr>
            </a:p>
          </p:txBody>
        </p:sp>
        <p:pic>
          <p:nvPicPr>
            <p:cNvPr id="12" name="Picture 11">
              <a:extLst>
                <a:ext uri="{FF2B5EF4-FFF2-40B4-BE49-F238E27FC236}">
                  <a16:creationId xmlns:a16="http://schemas.microsoft.com/office/drawing/2014/main" id="{733BF7A2-2F40-5FE7-FE8F-3416EC46E76B}"/>
                </a:ext>
              </a:extLst>
            </p:cNvPr>
            <p:cNvPicPr>
              <a:picLocks noChangeAspect="1"/>
            </p:cNvPicPr>
            <p:nvPr/>
          </p:nvPicPr>
          <p:blipFill>
            <a:blip r:embed="rId13"/>
            <a:srcRect l="11985" t="12921" r="14223" b="9550"/>
            <a:stretch/>
          </p:blipFill>
          <p:spPr>
            <a:xfrm>
              <a:off x="559755" y="1886765"/>
              <a:ext cx="903913" cy="1260000"/>
            </a:xfrm>
            <a:prstGeom prst="rect">
              <a:avLst/>
            </a:prstGeom>
          </p:spPr>
        </p:pic>
      </p:grpSp>
      <p:grpSp>
        <p:nvGrpSpPr>
          <p:cNvPr id="82" name="Group 81">
            <a:extLst>
              <a:ext uri="{FF2B5EF4-FFF2-40B4-BE49-F238E27FC236}">
                <a16:creationId xmlns:a16="http://schemas.microsoft.com/office/drawing/2014/main" id="{ECF2E381-7731-95DD-D4D6-DDFC42C03156}"/>
              </a:ext>
            </a:extLst>
          </p:cNvPr>
          <p:cNvGrpSpPr/>
          <p:nvPr/>
        </p:nvGrpSpPr>
        <p:grpSpPr>
          <a:xfrm>
            <a:off x="9077294" y="244077"/>
            <a:ext cx="1928798" cy="6564072"/>
            <a:chOff x="8809896" y="244077"/>
            <a:chExt cx="1928798" cy="6564072"/>
          </a:xfrm>
        </p:grpSpPr>
        <p:pic>
          <p:nvPicPr>
            <p:cNvPr id="46" name="Picture 45">
              <a:extLst>
                <a:ext uri="{FF2B5EF4-FFF2-40B4-BE49-F238E27FC236}">
                  <a16:creationId xmlns:a16="http://schemas.microsoft.com/office/drawing/2014/main" id="{F7C9470C-BF8D-E6F5-EAB8-EB9C32A2DB3D}"/>
                </a:ext>
              </a:extLst>
            </p:cNvPr>
            <p:cNvPicPr>
              <a:picLocks noChangeAspect="1"/>
            </p:cNvPicPr>
            <p:nvPr/>
          </p:nvPicPr>
          <p:blipFill>
            <a:blip r:embed="rId14"/>
            <a:stretch>
              <a:fillRect/>
            </a:stretch>
          </p:blipFill>
          <p:spPr>
            <a:xfrm>
              <a:off x="9043375" y="244077"/>
              <a:ext cx="1276149" cy="1260000"/>
            </a:xfrm>
            <a:prstGeom prst="rect">
              <a:avLst/>
            </a:prstGeom>
          </p:spPr>
        </p:pic>
        <p:sp>
          <p:nvSpPr>
            <p:cNvPr id="54" name="TextBox 53">
              <a:extLst>
                <a:ext uri="{FF2B5EF4-FFF2-40B4-BE49-F238E27FC236}">
                  <a16:creationId xmlns:a16="http://schemas.microsoft.com/office/drawing/2014/main" id="{DD2BEE68-A642-0958-8166-9117E4DE146D}"/>
                </a:ext>
              </a:extLst>
            </p:cNvPr>
            <p:cNvSpPr txBox="1"/>
            <p:nvPr/>
          </p:nvSpPr>
          <p:spPr>
            <a:xfrm>
              <a:off x="9060125" y="1510755"/>
              <a:ext cx="1390124" cy="369332"/>
            </a:xfrm>
            <a:prstGeom prst="rect">
              <a:avLst/>
            </a:prstGeom>
            <a:noFill/>
          </p:spPr>
          <p:txBody>
            <a:bodyPr wrap="none">
              <a:spAutoFit/>
            </a:bodyPr>
            <a:lstStyle/>
            <a:p>
              <a:pPr algn="l" fontAlgn="b"/>
              <a:r>
                <a:rPr lang="en-US" sz="1800" b="1" u="none" strike="noStrike" dirty="0">
                  <a:solidFill>
                    <a:srgbClr val="0AA6B0"/>
                  </a:solidFill>
                  <a:effectLst/>
                  <a:latin typeface="+mn-lt"/>
                </a:rPr>
                <a:t>Diogo Reis</a:t>
              </a:r>
              <a:endParaRPr lang="en-US" sz="1800" b="1" i="0" u="none" strike="noStrike" dirty="0">
                <a:solidFill>
                  <a:srgbClr val="0AA6B0"/>
                </a:solidFill>
                <a:effectLst/>
                <a:latin typeface="+mn-lt"/>
              </a:endParaRPr>
            </a:p>
          </p:txBody>
        </p:sp>
        <p:pic>
          <p:nvPicPr>
            <p:cNvPr id="41" name="Picture 40">
              <a:extLst>
                <a:ext uri="{FF2B5EF4-FFF2-40B4-BE49-F238E27FC236}">
                  <a16:creationId xmlns:a16="http://schemas.microsoft.com/office/drawing/2014/main" id="{DD5FF69F-13C4-B2DD-4695-E958E5FD774B}"/>
                </a:ext>
              </a:extLst>
            </p:cNvPr>
            <p:cNvPicPr>
              <a:picLocks noChangeAspect="1"/>
            </p:cNvPicPr>
            <p:nvPr/>
          </p:nvPicPr>
          <p:blipFill>
            <a:blip r:embed="rId15"/>
            <a:stretch>
              <a:fillRect/>
            </a:stretch>
          </p:blipFill>
          <p:spPr>
            <a:xfrm>
              <a:off x="9153188" y="3529453"/>
              <a:ext cx="1056522" cy="1260000"/>
            </a:xfrm>
            <a:prstGeom prst="rect">
              <a:avLst/>
            </a:prstGeom>
          </p:spPr>
        </p:pic>
        <p:sp>
          <p:nvSpPr>
            <p:cNvPr id="60" name="TextBox 59">
              <a:extLst>
                <a:ext uri="{FF2B5EF4-FFF2-40B4-BE49-F238E27FC236}">
                  <a16:creationId xmlns:a16="http://schemas.microsoft.com/office/drawing/2014/main" id="{AA4ABEFE-F7DE-4CF5-8315-8EAA2BEA22E1}"/>
                </a:ext>
              </a:extLst>
            </p:cNvPr>
            <p:cNvSpPr txBox="1"/>
            <p:nvPr/>
          </p:nvSpPr>
          <p:spPr>
            <a:xfrm>
              <a:off x="8903993" y="4796131"/>
              <a:ext cx="1685141" cy="369332"/>
            </a:xfrm>
            <a:prstGeom prst="rect">
              <a:avLst/>
            </a:prstGeom>
            <a:noFill/>
          </p:spPr>
          <p:txBody>
            <a:bodyPr wrap="none">
              <a:spAutoFit/>
            </a:bodyPr>
            <a:lstStyle/>
            <a:p>
              <a:pPr algn="l" fontAlgn="b"/>
              <a:r>
                <a:rPr lang="en-US" sz="1800" b="1" u="none" strike="noStrike" dirty="0">
                  <a:solidFill>
                    <a:srgbClr val="0AA6B0"/>
                  </a:solidFill>
                  <a:effectLst/>
                  <a:latin typeface="+mn-lt"/>
                </a:rPr>
                <a:t>Vasvi Sharma</a:t>
              </a:r>
              <a:endParaRPr lang="en-US" sz="1800" b="1" i="0" u="none" strike="noStrike" dirty="0">
                <a:solidFill>
                  <a:srgbClr val="0AA6B0"/>
                </a:solidFill>
                <a:effectLst/>
                <a:latin typeface="+mn-lt"/>
              </a:endParaRPr>
            </a:p>
          </p:txBody>
        </p:sp>
        <p:pic>
          <p:nvPicPr>
            <p:cNvPr id="40" name="Picture 39">
              <a:extLst>
                <a:ext uri="{FF2B5EF4-FFF2-40B4-BE49-F238E27FC236}">
                  <a16:creationId xmlns:a16="http://schemas.microsoft.com/office/drawing/2014/main" id="{2C3E4746-EDC0-127D-7DC8-62DD5AD3DDF6}"/>
                </a:ext>
              </a:extLst>
            </p:cNvPr>
            <p:cNvPicPr>
              <a:picLocks noChangeAspect="1"/>
            </p:cNvPicPr>
            <p:nvPr/>
          </p:nvPicPr>
          <p:blipFill>
            <a:blip r:embed="rId16"/>
            <a:srcRect l="38820" t="31461" r="11986" b="18504"/>
            <a:stretch/>
          </p:blipFill>
          <p:spPr>
            <a:xfrm>
              <a:off x="9214585" y="5172141"/>
              <a:ext cx="933728" cy="1260000"/>
            </a:xfrm>
            <a:prstGeom prst="rect">
              <a:avLst/>
            </a:prstGeom>
          </p:spPr>
        </p:pic>
        <p:sp>
          <p:nvSpPr>
            <p:cNvPr id="63" name="TextBox 62">
              <a:extLst>
                <a:ext uri="{FF2B5EF4-FFF2-40B4-BE49-F238E27FC236}">
                  <a16:creationId xmlns:a16="http://schemas.microsoft.com/office/drawing/2014/main" id="{DA0B6B9B-78F0-C604-75DC-5A7C6552C68A}"/>
                </a:ext>
              </a:extLst>
            </p:cNvPr>
            <p:cNvSpPr txBox="1"/>
            <p:nvPr/>
          </p:nvSpPr>
          <p:spPr>
            <a:xfrm>
              <a:off x="8809896" y="6438817"/>
              <a:ext cx="1928798" cy="369332"/>
            </a:xfrm>
            <a:prstGeom prst="rect">
              <a:avLst/>
            </a:prstGeom>
            <a:noFill/>
          </p:spPr>
          <p:txBody>
            <a:bodyPr wrap="none">
              <a:spAutoFit/>
            </a:bodyPr>
            <a:lstStyle/>
            <a:p>
              <a:pPr algn="l" fontAlgn="b"/>
              <a:r>
                <a:rPr lang="en-US" sz="1800" b="1" u="none" strike="noStrike" dirty="0">
                  <a:solidFill>
                    <a:srgbClr val="0AA6B0"/>
                  </a:solidFill>
                  <a:effectLst/>
                  <a:latin typeface="+mn-lt"/>
                </a:rPr>
                <a:t>Cedric Verstege</a:t>
              </a:r>
              <a:endParaRPr lang="en-US" sz="1800" b="1" i="0" u="none" strike="noStrike" dirty="0">
                <a:solidFill>
                  <a:srgbClr val="0AA6B0"/>
                </a:solidFill>
                <a:effectLst/>
                <a:latin typeface="+mn-lt"/>
              </a:endParaRPr>
            </a:p>
          </p:txBody>
        </p:sp>
        <p:sp>
          <p:nvSpPr>
            <p:cNvPr id="66" name="TextBox 65">
              <a:extLst>
                <a:ext uri="{FF2B5EF4-FFF2-40B4-BE49-F238E27FC236}">
                  <a16:creationId xmlns:a16="http://schemas.microsoft.com/office/drawing/2014/main" id="{478FBF45-F664-3126-E042-673C491E878A}"/>
                </a:ext>
              </a:extLst>
            </p:cNvPr>
            <p:cNvSpPr txBox="1"/>
            <p:nvPr/>
          </p:nvSpPr>
          <p:spPr>
            <a:xfrm>
              <a:off x="8869849" y="3153443"/>
              <a:ext cx="1697901" cy="369332"/>
            </a:xfrm>
            <a:prstGeom prst="rect">
              <a:avLst/>
            </a:prstGeom>
            <a:noFill/>
          </p:spPr>
          <p:txBody>
            <a:bodyPr wrap="none">
              <a:spAutoFit/>
            </a:bodyPr>
            <a:lstStyle/>
            <a:p>
              <a:pPr algn="l" fontAlgn="b"/>
              <a:r>
                <a:rPr lang="en-US" sz="1800" b="1" u="none" strike="noStrike" dirty="0">
                  <a:solidFill>
                    <a:srgbClr val="0AA6B0"/>
                  </a:solidFill>
                  <a:effectLst/>
                  <a:latin typeface="+mn-lt"/>
                </a:rPr>
                <a:t>Kaare Endrup</a:t>
              </a:r>
              <a:endParaRPr lang="en-US" sz="1800" b="1" i="0" u="none" strike="noStrike" dirty="0">
                <a:solidFill>
                  <a:srgbClr val="0AA6B0"/>
                </a:solidFill>
                <a:effectLst/>
                <a:latin typeface="+mn-lt"/>
              </a:endParaRPr>
            </a:p>
          </p:txBody>
        </p:sp>
        <p:pic>
          <p:nvPicPr>
            <p:cNvPr id="68" name="Picture 67">
              <a:extLst>
                <a:ext uri="{FF2B5EF4-FFF2-40B4-BE49-F238E27FC236}">
                  <a16:creationId xmlns:a16="http://schemas.microsoft.com/office/drawing/2014/main" id="{9008CEA8-A391-9D4E-7D7E-61A6595D422A}"/>
                </a:ext>
              </a:extLst>
            </p:cNvPr>
            <p:cNvPicPr>
              <a:picLocks noChangeAspect="1"/>
            </p:cNvPicPr>
            <p:nvPr/>
          </p:nvPicPr>
          <p:blipFill>
            <a:blip r:embed="rId17"/>
            <a:stretch>
              <a:fillRect/>
            </a:stretch>
          </p:blipFill>
          <p:spPr>
            <a:xfrm>
              <a:off x="9047536" y="1886765"/>
              <a:ext cx="1267826" cy="1260000"/>
            </a:xfrm>
            <a:prstGeom prst="rect">
              <a:avLst/>
            </a:prstGeom>
          </p:spPr>
        </p:pic>
      </p:grpSp>
      <p:pic>
        <p:nvPicPr>
          <p:cNvPr id="6" name="Picture 5" descr="A group of people posing for a photo&#10;&#10;AI-generated content may be incorrect.">
            <a:extLst>
              <a:ext uri="{FF2B5EF4-FFF2-40B4-BE49-F238E27FC236}">
                <a16:creationId xmlns:a16="http://schemas.microsoft.com/office/drawing/2014/main" id="{0BF6DA0F-8537-6EA0-EBDE-5605169B34FC}"/>
              </a:ext>
            </a:extLst>
          </p:cNvPr>
          <p:cNvPicPr>
            <a:picLocks noChangeAspect="1"/>
          </p:cNvPicPr>
          <p:nvPr/>
        </p:nvPicPr>
        <p:blipFill>
          <a:blip r:embed="rId18" cstate="print">
            <a:extLst>
              <a:ext uri="{28A0092B-C50C-407E-A947-70E740481C1C}">
                <a14:useLocalDpi xmlns:a14="http://schemas.microsoft.com/office/drawing/2010/main" val="0"/>
              </a:ext>
            </a:extLst>
          </a:blip>
          <a:srcRect l="12045" t="41241" r="82309" b="46440"/>
          <a:stretch/>
        </p:blipFill>
        <p:spPr>
          <a:xfrm>
            <a:off x="9498710" y="1886762"/>
            <a:ext cx="864490" cy="1257653"/>
          </a:xfrm>
          <a:prstGeom prst="rect">
            <a:avLst/>
          </a:prstGeom>
        </p:spPr>
      </p:pic>
    </p:spTree>
    <p:extLst>
      <p:ext uri="{BB962C8B-B14F-4D97-AF65-F5344CB8AC3E}">
        <p14:creationId xmlns:p14="http://schemas.microsoft.com/office/powerpoint/2010/main" val="2083521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94432B14-7B60-719A-C014-927D817FF00B}"/>
              </a:ext>
            </a:extLst>
          </p:cNvPr>
          <p:cNvPicPr>
            <a:picLocks noChangeAspect="1"/>
          </p:cNvPicPr>
          <p:nvPr/>
        </p:nvPicPr>
        <p:blipFill>
          <a:blip r:embed="rId2" cstate="print">
            <a:extLst>
              <a:ext uri="{28A0092B-C50C-407E-A947-70E740481C1C}">
                <a14:useLocalDpi xmlns:a14="http://schemas.microsoft.com/office/drawing/2010/main" val="0"/>
              </a:ext>
            </a:extLst>
          </a:blip>
          <a:srcRect t="29028" r="1852"/>
          <a:stretch/>
        </p:blipFill>
        <p:spPr>
          <a:xfrm>
            <a:off x="282863" y="567412"/>
            <a:ext cx="11626273" cy="5604788"/>
          </a:xfrm>
          <a:prstGeom prst="rect">
            <a:avLst/>
          </a:prstGeom>
        </p:spPr>
      </p:pic>
      <p:sp>
        <p:nvSpPr>
          <p:cNvPr id="2" name="TextBox 1">
            <a:extLst>
              <a:ext uri="{FF2B5EF4-FFF2-40B4-BE49-F238E27FC236}">
                <a16:creationId xmlns:a16="http://schemas.microsoft.com/office/drawing/2014/main" id="{442CCB8C-49BF-B8F9-C27A-D5FF42791E71}"/>
              </a:ext>
            </a:extLst>
          </p:cNvPr>
          <p:cNvSpPr txBox="1"/>
          <p:nvPr/>
        </p:nvSpPr>
        <p:spPr>
          <a:xfrm>
            <a:off x="6934200" y="6365299"/>
            <a:ext cx="610552" cy="307777"/>
          </a:xfrm>
          <a:prstGeom prst="rect">
            <a:avLst/>
          </a:prstGeom>
          <a:noFill/>
        </p:spPr>
        <p:txBody>
          <a:bodyPr wrap="none" rtlCol="0">
            <a:spAutoFit/>
          </a:bodyPr>
          <a:lstStyle/>
          <a:p>
            <a:r>
              <a:rPr lang="en-US" sz="1400" dirty="0">
                <a:latin typeface="+mn-lt"/>
              </a:rPr>
              <a:t>Vasvi</a:t>
            </a:r>
            <a:endParaRPr lang="en-GB" sz="1400" dirty="0">
              <a:latin typeface="+mn-lt"/>
            </a:endParaRPr>
          </a:p>
        </p:txBody>
      </p:sp>
      <p:sp>
        <p:nvSpPr>
          <p:cNvPr id="4" name="Oval 3">
            <a:extLst>
              <a:ext uri="{FF2B5EF4-FFF2-40B4-BE49-F238E27FC236}">
                <a16:creationId xmlns:a16="http://schemas.microsoft.com/office/drawing/2014/main" id="{3FD35157-3547-D80B-6FDF-A7F4F222C735}"/>
              </a:ext>
            </a:extLst>
          </p:cNvPr>
          <p:cNvSpPr/>
          <p:nvPr/>
        </p:nvSpPr>
        <p:spPr bwMode="auto">
          <a:xfrm>
            <a:off x="7010400" y="1143000"/>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5" name="TextBox 4">
            <a:extLst>
              <a:ext uri="{FF2B5EF4-FFF2-40B4-BE49-F238E27FC236}">
                <a16:creationId xmlns:a16="http://schemas.microsoft.com/office/drawing/2014/main" id="{A74A5474-ADD8-7250-34A9-1834F556BC16}"/>
              </a:ext>
            </a:extLst>
          </p:cNvPr>
          <p:cNvSpPr txBox="1"/>
          <p:nvPr/>
        </p:nvSpPr>
        <p:spPr>
          <a:xfrm>
            <a:off x="7053367" y="6139676"/>
            <a:ext cx="652743" cy="307777"/>
          </a:xfrm>
          <a:prstGeom prst="rect">
            <a:avLst/>
          </a:prstGeom>
          <a:noFill/>
        </p:spPr>
        <p:txBody>
          <a:bodyPr wrap="none" rtlCol="0">
            <a:spAutoFit/>
          </a:bodyPr>
          <a:lstStyle/>
          <a:p>
            <a:r>
              <a:rPr lang="en-US" sz="1400" dirty="0">
                <a:latin typeface="+mn-lt"/>
              </a:rPr>
              <a:t>Diogo</a:t>
            </a:r>
            <a:endParaRPr lang="en-GB" sz="1400" dirty="0">
              <a:latin typeface="+mn-lt"/>
            </a:endParaRPr>
          </a:p>
        </p:txBody>
      </p:sp>
      <p:sp>
        <p:nvSpPr>
          <p:cNvPr id="6" name="Oval 5">
            <a:extLst>
              <a:ext uri="{FF2B5EF4-FFF2-40B4-BE49-F238E27FC236}">
                <a16:creationId xmlns:a16="http://schemas.microsoft.com/office/drawing/2014/main" id="{48C3A69F-AD0E-AFF1-C39D-08134464400C}"/>
              </a:ext>
            </a:extLst>
          </p:cNvPr>
          <p:cNvSpPr/>
          <p:nvPr/>
        </p:nvSpPr>
        <p:spPr bwMode="auto">
          <a:xfrm>
            <a:off x="6781800" y="1676400"/>
            <a:ext cx="6096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TextBox 7">
            <a:extLst>
              <a:ext uri="{FF2B5EF4-FFF2-40B4-BE49-F238E27FC236}">
                <a16:creationId xmlns:a16="http://schemas.microsoft.com/office/drawing/2014/main" id="{6752466D-E734-3309-2667-41DFC411E16F}"/>
              </a:ext>
            </a:extLst>
          </p:cNvPr>
          <p:cNvSpPr txBox="1"/>
          <p:nvPr/>
        </p:nvSpPr>
        <p:spPr>
          <a:xfrm>
            <a:off x="152400" y="105747"/>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tCSC 2023 – Security (Split)</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30329396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1D74CBBA-4603-02A9-B90F-9C160094FEBB}"/>
              </a:ext>
            </a:extLst>
          </p:cNvPr>
          <p:cNvPicPr>
            <a:picLocks noChangeAspect="1"/>
          </p:cNvPicPr>
          <p:nvPr/>
        </p:nvPicPr>
        <p:blipFill>
          <a:blip r:embed="rId2">
            <a:extLst>
              <a:ext uri="{28A0092B-C50C-407E-A947-70E740481C1C}">
                <a14:useLocalDpi xmlns:a14="http://schemas.microsoft.com/office/drawing/2010/main" val="0"/>
              </a:ext>
            </a:extLst>
          </a:blip>
          <a:srcRect l="9138" t="16666" r="5802" b="20000"/>
          <a:stretch/>
        </p:blipFill>
        <p:spPr>
          <a:xfrm>
            <a:off x="1447800" y="685800"/>
            <a:ext cx="9954126" cy="5562600"/>
          </a:xfrm>
          <a:prstGeom prst="rect">
            <a:avLst/>
          </a:prstGeom>
        </p:spPr>
      </p:pic>
      <p:sp>
        <p:nvSpPr>
          <p:cNvPr id="2" name="Oval 1">
            <a:extLst>
              <a:ext uri="{FF2B5EF4-FFF2-40B4-BE49-F238E27FC236}">
                <a16:creationId xmlns:a16="http://schemas.microsoft.com/office/drawing/2014/main" id="{C1C26CD9-3809-962F-4463-6AB2550E2EAD}"/>
              </a:ext>
            </a:extLst>
          </p:cNvPr>
          <p:cNvSpPr/>
          <p:nvPr/>
        </p:nvSpPr>
        <p:spPr bwMode="auto">
          <a:xfrm>
            <a:off x="8534400" y="3581400"/>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6D955C60-BC3B-AA2B-283B-B609459BD675}"/>
              </a:ext>
            </a:extLst>
          </p:cNvPr>
          <p:cNvSpPr txBox="1"/>
          <p:nvPr/>
        </p:nvSpPr>
        <p:spPr>
          <a:xfrm>
            <a:off x="8703193" y="6412698"/>
            <a:ext cx="922047" cy="307777"/>
          </a:xfrm>
          <a:prstGeom prst="rect">
            <a:avLst/>
          </a:prstGeom>
          <a:noFill/>
        </p:spPr>
        <p:txBody>
          <a:bodyPr wrap="none" rtlCol="0">
            <a:spAutoFit/>
          </a:bodyPr>
          <a:lstStyle/>
          <a:p>
            <a:r>
              <a:rPr lang="en-US" sz="1400" dirty="0">
                <a:latin typeface="+mn-lt"/>
              </a:rPr>
              <a:t>Elizabeth</a:t>
            </a:r>
            <a:endParaRPr lang="en-GB" sz="1400" dirty="0">
              <a:latin typeface="+mn-lt"/>
            </a:endParaRPr>
          </a:p>
        </p:txBody>
      </p:sp>
      <p:sp>
        <p:nvSpPr>
          <p:cNvPr id="5" name="Oval 4">
            <a:extLst>
              <a:ext uri="{FF2B5EF4-FFF2-40B4-BE49-F238E27FC236}">
                <a16:creationId xmlns:a16="http://schemas.microsoft.com/office/drawing/2014/main" id="{05DC1464-65C3-B8C1-CA6E-C9232F8AE373}"/>
              </a:ext>
            </a:extLst>
          </p:cNvPr>
          <p:cNvSpPr/>
          <p:nvPr/>
        </p:nvSpPr>
        <p:spPr bwMode="auto">
          <a:xfrm>
            <a:off x="5791200" y="762000"/>
            <a:ext cx="533400" cy="52375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TextBox 5">
            <a:extLst>
              <a:ext uri="{FF2B5EF4-FFF2-40B4-BE49-F238E27FC236}">
                <a16:creationId xmlns:a16="http://schemas.microsoft.com/office/drawing/2014/main" id="{10B517B2-82A6-1887-50EE-217CE7D7EB63}"/>
              </a:ext>
            </a:extLst>
          </p:cNvPr>
          <p:cNvSpPr txBox="1"/>
          <p:nvPr/>
        </p:nvSpPr>
        <p:spPr>
          <a:xfrm>
            <a:off x="5853865" y="6242824"/>
            <a:ext cx="692818" cy="307777"/>
          </a:xfrm>
          <a:prstGeom prst="rect">
            <a:avLst/>
          </a:prstGeom>
          <a:noFill/>
        </p:spPr>
        <p:txBody>
          <a:bodyPr wrap="none" rtlCol="0">
            <a:spAutoFit/>
          </a:bodyPr>
          <a:lstStyle/>
          <a:p>
            <a:r>
              <a:rPr lang="en-US" sz="1400" dirty="0">
                <a:latin typeface="+mn-lt"/>
              </a:rPr>
              <a:t>Simon</a:t>
            </a:r>
            <a:endParaRPr lang="en-GB" sz="1400" dirty="0">
              <a:latin typeface="+mn-lt"/>
            </a:endParaRPr>
          </a:p>
        </p:txBody>
      </p:sp>
      <p:sp>
        <p:nvSpPr>
          <p:cNvPr id="7" name="Oval 6">
            <a:extLst>
              <a:ext uri="{FF2B5EF4-FFF2-40B4-BE49-F238E27FC236}">
                <a16:creationId xmlns:a16="http://schemas.microsoft.com/office/drawing/2014/main" id="{D21E2427-554A-7CA6-4D48-FD698224701E}"/>
              </a:ext>
            </a:extLst>
          </p:cNvPr>
          <p:cNvSpPr/>
          <p:nvPr/>
        </p:nvSpPr>
        <p:spPr bwMode="auto">
          <a:xfrm>
            <a:off x="2209800" y="2590800"/>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TextBox 7">
            <a:extLst>
              <a:ext uri="{FF2B5EF4-FFF2-40B4-BE49-F238E27FC236}">
                <a16:creationId xmlns:a16="http://schemas.microsoft.com/office/drawing/2014/main" id="{686DAADC-74DB-A6B2-B983-21D12CD21C8F}"/>
              </a:ext>
            </a:extLst>
          </p:cNvPr>
          <p:cNvSpPr txBox="1"/>
          <p:nvPr/>
        </p:nvSpPr>
        <p:spPr>
          <a:xfrm>
            <a:off x="1886713" y="6248400"/>
            <a:ext cx="761747" cy="307777"/>
          </a:xfrm>
          <a:prstGeom prst="rect">
            <a:avLst/>
          </a:prstGeom>
          <a:noFill/>
        </p:spPr>
        <p:txBody>
          <a:bodyPr wrap="none" rtlCol="0">
            <a:spAutoFit/>
          </a:bodyPr>
          <a:lstStyle/>
          <a:p>
            <a:r>
              <a:rPr lang="en-US" sz="1400" dirty="0">
                <a:latin typeface="+mn-lt"/>
              </a:rPr>
              <a:t>Andrea</a:t>
            </a:r>
            <a:endParaRPr lang="en-GB" sz="1400" dirty="0">
              <a:latin typeface="+mn-lt"/>
            </a:endParaRPr>
          </a:p>
        </p:txBody>
      </p:sp>
      <p:sp>
        <p:nvSpPr>
          <p:cNvPr id="9" name="Oval 8">
            <a:extLst>
              <a:ext uri="{FF2B5EF4-FFF2-40B4-BE49-F238E27FC236}">
                <a16:creationId xmlns:a16="http://schemas.microsoft.com/office/drawing/2014/main" id="{70B22B79-3E0C-6EED-C0E9-55A3F3479827}"/>
              </a:ext>
            </a:extLst>
          </p:cNvPr>
          <p:cNvSpPr/>
          <p:nvPr/>
        </p:nvSpPr>
        <p:spPr bwMode="auto">
          <a:xfrm>
            <a:off x="8108155" y="2003502"/>
            <a:ext cx="403942"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10" name="TextBox 9">
            <a:extLst>
              <a:ext uri="{FF2B5EF4-FFF2-40B4-BE49-F238E27FC236}">
                <a16:creationId xmlns:a16="http://schemas.microsoft.com/office/drawing/2014/main" id="{A5F529C1-8F45-7341-27BE-64BA3AE9C745}"/>
              </a:ext>
            </a:extLst>
          </p:cNvPr>
          <p:cNvSpPr txBox="1"/>
          <p:nvPr/>
        </p:nvSpPr>
        <p:spPr>
          <a:xfrm>
            <a:off x="8158335" y="6242823"/>
            <a:ext cx="752129" cy="307777"/>
          </a:xfrm>
          <a:prstGeom prst="rect">
            <a:avLst/>
          </a:prstGeom>
          <a:noFill/>
        </p:spPr>
        <p:txBody>
          <a:bodyPr wrap="none" rtlCol="0">
            <a:spAutoFit/>
          </a:bodyPr>
          <a:lstStyle/>
          <a:p>
            <a:r>
              <a:rPr lang="en-US" sz="1400" dirty="0">
                <a:latin typeface="+mn-lt"/>
              </a:rPr>
              <a:t>Alberto</a:t>
            </a:r>
            <a:endParaRPr lang="en-GB" sz="1400" dirty="0">
              <a:latin typeface="+mn-lt"/>
            </a:endParaRPr>
          </a:p>
        </p:txBody>
      </p:sp>
      <p:sp>
        <p:nvSpPr>
          <p:cNvPr id="11" name="TextBox 10">
            <a:extLst>
              <a:ext uri="{FF2B5EF4-FFF2-40B4-BE49-F238E27FC236}">
                <a16:creationId xmlns:a16="http://schemas.microsoft.com/office/drawing/2014/main" id="{7F2FA7BF-675F-98FA-D288-678C2E12C1DE}"/>
              </a:ext>
            </a:extLst>
          </p:cNvPr>
          <p:cNvSpPr txBox="1"/>
          <p:nvPr/>
        </p:nvSpPr>
        <p:spPr>
          <a:xfrm>
            <a:off x="152400" y="105747"/>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CSC 2023 (Tartu)</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583274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subTitle" idx="4294967295"/>
          </p:nvPr>
        </p:nvSpPr>
        <p:spPr bwMode="auto">
          <a:xfrm>
            <a:off x="1742040" y="838200"/>
            <a:ext cx="8723520" cy="5486400"/>
          </a:xfrm>
          <a:prstGeom prst="rect">
            <a:avLst/>
          </a:prstGeom>
          <a:noFill/>
          <a:ln/>
        </p:spPr>
        <p:txBody>
          <a:bodyPr vert="horz" wrap="square" lIns="0" tIns="0" rIns="0" bIns="0" numCol="1" anchor="ctr" anchorCtr="0" compatLnSpc="1">
            <a:prstTxWarp prst="textNoShape">
              <a:avLst/>
            </a:prstTxWarp>
          </a:bodyPr>
          <a:lstStyle/>
          <a:p>
            <a:pPr marL="0" indent="0" algn="ctr">
              <a:lnSpc>
                <a:spcPct val="75000"/>
              </a:lnSpc>
              <a:buNone/>
            </a:pPr>
            <a:r>
              <a:rPr lang="en-US" sz="3800" dirty="0">
                <a:solidFill>
                  <a:srgbClr val="006699"/>
                </a:solidFill>
              </a:rPr>
              <a:t>Welcome …</a:t>
            </a: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1300" dirty="0"/>
          </a:p>
          <a:p>
            <a:pPr marL="0" indent="0" algn="ctr">
              <a:lnSpc>
                <a:spcPct val="75000"/>
              </a:lnSpc>
              <a:buNone/>
            </a:pPr>
            <a:r>
              <a:rPr lang="en-US" sz="1300" dirty="0"/>
              <a:t>16</a:t>
            </a:r>
            <a:r>
              <a:rPr lang="en-US" sz="1300" baseline="30000" dirty="0"/>
              <a:t>th</a:t>
            </a:r>
            <a:r>
              <a:rPr lang="en-US" sz="1300" dirty="0"/>
              <a:t> Inverted CERN School of Computing</a:t>
            </a:r>
          </a:p>
          <a:p>
            <a:pPr marL="0" indent="0" algn="ctr">
              <a:lnSpc>
                <a:spcPct val="75000"/>
              </a:lnSpc>
              <a:buNone/>
            </a:pPr>
            <a:r>
              <a:rPr lang="en-US" sz="1300" dirty="0"/>
              <a:t>24 – 27 March 2025</a:t>
            </a:r>
          </a:p>
          <a:p>
            <a:pPr marL="0" indent="0" algn="ctr">
              <a:lnSpc>
                <a:spcPct val="75000"/>
              </a:lnSpc>
              <a:buNone/>
            </a:pPr>
            <a:r>
              <a:rPr lang="en-US" sz="1300" dirty="0"/>
              <a:t>CERN, Geneva, Switzerland</a:t>
            </a:r>
          </a:p>
          <a:p>
            <a:pPr marL="0" indent="0" algn="ctr">
              <a:lnSpc>
                <a:spcPct val="75000"/>
              </a:lnSpc>
              <a:buNone/>
            </a:pPr>
            <a:r>
              <a:rPr lang="en-US" sz="1300" dirty="0"/>
              <a:t>Alberto Pace, alberto.pace@cern.ch, school director</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218" y="1981200"/>
            <a:ext cx="4763165" cy="2724530"/>
          </a:xfrm>
          <a:prstGeom prst="rect">
            <a:avLst/>
          </a:prstGeom>
        </p:spPr>
      </p:pic>
      <p:pic>
        <p:nvPicPr>
          <p:cNvPr id="4" name="Picture 3" descr="A blue logo with text&#10;&#10;Description automatically generated">
            <a:extLst>
              <a:ext uri="{FF2B5EF4-FFF2-40B4-BE49-F238E27FC236}">
                <a16:creationId xmlns:a16="http://schemas.microsoft.com/office/drawing/2014/main" id="{B9326713-E1CA-1716-DC9F-25D10F65ECA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953000"/>
            <a:ext cx="1828800" cy="1828800"/>
          </a:xfrm>
          <a:prstGeom prst="rect">
            <a:avLst/>
          </a:prstGeom>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07459B51-1936-3CD5-BD0F-B0E4FFE22F5B}"/>
              </a:ext>
            </a:extLst>
          </p:cNvPr>
          <p:cNvPicPr>
            <a:picLocks noChangeAspect="1"/>
          </p:cNvPicPr>
          <p:nvPr/>
        </p:nvPicPr>
        <p:blipFill>
          <a:blip r:embed="rId2" cstate="print">
            <a:extLst>
              <a:ext uri="{28A0092B-C50C-407E-A947-70E740481C1C}">
                <a14:useLocalDpi xmlns:a14="http://schemas.microsoft.com/office/drawing/2010/main" val="0"/>
              </a:ext>
            </a:extLst>
          </a:blip>
          <a:srcRect t="35555" r="2593"/>
          <a:stretch/>
        </p:blipFill>
        <p:spPr>
          <a:xfrm>
            <a:off x="152400" y="838200"/>
            <a:ext cx="11747938" cy="5181600"/>
          </a:xfrm>
          <a:prstGeom prst="rect">
            <a:avLst/>
          </a:prstGeom>
        </p:spPr>
      </p:pic>
      <p:sp>
        <p:nvSpPr>
          <p:cNvPr id="2" name="Oval 1">
            <a:extLst>
              <a:ext uri="{FF2B5EF4-FFF2-40B4-BE49-F238E27FC236}">
                <a16:creationId xmlns:a16="http://schemas.microsoft.com/office/drawing/2014/main" id="{1817A02A-A12A-4944-C377-E0EFB0D7FDC6}"/>
              </a:ext>
            </a:extLst>
          </p:cNvPr>
          <p:cNvSpPr/>
          <p:nvPr/>
        </p:nvSpPr>
        <p:spPr bwMode="auto">
          <a:xfrm>
            <a:off x="1676400" y="1371600"/>
            <a:ext cx="533400" cy="762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2185282E-FB20-701C-653B-DD5D548C6D22}"/>
              </a:ext>
            </a:extLst>
          </p:cNvPr>
          <p:cNvSpPr txBox="1"/>
          <p:nvPr/>
        </p:nvSpPr>
        <p:spPr>
          <a:xfrm>
            <a:off x="1346974" y="6096000"/>
            <a:ext cx="1192252" cy="307777"/>
          </a:xfrm>
          <a:prstGeom prst="rect">
            <a:avLst/>
          </a:prstGeom>
          <a:noFill/>
        </p:spPr>
        <p:txBody>
          <a:bodyPr wrap="square" rtlCol="0">
            <a:spAutoFit/>
          </a:bodyPr>
          <a:lstStyle/>
          <a:p>
            <a:pPr algn="ctr"/>
            <a:r>
              <a:rPr lang="en-US" sz="1400" dirty="0">
                <a:latin typeface="+mn-lt"/>
              </a:rPr>
              <a:t>Kaare</a:t>
            </a:r>
            <a:endParaRPr lang="en-GB" sz="1400" dirty="0">
              <a:latin typeface="+mn-lt"/>
            </a:endParaRPr>
          </a:p>
        </p:txBody>
      </p:sp>
      <p:sp>
        <p:nvSpPr>
          <p:cNvPr id="5" name="TextBox 4">
            <a:extLst>
              <a:ext uri="{FF2B5EF4-FFF2-40B4-BE49-F238E27FC236}">
                <a16:creationId xmlns:a16="http://schemas.microsoft.com/office/drawing/2014/main" id="{F807A2CE-C345-9645-174A-9925F4A2B359}"/>
              </a:ext>
            </a:extLst>
          </p:cNvPr>
          <p:cNvSpPr txBox="1"/>
          <p:nvPr/>
        </p:nvSpPr>
        <p:spPr>
          <a:xfrm>
            <a:off x="2262547" y="6107151"/>
            <a:ext cx="553357" cy="307777"/>
          </a:xfrm>
          <a:prstGeom prst="rect">
            <a:avLst/>
          </a:prstGeom>
          <a:noFill/>
        </p:spPr>
        <p:txBody>
          <a:bodyPr wrap="none" rtlCol="0">
            <a:spAutoFit/>
          </a:bodyPr>
          <a:lstStyle/>
          <a:p>
            <a:r>
              <a:rPr lang="en-US" sz="1400" dirty="0">
                <a:latin typeface="+mn-lt"/>
              </a:rPr>
              <a:t>Sten</a:t>
            </a:r>
            <a:endParaRPr lang="en-GB" sz="1400" dirty="0">
              <a:latin typeface="+mn-lt"/>
            </a:endParaRPr>
          </a:p>
        </p:txBody>
      </p:sp>
      <p:sp>
        <p:nvSpPr>
          <p:cNvPr id="6" name="Oval 5">
            <a:extLst>
              <a:ext uri="{FF2B5EF4-FFF2-40B4-BE49-F238E27FC236}">
                <a16:creationId xmlns:a16="http://schemas.microsoft.com/office/drawing/2014/main" id="{B0CC5B85-31B3-FBCE-CB24-F4467CEA18E9}"/>
              </a:ext>
            </a:extLst>
          </p:cNvPr>
          <p:cNvSpPr/>
          <p:nvPr/>
        </p:nvSpPr>
        <p:spPr bwMode="auto">
          <a:xfrm>
            <a:off x="2057400" y="1189464"/>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7" name="TextBox 6">
            <a:extLst>
              <a:ext uri="{FF2B5EF4-FFF2-40B4-BE49-F238E27FC236}">
                <a16:creationId xmlns:a16="http://schemas.microsoft.com/office/drawing/2014/main" id="{26C78BC9-ECF6-D645-8BF6-E42059E15595}"/>
              </a:ext>
            </a:extLst>
          </p:cNvPr>
          <p:cNvSpPr txBox="1"/>
          <p:nvPr/>
        </p:nvSpPr>
        <p:spPr>
          <a:xfrm>
            <a:off x="152400" y="105747"/>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tCSC 2023 – Heterogeneous Architectures (Split)</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1958802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182DCCE7-F14E-45B6-AEAC-294740808184}"/>
              </a:ext>
            </a:extLst>
          </p:cNvPr>
          <p:cNvPicPr>
            <a:picLocks noChangeAspect="1"/>
          </p:cNvPicPr>
          <p:nvPr/>
        </p:nvPicPr>
        <p:blipFill>
          <a:blip r:embed="rId2">
            <a:extLst>
              <a:ext uri="{28A0092B-C50C-407E-A947-70E740481C1C}">
                <a14:useLocalDpi xmlns:a14="http://schemas.microsoft.com/office/drawing/2010/main" val="0"/>
              </a:ext>
            </a:extLst>
          </a:blip>
          <a:srcRect l="2468" t="2220" r="1844" b="2224"/>
          <a:stretch/>
        </p:blipFill>
        <p:spPr>
          <a:xfrm>
            <a:off x="266700" y="-228600"/>
            <a:ext cx="11658600" cy="6553200"/>
          </a:xfrm>
          <a:prstGeom prst="rect">
            <a:avLst/>
          </a:prstGeom>
        </p:spPr>
      </p:pic>
      <p:sp>
        <p:nvSpPr>
          <p:cNvPr id="2" name="Oval 1">
            <a:extLst>
              <a:ext uri="{FF2B5EF4-FFF2-40B4-BE49-F238E27FC236}">
                <a16:creationId xmlns:a16="http://schemas.microsoft.com/office/drawing/2014/main" id="{4E83C500-D1A3-7186-87F9-28DD8D108403}"/>
              </a:ext>
            </a:extLst>
          </p:cNvPr>
          <p:cNvSpPr/>
          <p:nvPr/>
        </p:nvSpPr>
        <p:spPr bwMode="auto">
          <a:xfrm>
            <a:off x="9601200" y="3048000"/>
            <a:ext cx="533400" cy="6096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4508ABBA-5788-5F11-1649-DC940A397BA1}"/>
              </a:ext>
            </a:extLst>
          </p:cNvPr>
          <p:cNvSpPr txBox="1"/>
          <p:nvPr/>
        </p:nvSpPr>
        <p:spPr>
          <a:xfrm>
            <a:off x="9601200" y="6330176"/>
            <a:ext cx="612668" cy="307777"/>
          </a:xfrm>
          <a:prstGeom prst="rect">
            <a:avLst/>
          </a:prstGeom>
          <a:noFill/>
        </p:spPr>
        <p:txBody>
          <a:bodyPr wrap="none" rtlCol="0">
            <a:spAutoFit/>
          </a:bodyPr>
          <a:lstStyle/>
          <a:p>
            <a:r>
              <a:rPr lang="en-US" sz="1400" dirty="0">
                <a:latin typeface="+mn-lt"/>
              </a:rPr>
              <a:t>Peter</a:t>
            </a:r>
            <a:endParaRPr lang="en-GB" sz="1400" dirty="0">
              <a:latin typeface="+mn-lt"/>
            </a:endParaRPr>
          </a:p>
        </p:txBody>
      </p:sp>
      <p:sp>
        <p:nvSpPr>
          <p:cNvPr id="5" name="Oval 4">
            <a:extLst>
              <a:ext uri="{FF2B5EF4-FFF2-40B4-BE49-F238E27FC236}">
                <a16:creationId xmlns:a16="http://schemas.microsoft.com/office/drawing/2014/main" id="{784A2584-8AA5-643F-A496-48A755FF341E}"/>
              </a:ext>
            </a:extLst>
          </p:cNvPr>
          <p:cNvSpPr/>
          <p:nvPr/>
        </p:nvSpPr>
        <p:spPr bwMode="auto">
          <a:xfrm>
            <a:off x="8534400" y="3034990"/>
            <a:ext cx="533400" cy="6096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TextBox 5">
            <a:extLst>
              <a:ext uri="{FF2B5EF4-FFF2-40B4-BE49-F238E27FC236}">
                <a16:creationId xmlns:a16="http://schemas.microsoft.com/office/drawing/2014/main" id="{89B879FE-D15E-86A7-EFEF-8335DE6E7F93}"/>
              </a:ext>
            </a:extLst>
          </p:cNvPr>
          <p:cNvSpPr txBox="1"/>
          <p:nvPr/>
        </p:nvSpPr>
        <p:spPr>
          <a:xfrm>
            <a:off x="8534400" y="6317166"/>
            <a:ext cx="702436" cy="307777"/>
          </a:xfrm>
          <a:prstGeom prst="rect">
            <a:avLst/>
          </a:prstGeom>
          <a:noFill/>
        </p:spPr>
        <p:txBody>
          <a:bodyPr wrap="none" rtlCol="0">
            <a:spAutoFit/>
          </a:bodyPr>
          <a:lstStyle/>
          <a:p>
            <a:r>
              <a:rPr lang="en-US" sz="1400" dirty="0">
                <a:latin typeface="+mn-lt"/>
              </a:rPr>
              <a:t>Cedric</a:t>
            </a:r>
            <a:endParaRPr lang="en-GB" sz="1400" dirty="0">
              <a:latin typeface="+mn-lt"/>
            </a:endParaRPr>
          </a:p>
        </p:txBody>
      </p:sp>
      <p:sp>
        <p:nvSpPr>
          <p:cNvPr id="7" name="TextBox 6">
            <a:extLst>
              <a:ext uri="{FF2B5EF4-FFF2-40B4-BE49-F238E27FC236}">
                <a16:creationId xmlns:a16="http://schemas.microsoft.com/office/drawing/2014/main" id="{C81E33AB-07EB-5B40-BDCB-6FB7FD0605F6}"/>
              </a:ext>
            </a:extLst>
          </p:cNvPr>
          <p:cNvSpPr txBox="1"/>
          <p:nvPr/>
        </p:nvSpPr>
        <p:spPr>
          <a:xfrm>
            <a:off x="401444" y="131581"/>
            <a:ext cx="8132956" cy="461665"/>
          </a:xfrm>
          <a:prstGeom prst="rect">
            <a:avLst/>
          </a:prstGeom>
          <a:solidFill>
            <a:schemeClr val="bg2">
              <a:lumMod val="20000"/>
              <a:lumOff val="80000"/>
            </a:schemeClr>
          </a:solidFill>
        </p:spPr>
        <p:txBody>
          <a:bodyPr wrap="square">
            <a:spAutoFit/>
          </a:bodyPr>
          <a:lstStyle/>
          <a:p>
            <a:pPr algn="l" fontAlgn="b"/>
            <a:r>
              <a:rPr lang="en-US" sz="2400" b="1" u="none" strike="noStrike" dirty="0">
                <a:solidFill>
                  <a:srgbClr val="00A7CC"/>
                </a:solidFill>
                <a:effectLst/>
                <a:latin typeface="+mn-lt"/>
              </a:rPr>
              <a:t>tCSC 2024 – Heterogeneous Architectures (Belgrade)</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33211197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6EDA5680-4F3F-F410-98F1-88170E062BA2}"/>
              </a:ext>
            </a:extLst>
          </p:cNvPr>
          <p:cNvPicPr>
            <a:picLocks noChangeAspect="1"/>
          </p:cNvPicPr>
          <p:nvPr/>
        </p:nvPicPr>
        <p:blipFill>
          <a:blip r:embed="rId2" cstate="print">
            <a:extLst>
              <a:ext uri="{28A0092B-C50C-407E-A947-70E740481C1C}">
                <a14:useLocalDpi xmlns:a14="http://schemas.microsoft.com/office/drawing/2010/main" val="0"/>
              </a:ext>
            </a:extLst>
          </a:blip>
          <a:srcRect l="1115" t="25235" r="1481" b="15555"/>
          <a:stretch/>
        </p:blipFill>
        <p:spPr>
          <a:xfrm>
            <a:off x="247455" y="1236081"/>
            <a:ext cx="11697090" cy="4739862"/>
          </a:xfrm>
          <a:prstGeom prst="rect">
            <a:avLst/>
          </a:prstGeom>
        </p:spPr>
      </p:pic>
      <p:sp>
        <p:nvSpPr>
          <p:cNvPr id="2" name="Oval 1">
            <a:extLst>
              <a:ext uri="{FF2B5EF4-FFF2-40B4-BE49-F238E27FC236}">
                <a16:creationId xmlns:a16="http://schemas.microsoft.com/office/drawing/2014/main" id="{88058CAB-0343-C2C7-C9D5-C4A5E7EC371E}"/>
              </a:ext>
            </a:extLst>
          </p:cNvPr>
          <p:cNvSpPr/>
          <p:nvPr/>
        </p:nvSpPr>
        <p:spPr bwMode="auto">
          <a:xfrm>
            <a:off x="4921404" y="2659566"/>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4F275545-B648-9545-07EE-FCB589C38C39}"/>
              </a:ext>
            </a:extLst>
          </p:cNvPr>
          <p:cNvSpPr txBox="1"/>
          <p:nvPr/>
        </p:nvSpPr>
        <p:spPr>
          <a:xfrm>
            <a:off x="4800600" y="5940623"/>
            <a:ext cx="553357" cy="307777"/>
          </a:xfrm>
          <a:prstGeom prst="rect">
            <a:avLst/>
          </a:prstGeom>
          <a:noFill/>
        </p:spPr>
        <p:txBody>
          <a:bodyPr wrap="none" rtlCol="0">
            <a:spAutoFit/>
          </a:bodyPr>
          <a:lstStyle/>
          <a:p>
            <a:r>
              <a:rPr lang="en-US" sz="1400" dirty="0">
                <a:latin typeface="+mn-lt"/>
              </a:rPr>
              <a:t>Sten</a:t>
            </a:r>
            <a:endParaRPr lang="en-GB" sz="1400" dirty="0">
              <a:latin typeface="+mn-lt"/>
            </a:endParaRPr>
          </a:p>
        </p:txBody>
      </p:sp>
      <p:sp>
        <p:nvSpPr>
          <p:cNvPr id="5" name="Oval 4">
            <a:extLst>
              <a:ext uri="{FF2B5EF4-FFF2-40B4-BE49-F238E27FC236}">
                <a16:creationId xmlns:a16="http://schemas.microsoft.com/office/drawing/2014/main" id="{B5A720D0-2A0B-7194-1F6A-2129AF9625B2}"/>
              </a:ext>
            </a:extLst>
          </p:cNvPr>
          <p:cNvSpPr/>
          <p:nvPr/>
        </p:nvSpPr>
        <p:spPr bwMode="auto">
          <a:xfrm>
            <a:off x="4060902" y="2360340"/>
            <a:ext cx="381000" cy="41259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TextBox 5">
            <a:extLst>
              <a:ext uri="{FF2B5EF4-FFF2-40B4-BE49-F238E27FC236}">
                <a16:creationId xmlns:a16="http://schemas.microsoft.com/office/drawing/2014/main" id="{9AE6F300-FC55-860C-D417-82A7019EB120}"/>
              </a:ext>
            </a:extLst>
          </p:cNvPr>
          <p:cNvSpPr txBox="1"/>
          <p:nvPr/>
        </p:nvSpPr>
        <p:spPr>
          <a:xfrm>
            <a:off x="3860909" y="5940622"/>
            <a:ext cx="780984" cy="307777"/>
          </a:xfrm>
          <a:prstGeom prst="rect">
            <a:avLst/>
          </a:prstGeom>
          <a:noFill/>
        </p:spPr>
        <p:txBody>
          <a:bodyPr wrap="none" rtlCol="0">
            <a:spAutoFit/>
          </a:bodyPr>
          <a:lstStyle/>
          <a:p>
            <a:pPr algn="ctr"/>
            <a:r>
              <a:rPr lang="en-US" sz="1400" dirty="0">
                <a:latin typeface="+mn-lt"/>
              </a:rPr>
              <a:t>George</a:t>
            </a:r>
            <a:endParaRPr lang="en-GB" sz="1400" dirty="0">
              <a:latin typeface="+mn-lt"/>
            </a:endParaRPr>
          </a:p>
        </p:txBody>
      </p:sp>
      <p:sp>
        <p:nvSpPr>
          <p:cNvPr id="7" name="Oval 6">
            <a:extLst>
              <a:ext uri="{FF2B5EF4-FFF2-40B4-BE49-F238E27FC236}">
                <a16:creationId xmlns:a16="http://schemas.microsoft.com/office/drawing/2014/main" id="{11050923-5222-185E-E681-1D90BAB24E24}"/>
              </a:ext>
            </a:extLst>
          </p:cNvPr>
          <p:cNvSpPr/>
          <p:nvPr/>
        </p:nvSpPr>
        <p:spPr bwMode="auto">
          <a:xfrm>
            <a:off x="4046034" y="2025804"/>
            <a:ext cx="381000" cy="334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TextBox 7">
            <a:extLst>
              <a:ext uri="{FF2B5EF4-FFF2-40B4-BE49-F238E27FC236}">
                <a16:creationId xmlns:a16="http://schemas.microsoft.com/office/drawing/2014/main" id="{8AC4331E-8A86-B97D-F7F1-2D698C94BEDA}"/>
              </a:ext>
            </a:extLst>
          </p:cNvPr>
          <p:cNvSpPr txBox="1"/>
          <p:nvPr/>
        </p:nvSpPr>
        <p:spPr>
          <a:xfrm>
            <a:off x="3967973" y="6199329"/>
            <a:ext cx="583814" cy="307777"/>
          </a:xfrm>
          <a:prstGeom prst="rect">
            <a:avLst/>
          </a:prstGeom>
          <a:noFill/>
        </p:spPr>
        <p:txBody>
          <a:bodyPr wrap="none" rtlCol="0">
            <a:spAutoFit/>
          </a:bodyPr>
          <a:lstStyle/>
          <a:p>
            <a:pPr algn="ctr"/>
            <a:r>
              <a:rPr lang="en-US" sz="1400" dirty="0">
                <a:latin typeface="+mn-lt"/>
              </a:rPr>
              <a:t>Niels</a:t>
            </a:r>
            <a:endParaRPr lang="en-GB" sz="1400" dirty="0">
              <a:latin typeface="+mn-lt"/>
            </a:endParaRPr>
          </a:p>
        </p:txBody>
      </p:sp>
      <p:sp>
        <p:nvSpPr>
          <p:cNvPr id="9" name="TextBox 8">
            <a:extLst>
              <a:ext uri="{FF2B5EF4-FFF2-40B4-BE49-F238E27FC236}">
                <a16:creationId xmlns:a16="http://schemas.microsoft.com/office/drawing/2014/main" id="{25768EC1-78DB-EE2B-856F-C1302EC53648}"/>
              </a:ext>
            </a:extLst>
          </p:cNvPr>
          <p:cNvSpPr txBox="1"/>
          <p:nvPr/>
        </p:nvSpPr>
        <p:spPr>
          <a:xfrm>
            <a:off x="10744200" y="5982628"/>
            <a:ext cx="662362" cy="307777"/>
          </a:xfrm>
          <a:prstGeom prst="rect">
            <a:avLst/>
          </a:prstGeom>
          <a:noFill/>
        </p:spPr>
        <p:txBody>
          <a:bodyPr wrap="none" rtlCol="0">
            <a:spAutoFit/>
          </a:bodyPr>
          <a:lstStyle/>
          <a:p>
            <a:pPr algn="ctr"/>
            <a:r>
              <a:rPr lang="en-US" sz="1400" dirty="0">
                <a:latin typeface="+mn-lt"/>
              </a:rPr>
              <a:t>Kaare</a:t>
            </a:r>
            <a:endParaRPr lang="en-GB" sz="1400" dirty="0">
              <a:latin typeface="+mn-lt"/>
            </a:endParaRPr>
          </a:p>
        </p:txBody>
      </p:sp>
      <p:sp>
        <p:nvSpPr>
          <p:cNvPr id="10" name="Oval 9">
            <a:extLst>
              <a:ext uri="{FF2B5EF4-FFF2-40B4-BE49-F238E27FC236}">
                <a16:creationId xmlns:a16="http://schemas.microsoft.com/office/drawing/2014/main" id="{364AFACC-73D8-A296-A15B-D52BE117C771}"/>
              </a:ext>
            </a:extLst>
          </p:cNvPr>
          <p:cNvSpPr/>
          <p:nvPr/>
        </p:nvSpPr>
        <p:spPr bwMode="auto">
          <a:xfrm>
            <a:off x="3031272" y="2133600"/>
            <a:ext cx="381000" cy="41259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11" name="TextBox 10">
            <a:extLst>
              <a:ext uri="{FF2B5EF4-FFF2-40B4-BE49-F238E27FC236}">
                <a16:creationId xmlns:a16="http://schemas.microsoft.com/office/drawing/2014/main" id="{44144B68-2B3A-EB95-3FFC-FF2FD2AB6519}"/>
              </a:ext>
            </a:extLst>
          </p:cNvPr>
          <p:cNvSpPr txBox="1"/>
          <p:nvPr/>
        </p:nvSpPr>
        <p:spPr>
          <a:xfrm>
            <a:off x="3034255" y="5940622"/>
            <a:ext cx="731290" cy="307777"/>
          </a:xfrm>
          <a:prstGeom prst="rect">
            <a:avLst/>
          </a:prstGeom>
          <a:noFill/>
        </p:spPr>
        <p:txBody>
          <a:bodyPr wrap="none" rtlCol="0">
            <a:spAutoFit/>
          </a:bodyPr>
          <a:lstStyle/>
          <a:p>
            <a:r>
              <a:rPr lang="en-US" sz="1400" dirty="0">
                <a:latin typeface="+mn-lt"/>
              </a:rPr>
              <a:t>Lorenz</a:t>
            </a:r>
            <a:endParaRPr lang="en-GB" sz="1400" dirty="0">
              <a:latin typeface="+mn-lt"/>
            </a:endParaRPr>
          </a:p>
        </p:txBody>
      </p:sp>
      <p:sp>
        <p:nvSpPr>
          <p:cNvPr id="12" name="TextBox 11">
            <a:extLst>
              <a:ext uri="{FF2B5EF4-FFF2-40B4-BE49-F238E27FC236}">
                <a16:creationId xmlns:a16="http://schemas.microsoft.com/office/drawing/2014/main" id="{DCE7A2BC-A193-6A67-2DE3-D72BC4EE86DE}"/>
              </a:ext>
            </a:extLst>
          </p:cNvPr>
          <p:cNvSpPr txBox="1"/>
          <p:nvPr/>
        </p:nvSpPr>
        <p:spPr>
          <a:xfrm>
            <a:off x="5735919" y="5994252"/>
            <a:ext cx="761748" cy="307777"/>
          </a:xfrm>
          <a:prstGeom prst="rect">
            <a:avLst/>
          </a:prstGeom>
          <a:noFill/>
        </p:spPr>
        <p:txBody>
          <a:bodyPr wrap="none" rtlCol="0">
            <a:spAutoFit/>
          </a:bodyPr>
          <a:lstStyle/>
          <a:p>
            <a:pPr algn="ctr"/>
            <a:r>
              <a:rPr lang="en-US" sz="1400" dirty="0">
                <a:latin typeface="+mn-lt"/>
              </a:rPr>
              <a:t>Andrea</a:t>
            </a:r>
            <a:endParaRPr lang="en-GB" sz="1400" dirty="0">
              <a:latin typeface="+mn-lt"/>
            </a:endParaRPr>
          </a:p>
        </p:txBody>
      </p:sp>
      <p:sp>
        <p:nvSpPr>
          <p:cNvPr id="14" name="TextBox 13">
            <a:extLst>
              <a:ext uri="{FF2B5EF4-FFF2-40B4-BE49-F238E27FC236}">
                <a16:creationId xmlns:a16="http://schemas.microsoft.com/office/drawing/2014/main" id="{1BC3A9B6-85CF-13EC-2561-D55CDEF398A4}"/>
              </a:ext>
            </a:extLst>
          </p:cNvPr>
          <p:cNvSpPr txBox="1"/>
          <p:nvPr/>
        </p:nvSpPr>
        <p:spPr>
          <a:xfrm>
            <a:off x="240021" y="269856"/>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CSC 202</a:t>
            </a:r>
            <a:r>
              <a:rPr lang="en-US" sz="2400" b="1" dirty="0">
                <a:solidFill>
                  <a:srgbClr val="00A7CC"/>
                </a:solidFill>
                <a:latin typeface="+mn-lt"/>
              </a:rPr>
              <a:t>4</a:t>
            </a:r>
            <a:r>
              <a:rPr lang="en-US" sz="2400" b="1" u="none" strike="noStrike" dirty="0">
                <a:solidFill>
                  <a:srgbClr val="00A7CC"/>
                </a:solidFill>
                <a:effectLst/>
                <a:latin typeface="+mn-lt"/>
              </a:rPr>
              <a:t> (Hamburg)</a:t>
            </a:r>
            <a:endParaRPr lang="en-US" sz="2400" b="1" i="0" u="none" strike="noStrike" dirty="0">
              <a:solidFill>
                <a:srgbClr val="00A7CC"/>
              </a:solidFill>
              <a:effectLst/>
              <a:latin typeface="+mn-lt"/>
            </a:endParaRPr>
          </a:p>
        </p:txBody>
      </p:sp>
      <p:sp>
        <p:nvSpPr>
          <p:cNvPr id="13" name="Oval 12">
            <a:extLst>
              <a:ext uri="{FF2B5EF4-FFF2-40B4-BE49-F238E27FC236}">
                <a16:creationId xmlns:a16="http://schemas.microsoft.com/office/drawing/2014/main" id="{06E4FAA1-26EB-23AF-1A0C-2CA3C09A06C5}"/>
              </a:ext>
            </a:extLst>
          </p:cNvPr>
          <p:cNvSpPr/>
          <p:nvPr/>
        </p:nvSpPr>
        <p:spPr bwMode="auto">
          <a:xfrm>
            <a:off x="5791200" y="2797443"/>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3366017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in front of a building&#10;&#10;AI-generated content may be incorrect.">
            <a:extLst>
              <a:ext uri="{FF2B5EF4-FFF2-40B4-BE49-F238E27FC236}">
                <a16:creationId xmlns:a16="http://schemas.microsoft.com/office/drawing/2014/main" id="{D0CD6741-5D76-FB74-3A46-20F8245F0DAE}"/>
              </a:ext>
            </a:extLst>
          </p:cNvPr>
          <p:cNvPicPr>
            <a:picLocks noChangeAspect="1"/>
          </p:cNvPicPr>
          <p:nvPr/>
        </p:nvPicPr>
        <p:blipFill>
          <a:blip r:embed="rId2" cstate="print">
            <a:extLst>
              <a:ext uri="{28A0092B-C50C-407E-A947-70E740481C1C}">
                <a14:useLocalDpi xmlns:a14="http://schemas.microsoft.com/office/drawing/2010/main" val="0"/>
              </a:ext>
            </a:extLst>
          </a:blip>
          <a:srcRect l="2456" t="19709" r="13719" b="14444"/>
          <a:stretch/>
        </p:blipFill>
        <p:spPr>
          <a:xfrm>
            <a:off x="266700" y="990600"/>
            <a:ext cx="11658600" cy="5156010"/>
          </a:xfrm>
          <a:prstGeom prst="rect">
            <a:avLst/>
          </a:prstGeom>
        </p:spPr>
      </p:pic>
      <p:sp>
        <p:nvSpPr>
          <p:cNvPr id="2" name="Oval 1">
            <a:extLst>
              <a:ext uri="{FF2B5EF4-FFF2-40B4-BE49-F238E27FC236}">
                <a16:creationId xmlns:a16="http://schemas.microsoft.com/office/drawing/2014/main" id="{AD2502FD-D092-F949-8841-21DA333964CE}"/>
              </a:ext>
            </a:extLst>
          </p:cNvPr>
          <p:cNvSpPr/>
          <p:nvPr/>
        </p:nvSpPr>
        <p:spPr bwMode="auto">
          <a:xfrm>
            <a:off x="8763000" y="2743200"/>
            <a:ext cx="381000" cy="424461"/>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65A40693-F3E5-1D9F-C3CF-5C77B4469781}"/>
              </a:ext>
            </a:extLst>
          </p:cNvPr>
          <p:cNvSpPr txBox="1"/>
          <p:nvPr/>
        </p:nvSpPr>
        <p:spPr>
          <a:xfrm>
            <a:off x="1524000" y="6222750"/>
            <a:ext cx="553357" cy="307777"/>
          </a:xfrm>
          <a:prstGeom prst="rect">
            <a:avLst/>
          </a:prstGeom>
          <a:noFill/>
        </p:spPr>
        <p:txBody>
          <a:bodyPr wrap="none" rtlCol="0">
            <a:spAutoFit/>
          </a:bodyPr>
          <a:lstStyle/>
          <a:p>
            <a:r>
              <a:rPr lang="en-US" sz="1400" dirty="0">
                <a:latin typeface="+mn-lt"/>
              </a:rPr>
              <a:t>Jack</a:t>
            </a:r>
            <a:endParaRPr lang="en-GB" sz="1400" dirty="0">
              <a:latin typeface="+mn-lt"/>
            </a:endParaRPr>
          </a:p>
        </p:txBody>
      </p:sp>
      <p:sp>
        <p:nvSpPr>
          <p:cNvPr id="5" name="Oval 4">
            <a:extLst>
              <a:ext uri="{FF2B5EF4-FFF2-40B4-BE49-F238E27FC236}">
                <a16:creationId xmlns:a16="http://schemas.microsoft.com/office/drawing/2014/main" id="{E4DED166-5136-E2B3-9859-D64B215B5AE8}"/>
              </a:ext>
            </a:extLst>
          </p:cNvPr>
          <p:cNvSpPr/>
          <p:nvPr/>
        </p:nvSpPr>
        <p:spPr bwMode="auto">
          <a:xfrm>
            <a:off x="8572500" y="2895600"/>
            <a:ext cx="381000" cy="424461"/>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Oval 5">
            <a:extLst>
              <a:ext uri="{FF2B5EF4-FFF2-40B4-BE49-F238E27FC236}">
                <a16:creationId xmlns:a16="http://schemas.microsoft.com/office/drawing/2014/main" id="{DF86D73D-98A3-78B9-8518-F9DB01D279D5}"/>
              </a:ext>
            </a:extLst>
          </p:cNvPr>
          <p:cNvSpPr/>
          <p:nvPr/>
        </p:nvSpPr>
        <p:spPr bwMode="auto">
          <a:xfrm>
            <a:off x="1676400" y="2530969"/>
            <a:ext cx="609600" cy="636692"/>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7" name="TextBox 6">
            <a:extLst>
              <a:ext uri="{FF2B5EF4-FFF2-40B4-BE49-F238E27FC236}">
                <a16:creationId xmlns:a16="http://schemas.microsoft.com/office/drawing/2014/main" id="{701BB928-34B7-E50A-5474-F4E4371AC0B5}"/>
              </a:ext>
            </a:extLst>
          </p:cNvPr>
          <p:cNvSpPr txBox="1"/>
          <p:nvPr/>
        </p:nvSpPr>
        <p:spPr>
          <a:xfrm>
            <a:off x="8416961" y="6477000"/>
            <a:ext cx="752129" cy="307777"/>
          </a:xfrm>
          <a:prstGeom prst="rect">
            <a:avLst/>
          </a:prstGeom>
          <a:noFill/>
        </p:spPr>
        <p:txBody>
          <a:bodyPr wrap="none" rtlCol="0">
            <a:spAutoFit/>
          </a:bodyPr>
          <a:lstStyle/>
          <a:p>
            <a:r>
              <a:rPr lang="en-US" sz="1400" dirty="0">
                <a:latin typeface="+mn-lt"/>
              </a:rPr>
              <a:t>Alberto</a:t>
            </a:r>
            <a:endParaRPr lang="en-GB" sz="1400" dirty="0">
              <a:latin typeface="+mn-lt"/>
            </a:endParaRPr>
          </a:p>
        </p:txBody>
      </p:sp>
      <p:sp>
        <p:nvSpPr>
          <p:cNvPr id="8" name="TextBox 7">
            <a:extLst>
              <a:ext uri="{FF2B5EF4-FFF2-40B4-BE49-F238E27FC236}">
                <a16:creationId xmlns:a16="http://schemas.microsoft.com/office/drawing/2014/main" id="{23AA696B-7D9C-DF8E-A8B1-0FC1A505AB17}"/>
              </a:ext>
            </a:extLst>
          </p:cNvPr>
          <p:cNvSpPr txBox="1"/>
          <p:nvPr/>
        </p:nvSpPr>
        <p:spPr>
          <a:xfrm>
            <a:off x="8577435" y="6222750"/>
            <a:ext cx="513282" cy="307777"/>
          </a:xfrm>
          <a:prstGeom prst="rect">
            <a:avLst/>
          </a:prstGeom>
          <a:noFill/>
        </p:spPr>
        <p:txBody>
          <a:bodyPr wrap="none" rtlCol="0">
            <a:spAutoFit/>
          </a:bodyPr>
          <a:lstStyle/>
          <a:p>
            <a:r>
              <a:rPr lang="en-US" sz="1400" dirty="0">
                <a:latin typeface="+mn-lt"/>
              </a:rPr>
              <a:t>Joel</a:t>
            </a:r>
            <a:endParaRPr lang="en-GB" sz="1400" dirty="0">
              <a:latin typeface="+mn-lt"/>
            </a:endParaRPr>
          </a:p>
        </p:txBody>
      </p:sp>
      <p:sp>
        <p:nvSpPr>
          <p:cNvPr id="9" name="Oval 8">
            <a:extLst>
              <a:ext uri="{FF2B5EF4-FFF2-40B4-BE49-F238E27FC236}">
                <a16:creationId xmlns:a16="http://schemas.microsoft.com/office/drawing/2014/main" id="{81BFF05F-B2B2-EB49-7641-8A35020CC337}"/>
              </a:ext>
            </a:extLst>
          </p:cNvPr>
          <p:cNvSpPr/>
          <p:nvPr/>
        </p:nvSpPr>
        <p:spPr bwMode="auto">
          <a:xfrm>
            <a:off x="4191000" y="2438400"/>
            <a:ext cx="533400" cy="52375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10" name="TextBox 9">
            <a:extLst>
              <a:ext uri="{FF2B5EF4-FFF2-40B4-BE49-F238E27FC236}">
                <a16:creationId xmlns:a16="http://schemas.microsoft.com/office/drawing/2014/main" id="{B155B6D5-2465-D444-4D3A-21600C147864}"/>
              </a:ext>
            </a:extLst>
          </p:cNvPr>
          <p:cNvSpPr txBox="1"/>
          <p:nvPr/>
        </p:nvSpPr>
        <p:spPr>
          <a:xfrm>
            <a:off x="4038600" y="6169223"/>
            <a:ext cx="692818" cy="307777"/>
          </a:xfrm>
          <a:prstGeom prst="rect">
            <a:avLst/>
          </a:prstGeom>
          <a:noFill/>
        </p:spPr>
        <p:txBody>
          <a:bodyPr wrap="none" rtlCol="0">
            <a:spAutoFit/>
          </a:bodyPr>
          <a:lstStyle/>
          <a:p>
            <a:r>
              <a:rPr lang="en-US" sz="1400" dirty="0">
                <a:latin typeface="+mn-lt"/>
              </a:rPr>
              <a:t>Simon</a:t>
            </a:r>
            <a:endParaRPr lang="en-GB" sz="1400" dirty="0">
              <a:latin typeface="+mn-lt"/>
            </a:endParaRPr>
          </a:p>
        </p:txBody>
      </p:sp>
      <p:sp>
        <p:nvSpPr>
          <p:cNvPr id="11" name="TextBox 10">
            <a:extLst>
              <a:ext uri="{FF2B5EF4-FFF2-40B4-BE49-F238E27FC236}">
                <a16:creationId xmlns:a16="http://schemas.microsoft.com/office/drawing/2014/main" id="{3B188A77-FBE8-6FAA-666F-DE5CDA6B0F0B}"/>
              </a:ext>
            </a:extLst>
          </p:cNvPr>
          <p:cNvSpPr txBox="1"/>
          <p:nvPr/>
        </p:nvSpPr>
        <p:spPr>
          <a:xfrm>
            <a:off x="401444" y="131581"/>
            <a:ext cx="8132956" cy="461665"/>
          </a:xfrm>
          <a:prstGeom prst="rect">
            <a:avLst/>
          </a:prstGeom>
          <a:solidFill>
            <a:schemeClr val="bg1"/>
          </a:solidFill>
        </p:spPr>
        <p:txBody>
          <a:bodyPr wrap="square">
            <a:spAutoFit/>
          </a:bodyPr>
          <a:lstStyle/>
          <a:p>
            <a:pPr algn="l" fontAlgn="b"/>
            <a:r>
              <a:rPr lang="en-US" sz="2400" b="1" u="none" strike="noStrike" dirty="0">
                <a:solidFill>
                  <a:srgbClr val="00A7CC"/>
                </a:solidFill>
                <a:effectLst/>
                <a:latin typeface="+mn-lt"/>
              </a:rPr>
              <a:t>tCSC 2024 – Machine Learning (Split)</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2520522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040" y="525656"/>
            <a:ext cx="8481720" cy="760400"/>
          </a:xfrm>
        </p:spPr>
        <p:txBody>
          <a:bodyPr/>
          <a:lstStyle/>
          <a:p>
            <a:r>
              <a:rPr lang="en-US" sz="2800" dirty="0"/>
              <a:t>Every presentation is supervised by mentors</a:t>
            </a:r>
            <a:endParaRPr lang="en-GB" sz="2800" dirty="0"/>
          </a:p>
        </p:txBody>
      </p:sp>
      <p:sp>
        <p:nvSpPr>
          <p:cNvPr id="3" name="Content Placeholder 2"/>
          <p:cNvSpPr>
            <a:spLocks noGrp="1"/>
          </p:cNvSpPr>
          <p:nvPr>
            <p:ph idx="1"/>
          </p:nvPr>
        </p:nvSpPr>
        <p:spPr>
          <a:xfrm>
            <a:off x="1603376" y="1371600"/>
            <a:ext cx="9059863" cy="4838700"/>
          </a:xfrm>
        </p:spPr>
        <p:txBody>
          <a:bodyPr/>
          <a:lstStyle/>
          <a:p>
            <a:r>
              <a:rPr lang="en-US" sz="2000" dirty="0"/>
              <a:t>This year’s mentors:</a:t>
            </a:r>
          </a:p>
          <a:p>
            <a:pPr lvl="1"/>
            <a:r>
              <a:rPr lang="en-GB" sz="2000" dirty="0"/>
              <a:t>Guilherme Amadio</a:t>
            </a:r>
          </a:p>
          <a:p>
            <a:pPr lvl="1"/>
            <a:r>
              <a:rPr lang="en-GB" sz="2000" dirty="0"/>
              <a:t>Aurindo Barros</a:t>
            </a:r>
          </a:p>
          <a:p>
            <a:pPr lvl="1"/>
            <a:r>
              <a:rPr lang="en-GB" sz="2000" dirty="0"/>
              <a:t>Francisco Borges </a:t>
            </a:r>
          </a:p>
          <a:p>
            <a:pPr lvl="1"/>
            <a:r>
              <a:rPr lang="en-GB" sz="2000" dirty="0"/>
              <a:t>Bob Jacobsen</a:t>
            </a:r>
          </a:p>
          <a:p>
            <a:pPr lvl="1"/>
            <a:r>
              <a:rPr lang="en-GB" sz="2000" dirty="0"/>
              <a:t>Verena Kain</a:t>
            </a:r>
          </a:p>
          <a:p>
            <a:pPr lvl="1"/>
            <a:r>
              <a:rPr lang="en-GB" sz="2000" dirty="0"/>
              <a:t>Judith Katzy </a:t>
            </a:r>
          </a:p>
          <a:p>
            <a:pPr lvl="1"/>
            <a:r>
              <a:rPr lang="en-GB" sz="2000" dirty="0"/>
              <a:t>Sebastian Lopienski</a:t>
            </a:r>
          </a:p>
          <a:p>
            <a:pPr lvl="1"/>
            <a:r>
              <a:rPr lang="en-GB" sz="2000" dirty="0"/>
              <a:t>Andrzej Nowicki</a:t>
            </a:r>
          </a:p>
          <a:p>
            <a:pPr lvl="1"/>
            <a:r>
              <a:rPr lang="en-GB" sz="2000" dirty="0"/>
              <a:t>Alberto Pace</a:t>
            </a:r>
          </a:p>
          <a:p>
            <a:pPr lvl="1"/>
            <a:r>
              <a:rPr lang="en-GB" sz="2000" dirty="0"/>
              <a:t>Danilo Piparo</a:t>
            </a:r>
          </a:p>
          <a:p>
            <a:pPr lvl="1"/>
            <a:r>
              <a:rPr lang="en-GB" sz="2000" dirty="0"/>
              <a:t>Sebastien Ponce</a:t>
            </a:r>
          </a:p>
          <a:p>
            <a:pPr lvl="1"/>
            <a:r>
              <a:rPr lang="en-GB" sz="2000" dirty="0"/>
              <a:t>Toni Sculac </a:t>
            </a:r>
          </a:p>
          <a:p>
            <a:pPr lvl="1"/>
            <a:r>
              <a:rPr lang="en-GB" sz="2000" dirty="0"/>
              <a:t>Michael Schenk</a:t>
            </a:r>
          </a:p>
          <a:p>
            <a:pPr lvl="1"/>
            <a:r>
              <a:rPr lang="en-GB" sz="2000" dirty="0"/>
              <a:t>Sofia Vallecorsa</a:t>
            </a:r>
          </a:p>
          <a:p>
            <a:pPr lvl="1"/>
            <a:r>
              <a:rPr lang="en-GB" sz="2000" dirty="0"/>
              <a:t>Francesco Vaselli</a:t>
            </a:r>
          </a:p>
          <a:p>
            <a:endParaRPr lang="en-GB" sz="2000" dirty="0"/>
          </a:p>
        </p:txBody>
      </p:sp>
      <p:sp>
        <p:nvSpPr>
          <p:cNvPr id="6" name="TextBox 5"/>
          <p:cNvSpPr txBox="1"/>
          <p:nvPr/>
        </p:nvSpPr>
        <p:spPr>
          <a:xfrm rot="20455077">
            <a:off x="5519044" y="2926315"/>
            <a:ext cx="3921266" cy="830997"/>
          </a:xfrm>
          <a:prstGeom prst="rect">
            <a:avLst/>
          </a:prstGeom>
          <a:noFill/>
        </p:spPr>
        <p:txBody>
          <a:bodyPr wrap="none" rtlCol="0">
            <a:spAutoFit/>
          </a:bodyPr>
          <a:lstStyle/>
          <a:p>
            <a:r>
              <a:rPr lang="en-US" sz="4800" dirty="0">
                <a:solidFill>
                  <a:srgbClr val="FF0000"/>
                </a:solidFill>
                <a:latin typeface="Roboto" panose="02000000000000000000" pitchFamily="2" charset="0"/>
              </a:rPr>
              <a:t>THANK YOU !</a:t>
            </a:r>
            <a:endParaRPr lang="en-GB" sz="4800" dirty="0">
              <a:solidFill>
                <a:srgbClr val="FF0000"/>
              </a:solidFill>
              <a:latin typeface="Roboto" panose="02000000000000000000" pitchFamily="2" charset="0"/>
            </a:endParaRPr>
          </a:p>
        </p:txBody>
      </p:sp>
    </p:spTree>
    <p:extLst>
      <p:ext uri="{BB962C8B-B14F-4D97-AF65-F5344CB8AC3E}">
        <p14:creationId xmlns:p14="http://schemas.microsoft.com/office/powerpoint/2010/main" val="2169570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73672-1E62-BCC3-672A-4C9763C9A7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1D8723-A7BD-00D1-3D00-32D8F1B522A2}"/>
              </a:ext>
            </a:extLst>
          </p:cNvPr>
          <p:cNvSpPr>
            <a:spLocks noGrp="1"/>
          </p:cNvSpPr>
          <p:nvPr>
            <p:ph type="title"/>
          </p:nvPr>
        </p:nvSpPr>
        <p:spPr>
          <a:xfrm>
            <a:off x="336360" y="304800"/>
            <a:ext cx="10439040" cy="760400"/>
          </a:xfrm>
        </p:spPr>
        <p:txBody>
          <a:bodyPr/>
          <a:lstStyle/>
          <a:p>
            <a:r>
              <a:rPr lang="en-US" dirty="0"/>
              <a:t>This year’s topics</a:t>
            </a:r>
            <a:endParaRPr lang="en-GB" dirty="0"/>
          </a:p>
        </p:txBody>
      </p:sp>
      <p:sp>
        <p:nvSpPr>
          <p:cNvPr id="3" name="Content Placeholder 2">
            <a:extLst>
              <a:ext uri="{FF2B5EF4-FFF2-40B4-BE49-F238E27FC236}">
                <a16:creationId xmlns:a16="http://schemas.microsoft.com/office/drawing/2014/main" id="{236F42DA-915F-0516-F5A1-C4B11BA8D37C}"/>
              </a:ext>
            </a:extLst>
          </p:cNvPr>
          <p:cNvSpPr>
            <a:spLocks noGrp="1"/>
          </p:cNvSpPr>
          <p:nvPr>
            <p:ph idx="1"/>
          </p:nvPr>
        </p:nvSpPr>
        <p:spPr>
          <a:xfrm>
            <a:off x="336360" y="1143000"/>
            <a:ext cx="11519280" cy="4838908"/>
          </a:xfrm>
        </p:spPr>
        <p:txBody>
          <a:bodyPr/>
          <a:lstStyle/>
          <a:p>
            <a:pPr>
              <a:lnSpc>
                <a:spcPct val="100000"/>
              </a:lnSpc>
              <a:spcBef>
                <a:spcPts val="0"/>
              </a:spcBef>
            </a:pPr>
            <a:r>
              <a:rPr lang="en-GB" sz="1600" b="1" dirty="0">
                <a:latin typeface="+mj-lt"/>
              </a:rPr>
              <a:t>Computer Science, Engineering, IoT, Accelerator Controls </a:t>
            </a:r>
          </a:p>
          <a:p>
            <a:pPr lvl="1">
              <a:lnSpc>
                <a:spcPct val="100000"/>
              </a:lnSpc>
              <a:spcBef>
                <a:spcPts val="0"/>
              </a:spcBef>
            </a:pPr>
            <a:r>
              <a:rPr lang="en-GB" sz="1600" b="0" dirty="0">
                <a:solidFill>
                  <a:srgbClr val="FF0000"/>
                </a:solidFill>
              </a:rPr>
              <a:t>Automate All the Things: CI/CD for the Bold and the Brave</a:t>
            </a:r>
          </a:p>
          <a:p>
            <a:pPr lvl="1">
              <a:lnSpc>
                <a:spcPct val="100000"/>
              </a:lnSpc>
              <a:spcBef>
                <a:spcPts val="0"/>
              </a:spcBef>
            </a:pPr>
            <a:r>
              <a:rPr lang="en-GB" sz="1600" b="0" dirty="0">
                <a:solidFill>
                  <a:srgbClr val="FF0000"/>
                </a:solidFill>
              </a:rPr>
              <a:t>Code you won't regret: principles for maintainable code</a:t>
            </a:r>
          </a:p>
          <a:p>
            <a:pPr lvl="1">
              <a:lnSpc>
                <a:spcPct val="100000"/>
              </a:lnSpc>
              <a:spcBef>
                <a:spcPts val="0"/>
              </a:spcBef>
            </a:pPr>
            <a:r>
              <a:rPr lang="en-GB" sz="1600" b="0" dirty="0">
                <a:solidFill>
                  <a:srgbClr val="FF0000"/>
                </a:solidFill>
              </a:rPr>
              <a:t>Reinforcement Learning in Particle Accelerators: a practical example</a:t>
            </a:r>
          </a:p>
          <a:p>
            <a:pPr lvl="1">
              <a:lnSpc>
                <a:spcPct val="100000"/>
              </a:lnSpc>
              <a:spcBef>
                <a:spcPts val="0"/>
              </a:spcBef>
            </a:pPr>
            <a:r>
              <a:rPr lang="en-GB" sz="1600" b="0" dirty="0">
                <a:solidFill>
                  <a:srgbClr val="FF0000"/>
                </a:solidFill>
              </a:rPr>
              <a:t>Under the Hood of the Snake: Behind the scenes of Python</a:t>
            </a:r>
          </a:p>
          <a:p>
            <a:pPr lvl="1">
              <a:lnSpc>
                <a:spcPct val="100000"/>
              </a:lnSpc>
              <a:spcBef>
                <a:spcPts val="0"/>
              </a:spcBef>
            </a:pPr>
            <a:r>
              <a:rPr lang="en-GB" sz="1600" b="0" dirty="0">
                <a:solidFill>
                  <a:srgbClr val="FF0000"/>
                </a:solidFill>
              </a:rPr>
              <a:t>Web for the win! A crash course in building web apps</a:t>
            </a:r>
          </a:p>
          <a:p>
            <a:pPr>
              <a:lnSpc>
                <a:spcPct val="100000"/>
              </a:lnSpc>
              <a:spcBef>
                <a:spcPts val="0"/>
              </a:spcBef>
            </a:pPr>
            <a:r>
              <a:rPr lang="en-GB" sz="1600" b="1" dirty="0">
                <a:latin typeface="+mj-lt"/>
              </a:rPr>
              <a:t>Computing Architectures for Experiment Online Triggers and Event Filters</a:t>
            </a:r>
            <a:endParaRPr lang="en-GB" sz="1600" b="0" dirty="0">
              <a:solidFill>
                <a:schemeClr val="accent2">
                  <a:lumMod val="75000"/>
                </a:schemeClr>
              </a:solidFill>
            </a:endParaRPr>
          </a:p>
          <a:p>
            <a:pPr lvl="1">
              <a:lnSpc>
                <a:spcPct val="100000"/>
              </a:lnSpc>
              <a:spcBef>
                <a:spcPts val="0"/>
              </a:spcBef>
            </a:pPr>
            <a:r>
              <a:rPr lang="en-GB" sz="1600" b="0" dirty="0">
                <a:solidFill>
                  <a:schemeClr val="accent2">
                    <a:lumMod val="75000"/>
                  </a:schemeClr>
                </a:solidFill>
              </a:rPr>
              <a:t>Data Processing with FPGAs: Parallel Computing on Compact Configurable Logic</a:t>
            </a:r>
          </a:p>
          <a:p>
            <a:pPr>
              <a:lnSpc>
                <a:spcPct val="100000"/>
              </a:lnSpc>
              <a:spcBef>
                <a:spcPts val="0"/>
              </a:spcBef>
            </a:pPr>
            <a:r>
              <a:rPr lang="en-GB" sz="1600" b="1" dirty="0">
                <a:latin typeface="+mj-lt"/>
              </a:rPr>
              <a:t>Data Science, Machine Learning, and AI</a:t>
            </a:r>
            <a:endParaRPr lang="en-GB" sz="1600" b="0" dirty="0">
              <a:solidFill>
                <a:srgbClr val="870002"/>
              </a:solidFill>
            </a:endParaRPr>
          </a:p>
          <a:p>
            <a:pPr lvl="1">
              <a:lnSpc>
                <a:spcPct val="100000"/>
              </a:lnSpc>
              <a:spcBef>
                <a:spcPts val="0"/>
              </a:spcBef>
            </a:pPr>
            <a:r>
              <a:rPr lang="en-GB" sz="1600" b="0" dirty="0">
                <a:solidFill>
                  <a:srgbClr val="870002"/>
                </a:solidFill>
              </a:rPr>
              <a:t>Federated Learning with CAFEIN for Decentralized, Privacy preserving and Secure AI development</a:t>
            </a:r>
          </a:p>
          <a:p>
            <a:pPr lvl="1">
              <a:lnSpc>
                <a:spcPct val="100000"/>
              </a:lnSpc>
              <a:spcBef>
                <a:spcPts val="0"/>
              </a:spcBef>
            </a:pPr>
            <a:r>
              <a:rPr lang="en-GB" sz="1600" b="0" dirty="0">
                <a:solidFill>
                  <a:srgbClr val="870002"/>
                </a:solidFill>
              </a:rPr>
              <a:t>LLMs in Production: RAG pipelines and beyond</a:t>
            </a:r>
          </a:p>
          <a:p>
            <a:pPr lvl="1">
              <a:lnSpc>
                <a:spcPct val="100000"/>
              </a:lnSpc>
              <a:spcBef>
                <a:spcPts val="0"/>
              </a:spcBef>
            </a:pPr>
            <a:r>
              <a:rPr lang="en-GB" sz="1600" b="0" dirty="0">
                <a:solidFill>
                  <a:srgbClr val="870002"/>
                </a:solidFill>
              </a:rPr>
              <a:t>On equivariance and explainability</a:t>
            </a:r>
          </a:p>
          <a:p>
            <a:pPr lvl="1">
              <a:lnSpc>
                <a:spcPct val="100000"/>
              </a:lnSpc>
              <a:spcBef>
                <a:spcPts val="0"/>
              </a:spcBef>
            </a:pPr>
            <a:r>
              <a:rPr lang="en-GB" sz="1600" b="0" dirty="0">
                <a:solidFill>
                  <a:srgbClr val="870002"/>
                </a:solidFill>
              </a:rPr>
              <a:t>Understanding Large Language Models and their Applications in Code Generation</a:t>
            </a:r>
          </a:p>
          <a:p>
            <a:pPr>
              <a:lnSpc>
                <a:spcPct val="100000"/>
              </a:lnSpc>
              <a:spcBef>
                <a:spcPts val="0"/>
              </a:spcBef>
            </a:pPr>
            <a:r>
              <a:rPr lang="en-GB" sz="1600" b="1" dirty="0">
                <a:latin typeface="+mj-lt"/>
              </a:rPr>
              <a:t>Performance Tuning, Accelerated Computing, GPU-based architectures</a:t>
            </a:r>
            <a:endParaRPr lang="en-GB" sz="1600" b="0" dirty="0">
              <a:solidFill>
                <a:srgbClr val="00B050"/>
              </a:solidFill>
            </a:endParaRPr>
          </a:p>
          <a:p>
            <a:pPr lvl="1">
              <a:lnSpc>
                <a:spcPct val="100000"/>
              </a:lnSpc>
              <a:spcBef>
                <a:spcPts val="0"/>
              </a:spcBef>
            </a:pPr>
            <a:r>
              <a:rPr lang="en-GB" sz="1600" b="0" dirty="0">
                <a:solidFill>
                  <a:srgbClr val="00B050"/>
                </a:solidFill>
              </a:rPr>
              <a:t>The Algorithm Advantage: Outperforming Hardware with Smarter Code</a:t>
            </a:r>
          </a:p>
          <a:p>
            <a:pPr lvl="1">
              <a:lnSpc>
                <a:spcPct val="100000"/>
              </a:lnSpc>
              <a:spcBef>
                <a:spcPts val="0"/>
              </a:spcBef>
            </a:pPr>
            <a:r>
              <a:rPr lang="en-GB" sz="1600" b="0" dirty="0">
                <a:solidFill>
                  <a:srgbClr val="00B050"/>
                </a:solidFill>
              </a:rPr>
              <a:t>WASM: the future of computing</a:t>
            </a:r>
          </a:p>
          <a:p>
            <a:pPr>
              <a:lnSpc>
                <a:spcPct val="100000"/>
              </a:lnSpc>
              <a:spcBef>
                <a:spcPts val="0"/>
              </a:spcBef>
            </a:pPr>
            <a:r>
              <a:rPr lang="en-GB" sz="1600" b="1" dirty="0">
                <a:latin typeface="+mj-lt"/>
              </a:rPr>
              <a:t>Physics Computing and Data analysis </a:t>
            </a:r>
          </a:p>
          <a:p>
            <a:pPr lvl="1">
              <a:lnSpc>
                <a:spcPct val="100000"/>
              </a:lnSpc>
              <a:spcBef>
                <a:spcPts val="0"/>
              </a:spcBef>
            </a:pPr>
            <a:r>
              <a:rPr lang="en-GB" sz="1600" b="0" dirty="0">
                <a:solidFill>
                  <a:srgbClr val="0070C0"/>
                </a:solidFill>
              </a:rPr>
              <a:t>Bayesian inference in particle physics</a:t>
            </a:r>
          </a:p>
          <a:p>
            <a:pPr lvl="1">
              <a:lnSpc>
                <a:spcPct val="100000"/>
              </a:lnSpc>
              <a:spcBef>
                <a:spcPts val="0"/>
              </a:spcBef>
            </a:pPr>
            <a:r>
              <a:rPr lang="en-GB" sz="1600" b="0" dirty="0">
                <a:solidFill>
                  <a:srgbClr val="0070C0"/>
                </a:solidFill>
              </a:rPr>
              <a:t>Efficient Workflow Management in High-Energy Physics</a:t>
            </a:r>
          </a:p>
          <a:p>
            <a:pPr lvl="1">
              <a:lnSpc>
                <a:spcPct val="100000"/>
              </a:lnSpc>
              <a:spcBef>
                <a:spcPts val="0"/>
              </a:spcBef>
            </a:pPr>
            <a:r>
              <a:rPr lang="en-GB" sz="1600" b="0" dirty="0">
                <a:solidFill>
                  <a:srgbClr val="0070C0"/>
                </a:solidFill>
              </a:rPr>
              <a:t>Maximum Likelihood Fitting</a:t>
            </a:r>
          </a:p>
          <a:p>
            <a:pPr>
              <a:lnSpc>
                <a:spcPct val="100000"/>
              </a:lnSpc>
              <a:spcBef>
                <a:spcPts val="0"/>
              </a:spcBef>
            </a:pPr>
            <a:r>
              <a:rPr lang="en-GB" sz="1600" b="1" dirty="0">
                <a:latin typeface="+mj-lt"/>
              </a:rPr>
              <a:t>Quantum Computing</a:t>
            </a:r>
            <a:endParaRPr lang="en-GB" sz="1600" b="0" dirty="0">
              <a:solidFill>
                <a:srgbClr val="0070C0"/>
              </a:solidFill>
            </a:endParaRPr>
          </a:p>
          <a:p>
            <a:pPr lvl="1">
              <a:lnSpc>
                <a:spcPct val="100000"/>
              </a:lnSpc>
              <a:spcBef>
                <a:spcPts val="0"/>
              </a:spcBef>
            </a:pPr>
            <a:r>
              <a:rPr lang="en-GB" sz="1600" b="0" dirty="0">
                <a:solidFill>
                  <a:srgbClr val="FF6699"/>
                </a:solidFill>
              </a:rPr>
              <a:t>Breaking RSA and picking up the pieces</a:t>
            </a:r>
          </a:p>
          <a:p>
            <a:pPr>
              <a:lnSpc>
                <a:spcPct val="100000"/>
              </a:lnSpc>
              <a:spcBef>
                <a:spcPts val="0"/>
              </a:spcBef>
            </a:pPr>
            <a:endParaRPr lang="en-US" sz="1600" b="0" dirty="0">
              <a:solidFill>
                <a:srgbClr val="0070C0"/>
              </a:solidFill>
            </a:endParaRPr>
          </a:p>
          <a:p>
            <a:pPr>
              <a:lnSpc>
                <a:spcPct val="100000"/>
              </a:lnSpc>
              <a:spcBef>
                <a:spcPts val="0"/>
              </a:spcBef>
            </a:pPr>
            <a:endParaRPr lang="en-US" sz="1600" b="0" dirty="0">
              <a:solidFill>
                <a:srgbClr val="0070C0"/>
              </a:solidFill>
            </a:endParaRPr>
          </a:p>
          <a:p>
            <a:pPr>
              <a:lnSpc>
                <a:spcPct val="100000"/>
              </a:lnSpc>
              <a:spcBef>
                <a:spcPts val="0"/>
              </a:spcBef>
            </a:pPr>
            <a:endParaRPr lang="en-GB" sz="1600" dirty="0"/>
          </a:p>
          <a:p>
            <a:pPr>
              <a:lnSpc>
                <a:spcPct val="100000"/>
              </a:lnSpc>
              <a:spcBef>
                <a:spcPts val="0"/>
              </a:spcBef>
            </a:pPr>
            <a:endParaRPr lang="en-GB" sz="1600" dirty="0"/>
          </a:p>
        </p:txBody>
      </p:sp>
    </p:spTree>
    <p:extLst>
      <p:ext uri="{BB962C8B-B14F-4D97-AF65-F5344CB8AC3E}">
        <p14:creationId xmlns:p14="http://schemas.microsoft.com/office/powerpoint/2010/main" val="3070216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9" y="1371600"/>
            <a:ext cx="2907183" cy="1662908"/>
          </a:xfrm>
          <a:prstGeom prst="rect">
            <a:avLst/>
          </a:prstGeom>
        </p:spPr>
      </p:pic>
      <p:pic>
        <p:nvPicPr>
          <p:cNvPr id="3" name="Picture 2">
            <a:extLst>
              <a:ext uri="{FF2B5EF4-FFF2-40B4-BE49-F238E27FC236}">
                <a16:creationId xmlns:a16="http://schemas.microsoft.com/office/drawing/2014/main" id="{90C88D8B-7544-CA16-B972-F33C7DEC9400}"/>
              </a:ext>
            </a:extLst>
          </p:cNvPr>
          <p:cNvPicPr>
            <a:picLocks noChangeAspect="1"/>
          </p:cNvPicPr>
          <p:nvPr/>
        </p:nvPicPr>
        <p:blipFill>
          <a:blip r:embed="rId4"/>
          <a:srcRect l="14" t="14445" r="20158" b="10000"/>
          <a:stretch/>
        </p:blipFill>
        <p:spPr>
          <a:xfrm>
            <a:off x="914400" y="160233"/>
            <a:ext cx="10287000" cy="6537533"/>
          </a:xfrm>
          <a:prstGeom prst="rect">
            <a:avLst/>
          </a:prstGeom>
        </p:spPr>
      </p:pic>
      <p:sp>
        <p:nvSpPr>
          <p:cNvPr id="4" name="TextBox 3">
            <a:extLst>
              <a:ext uri="{FF2B5EF4-FFF2-40B4-BE49-F238E27FC236}">
                <a16:creationId xmlns:a16="http://schemas.microsoft.com/office/drawing/2014/main" id="{BB95A74D-F233-2CD5-38CC-67762BDF955C}"/>
              </a:ext>
            </a:extLst>
          </p:cNvPr>
          <p:cNvSpPr txBox="1"/>
          <p:nvPr/>
        </p:nvSpPr>
        <p:spPr>
          <a:xfrm>
            <a:off x="2895600" y="6172200"/>
            <a:ext cx="2640467" cy="307777"/>
          </a:xfrm>
          <a:prstGeom prst="rect">
            <a:avLst/>
          </a:prstGeom>
          <a:noFill/>
        </p:spPr>
        <p:txBody>
          <a:bodyPr wrap="none" rtlCol="0">
            <a:spAutoFit/>
          </a:bodyPr>
          <a:lstStyle/>
          <a:p>
            <a:pPr algn="ctr"/>
            <a:r>
              <a:rPr lang="en-US" sz="1400" b="1" dirty="0">
                <a:solidFill>
                  <a:srgbClr val="FF0000"/>
                </a:solidFill>
                <a:latin typeface="+mn-lt"/>
              </a:rPr>
              <a:t>Beware of </a:t>
            </a:r>
            <a:r>
              <a:rPr lang="en-US" sz="1400" b="1" dirty="0" err="1">
                <a:solidFill>
                  <a:srgbClr val="FF0000"/>
                </a:solidFill>
                <a:latin typeface="+mn-lt"/>
              </a:rPr>
              <a:t>paralell</a:t>
            </a:r>
            <a:r>
              <a:rPr lang="en-US" sz="1400" b="1" dirty="0">
                <a:solidFill>
                  <a:srgbClr val="FF0000"/>
                </a:solidFill>
                <a:latin typeface="+mn-lt"/>
              </a:rPr>
              <a:t> sessions !</a:t>
            </a:r>
            <a:endParaRPr lang="en-GB" sz="1400" b="1" dirty="0">
              <a:solidFill>
                <a:srgbClr val="FF0000"/>
              </a:solidFill>
              <a:latin typeface="+mn-lt"/>
            </a:endParaRPr>
          </a:p>
        </p:txBody>
      </p:sp>
      <p:sp>
        <p:nvSpPr>
          <p:cNvPr id="5" name="Oval 4">
            <a:extLst>
              <a:ext uri="{FF2B5EF4-FFF2-40B4-BE49-F238E27FC236}">
                <a16:creationId xmlns:a16="http://schemas.microsoft.com/office/drawing/2014/main" id="{266D3394-5154-B2F1-56EE-4CCB1348BB36}"/>
              </a:ext>
            </a:extLst>
          </p:cNvPr>
          <p:cNvSpPr/>
          <p:nvPr/>
        </p:nvSpPr>
        <p:spPr bwMode="auto">
          <a:xfrm>
            <a:off x="3124200" y="5334000"/>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7" name="Oval 6">
            <a:extLst>
              <a:ext uri="{FF2B5EF4-FFF2-40B4-BE49-F238E27FC236}">
                <a16:creationId xmlns:a16="http://schemas.microsoft.com/office/drawing/2014/main" id="{233B84AA-AE07-A081-BCE6-2B1DF3D29BB9}"/>
              </a:ext>
            </a:extLst>
          </p:cNvPr>
          <p:cNvSpPr/>
          <p:nvPr/>
        </p:nvSpPr>
        <p:spPr bwMode="auto">
          <a:xfrm>
            <a:off x="5735919" y="5327542"/>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Oval 7">
            <a:extLst>
              <a:ext uri="{FF2B5EF4-FFF2-40B4-BE49-F238E27FC236}">
                <a16:creationId xmlns:a16="http://schemas.microsoft.com/office/drawing/2014/main" id="{BB122729-EA2D-42D4-B7D3-061BDE067452}"/>
              </a:ext>
            </a:extLst>
          </p:cNvPr>
          <p:cNvSpPr/>
          <p:nvPr/>
        </p:nvSpPr>
        <p:spPr bwMode="auto">
          <a:xfrm>
            <a:off x="10896600" y="5486400"/>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2856133807"/>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00721"/>
            <a:ext cx="10439040" cy="760400"/>
          </a:xfrm>
        </p:spPr>
        <p:txBody>
          <a:bodyPr/>
          <a:lstStyle/>
          <a:p>
            <a:r>
              <a:rPr lang="en-US" dirty="0"/>
              <a:t>Locations</a:t>
            </a:r>
            <a:endParaRPr lang="en-GB" dirty="0"/>
          </a:p>
        </p:txBody>
      </p:sp>
      <p:pic>
        <p:nvPicPr>
          <p:cNvPr id="13" name="Content Placeholder 12" descr="A map of a city&#10;&#10;Description automatically generated">
            <a:extLst>
              <a:ext uri="{FF2B5EF4-FFF2-40B4-BE49-F238E27FC236}">
                <a16:creationId xmlns:a16="http://schemas.microsoft.com/office/drawing/2014/main" id="{FB4EFA5F-5371-54F6-5CE6-B91A4391E6FD}"/>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9781"/>
          <a:stretch/>
        </p:blipFill>
        <p:spPr>
          <a:xfrm>
            <a:off x="1806770" y="1066800"/>
            <a:ext cx="8578461" cy="5562600"/>
          </a:xfrm>
        </p:spPr>
      </p:pic>
      <p:pic>
        <p:nvPicPr>
          <p:cNvPr id="15" name="Graphic 14" descr="Burger and drink with solid fill">
            <a:extLst>
              <a:ext uri="{FF2B5EF4-FFF2-40B4-BE49-F238E27FC236}">
                <a16:creationId xmlns:a16="http://schemas.microsoft.com/office/drawing/2014/main" id="{D4A4BA7E-5F62-5DD6-A5D8-ADC89877C20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17832" y="4665431"/>
            <a:ext cx="820969" cy="820969"/>
          </a:xfrm>
          <a:prstGeom prst="rect">
            <a:avLst/>
          </a:prstGeom>
          <a:effectLst>
            <a:outerShdw blurRad="63500" sx="102000" sy="102000" algn="ctr" rotWithShape="0">
              <a:prstClr val="black">
                <a:alpha val="40000"/>
              </a:prstClr>
            </a:outerShdw>
          </a:effectLst>
        </p:spPr>
      </p:pic>
      <p:pic>
        <p:nvPicPr>
          <p:cNvPr id="17" name="Graphic 16" descr="Lecturer with solid fill">
            <a:extLst>
              <a:ext uri="{FF2B5EF4-FFF2-40B4-BE49-F238E27FC236}">
                <a16:creationId xmlns:a16="http://schemas.microsoft.com/office/drawing/2014/main" id="{6D973DDF-ACA8-7B5C-65EE-F8E7555648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43600" y="2438400"/>
            <a:ext cx="457200" cy="457200"/>
          </a:xfrm>
          <a:prstGeom prst="rect">
            <a:avLst/>
          </a:prstGeom>
          <a:effectLst>
            <a:outerShdw blurRad="63500" sx="102000" sy="102000" algn="ctr" rotWithShape="0">
              <a:prstClr val="black">
                <a:alpha val="40000"/>
              </a:prstClr>
            </a:outerShdw>
          </a:effectLst>
        </p:spPr>
      </p:pic>
      <p:pic>
        <p:nvPicPr>
          <p:cNvPr id="19" name="Graphic 18" descr="Head with gears with solid fill">
            <a:extLst>
              <a:ext uri="{FF2B5EF4-FFF2-40B4-BE49-F238E27FC236}">
                <a16:creationId xmlns:a16="http://schemas.microsoft.com/office/drawing/2014/main" id="{467AE3FB-683D-748B-FE2D-BDE825EEA61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772400" y="2362200"/>
            <a:ext cx="914400" cy="914400"/>
          </a:xfrm>
          <a:prstGeom prst="rect">
            <a:avLst/>
          </a:prstGeom>
          <a:effectLst>
            <a:outerShdw blurRad="63500" sx="102000" sy="102000" algn="ctr" rotWithShape="0">
              <a:prstClr val="black">
                <a:alpha val="40000"/>
              </a:prstClr>
            </a:outerShdw>
          </a:effectLst>
        </p:spPr>
      </p:pic>
      <p:sp>
        <p:nvSpPr>
          <p:cNvPr id="20" name="Rectangular Callout 19">
            <a:extLst>
              <a:ext uri="{FF2B5EF4-FFF2-40B4-BE49-F238E27FC236}">
                <a16:creationId xmlns:a16="http://schemas.microsoft.com/office/drawing/2014/main" id="{B5C8D582-0ECA-314B-CDD9-6BFF6623AC03}"/>
              </a:ext>
            </a:extLst>
          </p:cNvPr>
          <p:cNvSpPr/>
          <p:nvPr/>
        </p:nvSpPr>
        <p:spPr bwMode="auto">
          <a:xfrm>
            <a:off x="5597758" y="1066800"/>
            <a:ext cx="1952625" cy="905056"/>
          </a:xfrm>
          <a:prstGeom prst="wedgeRectCallout">
            <a:avLst>
              <a:gd name="adj1" fmla="val -22842"/>
              <a:gd name="adj2" fmla="val 96250"/>
            </a:avLst>
          </a:prstGeom>
          <a:solidFill>
            <a:srgbClr val="002060"/>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Lectures in</a:t>
            </a:r>
            <a:b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b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IT Amphitheatre</a:t>
            </a:r>
          </a:p>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(and zoom)</a:t>
            </a:r>
          </a:p>
        </p:txBody>
      </p:sp>
      <p:sp>
        <p:nvSpPr>
          <p:cNvPr id="22" name="Rectangular Callout 21">
            <a:extLst>
              <a:ext uri="{FF2B5EF4-FFF2-40B4-BE49-F238E27FC236}">
                <a16:creationId xmlns:a16="http://schemas.microsoft.com/office/drawing/2014/main" id="{8168A81C-B3FE-2C2B-30D1-25AB68FC8B96}"/>
              </a:ext>
            </a:extLst>
          </p:cNvPr>
          <p:cNvSpPr/>
          <p:nvPr/>
        </p:nvSpPr>
        <p:spPr bwMode="auto">
          <a:xfrm>
            <a:off x="7924800" y="3505200"/>
            <a:ext cx="1447800" cy="905056"/>
          </a:xfrm>
          <a:prstGeom prst="wedgeRectCallout">
            <a:avLst>
              <a:gd name="adj1" fmla="val -33452"/>
              <a:gd name="adj2" fmla="val -84503"/>
            </a:avLst>
          </a:prstGeom>
          <a:solidFill>
            <a:srgbClr val="002060"/>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Exercises in</a:t>
            </a:r>
            <a:b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b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513/1-024</a:t>
            </a:r>
          </a:p>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(no zoom)</a:t>
            </a:r>
          </a:p>
        </p:txBody>
      </p:sp>
      <p:sp>
        <p:nvSpPr>
          <p:cNvPr id="23" name="Rectangular Callout 22">
            <a:extLst>
              <a:ext uri="{FF2B5EF4-FFF2-40B4-BE49-F238E27FC236}">
                <a16:creationId xmlns:a16="http://schemas.microsoft.com/office/drawing/2014/main" id="{A6ED443D-A0D0-D162-7C9E-861ED8CE539E}"/>
              </a:ext>
            </a:extLst>
          </p:cNvPr>
          <p:cNvSpPr/>
          <p:nvPr/>
        </p:nvSpPr>
        <p:spPr bwMode="auto">
          <a:xfrm>
            <a:off x="4873857" y="5724344"/>
            <a:ext cx="1447800" cy="457200"/>
          </a:xfrm>
          <a:prstGeom prst="wedgeRectCallout">
            <a:avLst>
              <a:gd name="adj1" fmla="val -33184"/>
              <a:gd name="adj2" fmla="val -115012"/>
            </a:avLst>
          </a:prstGeom>
          <a:solidFill>
            <a:srgbClr val="002060"/>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Lunch ❤️</a:t>
            </a:r>
          </a:p>
        </p:txBody>
      </p:sp>
    </p:spTree>
    <p:extLst>
      <p:ext uri="{BB962C8B-B14F-4D97-AF65-F5344CB8AC3E}">
        <p14:creationId xmlns:p14="http://schemas.microsoft.com/office/powerpoint/2010/main" val="19746110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040" y="525656"/>
            <a:ext cx="8481720" cy="760400"/>
          </a:xfrm>
        </p:spPr>
        <p:txBody>
          <a:bodyPr/>
          <a:lstStyle/>
          <a:p>
            <a:r>
              <a:rPr lang="en-US" dirty="0"/>
              <a:t>School rules</a:t>
            </a:r>
            <a:endParaRPr lang="en-GB" dirty="0"/>
          </a:p>
        </p:txBody>
      </p:sp>
      <p:sp>
        <p:nvSpPr>
          <p:cNvPr id="3" name="Content Placeholder 2"/>
          <p:cNvSpPr>
            <a:spLocks noGrp="1"/>
          </p:cNvSpPr>
          <p:nvPr>
            <p:ph idx="1"/>
          </p:nvPr>
        </p:nvSpPr>
        <p:spPr>
          <a:xfrm>
            <a:off x="1603200" y="1562565"/>
            <a:ext cx="9060480" cy="4838908"/>
          </a:xfrm>
        </p:spPr>
        <p:txBody>
          <a:bodyPr/>
          <a:lstStyle/>
          <a:p>
            <a:r>
              <a:rPr lang="en-US" dirty="0"/>
              <a:t>Normal School rules #1, #2, and #3 still applies !</a:t>
            </a:r>
          </a:p>
          <a:p>
            <a:r>
              <a:rPr lang="en-US" dirty="0"/>
              <a:t>Additional rules for </a:t>
            </a:r>
            <a:r>
              <a:rPr lang="en-US" dirty="0" err="1"/>
              <a:t>iCSC</a:t>
            </a:r>
            <a:r>
              <a:rPr lang="en-US" dirty="0"/>
              <a:t> lecturers</a:t>
            </a:r>
          </a:p>
          <a:p>
            <a:pPr lvl="1"/>
            <a:r>
              <a:rPr lang="en-US" dirty="0"/>
              <a:t>55 minute lectures + 5 minutes for Q&amp;A</a:t>
            </a:r>
          </a:p>
          <a:p>
            <a:pPr lvl="1"/>
            <a:r>
              <a:rPr lang="en-US" dirty="0"/>
              <a:t>Please </a:t>
            </a:r>
            <a:r>
              <a:rPr lang="en-US" dirty="0" err="1"/>
              <a:t>socialise</a:t>
            </a:r>
            <a:r>
              <a:rPr lang="en-US" dirty="0"/>
              <a:t> during the coffee breaks </a:t>
            </a:r>
          </a:p>
        </p:txBody>
      </p:sp>
    </p:spTree>
    <p:extLst>
      <p:ext uri="{BB962C8B-B14F-4D97-AF65-F5344CB8AC3E}">
        <p14:creationId xmlns:p14="http://schemas.microsoft.com/office/powerpoint/2010/main" val="7280379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next Main School</a:t>
            </a:r>
            <a:endParaRPr lang="en-GB" dirty="0"/>
          </a:p>
        </p:txBody>
      </p:sp>
      <p:sp>
        <p:nvSpPr>
          <p:cNvPr id="4" name="Content Placeholder 3"/>
          <p:cNvSpPr>
            <a:spLocks noGrp="1"/>
          </p:cNvSpPr>
          <p:nvPr>
            <p:ph sz="half" idx="1"/>
          </p:nvPr>
        </p:nvSpPr>
        <p:spPr/>
        <p:txBody>
          <a:bodyPr/>
          <a:lstStyle/>
          <a:p>
            <a:r>
              <a:rPr lang="en-US" b="0" dirty="0"/>
              <a:t>CSC 2025</a:t>
            </a:r>
          </a:p>
          <a:p>
            <a:r>
              <a:rPr lang="en-US" b="0" dirty="0"/>
              <a:t>6 – 19 July 2025</a:t>
            </a:r>
          </a:p>
          <a:p>
            <a:r>
              <a:rPr lang="en-US" b="0" dirty="0"/>
              <a:t>Lund University</a:t>
            </a:r>
          </a:p>
          <a:p>
            <a:r>
              <a:rPr lang="en-US" b="0" dirty="0"/>
              <a:t>Lund, Sweden</a:t>
            </a:r>
          </a:p>
          <a:p>
            <a:r>
              <a:rPr lang="en-US" b="0" dirty="0">
                <a:hlinkClick r:id="rId2"/>
              </a:rPr>
              <a:t>http://cern.ch/csc</a:t>
            </a:r>
            <a:r>
              <a:rPr lang="en-US" b="0" dirty="0"/>
              <a:t> </a:t>
            </a:r>
            <a:endParaRPr lang="en-GB" b="0" dirty="0"/>
          </a:p>
        </p:txBody>
      </p:sp>
      <p:pic>
        <p:nvPicPr>
          <p:cNvPr id="5" name="Picture 4">
            <a:extLst>
              <a:ext uri="{FF2B5EF4-FFF2-40B4-BE49-F238E27FC236}">
                <a16:creationId xmlns:a16="http://schemas.microsoft.com/office/drawing/2014/main" id="{8DF7BE3F-604A-5530-07D4-247FBEA5AA21}"/>
              </a:ext>
            </a:extLst>
          </p:cNvPr>
          <p:cNvPicPr>
            <a:picLocks noChangeAspect="1"/>
          </p:cNvPicPr>
          <p:nvPr/>
        </p:nvPicPr>
        <p:blipFill>
          <a:blip r:embed="rId3"/>
          <a:srcRect l="23698" t="12222" r="22724" b="2222"/>
          <a:stretch/>
        </p:blipFill>
        <p:spPr>
          <a:xfrm>
            <a:off x="5638800" y="-1"/>
            <a:ext cx="4848225" cy="6787515"/>
          </a:xfrm>
          <a:prstGeom prst="rect">
            <a:avLst/>
          </a:prstGeom>
        </p:spPr>
      </p:pic>
    </p:spTree>
    <p:extLst>
      <p:ext uri="{BB962C8B-B14F-4D97-AF65-F5344CB8AC3E}">
        <p14:creationId xmlns:p14="http://schemas.microsoft.com/office/powerpoint/2010/main" val="1010036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a:t>The CERN School of Computing</a:t>
            </a:r>
            <a:endParaRPr lang="en-US" dirty="0"/>
          </a:p>
        </p:txBody>
      </p:sp>
      <p:sp>
        <p:nvSpPr>
          <p:cNvPr id="111620" name="Rectangle 4"/>
          <p:cNvSpPr>
            <a:spLocks noGrp="1" noChangeArrowheads="1"/>
          </p:cNvSpPr>
          <p:nvPr>
            <p:ph idx="1"/>
          </p:nvPr>
        </p:nvSpPr>
        <p:spPr/>
        <p:txBody>
          <a:bodyPr/>
          <a:lstStyle/>
          <a:p>
            <a:r>
              <a:rPr lang="en-US" b="0" dirty="0"/>
              <a:t>Aims at creating a common culture in scientific computing among young scientists and engineers involved in particle physics or other sciences, as a strategic direction to favor mobility and to facilitate the development of large computing-oriented transnational projects. </a:t>
            </a:r>
          </a:p>
          <a:p>
            <a:pPr lvl="1"/>
            <a:r>
              <a:rPr lang="en-US" dirty="0">
                <a:hlinkClick r:id="rId3"/>
              </a:rPr>
              <a:t>http://cern.ch/csc</a:t>
            </a:r>
            <a:r>
              <a:rPr lang="en-US" dirty="0"/>
              <a:t> </a:t>
            </a:r>
          </a:p>
          <a:p>
            <a:r>
              <a:rPr lang="en-US" b="0" dirty="0"/>
              <a:t>Participants come from worldwide laboratories and universities with typically of 15 to 30 different nationalities (&gt;60 different nationalities over the past 10 years). </a:t>
            </a:r>
          </a:p>
          <a:p>
            <a:pPr lvl="1"/>
            <a:r>
              <a:rPr lang="en-US" dirty="0">
                <a:hlinkClick r:id="rId4"/>
              </a:rPr>
              <a:t>http://cern.ch/csc/alumni</a:t>
            </a:r>
            <a:r>
              <a:rPr lang="en-US" dirty="0"/>
              <a:t> </a:t>
            </a: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9" y="1371600"/>
            <a:ext cx="2907183" cy="1662908"/>
          </a:xfrm>
          <a:prstGeom prst="rect">
            <a:avLst/>
          </a:prstGeom>
        </p:spPr>
      </p:pic>
      <p:sp>
        <p:nvSpPr>
          <p:cNvPr id="3" name="Title 2">
            <a:extLst>
              <a:ext uri="{FF2B5EF4-FFF2-40B4-BE49-F238E27FC236}">
                <a16:creationId xmlns:a16="http://schemas.microsoft.com/office/drawing/2014/main" id="{1EF2FE63-49A8-DBB1-0591-0EC4A2302BFC}"/>
              </a:ext>
            </a:extLst>
          </p:cNvPr>
          <p:cNvSpPr txBox="1">
            <a:spLocks/>
          </p:cNvSpPr>
          <p:nvPr/>
        </p:nvSpPr>
        <p:spPr bwMode="auto">
          <a:xfrm>
            <a:off x="1885560" y="3505200"/>
            <a:ext cx="8420880" cy="16002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Now ...</a:t>
            </a:r>
            <a:br>
              <a:rPr lang="en-US" sz="5400" kern="0" dirty="0">
                <a:latin typeface="Roboto" panose="02000000000000000000" pitchFamily="2" charset="0"/>
              </a:rPr>
            </a:br>
            <a:r>
              <a:rPr lang="en-US" sz="5400" kern="0" dirty="0">
                <a:latin typeface="Roboto" panose="02000000000000000000" pitchFamily="2" charset="0"/>
              </a:rPr>
              <a:t>Let’s start !</a:t>
            </a:r>
            <a:endParaRPr lang="en-US" kern="0" dirty="0">
              <a:latin typeface="Roboto" panose="02000000000000000000" pitchFamily="2" charset="0"/>
            </a:endParaRPr>
          </a:p>
        </p:txBody>
      </p:sp>
    </p:spTree>
    <p:extLst>
      <p:ext uri="{BB962C8B-B14F-4D97-AF65-F5344CB8AC3E}">
        <p14:creationId xmlns:p14="http://schemas.microsoft.com/office/powerpoint/2010/main" val="189336344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8" y="2597546"/>
            <a:ext cx="2907183" cy="1662908"/>
          </a:xfrm>
          <a:prstGeom prst="rect">
            <a:avLst/>
          </a:prstGeom>
        </p:spPr>
      </p:pic>
      <p:sp>
        <p:nvSpPr>
          <p:cNvPr id="3" name="Title 2">
            <a:extLst>
              <a:ext uri="{FF2B5EF4-FFF2-40B4-BE49-F238E27FC236}">
                <a16:creationId xmlns:a16="http://schemas.microsoft.com/office/drawing/2014/main" id="{1EF2FE63-49A8-DBB1-0591-0EC4A2302BFC}"/>
              </a:ext>
            </a:extLst>
          </p:cNvPr>
          <p:cNvSpPr txBox="1">
            <a:spLocks/>
          </p:cNvSpPr>
          <p:nvPr/>
        </p:nvSpPr>
        <p:spPr bwMode="auto">
          <a:xfrm>
            <a:off x="1885560" y="1106959"/>
            <a:ext cx="8420880" cy="46440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We’ll start at 09:00</a:t>
            </a:r>
            <a:endParaRPr lang="en-US" kern="0" dirty="0">
              <a:latin typeface="Roboto" panose="02000000000000000000" pitchFamily="2" charset="0"/>
            </a:endParaRPr>
          </a:p>
        </p:txBody>
      </p:sp>
    </p:spTree>
    <p:extLst>
      <p:ext uri="{BB962C8B-B14F-4D97-AF65-F5344CB8AC3E}">
        <p14:creationId xmlns:p14="http://schemas.microsoft.com/office/powerpoint/2010/main" val="251303990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8" y="2597546"/>
            <a:ext cx="2907183" cy="1662908"/>
          </a:xfrm>
          <a:prstGeom prst="rect">
            <a:avLst/>
          </a:prstGeom>
        </p:spPr>
      </p:pic>
      <p:sp>
        <p:nvSpPr>
          <p:cNvPr id="3" name="Title 2">
            <a:extLst>
              <a:ext uri="{FF2B5EF4-FFF2-40B4-BE49-F238E27FC236}">
                <a16:creationId xmlns:a16="http://schemas.microsoft.com/office/drawing/2014/main" id="{1EF2FE63-49A8-DBB1-0591-0EC4A2302BFC}"/>
              </a:ext>
            </a:extLst>
          </p:cNvPr>
          <p:cNvSpPr txBox="1">
            <a:spLocks/>
          </p:cNvSpPr>
          <p:nvPr/>
        </p:nvSpPr>
        <p:spPr bwMode="auto">
          <a:xfrm>
            <a:off x="1885560" y="1106959"/>
            <a:ext cx="8420880" cy="46440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We’re on a coffee break!</a:t>
            </a: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r>
              <a:rPr lang="en-US" sz="5400" kern="0" dirty="0">
                <a:latin typeface="Roboto" panose="02000000000000000000" pitchFamily="2" charset="0"/>
              </a:rPr>
              <a:t>We’ll resume at 11:30</a:t>
            </a:r>
            <a:endParaRPr lang="en-US" kern="0" dirty="0">
              <a:latin typeface="Roboto" panose="02000000000000000000" pitchFamily="2" charset="0"/>
            </a:endParaRPr>
          </a:p>
        </p:txBody>
      </p:sp>
    </p:spTree>
    <p:extLst>
      <p:ext uri="{BB962C8B-B14F-4D97-AF65-F5344CB8AC3E}">
        <p14:creationId xmlns:p14="http://schemas.microsoft.com/office/powerpoint/2010/main" val="368874431"/>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8" y="2597546"/>
            <a:ext cx="2907183" cy="1662908"/>
          </a:xfrm>
          <a:prstGeom prst="rect">
            <a:avLst/>
          </a:prstGeom>
        </p:spPr>
      </p:pic>
      <p:sp>
        <p:nvSpPr>
          <p:cNvPr id="3" name="Title 2">
            <a:extLst>
              <a:ext uri="{FF2B5EF4-FFF2-40B4-BE49-F238E27FC236}">
                <a16:creationId xmlns:a16="http://schemas.microsoft.com/office/drawing/2014/main" id="{1EF2FE63-49A8-DBB1-0591-0EC4A2302BFC}"/>
              </a:ext>
            </a:extLst>
          </p:cNvPr>
          <p:cNvSpPr txBox="1">
            <a:spLocks/>
          </p:cNvSpPr>
          <p:nvPr/>
        </p:nvSpPr>
        <p:spPr bwMode="auto">
          <a:xfrm>
            <a:off x="1885560" y="1106959"/>
            <a:ext cx="8420880" cy="46440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We’re on a lunch break!</a:t>
            </a: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r>
              <a:rPr lang="en-US" sz="5400" kern="0" dirty="0">
                <a:latin typeface="Roboto" panose="02000000000000000000" pitchFamily="2" charset="0"/>
              </a:rPr>
              <a:t>We’ll resume at 14:00</a:t>
            </a:r>
            <a:endParaRPr lang="en-US" kern="0" dirty="0">
              <a:latin typeface="Roboto" panose="02000000000000000000" pitchFamily="2" charset="0"/>
            </a:endParaRPr>
          </a:p>
        </p:txBody>
      </p:sp>
    </p:spTree>
    <p:extLst>
      <p:ext uri="{BB962C8B-B14F-4D97-AF65-F5344CB8AC3E}">
        <p14:creationId xmlns:p14="http://schemas.microsoft.com/office/powerpoint/2010/main" val="394236057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C1112-54B8-AD8C-2DAB-5EC7185E5266}"/>
            </a:ext>
          </a:extLst>
        </p:cNvPr>
        <p:cNvGrpSpPr/>
        <p:nvPr/>
      </p:nvGrpSpPr>
      <p:grpSpPr>
        <a:xfrm>
          <a:off x="0" y="0"/>
          <a:ext cx="0" cy="0"/>
          <a:chOff x="0" y="0"/>
          <a:chExt cx="0" cy="0"/>
        </a:xfrm>
      </p:grpSpPr>
      <p:sp>
        <p:nvSpPr>
          <p:cNvPr id="3074" name="Rectangle 2">
            <a:extLst>
              <a:ext uri="{FF2B5EF4-FFF2-40B4-BE49-F238E27FC236}">
                <a16:creationId xmlns:a16="http://schemas.microsoft.com/office/drawing/2014/main" id="{6EB2902B-7F70-AC18-470A-403A6380EC7E}"/>
              </a:ext>
            </a:extLst>
          </p:cNvPr>
          <p:cNvSpPr>
            <a:spLocks noGrp="1" noChangeArrowheads="1"/>
          </p:cNvSpPr>
          <p:nvPr>
            <p:ph type="subTitle" idx="4294967295"/>
          </p:nvPr>
        </p:nvSpPr>
        <p:spPr bwMode="auto">
          <a:xfrm>
            <a:off x="1742040" y="838200"/>
            <a:ext cx="8723520" cy="5486400"/>
          </a:xfrm>
          <a:prstGeom prst="rect">
            <a:avLst/>
          </a:prstGeom>
          <a:noFill/>
          <a:ln/>
        </p:spPr>
        <p:txBody>
          <a:bodyPr vert="horz" wrap="square" lIns="0" tIns="0" rIns="0" bIns="0" numCol="1" anchor="ctr" anchorCtr="0" compatLnSpc="1">
            <a:prstTxWarp prst="textNoShape">
              <a:avLst/>
            </a:prstTxWarp>
          </a:bodyPr>
          <a:lstStyle/>
          <a:p>
            <a:pPr marL="0" indent="0" algn="ctr">
              <a:lnSpc>
                <a:spcPct val="75000"/>
              </a:lnSpc>
              <a:buNone/>
            </a:pPr>
            <a:r>
              <a:rPr lang="en-US" sz="3800" dirty="0">
                <a:solidFill>
                  <a:srgbClr val="006699"/>
                </a:solidFill>
              </a:rPr>
              <a:t>Closing remarks</a:t>
            </a: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1300" dirty="0"/>
          </a:p>
          <a:p>
            <a:pPr marL="0" indent="0" algn="ctr">
              <a:lnSpc>
                <a:spcPct val="75000"/>
              </a:lnSpc>
              <a:buNone/>
            </a:pPr>
            <a:r>
              <a:rPr lang="en-US" sz="1300" dirty="0"/>
              <a:t>16</a:t>
            </a:r>
            <a:r>
              <a:rPr lang="en-US" sz="1300" baseline="30000" dirty="0"/>
              <a:t>th</a:t>
            </a:r>
            <a:r>
              <a:rPr lang="en-US" sz="1300" dirty="0"/>
              <a:t> Inverted CERN School of Computing</a:t>
            </a:r>
          </a:p>
          <a:p>
            <a:pPr marL="0" indent="0" algn="ctr">
              <a:lnSpc>
                <a:spcPct val="75000"/>
              </a:lnSpc>
              <a:buNone/>
            </a:pPr>
            <a:r>
              <a:rPr lang="en-US" sz="1300" dirty="0"/>
              <a:t>24 – 27 March 2025</a:t>
            </a:r>
          </a:p>
          <a:p>
            <a:pPr marL="0" indent="0" algn="ctr">
              <a:lnSpc>
                <a:spcPct val="75000"/>
              </a:lnSpc>
              <a:buNone/>
            </a:pPr>
            <a:r>
              <a:rPr lang="en-US" sz="1300" dirty="0"/>
              <a:t>CERN, Geneva, Switzerland</a:t>
            </a:r>
          </a:p>
          <a:p>
            <a:pPr marL="0" indent="0" algn="ctr">
              <a:lnSpc>
                <a:spcPct val="75000"/>
              </a:lnSpc>
              <a:buNone/>
            </a:pPr>
            <a:r>
              <a:rPr lang="en-US" sz="1300" dirty="0"/>
              <a:t>Alberto Pace, alberto.pace@cern.ch, school director</a:t>
            </a:r>
          </a:p>
        </p:txBody>
      </p:sp>
      <p:pic>
        <p:nvPicPr>
          <p:cNvPr id="3" name="Picture 2">
            <a:extLst>
              <a:ext uri="{FF2B5EF4-FFF2-40B4-BE49-F238E27FC236}">
                <a16:creationId xmlns:a16="http://schemas.microsoft.com/office/drawing/2014/main" id="{71F9DB5A-4C7C-1707-A17C-036FD7FD19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218" y="1981200"/>
            <a:ext cx="4763165" cy="2724530"/>
          </a:xfrm>
          <a:prstGeom prst="rect">
            <a:avLst/>
          </a:prstGeom>
        </p:spPr>
      </p:pic>
      <p:pic>
        <p:nvPicPr>
          <p:cNvPr id="4" name="Picture 3" descr="A blue logo with text&#10;&#10;Description automatically generated">
            <a:extLst>
              <a:ext uri="{FF2B5EF4-FFF2-40B4-BE49-F238E27FC236}">
                <a16:creationId xmlns:a16="http://schemas.microsoft.com/office/drawing/2014/main" id="{03F2EAB6-BDDC-7921-DD69-B6BAE57A212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953000"/>
            <a:ext cx="1828800" cy="1828800"/>
          </a:xfrm>
          <a:prstGeom prst="rect">
            <a:avLst/>
          </a:prstGeom>
        </p:spPr>
      </p:pic>
    </p:spTree>
    <p:extLst>
      <p:ext uri="{BB962C8B-B14F-4D97-AF65-F5344CB8AC3E}">
        <p14:creationId xmlns:p14="http://schemas.microsoft.com/office/powerpoint/2010/main" val="429078675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B391E391-150F-6AED-3720-AC2CE5C3D42A}"/>
              </a:ext>
            </a:extLst>
          </p:cNvPr>
          <p:cNvPicPr>
            <a:picLocks noChangeAspect="1"/>
          </p:cNvPicPr>
          <p:nvPr/>
        </p:nvPicPr>
        <p:blipFill>
          <a:blip r:embed="rId2"/>
          <a:stretch>
            <a:fillRect/>
          </a:stretch>
        </p:blipFill>
        <p:spPr>
          <a:xfrm>
            <a:off x="541258" y="1433748"/>
            <a:ext cx="10507743" cy="3990503"/>
          </a:xfrm>
          <a:prstGeom prst="rect">
            <a:avLst/>
          </a:prstGeom>
        </p:spPr>
      </p:pic>
      <p:sp>
        <p:nvSpPr>
          <p:cNvPr id="2" name="Title 1"/>
          <p:cNvSpPr>
            <a:spLocks noGrp="1"/>
          </p:cNvSpPr>
          <p:nvPr>
            <p:ph type="title"/>
          </p:nvPr>
        </p:nvSpPr>
        <p:spPr/>
        <p:txBody>
          <a:bodyPr/>
          <a:lstStyle/>
          <a:p>
            <a:r>
              <a:rPr lang="en-US" dirty="0"/>
              <a:t>Upcoming CSC schools …</a:t>
            </a:r>
            <a:endParaRPr lang="en-GB" dirty="0"/>
          </a:p>
        </p:txBody>
      </p:sp>
      <p:sp>
        <p:nvSpPr>
          <p:cNvPr id="14" name="TextBox 13">
            <a:extLst>
              <a:ext uri="{FF2B5EF4-FFF2-40B4-BE49-F238E27FC236}">
                <a16:creationId xmlns:a16="http://schemas.microsoft.com/office/drawing/2014/main" id="{0333CB14-C707-9EFF-039B-7CB0516C3BC2}"/>
              </a:ext>
            </a:extLst>
          </p:cNvPr>
          <p:cNvSpPr txBox="1"/>
          <p:nvPr/>
        </p:nvSpPr>
        <p:spPr>
          <a:xfrm rot="20894209">
            <a:off x="703679" y="3000346"/>
            <a:ext cx="878638" cy="338554"/>
          </a:xfrm>
          <a:prstGeom prst="rect">
            <a:avLst/>
          </a:prstGeom>
          <a:noFill/>
        </p:spPr>
        <p:txBody>
          <a:bodyPr wrap="none" rtlCol="0">
            <a:spAutoFit/>
          </a:bodyPr>
          <a:lstStyle/>
          <a:p>
            <a:r>
              <a:rPr lang="en-US" sz="1600" b="1" dirty="0">
                <a:solidFill>
                  <a:srgbClr val="FF0000"/>
                </a:solidFill>
                <a:latin typeface="+mn-lt"/>
              </a:rPr>
              <a:t>TODAY</a:t>
            </a:r>
            <a:endParaRPr lang="en-GB" sz="1100" b="1" dirty="0">
              <a:solidFill>
                <a:srgbClr val="FF0000"/>
              </a:solidFill>
              <a:latin typeface="+mn-lt"/>
            </a:endParaRPr>
          </a:p>
        </p:txBody>
      </p:sp>
      <p:grpSp>
        <p:nvGrpSpPr>
          <p:cNvPr id="1025" name="Group 1024">
            <a:extLst>
              <a:ext uri="{FF2B5EF4-FFF2-40B4-BE49-F238E27FC236}">
                <a16:creationId xmlns:a16="http://schemas.microsoft.com/office/drawing/2014/main" id="{7EE1645E-2769-0372-161F-7554F99D469F}"/>
              </a:ext>
            </a:extLst>
          </p:cNvPr>
          <p:cNvGrpSpPr/>
          <p:nvPr/>
        </p:nvGrpSpPr>
        <p:grpSpPr>
          <a:xfrm>
            <a:off x="8229600" y="5189651"/>
            <a:ext cx="2077813" cy="965775"/>
            <a:chOff x="7027569" y="2116077"/>
            <a:chExt cx="2077813" cy="965775"/>
          </a:xfrm>
        </p:grpSpPr>
        <p:sp>
          <p:nvSpPr>
            <p:cNvPr id="16" name="TextBox 15">
              <a:extLst>
                <a:ext uri="{FF2B5EF4-FFF2-40B4-BE49-F238E27FC236}">
                  <a16:creationId xmlns:a16="http://schemas.microsoft.com/office/drawing/2014/main" id="{FBBFF688-FCC1-0AF8-8503-CFD6A6C282F9}"/>
                </a:ext>
              </a:extLst>
            </p:cNvPr>
            <p:cNvSpPr txBox="1"/>
            <p:nvPr/>
          </p:nvSpPr>
          <p:spPr>
            <a:xfrm>
              <a:off x="7027569" y="2497077"/>
              <a:ext cx="2077813" cy="584775"/>
            </a:xfrm>
            <a:prstGeom prst="rect">
              <a:avLst/>
            </a:prstGeom>
            <a:noFill/>
          </p:spPr>
          <p:txBody>
            <a:bodyPr wrap="none" rtlCol="0">
              <a:spAutoFit/>
            </a:bodyPr>
            <a:lstStyle/>
            <a:p>
              <a:r>
                <a:rPr lang="en-US" sz="1600" b="1" dirty="0">
                  <a:solidFill>
                    <a:srgbClr val="FF0000"/>
                  </a:solidFill>
                  <a:latin typeface="+mn-lt"/>
                </a:rPr>
                <a:t>Registration closes</a:t>
              </a:r>
            </a:p>
            <a:p>
              <a:pPr algn="ctr"/>
              <a:r>
                <a:rPr lang="en-US" sz="1600" b="1" dirty="0">
                  <a:solidFill>
                    <a:srgbClr val="FF0000"/>
                  </a:solidFill>
                  <a:latin typeface="+mn-lt"/>
                </a:rPr>
                <a:t>Wednesday 9 April</a:t>
              </a:r>
              <a:endParaRPr lang="en-GB" sz="1100" b="1" dirty="0">
                <a:solidFill>
                  <a:srgbClr val="FF0000"/>
                </a:solidFill>
                <a:latin typeface="+mn-lt"/>
              </a:endParaRPr>
            </a:p>
          </p:txBody>
        </p:sp>
        <p:cxnSp>
          <p:nvCxnSpPr>
            <p:cNvPr id="25" name="Straight Arrow Connector 24">
              <a:extLst>
                <a:ext uri="{FF2B5EF4-FFF2-40B4-BE49-F238E27FC236}">
                  <a16:creationId xmlns:a16="http://schemas.microsoft.com/office/drawing/2014/main" id="{5919EFBF-E541-1780-2234-C8C74E9AAEB5}"/>
                </a:ext>
              </a:extLst>
            </p:cNvPr>
            <p:cNvCxnSpPr>
              <a:cxnSpLocks/>
            </p:cNvCxnSpPr>
            <p:nvPr/>
          </p:nvCxnSpPr>
          <p:spPr bwMode="auto">
            <a:xfrm flipV="1">
              <a:off x="7818262" y="2116077"/>
              <a:ext cx="152400" cy="381000"/>
            </a:xfrm>
            <a:prstGeom prst="straightConnector1">
              <a:avLst/>
            </a:prstGeom>
            <a:solidFill>
              <a:srgbClr val="00B8FF"/>
            </a:solidFill>
            <a:ln w="9525" cap="flat" cmpd="sng" algn="ctr">
              <a:solidFill>
                <a:srgbClr val="FF0000"/>
              </a:solidFill>
              <a:prstDash val="solid"/>
              <a:round/>
              <a:headEnd type="none" w="med" len="med"/>
              <a:tailEnd type="triangle"/>
            </a:ln>
            <a:effectLst/>
          </p:spPr>
        </p:cxnSp>
      </p:grpSp>
      <p:sp>
        <p:nvSpPr>
          <p:cNvPr id="34" name="Oval 33">
            <a:extLst>
              <a:ext uri="{FF2B5EF4-FFF2-40B4-BE49-F238E27FC236}">
                <a16:creationId xmlns:a16="http://schemas.microsoft.com/office/drawing/2014/main" id="{557F07E0-7F36-E005-0C65-9CAA714EE181}"/>
              </a:ext>
            </a:extLst>
          </p:cNvPr>
          <p:cNvSpPr/>
          <p:nvPr/>
        </p:nvSpPr>
        <p:spPr bwMode="auto">
          <a:xfrm>
            <a:off x="8839200" y="4648200"/>
            <a:ext cx="1828800" cy="5334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18049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25"/>
                                        </p:tgtEl>
                                        <p:attrNameLst>
                                          <p:attrName>style.visibility</p:attrName>
                                        </p:attrNameLst>
                                      </p:cBhvr>
                                      <p:to>
                                        <p:strVal val="visible"/>
                                      </p:to>
                                    </p:set>
                                    <p:anim calcmode="lin" valueType="num">
                                      <p:cBhvr>
                                        <p:cTn id="7" dur="1000" fill="hold"/>
                                        <p:tgtEl>
                                          <p:spTgt spid="1025"/>
                                        </p:tgtEl>
                                        <p:attrNameLst>
                                          <p:attrName>ppt_w</p:attrName>
                                        </p:attrNameLst>
                                      </p:cBhvr>
                                      <p:tavLst>
                                        <p:tav tm="0">
                                          <p:val>
                                            <p:strVal val="#ppt_w*0.70"/>
                                          </p:val>
                                        </p:tav>
                                        <p:tav tm="100000">
                                          <p:val>
                                            <p:strVal val="#ppt_w"/>
                                          </p:val>
                                        </p:tav>
                                      </p:tavLst>
                                    </p:anim>
                                    <p:anim calcmode="lin" valueType="num">
                                      <p:cBhvr>
                                        <p:cTn id="8" dur="1000" fill="hold"/>
                                        <p:tgtEl>
                                          <p:spTgt spid="1025"/>
                                        </p:tgtEl>
                                        <p:attrNameLst>
                                          <p:attrName>ppt_h</p:attrName>
                                        </p:attrNameLst>
                                      </p:cBhvr>
                                      <p:tavLst>
                                        <p:tav tm="0">
                                          <p:val>
                                            <p:strVal val="#ppt_h"/>
                                          </p:val>
                                        </p:tav>
                                        <p:tav tm="100000">
                                          <p:val>
                                            <p:strVal val="#ppt_h"/>
                                          </p:val>
                                        </p:tav>
                                      </p:tavLst>
                                    </p:anim>
                                    <p:animEffect transition="in" filter="fade">
                                      <p:cBhvr>
                                        <p:cTn id="9" dur="10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wait… there’s more</a:t>
            </a:r>
            <a:endParaRPr lang="en-GB" dirty="0"/>
          </a:p>
        </p:txBody>
      </p:sp>
      <p:pic>
        <p:nvPicPr>
          <p:cNvPr id="28" name="Picture 27">
            <a:extLst>
              <a:ext uri="{FF2B5EF4-FFF2-40B4-BE49-F238E27FC236}">
                <a16:creationId xmlns:a16="http://schemas.microsoft.com/office/drawing/2014/main" id="{6630E3C2-C74C-5885-8B9C-C300E091EB9D}"/>
              </a:ext>
            </a:extLst>
          </p:cNvPr>
          <p:cNvPicPr>
            <a:picLocks noChangeAspect="1"/>
          </p:cNvPicPr>
          <p:nvPr/>
        </p:nvPicPr>
        <p:blipFill>
          <a:blip r:embed="rId2"/>
          <a:stretch>
            <a:fillRect/>
          </a:stretch>
        </p:blipFill>
        <p:spPr>
          <a:xfrm>
            <a:off x="1447800" y="2862944"/>
            <a:ext cx="10060591" cy="2364740"/>
          </a:xfrm>
          <a:prstGeom prst="rect">
            <a:avLst/>
          </a:prstGeom>
        </p:spPr>
      </p:pic>
      <p:sp>
        <p:nvSpPr>
          <p:cNvPr id="3" name="TextBox 2">
            <a:extLst>
              <a:ext uri="{FF2B5EF4-FFF2-40B4-BE49-F238E27FC236}">
                <a16:creationId xmlns:a16="http://schemas.microsoft.com/office/drawing/2014/main" id="{8008E7E7-65A9-B077-403A-C64B6AE056AB}"/>
              </a:ext>
            </a:extLst>
          </p:cNvPr>
          <p:cNvSpPr txBox="1"/>
          <p:nvPr/>
        </p:nvSpPr>
        <p:spPr>
          <a:xfrm rot="20923047">
            <a:off x="224771" y="2051645"/>
            <a:ext cx="1439818" cy="584775"/>
          </a:xfrm>
          <a:prstGeom prst="rect">
            <a:avLst/>
          </a:prstGeom>
          <a:noFill/>
        </p:spPr>
        <p:txBody>
          <a:bodyPr wrap="none" rtlCol="0">
            <a:spAutoFit/>
          </a:bodyPr>
          <a:lstStyle/>
          <a:p>
            <a:r>
              <a:rPr lang="en-US" sz="1600" b="1" dirty="0">
                <a:solidFill>
                  <a:srgbClr val="FF0000"/>
                </a:solidFill>
                <a:latin typeface="+mn-lt"/>
              </a:rPr>
              <a:t>Registration </a:t>
            </a:r>
          </a:p>
          <a:p>
            <a:r>
              <a:rPr lang="en-US" sz="1600" b="1" dirty="0">
                <a:solidFill>
                  <a:srgbClr val="FF0000"/>
                </a:solidFill>
                <a:latin typeface="+mn-lt"/>
              </a:rPr>
              <a:t>opens soon</a:t>
            </a:r>
            <a:endParaRPr lang="en-GB" sz="1100" b="1" dirty="0">
              <a:solidFill>
                <a:srgbClr val="FF0000"/>
              </a:solidFill>
              <a:latin typeface="+mn-lt"/>
            </a:endParaRPr>
          </a:p>
        </p:txBody>
      </p:sp>
      <p:cxnSp>
        <p:nvCxnSpPr>
          <p:cNvPr id="26" name="Straight Arrow Connector 25">
            <a:extLst>
              <a:ext uri="{FF2B5EF4-FFF2-40B4-BE49-F238E27FC236}">
                <a16:creationId xmlns:a16="http://schemas.microsoft.com/office/drawing/2014/main" id="{A2CC0E5E-F8D7-F39D-7A74-F812FFCD082F}"/>
              </a:ext>
            </a:extLst>
          </p:cNvPr>
          <p:cNvCxnSpPr>
            <a:cxnSpLocks/>
          </p:cNvCxnSpPr>
          <p:nvPr/>
        </p:nvCxnSpPr>
        <p:spPr bwMode="auto">
          <a:xfrm>
            <a:off x="1118609" y="2771618"/>
            <a:ext cx="664178" cy="504982"/>
          </a:xfrm>
          <a:prstGeom prst="straightConnector1">
            <a:avLst/>
          </a:prstGeom>
          <a:solidFill>
            <a:srgbClr val="00B8FF"/>
          </a:solidFill>
          <a:ln w="9525" cap="flat" cmpd="sng" algn="ctr">
            <a:solidFill>
              <a:srgbClr val="FF0000"/>
            </a:solidFill>
            <a:prstDash val="solid"/>
            <a:round/>
            <a:headEnd type="none" w="med" len="med"/>
            <a:tailEnd type="triangle"/>
          </a:ln>
          <a:effectLst/>
        </p:spPr>
      </p:cxnSp>
      <p:grpSp>
        <p:nvGrpSpPr>
          <p:cNvPr id="14" name="Group 13">
            <a:extLst>
              <a:ext uri="{FF2B5EF4-FFF2-40B4-BE49-F238E27FC236}">
                <a16:creationId xmlns:a16="http://schemas.microsoft.com/office/drawing/2014/main" id="{A1ED99B3-89A2-0293-281A-A5CCEAB0D60C}"/>
              </a:ext>
            </a:extLst>
          </p:cNvPr>
          <p:cNvGrpSpPr/>
          <p:nvPr/>
        </p:nvGrpSpPr>
        <p:grpSpPr>
          <a:xfrm>
            <a:off x="7848600" y="2057400"/>
            <a:ext cx="990600" cy="990600"/>
            <a:chOff x="7696200" y="1981200"/>
            <a:chExt cx="990600" cy="990600"/>
          </a:xfrm>
        </p:grpSpPr>
        <p:sp>
          <p:nvSpPr>
            <p:cNvPr id="12" name="24-point Star 11">
              <a:extLst>
                <a:ext uri="{FF2B5EF4-FFF2-40B4-BE49-F238E27FC236}">
                  <a16:creationId xmlns:a16="http://schemas.microsoft.com/office/drawing/2014/main" id="{760E4874-A21B-AE8F-A792-CFD9C62D3665}"/>
                </a:ext>
              </a:extLst>
            </p:cNvPr>
            <p:cNvSpPr/>
            <p:nvPr/>
          </p:nvSpPr>
          <p:spPr bwMode="auto">
            <a:xfrm rot="900000">
              <a:off x="7696200" y="1981200"/>
              <a:ext cx="990600" cy="990600"/>
            </a:xfrm>
            <a:prstGeom prst="star24">
              <a:avLst>
                <a:gd name="adj" fmla="val 42656"/>
              </a:avLst>
            </a:prstGeom>
            <a:solidFill>
              <a:srgbClr val="00B8FF"/>
            </a:solidFill>
            <a:ln w="9525" cap="flat" cmpd="sng" algn="ctr">
              <a:solidFill>
                <a:schemeClr val="tx1"/>
              </a:solidFill>
              <a:prstDash val="solid"/>
              <a:round/>
              <a:headEnd type="none" w="med" len="med"/>
              <a:tailEnd type="none" w="med" len="med"/>
            </a:ln>
            <a:effectLst>
              <a:glow rad="101600">
                <a:schemeClr val="accent2">
                  <a:satMod val="175000"/>
                  <a:alpha val="40000"/>
                </a:schemeClr>
              </a:glow>
            </a:effectLst>
          </p:spPr>
          <p:txBody>
            <a:bodyPr vert="horz" wrap="square" lIns="91440" tIns="45720" rIns="91440" bIns="45720" numCol="1" rtlCol="0" anchor="ctr" anchorCtr="0" compatLnSpc="1">
              <a:prstTxWarp prst="textNoShape">
                <a:avLst/>
              </a:prstTxWarp>
            </a:bodyPr>
            <a:lstStyle/>
            <a:p>
              <a:endParaRPr lang="en-PL" sz="2000" dirty="0">
                <a:solidFill>
                  <a:schemeClr val="bg1"/>
                </a:solidFill>
                <a:latin typeface="Comic Sans MS" panose="030F0902030302020204" pitchFamily="66" charset="0"/>
              </a:endParaRPr>
            </a:p>
          </p:txBody>
        </p:sp>
        <p:sp>
          <p:nvSpPr>
            <p:cNvPr id="13" name="TextBox 12">
              <a:extLst>
                <a:ext uri="{FF2B5EF4-FFF2-40B4-BE49-F238E27FC236}">
                  <a16:creationId xmlns:a16="http://schemas.microsoft.com/office/drawing/2014/main" id="{D93343B0-B4D8-4EB3-6BE7-413E1DE93F22}"/>
                </a:ext>
              </a:extLst>
            </p:cNvPr>
            <p:cNvSpPr txBox="1"/>
            <p:nvPr/>
          </p:nvSpPr>
          <p:spPr>
            <a:xfrm rot="900000">
              <a:off x="7700821" y="2253362"/>
              <a:ext cx="981359" cy="446276"/>
            </a:xfrm>
            <a:prstGeom prst="rect">
              <a:avLst/>
            </a:prstGeom>
            <a:noFill/>
          </p:spPr>
          <p:txBody>
            <a:bodyPr wrap="none" rtlCol="0">
              <a:spAutoFit/>
            </a:bodyPr>
            <a:lstStyle/>
            <a:p>
              <a:pPr algn="ctr"/>
              <a:r>
                <a:rPr lang="en-PL" sz="2200" dirty="0">
                  <a:solidFill>
                    <a:schemeClr val="bg1"/>
                  </a:solidFill>
                  <a:latin typeface="Comic Sans MS" panose="030F0902030302020204" pitchFamily="66" charset="0"/>
                </a:rPr>
                <a:t>NEW!</a:t>
              </a:r>
            </a:p>
          </p:txBody>
        </p:sp>
      </p:grpSp>
    </p:spTree>
    <p:extLst>
      <p:ext uri="{BB962C8B-B14F-4D97-AF65-F5344CB8AC3E}">
        <p14:creationId xmlns:p14="http://schemas.microsoft.com/office/powerpoint/2010/main" val="466217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subTitle" idx="4294967295"/>
          </p:nvPr>
        </p:nvSpPr>
        <p:spPr bwMode="auto">
          <a:xfrm>
            <a:off x="1742040" y="990601"/>
            <a:ext cx="8723520" cy="5151421"/>
          </a:xfrm>
          <a:prstGeom prst="rect">
            <a:avLst/>
          </a:prstGeom>
          <a:noFill/>
          <a:ln/>
        </p:spPr>
        <p:txBody>
          <a:bodyPr vert="horz" wrap="square" lIns="0" tIns="0" rIns="0" bIns="0" numCol="1" anchor="ctr" anchorCtr="0" compatLnSpc="1">
            <a:prstTxWarp prst="textNoShape">
              <a:avLst/>
            </a:prstTxWarp>
          </a:bodyPr>
          <a:lstStyle/>
          <a:p>
            <a:pPr marL="0" indent="0" algn="ctr">
              <a:lnSpc>
                <a:spcPct val="75000"/>
              </a:lnSpc>
              <a:buNone/>
            </a:pPr>
            <a:endParaRPr lang="en-US" sz="3200" dirty="0">
              <a:solidFill>
                <a:srgbClr val="FF0000"/>
              </a:solidFill>
            </a:endParaRPr>
          </a:p>
          <a:p>
            <a:pPr marL="102585" indent="0" algn="ctr">
              <a:buNone/>
            </a:pPr>
            <a:endParaRPr lang="en-US" sz="3200" b="0" i="1" dirty="0">
              <a:solidFill>
                <a:srgbClr val="FF0000"/>
              </a:solidFill>
            </a:endParaRPr>
          </a:p>
          <a:p>
            <a:pPr marL="102585" indent="0" algn="ctr">
              <a:buNone/>
            </a:pPr>
            <a:endParaRPr lang="en-US" sz="3600" b="0" dirty="0">
              <a:solidFill>
                <a:srgbClr val="777777"/>
              </a:solidFill>
            </a:endParaRPr>
          </a:p>
          <a:p>
            <a:pPr marL="102585" indent="0" algn="ctr">
              <a:buNone/>
            </a:pPr>
            <a:r>
              <a:rPr lang="en-US" sz="3600" b="0" dirty="0">
                <a:solidFill>
                  <a:srgbClr val="777777"/>
                </a:solidFill>
              </a:rPr>
              <a:t>Involving former CSC participants to deliver advanced education</a:t>
            </a:r>
          </a:p>
          <a:p>
            <a:pPr marL="102585" indent="0" algn="ctr">
              <a:buNone/>
            </a:pPr>
            <a:r>
              <a:rPr lang="en-US" sz="3200" b="0" i="1" dirty="0">
                <a:solidFill>
                  <a:srgbClr val="777777"/>
                </a:solidFill>
              </a:rPr>
              <a:t>"Where students turn into teachers"</a:t>
            </a:r>
            <a:endParaRPr lang="en-US" sz="4000" b="0" dirty="0">
              <a:solidFill>
                <a:srgbClr val="777777"/>
              </a:solidFill>
            </a:endParaRPr>
          </a:p>
        </p:txBody>
      </p:sp>
      <p:grpSp>
        <p:nvGrpSpPr>
          <p:cNvPr id="7" name="Group 6"/>
          <p:cNvGrpSpPr/>
          <p:nvPr/>
        </p:nvGrpSpPr>
        <p:grpSpPr>
          <a:xfrm>
            <a:off x="5562601" y="990601"/>
            <a:ext cx="2245309" cy="1067653"/>
            <a:chOff x="4572000" y="1142147"/>
            <a:chExt cx="2245309" cy="1067653"/>
          </a:xfrm>
        </p:grpSpPr>
        <p:sp>
          <p:nvSpPr>
            <p:cNvPr id="2" name="Rectangle 1"/>
            <p:cNvSpPr/>
            <p:nvPr/>
          </p:nvSpPr>
          <p:spPr>
            <a:xfrm>
              <a:off x="5117805" y="1142147"/>
              <a:ext cx="1699504" cy="461665"/>
            </a:xfrm>
            <a:prstGeom prst="rect">
              <a:avLst/>
            </a:prstGeom>
          </p:spPr>
          <p:txBody>
            <a:bodyPr wrap="none">
              <a:spAutoFit/>
            </a:bodyPr>
            <a:lstStyle/>
            <a:p>
              <a:r>
                <a:rPr lang="en-US" sz="2400" dirty="0" err="1">
                  <a:solidFill>
                    <a:srgbClr val="FF0000"/>
                  </a:solidFill>
                  <a:latin typeface="Roboto" panose="02000000000000000000" pitchFamily="2" charset="0"/>
                </a:rPr>
                <a:t>i</a:t>
              </a:r>
              <a:r>
                <a:rPr lang="en-US" sz="2400" dirty="0">
                  <a:solidFill>
                    <a:srgbClr val="FF0000"/>
                  </a:solidFill>
                  <a:latin typeface="Roboto" panose="02000000000000000000" pitchFamily="2" charset="0"/>
                </a:rPr>
                <a:t> = inverted</a:t>
              </a:r>
              <a:endParaRPr lang="en-US" dirty="0">
                <a:latin typeface="Roboto" panose="02000000000000000000" pitchFamily="2" charset="0"/>
              </a:endParaRPr>
            </a:p>
          </p:txBody>
        </p:sp>
        <p:cxnSp>
          <p:nvCxnSpPr>
            <p:cNvPr id="4" name="Straight Arrow Connector 3"/>
            <p:cNvCxnSpPr/>
            <p:nvPr/>
          </p:nvCxnSpPr>
          <p:spPr bwMode="auto">
            <a:xfrm flipV="1">
              <a:off x="4572000" y="1524000"/>
              <a:ext cx="533400" cy="685800"/>
            </a:xfrm>
            <a:prstGeom prst="straightConnector1">
              <a:avLst/>
            </a:prstGeom>
            <a:solidFill>
              <a:srgbClr val="00B8FF"/>
            </a:solidFill>
            <a:ln w="28575" cap="flat" cmpd="sng" algn="ctr">
              <a:solidFill>
                <a:srgbClr val="FF0000"/>
              </a:solidFill>
              <a:prstDash val="solid"/>
              <a:round/>
              <a:headEnd type="none" w="med" len="med"/>
              <a:tailEnd type="arrow"/>
            </a:ln>
            <a:effectLst/>
          </p:spPr>
        </p:cxnSp>
      </p:gr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1" y="1911746"/>
            <a:ext cx="2907183" cy="1662908"/>
          </a:xfrm>
          <a:prstGeom prst="rect">
            <a:avLst/>
          </a:prstGeom>
        </p:spPr>
      </p:pic>
    </p:spTree>
    <p:extLst>
      <p:ext uri="{BB962C8B-B14F-4D97-AF65-F5344CB8AC3E}">
        <p14:creationId xmlns:p14="http://schemas.microsoft.com/office/powerpoint/2010/main" val="38174290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an inverted CSC?</a:t>
            </a:r>
            <a:endParaRPr lang="en-GB" dirty="0"/>
          </a:p>
        </p:txBody>
      </p:sp>
      <p:sp>
        <p:nvSpPr>
          <p:cNvPr id="3" name="Content Placeholder 2"/>
          <p:cNvSpPr>
            <a:spLocks noGrp="1"/>
          </p:cNvSpPr>
          <p:nvPr>
            <p:ph idx="1"/>
          </p:nvPr>
        </p:nvSpPr>
        <p:spPr/>
        <p:txBody>
          <a:bodyPr/>
          <a:lstStyle/>
          <a:p>
            <a:r>
              <a:rPr lang="en-US" b="0" dirty="0"/>
              <a:t>At every CERN School, the sum of the knowledge of the students exceeds the one of lecturers, and that it is frequent to find in the room real experts on particular topics. This is the idea behind </a:t>
            </a:r>
            <a:r>
              <a:rPr lang="en-US" b="0" dirty="0" err="1"/>
              <a:t>iCSC</a:t>
            </a:r>
            <a:r>
              <a:rPr lang="en-US" b="0" dirty="0"/>
              <a:t>.</a:t>
            </a:r>
          </a:p>
          <a:p>
            <a:endParaRPr lang="en-GB" dirty="0"/>
          </a:p>
        </p:txBody>
      </p:sp>
      <p:sp>
        <p:nvSpPr>
          <p:cNvPr id="5" name="Title 1"/>
          <p:cNvSpPr txBox="1">
            <a:spLocks/>
          </p:cNvSpPr>
          <p:nvPr/>
        </p:nvSpPr>
        <p:spPr bwMode="auto">
          <a:xfrm>
            <a:off x="1652880" y="3429000"/>
            <a:ext cx="8481720" cy="760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eaLnBrk="1"/>
            <a:r>
              <a:rPr lang="en-US" kern="0" dirty="0">
                <a:latin typeface="Roboto" panose="02000000000000000000" pitchFamily="2" charset="0"/>
              </a:rPr>
              <a:t>Reversing the roles	</a:t>
            </a:r>
            <a:endParaRPr lang="en-GB" kern="0" dirty="0">
              <a:latin typeface="Roboto" panose="02000000000000000000" pitchFamily="2" charset="0"/>
            </a:endParaRPr>
          </a:p>
        </p:txBody>
      </p:sp>
      <p:grpSp>
        <p:nvGrpSpPr>
          <p:cNvPr id="12" name="Group 11"/>
          <p:cNvGrpSpPr/>
          <p:nvPr/>
        </p:nvGrpSpPr>
        <p:grpSpPr>
          <a:xfrm>
            <a:off x="2362200" y="4495801"/>
            <a:ext cx="7650710" cy="1449407"/>
            <a:chOff x="762000" y="5067300"/>
            <a:chExt cx="7650710" cy="1449407"/>
          </a:xfrm>
        </p:grpSpPr>
        <p:cxnSp>
          <p:nvCxnSpPr>
            <p:cNvPr id="6" name="Straight Arrow Connector 5"/>
            <p:cNvCxnSpPr/>
            <p:nvPr/>
          </p:nvCxnSpPr>
          <p:spPr bwMode="auto">
            <a:xfrm>
              <a:off x="762000" y="5257800"/>
              <a:ext cx="7620000" cy="0"/>
            </a:xfrm>
            <a:prstGeom prst="straightConnector1">
              <a:avLst/>
            </a:prstGeom>
            <a:solidFill>
              <a:srgbClr val="00B8FF"/>
            </a:solidFill>
            <a:ln w="76200" cap="flat" cmpd="sng" algn="ctr">
              <a:solidFill>
                <a:srgbClr val="FF0000"/>
              </a:solidFill>
              <a:prstDash val="solid"/>
              <a:round/>
              <a:headEnd type="none" w="med" len="med"/>
              <a:tailEnd type="arrow"/>
            </a:ln>
            <a:effectLst/>
          </p:spPr>
        </p:cxnSp>
        <p:sp>
          <p:nvSpPr>
            <p:cNvPr id="8" name="Oval 7"/>
            <p:cNvSpPr/>
            <p:nvPr/>
          </p:nvSpPr>
          <p:spPr bwMode="auto">
            <a:xfrm>
              <a:off x="13716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400"/>
            </a:p>
          </p:txBody>
        </p:sp>
        <p:sp>
          <p:nvSpPr>
            <p:cNvPr id="10" name="Oval 9"/>
            <p:cNvSpPr/>
            <p:nvPr/>
          </p:nvSpPr>
          <p:spPr bwMode="auto">
            <a:xfrm>
              <a:off x="41910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400"/>
            </a:p>
          </p:txBody>
        </p:sp>
        <p:sp>
          <p:nvSpPr>
            <p:cNvPr id="11" name="Oval 10"/>
            <p:cNvSpPr/>
            <p:nvPr/>
          </p:nvSpPr>
          <p:spPr bwMode="auto">
            <a:xfrm>
              <a:off x="70104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400"/>
            </a:p>
          </p:txBody>
        </p:sp>
        <p:sp>
          <p:nvSpPr>
            <p:cNvPr id="9" name="TextBox 8"/>
            <p:cNvSpPr txBox="1"/>
            <p:nvPr/>
          </p:nvSpPr>
          <p:spPr>
            <a:xfrm>
              <a:off x="914400" y="5562600"/>
              <a:ext cx="1386918" cy="954107"/>
            </a:xfrm>
            <a:prstGeom prst="rect">
              <a:avLst/>
            </a:prstGeom>
            <a:noFill/>
          </p:spPr>
          <p:txBody>
            <a:bodyPr wrap="none" rtlCol="0">
              <a:spAutoFit/>
            </a:bodyPr>
            <a:lstStyle/>
            <a:p>
              <a:r>
                <a:rPr lang="en-US" sz="2800" dirty="0">
                  <a:latin typeface="Roboto" panose="02000000000000000000" pitchFamily="2" charset="0"/>
                </a:rPr>
                <a:t>CSC n</a:t>
              </a:r>
            </a:p>
            <a:p>
              <a:r>
                <a:rPr lang="en-US" sz="2800" dirty="0" err="1">
                  <a:latin typeface="Roboto" panose="02000000000000000000" pitchFamily="2" charset="0"/>
                </a:rPr>
                <a:t>tCSC</a:t>
              </a:r>
              <a:r>
                <a:rPr lang="en-US" sz="2800" dirty="0">
                  <a:latin typeface="Roboto" panose="02000000000000000000" pitchFamily="2" charset="0"/>
                </a:rPr>
                <a:t> m</a:t>
              </a:r>
              <a:endParaRPr lang="en-GB" sz="2800" dirty="0">
                <a:latin typeface="Roboto" panose="02000000000000000000" pitchFamily="2" charset="0"/>
              </a:endParaRPr>
            </a:p>
          </p:txBody>
        </p:sp>
        <p:sp>
          <p:nvSpPr>
            <p:cNvPr id="13" name="TextBox 12"/>
            <p:cNvSpPr txBox="1"/>
            <p:nvPr/>
          </p:nvSpPr>
          <p:spPr>
            <a:xfrm>
              <a:off x="3924295" y="5763280"/>
              <a:ext cx="952505" cy="523220"/>
            </a:xfrm>
            <a:prstGeom prst="rect">
              <a:avLst/>
            </a:prstGeom>
            <a:noFill/>
          </p:spPr>
          <p:txBody>
            <a:bodyPr wrap="none" rtlCol="0">
              <a:spAutoFit/>
            </a:bodyPr>
            <a:lstStyle/>
            <a:p>
              <a:r>
                <a:rPr lang="en-US" sz="2800" dirty="0" err="1">
                  <a:solidFill>
                    <a:srgbClr val="FF0000"/>
                  </a:solidFill>
                  <a:latin typeface="Roboto" panose="02000000000000000000" pitchFamily="2" charset="0"/>
                </a:rPr>
                <a:t>i</a:t>
              </a:r>
              <a:r>
                <a:rPr lang="en-US" sz="2800" dirty="0" err="1">
                  <a:latin typeface="Roboto" panose="02000000000000000000" pitchFamily="2" charset="0"/>
                </a:rPr>
                <a:t>CSC</a:t>
              </a:r>
              <a:endParaRPr lang="en-GB" sz="2800" dirty="0">
                <a:latin typeface="Roboto" panose="02000000000000000000" pitchFamily="2" charset="0"/>
              </a:endParaRPr>
            </a:p>
          </p:txBody>
        </p:sp>
        <p:sp>
          <p:nvSpPr>
            <p:cNvPr id="14" name="TextBox 13"/>
            <p:cNvSpPr txBox="1"/>
            <p:nvPr/>
          </p:nvSpPr>
          <p:spPr>
            <a:xfrm>
              <a:off x="6620232" y="5562600"/>
              <a:ext cx="1792478" cy="954107"/>
            </a:xfrm>
            <a:prstGeom prst="rect">
              <a:avLst/>
            </a:prstGeom>
            <a:noFill/>
          </p:spPr>
          <p:txBody>
            <a:bodyPr wrap="none" rtlCol="0">
              <a:spAutoFit/>
            </a:bodyPr>
            <a:lstStyle/>
            <a:p>
              <a:r>
                <a:rPr lang="en-US" sz="2800" dirty="0">
                  <a:latin typeface="Roboto" panose="02000000000000000000" pitchFamily="2" charset="0"/>
                </a:rPr>
                <a:t>CSC n+1</a:t>
              </a:r>
            </a:p>
            <a:p>
              <a:r>
                <a:rPr lang="en-US" sz="2800" dirty="0" err="1">
                  <a:latin typeface="Roboto" panose="02000000000000000000" pitchFamily="2" charset="0"/>
                </a:rPr>
                <a:t>tCSC</a:t>
              </a:r>
              <a:r>
                <a:rPr lang="en-US" sz="2800" dirty="0">
                  <a:latin typeface="Roboto" panose="02000000000000000000" pitchFamily="2" charset="0"/>
                </a:rPr>
                <a:t> m+1</a:t>
              </a:r>
              <a:endParaRPr lang="en-GB" sz="2800" dirty="0">
                <a:latin typeface="Roboto" panose="02000000000000000000" pitchFamily="2" charset="0"/>
              </a:endParaRPr>
            </a:p>
          </p:txBody>
        </p:sp>
      </p:grpSp>
    </p:spTree>
    <p:extLst>
      <p:ext uri="{BB962C8B-B14F-4D97-AF65-F5344CB8AC3E}">
        <p14:creationId xmlns:p14="http://schemas.microsoft.com/office/powerpoint/2010/main" val="3089196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inverted CSC	</a:t>
            </a:r>
            <a:endParaRPr lang="en-GB" dirty="0"/>
          </a:p>
        </p:txBody>
      </p:sp>
      <p:sp>
        <p:nvSpPr>
          <p:cNvPr id="3" name="Content Placeholder 2"/>
          <p:cNvSpPr>
            <a:spLocks noGrp="1"/>
          </p:cNvSpPr>
          <p:nvPr>
            <p:ph idx="1"/>
          </p:nvPr>
        </p:nvSpPr>
        <p:spPr/>
        <p:txBody>
          <a:bodyPr/>
          <a:lstStyle/>
          <a:p>
            <a:r>
              <a:rPr lang="en-US" b="0" dirty="0"/>
              <a:t>At the end of each main school, we call students present to make proposals. When we receive sufficient proposals of appropriate quality, we organize an inverted school.</a:t>
            </a:r>
          </a:p>
          <a:p>
            <a:endParaRPr lang="en-US" dirty="0"/>
          </a:p>
          <a:p>
            <a:endParaRPr lang="en-US" dirty="0"/>
          </a:p>
          <a:p>
            <a:endParaRPr lang="en-US" dirty="0"/>
          </a:p>
          <a:p>
            <a:r>
              <a:rPr lang="en-US" b="0" dirty="0"/>
              <a:t>The students combine their skills and elaborate on CSC related subjects.</a:t>
            </a:r>
          </a:p>
          <a:p>
            <a:endParaRPr lang="en-GB" dirty="0"/>
          </a:p>
        </p:txBody>
      </p:sp>
      <p:pic>
        <p:nvPicPr>
          <p:cNvPr id="1026" name="Picture 2" descr="\\cerndfs.cern.ch\dfs\Services\CSC\Common Documents\Logos\Logo-iCSC-488x26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838450"/>
            <a:ext cx="2324100" cy="127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6180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2025: the </a:t>
            </a:r>
            <a:r>
              <a:rPr lang="en-US" b="1" dirty="0">
                <a:solidFill>
                  <a:srgbClr val="C00000"/>
                </a:solidFill>
              </a:rPr>
              <a:t>16</a:t>
            </a:r>
            <a:r>
              <a:rPr lang="en-US" b="1" baseline="30000" dirty="0">
                <a:solidFill>
                  <a:srgbClr val="C00000"/>
                </a:solidFill>
              </a:rPr>
              <a:t>th</a:t>
            </a:r>
            <a:r>
              <a:rPr lang="en-US" b="1" dirty="0">
                <a:solidFill>
                  <a:srgbClr val="C00000"/>
                </a:solidFill>
              </a:rPr>
              <a:t> </a:t>
            </a:r>
            <a:r>
              <a:rPr lang="en-US" b="1" dirty="0"/>
              <a:t>edition of the </a:t>
            </a:r>
            <a:r>
              <a:rPr lang="en-US" b="1" dirty="0" err="1">
                <a:solidFill>
                  <a:srgbClr val="C00000"/>
                </a:solidFill>
              </a:rPr>
              <a:t>i</a:t>
            </a:r>
            <a:r>
              <a:rPr lang="en-US" b="1" dirty="0" err="1"/>
              <a:t>CSC</a:t>
            </a:r>
            <a:endParaRPr lang="en-GB" b="1" dirty="0"/>
          </a:p>
        </p:txBody>
      </p:sp>
      <p:grpSp>
        <p:nvGrpSpPr>
          <p:cNvPr id="113" name="Group 112"/>
          <p:cNvGrpSpPr>
            <a:grpSpLocks noChangeAspect="1"/>
          </p:cNvGrpSpPr>
          <p:nvPr/>
        </p:nvGrpSpPr>
        <p:grpSpPr>
          <a:xfrm>
            <a:off x="2000601" y="1637653"/>
            <a:ext cx="1128845" cy="1852082"/>
            <a:chOff x="2116987" y="1329152"/>
            <a:chExt cx="1367637" cy="2243864"/>
          </a:xfrm>
        </p:grpSpPr>
        <p:pic>
          <p:nvPicPr>
            <p:cNvPr id="6" name="Picture 14" descr="Poster-Final"/>
            <p:cNvPicPr>
              <a:picLocks noChangeAspect="1" noChangeArrowheads="1"/>
            </p:cNvPicPr>
            <p:nvPr/>
          </p:nvPicPr>
          <p:blipFill>
            <a:blip r:embed="rId3" cstate="screen"/>
            <a:srcRect/>
            <a:stretch>
              <a:fillRect/>
            </a:stretch>
          </p:blipFill>
          <p:spPr bwMode="auto">
            <a:xfrm>
              <a:off x="2116987" y="1953016"/>
              <a:ext cx="1367637" cy="1620000"/>
            </a:xfrm>
            <a:prstGeom prst="rect">
              <a:avLst/>
            </a:prstGeom>
            <a:noFill/>
            <a:ln w="22225">
              <a:noFill/>
              <a:miter lim="800000"/>
              <a:headEnd/>
              <a:tailEnd/>
            </a:ln>
            <a:effectLst>
              <a:outerShdw blurRad="63500" sx="102000" sy="102000" algn="ctr" rotWithShape="0">
                <a:prstClr val="black">
                  <a:alpha val="40000"/>
                </a:prstClr>
              </a:outerShdw>
            </a:effectLst>
          </p:spPr>
        </p:pic>
        <p:sp>
          <p:nvSpPr>
            <p:cNvPr id="27" name="Rectangle 3"/>
            <p:cNvSpPr txBox="1">
              <a:spLocks noChangeArrowheads="1"/>
            </p:cNvSpPr>
            <p:nvPr/>
          </p:nvSpPr>
          <p:spPr bwMode="auto">
            <a:xfrm>
              <a:off x="2122685" y="1329152"/>
              <a:ext cx="1356240"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2006</a:t>
              </a:r>
              <a:endParaRPr lang="en-GB" sz="3323" kern="0" dirty="0">
                <a:latin typeface="Roboto" panose="02000000000000000000" pitchFamily="2" charset="0"/>
                <a:ea typeface="+mj-ea"/>
                <a:cs typeface="+mj-cs"/>
              </a:endParaRPr>
            </a:p>
          </p:txBody>
        </p:sp>
      </p:grpSp>
      <p:grpSp>
        <p:nvGrpSpPr>
          <p:cNvPr id="127" name="Group 126"/>
          <p:cNvGrpSpPr>
            <a:grpSpLocks noChangeAspect="1"/>
          </p:cNvGrpSpPr>
          <p:nvPr/>
        </p:nvGrpSpPr>
        <p:grpSpPr>
          <a:xfrm>
            <a:off x="4792010" y="1637653"/>
            <a:ext cx="1119438" cy="1852082"/>
            <a:chOff x="5708656" y="1329152"/>
            <a:chExt cx="1356239" cy="2243864"/>
          </a:xfrm>
        </p:grpSpPr>
        <p:pic>
          <p:nvPicPr>
            <p:cNvPr id="48" name="Picture 3" descr="\\cern.ch\dfs\Users\f\fluckige\Documents\MyWork\Presentations-Publications\2010\09 CSC Brunel - Uxbridge\01 Opening session\iCSC-Poster\Poster_2010_v1-A4.jpg"/>
            <p:cNvPicPr>
              <a:picLocks noChangeAspect="1" noChangeArrowheads="1"/>
            </p:cNvPicPr>
            <p:nvPr/>
          </p:nvPicPr>
          <p:blipFill>
            <a:blip r:embed="rId4" cstate="screen"/>
            <a:srcRect/>
            <a:stretch>
              <a:fillRect/>
            </a:stretch>
          </p:blipFill>
          <p:spPr bwMode="auto">
            <a:xfrm>
              <a:off x="5743163" y="1953016"/>
              <a:ext cx="1287225"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49" name="Rectangle 3"/>
            <p:cNvSpPr txBox="1">
              <a:spLocks noChangeArrowheads="1"/>
            </p:cNvSpPr>
            <p:nvPr/>
          </p:nvSpPr>
          <p:spPr bwMode="auto">
            <a:xfrm>
              <a:off x="5708656" y="132915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2010</a:t>
              </a:r>
              <a:endParaRPr lang="en-GB" sz="3323" kern="0" dirty="0">
                <a:latin typeface="Roboto" panose="02000000000000000000" pitchFamily="2" charset="0"/>
                <a:ea typeface="+mj-ea"/>
                <a:cs typeface="+mj-cs"/>
              </a:endParaRPr>
            </a:p>
          </p:txBody>
        </p:sp>
      </p:grpSp>
      <p:grpSp>
        <p:nvGrpSpPr>
          <p:cNvPr id="1024" name="Group 1023"/>
          <p:cNvGrpSpPr>
            <a:grpSpLocks noChangeAspect="1"/>
          </p:cNvGrpSpPr>
          <p:nvPr/>
        </p:nvGrpSpPr>
        <p:grpSpPr>
          <a:xfrm>
            <a:off x="6183011" y="1637653"/>
            <a:ext cx="1119438" cy="1852082"/>
            <a:chOff x="7504147" y="1329152"/>
            <a:chExt cx="1356239" cy="2243864"/>
          </a:xfrm>
        </p:grpSpPr>
        <p:pic>
          <p:nvPicPr>
            <p:cNvPr id="59" name="Picture 1" descr="\\cern.ch\dfs\Users\f\fluckige\Documents\MyWork\03 CsC\2011\iCSC2011\Poster\Poster_2011_A4-v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32800" y="1953016"/>
              <a:ext cx="1298935" cy="1620000"/>
            </a:xfrm>
            <a:prstGeom prst="rect">
              <a:avLst/>
            </a:prstGeom>
            <a:noFill/>
            <a:effectLst>
              <a:outerShdw blurRad="63500" sx="102000" sy="102000" algn="ctr" rotWithShape="0">
                <a:prstClr val="black">
                  <a:alpha val="40000"/>
                </a:prstClr>
              </a:outerShdw>
            </a:effectLst>
          </p:spPr>
        </p:pic>
        <p:sp>
          <p:nvSpPr>
            <p:cNvPr id="60" name="Rectangle 3"/>
            <p:cNvSpPr txBox="1">
              <a:spLocks noChangeArrowheads="1"/>
            </p:cNvSpPr>
            <p:nvPr/>
          </p:nvSpPr>
          <p:spPr bwMode="auto">
            <a:xfrm>
              <a:off x="7504147" y="132915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2011</a:t>
              </a:r>
              <a:endParaRPr lang="en-GB" sz="3323" kern="0" dirty="0">
                <a:latin typeface="Roboto" panose="02000000000000000000" pitchFamily="2" charset="0"/>
                <a:ea typeface="+mj-ea"/>
                <a:cs typeface="+mj-cs"/>
              </a:endParaRPr>
            </a:p>
          </p:txBody>
        </p:sp>
      </p:grpSp>
      <p:grpSp>
        <p:nvGrpSpPr>
          <p:cNvPr id="1029" name="Group 1028"/>
          <p:cNvGrpSpPr>
            <a:grpSpLocks noChangeAspect="1"/>
          </p:cNvGrpSpPr>
          <p:nvPr/>
        </p:nvGrpSpPr>
        <p:grpSpPr>
          <a:xfrm>
            <a:off x="7574012" y="1637653"/>
            <a:ext cx="1119438" cy="1852082"/>
            <a:chOff x="240160" y="3849432"/>
            <a:chExt cx="1356239" cy="2243864"/>
          </a:xfrm>
        </p:grpSpPr>
        <p:sp>
          <p:nvSpPr>
            <p:cNvPr id="61" name="Rectangle 3"/>
            <p:cNvSpPr txBox="1">
              <a:spLocks noChangeArrowheads="1"/>
            </p:cNvSpPr>
            <p:nvPr/>
          </p:nvSpPr>
          <p:spPr bwMode="auto">
            <a:xfrm>
              <a:off x="240160" y="384943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2013</a:t>
              </a:r>
              <a:endParaRPr lang="en-GB" sz="3323" kern="0" dirty="0">
                <a:latin typeface="Roboto" panose="02000000000000000000" pitchFamily="2" charset="0"/>
                <a:ea typeface="+mj-ea"/>
                <a:cs typeface="+mj-cs"/>
              </a:endParaRPr>
            </a:p>
          </p:txBody>
        </p:sp>
        <p:pic>
          <p:nvPicPr>
            <p:cNvPr id="71" name="Picture 19"/>
            <p:cNvPicPr>
              <a:picLocks noChangeAspect="1" noChangeArrowheads="1"/>
            </p:cNvPicPr>
            <p:nvPr/>
          </p:nvPicPr>
          <p:blipFill rotWithShape="1">
            <a:blip r:embed="rId6" cstate="hqprint">
              <a:extLst>
                <a:ext uri="{28A0092B-C50C-407E-A947-70E740481C1C}">
                  <a14:useLocalDpi xmlns:a14="http://schemas.microsoft.com/office/drawing/2010/main"/>
                </a:ext>
              </a:extLst>
            </a:blip>
            <a:srcRect/>
            <a:stretch/>
          </p:blipFill>
          <p:spPr bwMode="auto">
            <a:xfrm>
              <a:off x="273601" y="4473296"/>
              <a:ext cx="128935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8" name="Group 1027"/>
          <p:cNvGrpSpPr>
            <a:grpSpLocks noChangeAspect="1"/>
          </p:cNvGrpSpPr>
          <p:nvPr/>
        </p:nvGrpSpPr>
        <p:grpSpPr>
          <a:xfrm>
            <a:off x="8965013" y="1637653"/>
            <a:ext cx="1119438" cy="1852082"/>
            <a:chOff x="2144097" y="3849432"/>
            <a:chExt cx="1356240" cy="2243864"/>
          </a:xfrm>
        </p:grpSpPr>
        <p:sp>
          <p:nvSpPr>
            <p:cNvPr id="79" name="Rectangle 3"/>
            <p:cNvSpPr txBox="1">
              <a:spLocks noChangeArrowheads="1"/>
            </p:cNvSpPr>
            <p:nvPr/>
          </p:nvSpPr>
          <p:spPr bwMode="auto">
            <a:xfrm>
              <a:off x="2144097" y="3849432"/>
              <a:ext cx="1356240"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2014</a:t>
              </a:r>
              <a:endParaRPr lang="en-GB" sz="3323" kern="0" dirty="0">
                <a:latin typeface="Roboto" panose="02000000000000000000" pitchFamily="2" charset="0"/>
                <a:ea typeface="+mj-ea"/>
                <a:cs typeface="+mj-cs"/>
              </a:endParaRPr>
            </a:p>
          </p:txBody>
        </p:sp>
        <p:pic>
          <p:nvPicPr>
            <p:cNvPr id="1032" name="Picture 8"/>
            <p:cNvPicPr>
              <a:picLocks noChangeAspect="1" noChangeArrowheads="1"/>
            </p:cNvPicPr>
            <p:nvPr/>
          </p:nvPicPr>
          <p:blipFill rotWithShape="1">
            <a:blip r:embed="rId7" cstate="hqprint">
              <a:extLst>
                <a:ext uri="{28A0092B-C50C-407E-A947-70E740481C1C}">
                  <a14:useLocalDpi xmlns:a14="http://schemas.microsoft.com/office/drawing/2010/main"/>
                </a:ext>
              </a:extLst>
            </a:blip>
            <a:srcRect/>
            <a:stretch/>
          </p:blipFill>
          <p:spPr bwMode="auto">
            <a:xfrm>
              <a:off x="2170658" y="4473296"/>
              <a:ext cx="130311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7" name="Group 1026"/>
          <p:cNvGrpSpPr>
            <a:grpSpLocks noChangeAspect="1"/>
          </p:cNvGrpSpPr>
          <p:nvPr/>
        </p:nvGrpSpPr>
        <p:grpSpPr>
          <a:xfrm>
            <a:off x="10356015" y="1637653"/>
            <a:ext cx="1119438" cy="1852082"/>
            <a:chOff x="3984474" y="3849432"/>
            <a:chExt cx="1356240" cy="2243864"/>
          </a:xfrm>
        </p:grpSpPr>
        <p:sp>
          <p:nvSpPr>
            <p:cNvPr id="90" name="Rectangle 3"/>
            <p:cNvSpPr txBox="1">
              <a:spLocks noChangeArrowheads="1"/>
            </p:cNvSpPr>
            <p:nvPr/>
          </p:nvSpPr>
          <p:spPr bwMode="auto">
            <a:xfrm>
              <a:off x="3984474" y="3849432"/>
              <a:ext cx="1356240"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2015</a:t>
              </a:r>
              <a:endParaRPr lang="en-GB" sz="3323" kern="0" dirty="0">
                <a:latin typeface="Roboto" panose="02000000000000000000" pitchFamily="2" charset="0"/>
                <a:ea typeface="+mj-ea"/>
                <a:cs typeface="+mj-cs"/>
              </a:endParaRPr>
            </a:p>
          </p:txBody>
        </p:sp>
        <p:pic>
          <p:nvPicPr>
            <p:cNvPr id="1034" name="Picture 10"/>
            <p:cNvPicPr>
              <a:picLocks noChangeAspect="1" noChangeArrowheads="1"/>
            </p:cNvPicPr>
            <p:nvPr/>
          </p:nvPicPr>
          <p:blipFill rotWithShape="1">
            <a:blip r:embed="rId8" cstate="hqprint">
              <a:extLst>
                <a:ext uri="{28A0092B-C50C-407E-A947-70E740481C1C}">
                  <a14:useLocalDpi xmlns:a14="http://schemas.microsoft.com/office/drawing/2010/main"/>
                </a:ext>
              </a:extLst>
            </a:blip>
            <a:srcRect/>
            <a:stretch/>
          </p:blipFill>
          <p:spPr bwMode="auto">
            <a:xfrm>
              <a:off x="4069311" y="4473296"/>
              <a:ext cx="1186568"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6" name="Group 1025"/>
          <p:cNvGrpSpPr>
            <a:grpSpLocks noChangeAspect="1"/>
          </p:cNvGrpSpPr>
          <p:nvPr/>
        </p:nvGrpSpPr>
        <p:grpSpPr>
          <a:xfrm>
            <a:off x="609600" y="3818790"/>
            <a:ext cx="1119438" cy="1852080"/>
            <a:chOff x="5835688" y="3849434"/>
            <a:chExt cx="1356239" cy="2243862"/>
          </a:xfrm>
        </p:grpSpPr>
        <p:sp>
          <p:nvSpPr>
            <p:cNvPr id="104" name="Rectangle 3"/>
            <p:cNvSpPr txBox="1">
              <a:spLocks noChangeArrowheads="1"/>
            </p:cNvSpPr>
            <p:nvPr/>
          </p:nvSpPr>
          <p:spPr bwMode="auto">
            <a:xfrm>
              <a:off x="5835688" y="3849434"/>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2016</a:t>
              </a:r>
              <a:endParaRPr lang="en-GB" sz="3323" kern="0" dirty="0">
                <a:latin typeface="Roboto" panose="02000000000000000000" pitchFamily="2" charset="0"/>
                <a:ea typeface="+mj-ea"/>
                <a:cs typeface="+mj-cs"/>
              </a:endParaRPr>
            </a:p>
          </p:txBody>
        </p:sp>
        <p:pic>
          <p:nvPicPr>
            <p:cNvPr id="115" name="Picture 14"/>
            <p:cNvPicPr>
              <a:picLocks noChangeAspect="1" noChangeArrowheads="1"/>
            </p:cNvPicPr>
            <p:nvPr/>
          </p:nvPicPr>
          <p:blipFill rotWithShape="1">
            <a:blip r:embed="rId9" cstate="hqprint">
              <a:extLst>
                <a:ext uri="{28A0092B-C50C-407E-A947-70E740481C1C}">
                  <a14:useLocalDpi xmlns:a14="http://schemas.microsoft.com/office/drawing/2010/main"/>
                </a:ext>
              </a:extLst>
            </a:blip>
            <a:srcRect/>
            <a:stretch/>
          </p:blipFill>
          <p:spPr bwMode="auto">
            <a:xfrm>
              <a:off x="5871612" y="4473295"/>
              <a:ext cx="1284391" cy="1620001"/>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5" name="Group 1024"/>
          <p:cNvGrpSpPr>
            <a:grpSpLocks noChangeAspect="1"/>
          </p:cNvGrpSpPr>
          <p:nvPr/>
        </p:nvGrpSpPr>
        <p:grpSpPr>
          <a:xfrm>
            <a:off x="1997445" y="3818790"/>
            <a:ext cx="1119439" cy="1851140"/>
            <a:chOff x="7532527" y="3850808"/>
            <a:chExt cx="1351082" cy="2234192"/>
          </a:xfrm>
        </p:grpSpPr>
        <p:sp>
          <p:nvSpPr>
            <p:cNvPr id="116" name="Rectangle 3"/>
            <p:cNvSpPr txBox="1">
              <a:spLocks noChangeArrowheads="1"/>
            </p:cNvSpPr>
            <p:nvPr/>
          </p:nvSpPr>
          <p:spPr bwMode="auto">
            <a:xfrm>
              <a:off x="7532527" y="3850808"/>
              <a:ext cx="1351082" cy="720040"/>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2017</a:t>
              </a:r>
            </a:p>
          </p:txBody>
        </p:sp>
        <p:pic>
          <p:nvPicPr>
            <p:cNvPr id="125" name="Picture 124"/>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7645748" y="4465000"/>
              <a:ext cx="1124650" cy="1620000"/>
            </a:xfrm>
            <a:prstGeom prst="rect">
              <a:avLst/>
            </a:prstGeom>
            <a:effectLst>
              <a:outerShdw blurRad="63500" sx="102000" sy="102000" algn="ctr" rotWithShape="0">
                <a:prstClr val="black">
                  <a:alpha val="40000"/>
                </a:prstClr>
              </a:outerShdw>
            </a:effectLst>
          </p:spPr>
        </p:pic>
      </p:grpSp>
      <p:grpSp>
        <p:nvGrpSpPr>
          <p:cNvPr id="102" name="Group 101"/>
          <p:cNvGrpSpPr>
            <a:grpSpLocks noChangeAspect="1"/>
          </p:cNvGrpSpPr>
          <p:nvPr/>
        </p:nvGrpSpPr>
        <p:grpSpPr>
          <a:xfrm>
            <a:off x="609600" y="1637653"/>
            <a:ext cx="1119438" cy="1852082"/>
            <a:chOff x="268516" y="1329152"/>
            <a:chExt cx="1356241" cy="2243864"/>
          </a:xfrm>
        </p:grpSpPr>
        <p:pic>
          <p:nvPicPr>
            <p:cNvPr id="36" name="Picture 16" descr="Poster-Final-v2"/>
            <p:cNvPicPr>
              <a:picLocks noChangeAspect="1" noChangeArrowheads="1"/>
            </p:cNvPicPr>
            <p:nvPr/>
          </p:nvPicPr>
          <p:blipFill>
            <a:blip r:embed="rId11" cstate="screen"/>
            <a:srcRect/>
            <a:stretch>
              <a:fillRect/>
            </a:stretch>
          </p:blipFill>
          <p:spPr bwMode="auto">
            <a:xfrm>
              <a:off x="273601" y="1953016"/>
              <a:ext cx="1346071"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126" name="Rectangle 3"/>
            <p:cNvSpPr txBox="1">
              <a:spLocks noChangeArrowheads="1"/>
            </p:cNvSpPr>
            <p:nvPr/>
          </p:nvSpPr>
          <p:spPr bwMode="auto">
            <a:xfrm>
              <a:off x="268516" y="1329152"/>
              <a:ext cx="1356241"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2005</a:t>
              </a:r>
            </a:p>
          </p:txBody>
        </p:sp>
      </p:grpSp>
      <p:grpSp>
        <p:nvGrpSpPr>
          <p:cNvPr id="114" name="Group 113"/>
          <p:cNvGrpSpPr>
            <a:grpSpLocks noChangeAspect="1"/>
          </p:cNvGrpSpPr>
          <p:nvPr/>
        </p:nvGrpSpPr>
        <p:grpSpPr>
          <a:xfrm>
            <a:off x="3401009" y="1637653"/>
            <a:ext cx="1119438" cy="1852082"/>
            <a:chOff x="4032089" y="1329152"/>
            <a:chExt cx="1356239" cy="2243864"/>
          </a:xfrm>
        </p:grpSpPr>
        <p:sp>
          <p:nvSpPr>
            <p:cNvPr id="28" name="Rectangle 3"/>
            <p:cNvSpPr txBox="1">
              <a:spLocks noChangeArrowheads="1"/>
            </p:cNvSpPr>
            <p:nvPr/>
          </p:nvSpPr>
          <p:spPr bwMode="auto">
            <a:xfrm>
              <a:off x="4032089" y="132915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2008</a:t>
              </a:r>
              <a:endParaRPr lang="en-GB" sz="3323" kern="0" dirty="0">
                <a:latin typeface="Roboto" panose="02000000000000000000" pitchFamily="2" charset="0"/>
                <a:ea typeface="+mj-ea"/>
                <a:cs typeface="+mj-cs"/>
              </a:endParaRPr>
            </a:p>
          </p:txBody>
        </p:sp>
        <p:pic>
          <p:nvPicPr>
            <p:cNvPr id="99" name="Picture 98"/>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4137574" y="1953016"/>
              <a:ext cx="1145268" cy="1620000"/>
            </a:xfrm>
            <a:prstGeom prst="rect">
              <a:avLst/>
            </a:prstGeom>
            <a:effectLst>
              <a:outerShdw blurRad="63500" sx="102000" sy="102000" algn="ctr" rotWithShape="0">
                <a:prstClr val="black">
                  <a:alpha val="40000"/>
                </a:prstClr>
              </a:outerShdw>
            </a:effectLst>
          </p:spPr>
        </p:pic>
      </p:grpSp>
      <p:grpSp>
        <p:nvGrpSpPr>
          <p:cNvPr id="4" name="Group 3">
            <a:extLst>
              <a:ext uri="{FF2B5EF4-FFF2-40B4-BE49-F238E27FC236}">
                <a16:creationId xmlns:a16="http://schemas.microsoft.com/office/drawing/2014/main" id="{3ECAF8E9-0D30-3845-AC85-1771BA7AB4CC}"/>
              </a:ext>
            </a:extLst>
          </p:cNvPr>
          <p:cNvGrpSpPr>
            <a:grpSpLocks noChangeAspect="1"/>
          </p:cNvGrpSpPr>
          <p:nvPr/>
        </p:nvGrpSpPr>
        <p:grpSpPr>
          <a:xfrm>
            <a:off x="3385291" y="3818792"/>
            <a:ext cx="1119439" cy="1850926"/>
            <a:chOff x="6496339" y="3943652"/>
            <a:chExt cx="1349906" cy="2231989"/>
          </a:xfrm>
        </p:grpSpPr>
        <p:pic>
          <p:nvPicPr>
            <p:cNvPr id="3" name="Picture 2">
              <a:extLst>
                <a:ext uri="{FF2B5EF4-FFF2-40B4-BE49-F238E27FC236}">
                  <a16:creationId xmlns:a16="http://schemas.microsoft.com/office/drawing/2014/main" id="{1A9EF33A-3720-9848-AD3C-CF9013378365}"/>
                </a:ext>
              </a:extLst>
            </p:cNvPr>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6604242" y="4532951"/>
              <a:ext cx="1134100" cy="1642690"/>
            </a:xfrm>
            <a:prstGeom prst="rect">
              <a:avLst/>
            </a:prstGeom>
            <a:effectLst>
              <a:outerShdw blurRad="63500" sx="102000" sy="102000" algn="ctr" rotWithShape="0">
                <a:prstClr val="black">
                  <a:alpha val="40000"/>
                </a:prstClr>
              </a:outerShdw>
            </a:effectLst>
          </p:spPr>
        </p:pic>
        <p:sp>
          <p:nvSpPr>
            <p:cNvPr id="38" name="Rectangle 3">
              <a:extLst>
                <a:ext uri="{FF2B5EF4-FFF2-40B4-BE49-F238E27FC236}">
                  <a16:creationId xmlns:a16="http://schemas.microsoft.com/office/drawing/2014/main" id="{C5802D4A-BF99-3148-BA85-360CEBA32721}"/>
                </a:ext>
              </a:extLst>
            </p:cNvPr>
            <p:cNvSpPr txBox="1">
              <a:spLocks noChangeArrowheads="1"/>
            </p:cNvSpPr>
            <p:nvPr/>
          </p:nvSpPr>
          <p:spPr bwMode="auto">
            <a:xfrm>
              <a:off x="6496339" y="3943652"/>
              <a:ext cx="1349906" cy="719413"/>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2018</a:t>
              </a:r>
            </a:p>
          </p:txBody>
        </p:sp>
      </p:grpSp>
      <p:grpSp>
        <p:nvGrpSpPr>
          <p:cNvPr id="39" name="Group 38">
            <a:extLst>
              <a:ext uri="{FF2B5EF4-FFF2-40B4-BE49-F238E27FC236}">
                <a16:creationId xmlns:a16="http://schemas.microsoft.com/office/drawing/2014/main" id="{6AFE3FF4-E8E0-F64D-AAE8-81060C1CC937}"/>
              </a:ext>
            </a:extLst>
          </p:cNvPr>
          <p:cNvGrpSpPr>
            <a:grpSpLocks noChangeAspect="1"/>
          </p:cNvGrpSpPr>
          <p:nvPr/>
        </p:nvGrpSpPr>
        <p:grpSpPr>
          <a:xfrm>
            <a:off x="4773137" y="3818792"/>
            <a:ext cx="1119439" cy="1850926"/>
            <a:chOff x="6496339" y="3943652"/>
            <a:chExt cx="1349906" cy="2231989"/>
          </a:xfrm>
        </p:grpSpPr>
        <p:pic>
          <p:nvPicPr>
            <p:cNvPr id="40" name="Picture 39">
              <a:extLst>
                <a:ext uri="{FF2B5EF4-FFF2-40B4-BE49-F238E27FC236}">
                  <a16:creationId xmlns:a16="http://schemas.microsoft.com/office/drawing/2014/main" id="{E56A2337-A09B-F94E-8690-C651E39448F7}"/>
                </a:ext>
              </a:extLst>
            </p:cNvPr>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6607017" y="4532951"/>
              <a:ext cx="1128550" cy="1642690"/>
            </a:xfrm>
            <a:prstGeom prst="rect">
              <a:avLst/>
            </a:prstGeom>
            <a:effectLst>
              <a:outerShdw blurRad="63500" sx="102000" sy="102000" algn="ctr" rotWithShape="0">
                <a:prstClr val="black">
                  <a:alpha val="40000"/>
                </a:prstClr>
              </a:outerShdw>
            </a:effectLst>
          </p:spPr>
        </p:pic>
        <p:sp>
          <p:nvSpPr>
            <p:cNvPr id="41" name="Rectangle 3">
              <a:extLst>
                <a:ext uri="{FF2B5EF4-FFF2-40B4-BE49-F238E27FC236}">
                  <a16:creationId xmlns:a16="http://schemas.microsoft.com/office/drawing/2014/main" id="{247B1D98-662C-F944-8BC7-6C4F11B2D5D4}"/>
                </a:ext>
              </a:extLst>
            </p:cNvPr>
            <p:cNvSpPr txBox="1">
              <a:spLocks noChangeArrowheads="1"/>
            </p:cNvSpPr>
            <p:nvPr/>
          </p:nvSpPr>
          <p:spPr bwMode="auto">
            <a:xfrm>
              <a:off x="6496339" y="3943652"/>
              <a:ext cx="1349906" cy="719413"/>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2019</a:t>
              </a:r>
            </a:p>
          </p:txBody>
        </p:sp>
      </p:grpSp>
      <p:grpSp>
        <p:nvGrpSpPr>
          <p:cNvPr id="11" name="Group 10"/>
          <p:cNvGrpSpPr/>
          <p:nvPr/>
        </p:nvGrpSpPr>
        <p:grpSpPr>
          <a:xfrm>
            <a:off x="6160983" y="3818791"/>
            <a:ext cx="1119439" cy="1850927"/>
            <a:chOff x="6982616" y="3818790"/>
            <a:chExt cx="1119439" cy="1850927"/>
          </a:xfrm>
        </p:grpSpPr>
        <p:pic>
          <p:nvPicPr>
            <p:cNvPr id="5" name="Picture 4">
              <a:extLst>
                <a:ext uri="{FF2B5EF4-FFF2-40B4-BE49-F238E27FC236}">
                  <a16:creationId xmlns:a16="http://schemas.microsoft.com/office/drawing/2014/main" id="{6F94C24F-6AE7-B040-8953-8F379679E8EA}"/>
                </a:ext>
              </a:extLst>
            </p:cNvPr>
            <p:cNvPicPr>
              <a:picLocks noChangeAspect="1"/>
            </p:cNvPicPr>
            <p:nvPr/>
          </p:nvPicPr>
          <p:blipFill>
            <a:blip r:embed="rId15"/>
            <a:stretch>
              <a:fillRect/>
            </a:stretch>
          </p:blipFill>
          <p:spPr>
            <a:xfrm>
              <a:off x="7064374" y="4305317"/>
              <a:ext cx="955922" cy="1364400"/>
            </a:xfrm>
            <a:prstGeom prst="rect">
              <a:avLst/>
            </a:prstGeom>
            <a:effectLst>
              <a:outerShdw blurRad="63500" sx="102000" sy="102000" algn="ctr" rotWithShape="0">
                <a:prstClr val="black">
                  <a:alpha val="40000"/>
                </a:prstClr>
              </a:outerShdw>
            </a:effectLst>
          </p:spPr>
        </p:pic>
        <p:sp>
          <p:nvSpPr>
            <p:cNvPr id="46" name="Rectangle 3">
              <a:extLst>
                <a:ext uri="{FF2B5EF4-FFF2-40B4-BE49-F238E27FC236}">
                  <a16:creationId xmlns:a16="http://schemas.microsoft.com/office/drawing/2014/main" id="{A2CF9F93-4A7B-EE4F-9608-029DF3F41023}"/>
                </a:ext>
              </a:extLst>
            </p:cNvPr>
            <p:cNvSpPr txBox="1">
              <a:spLocks noChangeArrowheads="1"/>
            </p:cNvSpPr>
            <p:nvPr/>
          </p:nvSpPr>
          <p:spPr bwMode="auto">
            <a:xfrm>
              <a:off x="6982616" y="3818790"/>
              <a:ext cx="1119439"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2020</a:t>
              </a:r>
            </a:p>
          </p:txBody>
        </p:sp>
      </p:grpSp>
      <p:grpSp>
        <p:nvGrpSpPr>
          <p:cNvPr id="15" name="Group 14">
            <a:extLst>
              <a:ext uri="{FF2B5EF4-FFF2-40B4-BE49-F238E27FC236}">
                <a16:creationId xmlns:a16="http://schemas.microsoft.com/office/drawing/2014/main" id="{36B441EC-1714-8ADD-7D86-3BDB00B6527C}"/>
              </a:ext>
            </a:extLst>
          </p:cNvPr>
          <p:cNvGrpSpPr/>
          <p:nvPr/>
        </p:nvGrpSpPr>
        <p:grpSpPr>
          <a:xfrm>
            <a:off x="7548829" y="3818790"/>
            <a:ext cx="1119439" cy="1873291"/>
            <a:chOff x="8371641" y="3818790"/>
            <a:chExt cx="1119439" cy="1873291"/>
          </a:xfrm>
        </p:grpSpPr>
        <p:pic>
          <p:nvPicPr>
            <p:cNvPr id="2050" name="Picture 2" descr="https://indico.cern.ch/event/1208723/attachments/2579235/4448119/iCSC2023-poster.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449075" y="4327681"/>
              <a:ext cx="964570" cy="1364400"/>
            </a:xfrm>
            <a:prstGeom prst="rect">
              <a:avLst/>
            </a:prstGeom>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5" name="Rectangle 3">
              <a:extLst>
                <a:ext uri="{FF2B5EF4-FFF2-40B4-BE49-F238E27FC236}">
                  <a16:creationId xmlns:a16="http://schemas.microsoft.com/office/drawing/2014/main" id="{A2CF9F93-4A7B-EE4F-9608-029DF3F41023}"/>
                </a:ext>
              </a:extLst>
            </p:cNvPr>
            <p:cNvSpPr txBox="1">
              <a:spLocks noChangeArrowheads="1"/>
            </p:cNvSpPr>
            <p:nvPr/>
          </p:nvSpPr>
          <p:spPr bwMode="auto">
            <a:xfrm>
              <a:off x="8371641" y="3818790"/>
              <a:ext cx="1119439"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2023</a:t>
              </a:r>
            </a:p>
          </p:txBody>
        </p:sp>
      </p:grpSp>
      <p:sp>
        <p:nvSpPr>
          <p:cNvPr id="7" name="TextBox 6">
            <a:extLst>
              <a:ext uri="{FF2B5EF4-FFF2-40B4-BE49-F238E27FC236}">
                <a16:creationId xmlns:a16="http://schemas.microsoft.com/office/drawing/2014/main" id="{ABA877FD-29A1-0034-6CD5-F36B9DA2494B}"/>
              </a:ext>
            </a:extLst>
          </p:cNvPr>
          <p:cNvSpPr txBox="1"/>
          <p:nvPr/>
        </p:nvSpPr>
        <p:spPr>
          <a:xfrm>
            <a:off x="12617996" y="817880"/>
            <a:ext cx="184731" cy="446276"/>
          </a:xfrm>
          <a:prstGeom prst="rect">
            <a:avLst/>
          </a:prstGeom>
          <a:noFill/>
        </p:spPr>
        <p:txBody>
          <a:bodyPr wrap="none" rtlCol="0">
            <a:spAutoFit/>
          </a:bodyPr>
          <a:lstStyle/>
          <a:p>
            <a:endParaRPr lang="en-PL" dirty="0"/>
          </a:p>
        </p:txBody>
      </p:sp>
      <p:grpSp>
        <p:nvGrpSpPr>
          <p:cNvPr id="16" name="Group 15">
            <a:extLst>
              <a:ext uri="{FF2B5EF4-FFF2-40B4-BE49-F238E27FC236}">
                <a16:creationId xmlns:a16="http://schemas.microsoft.com/office/drawing/2014/main" id="{B06DAB94-76A6-E313-8FAC-95E8E1B46D61}"/>
              </a:ext>
            </a:extLst>
          </p:cNvPr>
          <p:cNvGrpSpPr/>
          <p:nvPr/>
        </p:nvGrpSpPr>
        <p:grpSpPr>
          <a:xfrm>
            <a:off x="8936678" y="3818790"/>
            <a:ext cx="1125850" cy="1873290"/>
            <a:chOff x="9465950" y="3818790"/>
            <a:chExt cx="1125850" cy="1873290"/>
          </a:xfrm>
        </p:grpSpPr>
        <p:pic>
          <p:nvPicPr>
            <p:cNvPr id="9" name="Picture 8">
              <a:extLst>
                <a:ext uri="{FF2B5EF4-FFF2-40B4-BE49-F238E27FC236}">
                  <a16:creationId xmlns:a16="http://schemas.microsoft.com/office/drawing/2014/main" id="{3210F6E6-0D32-ABB3-E75C-40D15ED595FB}"/>
                </a:ext>
              </a:extLst>
            </p:cNvPr>
            <p:cNvPicPr>
              <a:picLocks noChangeAspect="1"/>
            </p:cNvPicPr>
            <p:nvPr/>
          </p:nvPicPr>
          <p:blipFill>
            <a:blip r:embed="rId17"/>
            <a:stretch>
              <a:fillRect/>
            </a:stretch>
          </p:blipFill>
          <p:spPr>
            <a:xfrm>
              <a:off x="9568514" y="4327680"/>
              <a:ext cx="975220" cy="1364400"/>
            </a:xfrm>
            <a:prstGeom prst="rect">
              <a:avLst/>
            </a:prstGeom>
          </p:spPr>
        </p:pic>
        <p:sp>
          <p:nvSpPr>
            <p:cNvPr id="14" name="Rectangle 3">
              <a:extLst>
                <a:ext uri="{FF2B5EF4-FFF2-40B4-BE49-F238E27FC236}">
                  <a16:creationId xmlns:a16="http://schemas.microsoft.com/office/drawing/2014/main" id="{9DD0C993-CE16-115F-4E4E-7B1E943EFDA9}"/>
                </a:ext>
              </a:extLst>
            </p:cNvPr>
            <p:cNvSpPr txBox="1">
              <a:spLocks noChangeArrowheads="1"/>
            </p:cNvSpPr>
            <p:nvPr/>
          </p:nvSpPr>
          <p:spPr bwMode="auto">
            <a:xfrm>
              <a:off x="9465950" y="3818790"/>
              <a:ext cx="1125850"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2024</a:t>
              </a:r>
            </a:p>
          </p:txBody>
        </p:sp>
      </p:grpSp>
    </p:spTree>
    <p:extLst>
      <p:ext uri="{BB962C8B-B14F-4D97-AF65-F5344CB8AC3E}">
        <p14:creationId xmlns:p14="http://schemas.microsoft.com/office/powerpoint/2010/main" val="221176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3"/>
                                        </p:tgtEl>
                                        <p:attrNameLst>
                                          <p:attrName>style.visibility</p:attrName>
                                        </p:attrNameLst>
                                      </p:cBhvr>
                                      <p:to>
                                        <p:strVal val="visible"/>
                                      </p:to>
                                    </p:set>
                                    <p:animEffect transition="in" filter="fade">
                                      <p:cBhvr>
                                        <p:cTn id="11" dur="500"/>
                                        <p:tgtEl>
                                          <p:spTgt spid="11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fade">
                                      <p:cBhvr>
                                        <p:cTn id="15" dur="500"/>
                                        <p:tgtEl>
                                          <p:spTgt spid="11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7"/>
                                        </p:tgtEl>
                                        <p:attrNameLst>
                                          <p:attrName>style.visibility</p:attrName>
                                        </p:attrNameLst>
                                      </p:cBhvr>
                                      <p:to>
                                        <p:strVal val="visible"/>
                                      </p:to>
                                    </p:set>
                                    <p:animEffect transition="in" filter="fade">
                                      <p:cBhvr>
                                        <p:cTn id="19" dur="500"/>
                                        <p:tgtEl>
                                          <p:spTgt spid="12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24"/>
                                        </p:tgtEl>
                                        <p:attrNameLst>
                                          <p:attrName>style.visibility</p:attrName>
                                        </p:attrNameLst>
                                      </p:cBhvr>
                                      <p:to>
                                        <p:strVal val="visible"/>
                                      </p:to>
                                    </p:set>
                                    <p:animEffect transition="in" filter="fade">
                                      <p:cBhvr>
                                        <p:cTn id="23" dur="500"/>
                                        <p:tgtEl>
                                          <p:spTgt spid="102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29"/>
                                        </p:tgtEl>
                                        <p:attrNameLst>
                                          <p:attrName>style.visibility</p:attrName>
                                        </p:attrNameLst>
                                      </p:cBhvr>
                                      <p:to>
                                        <p:strVal val="visible"/>
                                      </p:to>
                                    </p:set>
                                    <p:animEffect transition="in" filter="fade">
                                      <p:cBhvr>
                                        <p:cTn id="27" dur="500"/>
                                        <p:tgtEl>
                                          <p:spTgt spid="102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8"/>
                                        </p:tgtEl>
                                        <p:attrNameLst>
                                          <p:attrName>style.visibility</p:attrName>
                                        </p:attrNameLst>
                                      </p:cBhvr>
                                      <p:to>
                                        <p:strVal val="visible"/>
                                      </p:to>
                                    </p:set>
                                    <p:animEffect transition="in" filter="fade">
                                      <p:cBhvr>
                                        <p:cTn id="31" dur="500"/>
                                        <p:tgtEl>
                                          <p:spTgt spid="102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027"/>
                                        </p:tgtEl>
                                        <p:attrNameLst>
                                          <p:attrName>style.visibility</p:attrName>
                                        </p:attrNameLst>
                                      </p:cBhvr>
                                      <p:to>
                                        <p:strVal val="visible"/>
                                      </p:to>
                                    </p:set>
                                    <p:animEffect transition="in" filter="fade">
                                      <p:cBhvr>
                                        <p:cTn id="35" dur="500"/>
                                        <p:tgtEl>
                                          <p:spTgt spid="102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26"/>
                                        </p:tgtEl>
                                        <p:attrNameLst>
                                          <p:attrName>style.visibility</p:attrName>
                                        </p:attrNameLst>
                                      </p:cBhvr>
                                      <p:to>
                                        <p:strVal val="visible"/>
                                      </p:to>
                                    </p:set>
                                    <p:animEffect transition="in" filter="fade">
                                      <p:cBhvr>
                                        <p:cTn id="39" dur="500"/>
                                        <p:tgtEl>
                                          <p:spTgt spid="1026"/>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025"/>
                                        </p:tgtEl>
                                        <p:attrNameLst>
                                          <p:attrName>style.visibility</p:attrName>
                                        </p:attrNameLst>
                                      </p:cBhvr>
                                      <p:to>
                                        <p:strVal val="visible"/>
                                      </p:to>
                                    </p:set>
                                    <p:animEffect transition="in" filter="fade">
                                      <p:cBhvr>
                                        <p:cTn id="43" dur="500"/>
                                        <p:tgtEl>
                                          <p:spTgt spid="10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1664</Words>
  <Application>Microsoft Office PowerPoint</Application>
  <PresentationFormat>Widescreen</PresentationFormat>
  <Paragraphs>378</Paragraphs>
  <Slides>34</Slides>
  <Notes>15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34</vt:i4>
      </vt:variant>
    </vt:vector>
  </HeadingPairs>
  <TitlesOfParts>
    <vt:vector size="43" baseType="lpstr">
      <vt:lpstr>Aptos Narrow</vt:lpstr>
      <vt:lpstr>Calibri</vt:lpstr>
      <vt:lpstr>Comic Sans MS</vt:lpstr>
      <vt:lpstr>Roboto</vt:lpstr>
      <vt:lpstr>StarSymbol</vt:lpstr>
      <vt:lpstr>Times New Roman</vt:lpstr>
      <vt:lpstr>Wingdings</vt:lpstr>
      <vt:lpstr>Default Design</vt:lpstr>
      <vt:lpstr>1_Default Design</vt:lpstr>
      <vt:lpstr>PowerPoint Presentation</vt:lpstr>
      <vt:lpstr>PowerPoint Presentation</vt:lpstr>
      <vt:lpstr>The CERN School of Computing</vt:lpstr>
      <vt:lpstr>Upcoming CSC schools …</vt:lpstr>
      <vt:lpstr>but wait… there’s more</vt:lpstr>
      <vt:lpstr>PowerPoint Presentation</vt:lpstr>
      <vt:lpstr>Why an inverted CSC?</vt:lpstr>
      <vt:lpstr>The inverted CSC </vt:lpstr>
      <vt:lpstr>2025: the 16th edition of the iCSC</vt:lpstr>
      <vt:lpstr>Lecturers at the iCSC: Where students turns into teachers ….</vt:lpstr>
      <vt:lpstr>Side effect: Where teachers turns into students ….</vt:lpstr>
      <vt:lpstr>The iCSC lectures selection process</vt:lpstr>
      <vt:lpstr>2025 Proposals</vt:lpstr>
      <vt:lpstr>Remember: Selection process for lectures</vt:lpstr>
      <vt:lpstr>PowerPoint Presentation</vt:lpstr>
      <vt:lpstr>... And this year’s 16 lecturers (12 in 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Every presentation is supervised by mentors</vt:lpstr>
      <vt:lpstr>This year’s topics</vt:lpstr>
      <vt:lpstr>PowerPoint Presentation</vt:lpstr>
      <vt:lpstr>Locations</vt:lpstr>
      <vt:lpstr>School rules</vt:lpstr>
      <vt:lpstr>The next Main School</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Alberto.Pace@cern.ch</dc:creator>
  <cp:lastModifiedBy>Alberto Pace</cp:lastModifiedBy>
  <cp:revision>433</cp:revision>
  <dcterms:modified xsi:type="dcterms:W3CDTF">2025-03-24T07:56:20Z</dcterms:modified>
</cp:coreProperties>
</file>