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6"/>
  </p:notesMasterIdLst>
  <p:sldIdLst>
    <p:sldId id="302" r:id="rId5"/>
    <p:sldId id="307" r:id="rId6"/>
    <p:sldId id="303" r:id="rId7"/>
    <p:sldId id="312" r:id="rId8"/>
    <p:sldId id="304" r:id="rId9"/>
    <p:sldId id="314" r:id="rId10"/>
    <p:sldId id="301" r:id="rId11"/>
    <p:sldId id="315" r:id="rId12"/>
    <p:sldId id="316" r:id="rId13"/>
    <p:sldId id="308" r:id="rId14"/>
    <p:sldId id="317" r:id="rId1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cares Palacios, Vicente" initials="BPV" lastIdx="2" clrIdx="0">
    <p:extLst>
      <p:ext uri="{19B8F6BF-5375-455C-9EA6-DF929625EA0E}">
        <p15:presenceInfo xmlns:p15="http://schemas.microsoft.com/office/powerpoint/2012/main" userId="S-1-5-21-1673026121-935662896-1542849698-183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7C7D"/>
    <a:srgbClr val="008F46"/>
    <a:srgbClr val="0B4421"/>
    <a:srgbClr val="066B34"/>
    <a:srgbClr val="276AFF"/>
    <a:srgbClr val="0432FF"/>
    <a:srgbClr val="03AE5A"/>
    <a:srgbClr val="03783A"/>
    <a:srgbClr val="9AD9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149C24-77AA-49AA-995C-01475D72EF44}" v="3" dt="2024-05-03T07:00:36.5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5" autoAdjust="0"/>
    <p:restoredTop sz="93315" autoAdjust="0"/>
  </p:normalViewPr>
  <p:slideViewPr>
    <p:cSldViewPr>
      <p:cViewPr varScale="1">
        <p:scale>
          <a:sx n="84" d="100"/>
          <a:sy n="84" d="100"/>
        </p:scale>
        <p:origin x="24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9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berto Perez de Rada" userId="7806a090-b156-41cb-8898-df02e1332e10" providerId="ADAL" clId="{51149C24-77AA-49AA-995C-01475D72EF44}"/>
    <pc:docChg chg="custSel modMainMaster">
      <pc:chgData name="Alberto Perez de Rada" userId="7806a090-b156-41cb-8898-df02e1332e10" providerId="ADAL" clId="{51149C24-77AA-49AA-995C-01475D72EF44}" dt="2024-05-03T06:56:15.342" v="7" actId="1076"/>
      <pc:docMkLst>
        <pc:docMk/>
      </pc:docMkLst>
      <pc:sldMasterChg chg="addSp delSp modSp mod">
        <pc:chgData name="Alberto Perez de Rada" userId="7806a090-b156-41cb-8898-df02e1332e10" providerId="ADAL" clId="{51149C24-77AA-49AA-995C-01475D72EF44}" dt="2024-05-03T06:56:15.342" v="7" actId="1076"/>
        <pc:sldMasterMkLst>
          <pc:docMk/>
          <pc:sldMasterMk cId="0" sldId="2147483648"/>
        </pc:sldMasterMkLst>
        <pc:picChg chg="add mod ord">
          <ac:chgData name="Alberto Perez de Rada" userId="7806a090-b156-41cb-8898-df02e1332e10" providerId="ADAL" clId="{51149C24-77AA-49AA-995C-01475D72EF44}" dt="2024-05-03T06:56:15.342" v="7" actId="1076"/>
          <ac:picMkLst>
            <pc:docMk/>
            <pc:sldMasterMk cId="0" sldId="2147483648"/>
            <ac:picMk id="3" creationId="{B63CDB7D-DEAC-CF36-2B6A-8FCA5A638238}"/>
          </ac:picMkLst>
        </pc:picChg>
        <pc:picChg chg="del">
          <ac:chgData name="Alberto Perez de Rada" userId="7806a090-b156-41cb-8898-df02e1332e10" providerId="ADAL" clId="{51149C24-77AA-49AA-995C-01475D72EF44}" dt="2024-05-03T06:56:06.131" v="6" actId="478"/>
          <ac:picMkLst>
            <pc:docMk/>
            <pc:sldMasterMk cId="0" sldId="2147483648"/>
            <ac:picMk id="6" creationId="{8DD9B857-76C7-8F4B-BBD2-7C66F46FF586}"/>
          </ac:picMkLst>
        </pc:pic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70FA58E-BED3-4AA1-A10E-E5C56307E61B}" type="datetimeFigureOut">
              <a:rPr lang="es-ES"/>
              <a:pPr>
                <a:defRPr/>
              </a:pPr>
              <a:t>05/11/2024</a:t>
            </a:fld>
            <a:endParaRPr lang="en-GB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n-GB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5D50E18-7958-4A53-B6CD-639582744CDC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2517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D50E18-7958-4A53-B6CD-639582744CDC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593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470025"/>
          </a:xfrm>
        </p:spPr>
        <p:txBody>
          <a:bodyPr/>
          <a:lstStyle>
            <a:lvl1pPr>
              <a:defRPr sz="3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573016"/>
            <a:ext cx="6400800" cy="1752600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346050"/>
          </a:xfrm>
        </p:spPr>
        <p:txBody>
          <a:bodyPr/>
          <a:lstStyle>
            <a:lvl1pPr>
              <a:defRPr sz="2400" b="1">
                <a:solidFill>
                  <a:srgbClr val="7C7C7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 hasCustomPrompt="1"/>
          </p:nvPr>
        </p:nvSpPr>
        <p:spPr>
          <a:xfrm>
            <a:off x="457200" y="908720"/>
            <a:ext cx="8229600" cy="1698927"/>
          </a:xfrm>
        </p:spPr>
        <p:txBody>
          <a:bodyPr>
            <a:spAutoFit/>
          </a:bodyPr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411BBD3-AB91-C34A-95C3-976342175633}"/>
              </a:ext>
            </a:extLst>
          </p:cNvPr>
          <p:cNvSpPr txBox="1"/>
          <p:nvPr userDrawn="1"/>
        </p:nvSpPr>
        <p:spPr>
          <a:xfrm>
            <a:off x="3275856" y="6309320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 HI-ECN3 Irradiation Opportunities Workshop</a:t>
            </a:r>
          </a:p>
          <a:p>
            <a:pPr algn="ctr"/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CERN (Geneva, Switzerland) 6 November 2024</a:t>
            </a:r>
            <a:endParaRPr lang="en-GB" sz="1200" b="0" dirty="0"/>
          </a:p>
        </p:txBody>
      </p:sp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194237DF-F91C-3A44-9E5B-EDA1104E8299}"/>
              </a:ext>
            </a:extLst>
          </p:cNvPr>
          <p:cNvCxnSpPr/>
          <p:nvPr userDrawn="1"/>
        </p:nvCxnSpPr>
        <p:spPr>
          <a:xfrm>
            <a:off x="457200" y="731837"/>
            <a:ext cx="8229600" cy="0"/>
          </a:xfrm>
          <a:prstGeom prst="line">
            <a:avLst/>
          </a:prstGeom>
          <a:ln w="25400">
            <a:solidFill>
              <a:srgbClr val="7C7C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5 Marcador de número de diapositiva">
            <a:extLst>
              <a:ext uri="{FF2B5EF4-FFF2-40B4-BE49-F238E27FC236}">
                <a16:creationId xmlns:a16="http://schemas.microsoft.com/office/drawing/2014/main" id="{4AC52413-D7F3-A8E4-441F-E1AEEEA32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08031" y="6434721"/>
            <a:ext cx="557538" cy="27700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>
              <a:defRPr sz="1200"/>
            </a:lvl1pPr>
          </a:lstStyle>
          <a:p>
            <a:pPr>
              <a:defRPr/>
            </a:pPr>
            <a:fld id="{12F477E3-E814-4DEE-97E8-952D7A60E290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Marcador de contenido">
            <a:extLst>
              <a:ext uri="{FF2B5EF4-FFF2-40B4-BE49-F238E27FC236}">
                <a16:creationId xmlns:a16="http://schemas.microsoft.com/office/drawing/2014/main" id="{21963418-C2EB-76F0-95BC-7CBCDA85201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7200" y="908720"/>
            <a:ext cx="8229600" cy="1698927"/>
          </a:xfrm>
        </p:spPr>
        <p:txBody>
          <a:bodyPr>
            <a:spAutoFit/>
          </a:bodyPr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957FBBBD-1C59-88FD-3798-E91DBD393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08031" y="6434721"/>
            <a:ext cx="557538" cy="27700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>
              <a:defRPr sz="1200"/>
            </a:lvl1pPr>
          </a:lstStyle>
          <a:p>
            <a:pPr>
              <a:defRPr/>
            </a:pPr>
            <a:fld id="{12F477E3-E814-4DEE-97E8-952D7A60E290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35DF6ED-83E6-433B-8617-8DD461B6E17B}"/>
              </a:ext>
            </a:extLst>
          </p:cNvPr>
          <p:cNvSpPr txBox="1"/>
          <p:nvPr userDrawn="1"/>
        </p:nvSpPr>
        <p:spPr>
          <a:xfrm>
            <a:off x="3275856" y="6434722"/>
            <a:ext cx="4032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/>
              <a:t>Aquí</a:t>
            </a:r>
            <a:r>
              <a:rPr lang="en-GB" sz="1200" dirty="0"/>
              <a:t> </a:t>
            </a:r>
            <a:r>
              <a:rPr lang="en-GB" sz="1200" dirty="0" err="1"/>
              <a:t>va</a:t>
            </a:r>
            <a:r>
              <a:rPr lang="en-GB" sz="1200" dirty="0"/>
              <a:t> </a:t>
            </a:r>
            <a:r>
              <a:rPr lang="en-GB" sz="1200" dirty="0" err="1"/>
              <a:t>el</a:t>
            </a:r>
            <a:r>
              <a:rPr lang="en-GB" sz="1200" dirty="0"/>
              <a:t> pie de </a:t>
            </a:r>
            <a:r>
              <a:rPr lang="en-GB" sz="1200" dirty="0" err="1"/>
              <a:t>página</a:t>
            </a:r>
            <a:endParaRPr lang="en-GB" sz="12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>
            <a:extLst>
              <a:ext uri="{FF2B5EF4-FFF2-40B4-BE49-F238E27FC236}">
                <a16:creationId xmlns:a16="http://schemas.microsoft.com/office/drawing/2014/main" id="{56EE600D-6D9C-4857-C2DB-C0AD59B6D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346050"/>
          </a:xfrm>
        </p:spPr>
        <p:txBody>
          <a:bodyPr/>
          <a:lstStyle>
            <a:lvl1pPr>
              <a:defRPr sz="2400" b="1">
                <a:solidFill>
                  <a:srgbClr val="7C7C7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DFB553B0-A4FD-E1AB-FA87-5D840CA5FF0F}"/>
              </a:ext>
            </a:extLst>
          </p:cNvPr>
          <p:cNvCxnSpPr/>
          <p:nvPr userDrawn="1"/>
        </p:nvCxnSpPr>
        <p:spPr>
          <a:xfrm>
            <a:off x="457200" y="731837"/>
            <a:ext cx="8229600" cy="0"/>
          </a:xfrm>
          <a:prstGeom prst="line">
            <a:avLst/>
          </a:prstGeom>
          <a:ln w="25400">
            <a:solidFill>
              <a:srgbClr val="7C7C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2 Marcador de contenido">
            <a:extLst>
              <a:ext uri="{FF2B5EF4-FFF2-40B4-BE49-F238E27FC236}">
                <a16:creationId xmlns:a16="http://schemas.microsoft.com/office/drawing/2014/main" id="{A5410C7A-1A9C-793A-5D59-09F8E47CD15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7200" y="908720"/>
            <a:ext cx="4038600" cy="1975926"/>
          </a:xfrm>
        </p:spPr>
        <p:txBody>
          <a:bodyPr wrap="square">
            <a:spAutoFit/>
          </a:bodyPr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2" name="2 Marcador de contenido">
            <a:extLst>
              <a:ext uri="{FF2B5EF4-FFF2-40B4-BE49-F238E27FC236}">
                <a16:creationId xmlns:a16="http://schemas.microsoft.com/office/drawing/2014/main" id="{FA09618E-5A01-0113-A387-18DFCAC35A33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648202" y="897765"/>
            <a:ext cx="4038600" cy="1975926"/>
          </a:xfrm>
        </p:spPr>
        <p:txBody>
          <a:bodyPr wrap="square">
            <a:spAutoFit/>
          </a:bodyPr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4" name="5 Marcador de número de diapositiva">
            <a:extLst>
              <a:ext uri="{FF2B5EF4-FFF2-40B4-BE49-F238E27FC236}">
                <a16:creationId xmlns:a16="http://schemas.microsoft.com/office/drawing/2014/main" id="{CBD3760A-9846-B870-5C35-80FDEAA7A6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08031" y="6434721"/>
            <a:ext cx="557538" cy="277000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>
              <a:defRPr sz="1200"/>
            </a:lvl1pPr>
          </a:lstStyle>
          <a:p>
            <a:pPr>
              <a:defRPr/>
            </a:pPr>
            <a:fld id="{12F477E3-E814-4DEE-97E8-952D7A60E290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CC2165A-6FF0-0805-F8F7-D766F46742FB}"/>
              </a:ext>
            </a:extLst>
          </p:cNvPr>
          <p:cNvSpPr txBox="1"/>
          <p:nvPr userDrawn="1"/>
        </p:nvSpPr>
        <p:spPr>
          <a:xfrm>
            <a:off x="3275856" y="6434722"/>
            <a:ext cx="4032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/>
              <a:t>Aquí</a:t>
            </a:r>
            <a:r>
              <a:rPr lang="en-GB" sz="1200" dirty="0"/>
              <a:t> </a:t>
            </a:r>
            <a:r>
              <a:rPr lang="en-GB" sz="1200" dirty="0" err="1"/>
              <a:t>va</a:t>
            </a:r>
            <a:r>
              <a:rPr lang="en-GB" sz="1200" dirty="0"/>
              <a:t> </a:t>
            </a:r>
            <a:r>
              <a:rPr lang="en-GB" sz="1200" dirty="0" err="1"/>
              <a:t>el</a:t>
            </a:r>
            <a:r>
              <a:rPr lang="en-GB" sz="1200" dirty="0"/>
              <a:t> pie de </a:t>
            </a:r>
            <a:r>
              <a:rPr lang="en-GB" sz="1200" dirty="0" err="1"/>
              <a:t>página</a:t>
            </a:r>
            <a:endParaRPr lang="en-GB" sz="1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yellow sign with black text&#10;&#10;Description automatically generated">
            <a:extLst>
              <a:ext uri="{FF2B5EF4-FFF2-40B4-BE49-F238E27FC236}">
                <a16:creationId xmlns:a16="http://schemas.microsoft.com/office/drawing/2014/main" id="{B63CDB7D-DEAC-CF36-2B6A-8FCA5A63823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8000"/>
            <a:ext cx="2980850" cy="540000"/>
          </a:xfrm>
          <a:prstGeom prst="rect">
            <a:avLst/>
          </a:prstGeom>
        </p:spPr>
      </p:pic>
      <p:sp>
        <p:nvSpPr>
          <p:cNvPr id="2050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modificar el estilo de título del patrón</a:t>
            </a:r>
          </a:p>
        </p:txBody>
      </p:sp>
      <p:sp>
        <p:nvSpPr>
          <p:cNvPr id="2051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3" r:id="rId3"/>
    <p:sldLayoutId id="2147483664" r:id="rId4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vicente.becares@ciemat.e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48E38F-2329-8A09-6B1D-26B9A5E605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3548" y="1124744"/>
            <a:ext cx="8136904" cy="1470025"/>
          </a:xfrm>
        </p:spPr>
        <p:txBody>
          <a:bodyPr/>
          <a:lstStyle/>
          <a:p>
            <a:r>
              <a:rPr lang="en-US" b="0" dirty="0"/>
              <a:t>BDF applications for advanced nuclear systems and other potential uses</a:t>
            </a:r>
            <a:endParaRPr lang="en-GB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CACF5F7-94AF-C350-93BB-25113CB675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183110"/>
            <a:ext cx="6400800" cy="2550145"/>
          </a:xfrm>
        </p:spPr>
        <p:txBody>
          <a:bodyPr/>
          <a:lstStyle/>
          <a:p>
            <a:pPr lvl="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GB" u="sng" dirty="0" smtClean="0"/>
              <a:t>Vicente </a:t>
            </a:r>
            <a:r>
              <a:rPr lang="en-GB" u="sng" dirty="0" err="1" smtClean="0"/>
              <a:t>Bécares</a:t>
            </a:r>
            <a:endParaRPr lang="en-GB" u="sng" dirty="0" smtClean="0"/>
          </a:p>
          <a:p>
            <a:pPr lvl="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GB" dirty="0" smtClean="0"/>
              <a:t> </a:t>
            </a:r>
            <a:r>
              <a:rPr lang="en-GB" dirty="0" smtClean="0">
                <a:hlinkClick r:id="rId2"/>
              </a:rPr>
              <a:t>vicente.becares@ciemat.es</a:t>
            </a:r>
            <a:r>
              <a:rPr lang="en-GB" dirty="0" smtClean="0"/>
              <a:t> </a:t>
            </a:r>
            <a:endParaRPr lang="en-GB" dirty="0"/>
          </a:p>
          <a:p>
            <a:pPr lvl="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en-GB" dirty="0"/>
          </a:p>
          <a:p>
            <a:pPr lvl="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GB" dirty="0"/>
              <a:t>Unidad de </a:t>
            </a:r>
            <a:r>
              <a:rPr lang="en-GB" dirty="0" err="1"/>
              <a:t>Innovación</a:t>
            </a:r>
            <a:r>
              <a:rPr lang="en-GB" dirty="0"/>
              <a:t> Nuclear</a:t>
            </a:r>
          </a:p>
          <a:p>
            <a:pPr lvl="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GB" dirty="0" err="1"/>
              <a:t>Departamento</a:t>
            </a:r>
            <a:r>
              <a:rPr lang="en-GB" dirty="0"/>
              <a:t> de </a:t>
            </a:r>
            <a:r>
              <a:rPr lang="en-GB" dirty="0" err="1"/>
              <a:t>Fisión</a:t>
            </a:r>
            <a:r>
              <a:rPr lang="en-GB" dirty="0"/>
              <a:t> Nuclear</a:t>
            </a:r>
          </a:p>
          <a:p>
            <a:pPr lvl="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GB" dirty="0"/>
              <a:t>CIEMAT</a:t>
            </a:r>
          </a:p>
          <a:p>
            <a:pPr lvl="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GB" dirty="0"/>
              <a:t>Avda. </a:t>
            </a:r>
            <a:r>
              <a:rPr lang="en-GB" dirty="0" err="1"/>
              <a:t>Complutense</a:t>
            </a:r>
            <a:r>
              <a:rPr lang="en-GB" dirty="0"/>
              <a:t> 40, 28040 Madrid – </a:t>
            </a:r>
            <a:r>
              <a:rPr lang="en-GB" dirty="0" err="1"/>
              <a:t>España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815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D6DD7D-A773-40BA-64E5-A271346E6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&amp; future work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06171D5-27F2-56FE-BC87-487591D72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477E3-E814-4DEE-97E8-952D7A60E290}" type="slidenum">
              <a:rPr lang="es-ES" smtClean="0"/>
              <a:pPr>
                <a:defRPr/>
              </a:pPr>
              <a:t>10</a:t>
            </a:fld>
            <a:endParaRPr lang="es-ES" dirty="0"/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F4CAD3FB-B7C2-24FF-70F0-2E4B7E010E31}"/>
              </a:ext>
            </a:extLst>
          </p:cNvPr>
          <p:cNvSpPr txBox="1">
            <a:spLocks/>
          </p:cNvSpPr>
          <p:nvPr/>
        </p:nvSpPr>
        <p:spPr bwMode="auto">
          <a:xfrm>
            <a:off x="108980" y="3421156"/>
            <a:ext cx="8926040" cy="281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300"/>
              </a:spcAft>
              <a:buFont typeface="Arial" pitchFamily="34" charset="0"/>
              <a:buNone/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Suggested actions &amp; key points</a:t>
            </a:r>
          </a:p>
          <a:p>
            <a:pPr marL="342900" lvl="1" indent="-342900" algn="just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00" dirty="0" smtClean="0"/>
              <a:t>Calculating achievable DPAs in the facility </a:t>
            </a:r>
          </a:p>
          <a:p>
            <a:pPr marL="342900" lvl="1" indent="-342900" algn="just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00" dirty="0" smtClean="0"/>
              <a:t>Assess other available experimental facilities at CERN for sample handling (</a:t>
            </a:r>
            <a:r>
              <a:rPr lang="en-GB" sz="1600" dirty="0" err="1" smtClean="0"/>
              <a:t>e.g</a:t>
            </a:r>
            <a:r>
              <a:rPr lang="en-GB" sz="1600" dirty="0" smtClean="0"/>
              <a:t> hot cells)</a:t>
            </a:r>
          </a:p>
          <a:p>
            <a:pPr marL="342900" lvl="1" indent="-342900" algn="just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00" dirty="0" smtClean="0"/>
              <a:t>Radiation damage modelling (neutrons and other particles) to assess </a:t>
            </a:r>
            <a:r>
              <a:rPr lang="en-GB" sz="1600" dirty="0" err="1" smtClean="0"/>
              <a:t>representativity</a:t>
            </a:r>
            <a:r>
              <a:rPr lang="en-GB" sz="1600" dirty="0" smtClean="0"/>
              <a:t> → reach out for experts in the field </a:t>
            </a:r>
          </a:p>
          <a:p>
            <a:pPr marL="342900" lvl="1" indent="-342900" algn="just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00" dirty="0" smtClean="0"/>
              <a:t>Sample temperature monitoring is critical. Temperature control and/or sample heating (up to a few hundred ºC) desirable </a:t>
            </a:r>
          </a:p>
          <a:p>
            <a:pPr marL="342900" lvl="1" indent="-342900" algn="just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00" dirty="0" smtClean="0"/>
              <a:t>More complex equipment to be evaluated at a later stage. E.g. Na or </a:t>
            </a:r>
            <a:r>
              <a:rPr lang="en-GB" sz="1600" dirty="0" err="1" smtClean="0"/>
              <a:t>Pb</a:t>
            </a:r>
            <a:r>
              <a:rPr lang="en-GB" sz="1600" dirty="0" smtClean="0"/>
              <a:t> loops (require oxygen control)</a:t>
            </a:r>
          </a:p>
          <a:p>
            <a:pPr marL="342900" lvl="1" indent="-342900" algn="just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00" dirty="0" smtClean="0"/>
              <a:t>Possibility to irradiate nuclear fuel (fissile material)?</a:t>
            </a:r>
          </a:p>
        </p:txBody>
      </p:sp>
      <p:sp>
        <p:nvSpPr>
          <p:cNvPr id="6" name="Marcador de contenido 2">
            <a:extLst>
              <a:ext uri="{FF2B5EF4-FFF2-40B4-BE49-F238E27FC236}">
                <a16:creationId xmlns:a16="http://schemas.microsoft.com/office/drawing/2014/main" id="{F4CAD3FB-B7C2-24FF-70F0-2E4B7E010E31}"/>
              </a:ext>
            </a:extLst>
          </p:cNvPr>
          <p:cNvSpPr txBox="1">
            <a:spLocks/>
          </p:cNvSpPr>
          <p:nvPr/>
        </p:nvSpPr>
        <p:spPr bwMode="auto">
          <a:xfrm>
            <a:off x="132109" y="807239"/>
            <a:ext cx="8926040" cy="1469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300"/>
              </a:spcAft>
              <a:buFont typeface="Arial" pitchFamily="34" charset="0"/>
              <a:buNone/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Summary: material irradiation</a:t>
            </a:r>
          </a:p>
          <a:p>
            <a:pPr marL="342900" lvl="1" indent="-342900" algn="just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00" dirty="0" smtClean="0"/>
              <a:t>BDF can be of interest for material irradiation. </a:t>
            </a:r>
          </a:p>
          <a:p>
            <a:pPr marL="342900" lvl="1" indent="-342900" algn="just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00" dirty="0" smtClean="0"/>
              <a:t>Major limitation is the low neutron flux.</a:t>
            </a:r>
          </a:p>
          <a:p>
            <a:pPr marL="342900" lvl="1" indent="-342900" algn="just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00" dirty="0" smtClean="0"/>
              <a:t>The shortage of fast neutron irradiation facilities and the high cost of irradiations at MTRs opens a window of opportunity for BDF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F4CAD3FB-B7C2-24FF-70F0-2E4B7E010E31}"/>
              </a:ext>
            </a:extLst>
          </p:cNvPr>
          <p:cNvSpPr txBox="1">
            <a:spLocks/>
          </p:cNvSpPr>
          <p:nvPr/>
        </p:nvSpPr>
        <p:spPr bwMode="auto">
          <a:xfrm>
            <a:off x="108980" y="2398891"/>
            <a:ext cx="8926040" cy="90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300"/>
              </a:spcAft>
              <a:buFont typeface="Arial" pitchFamily="34" charset="0"/>
              <a:buNone/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Summary: FNAA</a:t>
            </a:r>
          </a:p>
          <a:p>
            <a:pPr marL="342900" lvl="1" indent="-342900" algn="just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00" dirty="0" smtClean="0"/>
              <a:t>A FNAA should be easy to implement and has the potential of being the most intense such facility in the world. </a:t>
            </a:r>
          </a:p>
        </p:txBody>
      </p:sp>
    </p:spTree>
    <p:extLst>
      <p:ext uri="{BB962C8B-B14F-4D97-AF65-F5344CB8AC3E}">
        <p14:creationId xmlns:p14="http://schemas.microsoft.com/office/powerpoint/2010/main" val="82751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D6DD7D-A773-40BA-64E5-A271346E6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06171D5-27F2-56FE-BC87-487591D72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477E3-E814-4DEE-97E8-952D7A60E290}" type="slidenum">
              <a:rPr lang="es-ES" smtClean="0"/>
              <a:pPr>
                <a:defRPr/>
              </a:pPr>
              <a:t>11</a:t>
            </a:fld>
            <a:endParaRPr lang="es-ES" dirty="0"/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F4CAD3FB-B7C2-24FF-70F0-2E4B7E010E31}"/>
              </a:ext>
            </a:extLst>
          </p:cNvPr>
          <p:cNvSpPr txBox="1">
            <a:spLocks/>
          </p:cNvSpPr>
          <p:nvPr/>
        </p:nvSpPr>
        <p:spPr bwMode="auto">
          <a:xfrm>
            <a:off x="108980" y="1268760"/>
            <a:ext cx="8926040" cy="155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dirty="0" smtClean="0"/>
              <a:t>This work has been supported by the ENRESA-CIEMAT agreement </a:t>
            </a:r>
            <a:r>
              <a:rPr lang="en-US" i="1" dirty="0" smtClean="0"/>
              <a:t>“</a:t>
            </a:r>
            <a:r>
              <a:rPr lang="en-US" i="1" dirty="0" err="1" smtClean="0"/>
              <a:t>Tecnologías</a:t>
            </a:r>
            <a:r>
              <a:rPr lang="en-US" i="1" dirty="0" smtClean="0"/>
              <a:t> </a:t>
            </a:r>
            <a:r>
              <a:rPr lang="en-US" i="1" dirty="0" err="1" smtClean="0"/>
              <a:t>Disponibles</a:t>
            </a:r>
            <a:r>
              <a:rPr lang="en-US" i="1" dirty="0" smtClean="0"/>
              <a:t> para la </a:t>
            </a:r>
            <a:r>
              <a:rPr lang="en-US" i="1" dirty="0" err="1" smtClean="0"/>
              <a:t>Transmutación</a:t>
            </a:r>
            <a:r>
              <a:rPr lang="en-US" i="1" dirty="0" smtClean="0"/>
              <a:t> de </a:t>
            </a:r>
            <a:r>
              <a:rPr lang="en-US" i="1" dirty="0" err="1" smtClean="0"/>
              <a:t>Radionucleidos</a:t>
            </a:r>
            <a:r>
              <a:rPr lang="en-US" i="1" dirty="0" smtClean="0"/>
              <a:t> de Vida </a:t>
            </a:r>
            <a:r>
              <a:rPr lang="en-US" i="1" dirty="0" err="1" smtClean="0"/>
              <a:t>Larga</a:t>
            </a:r>
            <a:r>
              <a:rPr lang="en-US" i="1" dirty="0" smtClean="0"/>
              <a:t>’’</a:t>
            </a:r>
            <a:r>
              <a:rPr lang="en-US" dirty="0" smtClean="0"/>
              <a:t>.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endParaRPr lang="en-US" dirty="0" smtClean="0"/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US" dirty="0" smtClean="0"/>
              <a:t>I would also like to thank Mercedes Hernández-Mayoral of the Unit of Microstructural Characterization and Microanalysis of CIEMAT for her valuable comments.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6587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D6DD7D-A773-40BA-64E5-A271346E6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06171D5-27F2-56FE-BC87-487591D72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477E3-E814-4DEE-97E8-952D7A60E290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57828" y="3501008"/>
            <a:ext cx="6345088" cy="2308324"/>
          </a:xfrm>
        </p:spPr>
        <p:txBody>
          <a:bodyPr/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Potential applications of BDF neutrons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  <a:p>
            <a:pPr marL="268288" indent="-176213" algn="just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/>
              <a:t>Nuclear data measurements</a:t>
            </a:r>
          </a:p>
          <a:p>
            <a:pPr marL="268288" indent="-176213" algn="just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/>
              <a:t>Radiation effects in electronics </a:t>
            </a:r>
          </a:p>
          <a:p>
            <a:pPr marL="268288" indent="-176213" algn="just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/>
              <a:t>Material testing for advanced nuclear systems</a:t>
            </a:r>
          </a:p>
          <a:p>
            <a:pPr marL="442913" lvl="1" indent="-174625" algn="just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/>
              <a:t>Fast reactors &amp; ADS</a:t>
            </a:r>
          </a:p>
          <a:p>
            <a:pPr marL="442913" lvl="1" indent="-174625" algn="just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/>
              <a:t>Fusion</a:t>
            </a:r>
          </a:p>
          <a:p>
            <a:pPr marL="268288" indent="-176213" algn="just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/>
              <a:t>Fast Neutron Activation Analysis (FNAA)</a:t>
            </a:r>
          </a:p>
        </p:txBody>
      </p:sp>
      <p:sp>
        <p:nvSpPr>
          <p:cNvPr id="9" name="Marcador de contenido 5"/>
          <p:cNvSpPr txBox="1">
            <a:spLocks/>
          </p:cNvSpPr>
          <p:nvPr/>
        </p:nvSpPr>
        <p:spPr bwMode="auto">
          <a:xfrm>
            <a:off x="157828" y="1016729"/>
            <a:ext cx="8662644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Some basic facts to begin with…</a:t>
            </a:r>
          </a:p>
          <a:p>
            <a:pPr marL="268288" indent="-176213" algn="just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/>
              <a:t>CERN BDF can be considered a </a:t>
            </a:r>
            <a:r>
              <a:rPr lang="en-GB" sz="1600" dirty="0"/>
              <a:t>350 kW n</a:t>
            </a:r>
            <a:r>
              <a:rPr lang="en-GB" sz="1600" dirty="0" smtClean="0"/>
              <a:t>eutron spallation </a:t>
            </a:r>
            <a:r>
              <a:rPr lang="en-GB" sz="1600" dirty="0"/>
              <a:t>source → among </a:t>
            </a:r>
            <a:r>
              <a:rPr lang="en-GB" sz="1600" dirty="0" smtClean="0"/>
              <a:t>the most </a:t>
            </a:r>
            <a:r>
              <a:rPr lang="en-GB" sz="1600" dirty="0"/>
              <a:t>powerful spallation targets in the </a:t>
            </a:r>
            <a:r>
              <a:rPr lang="en-GB" sz="1600" dirty="0" smtClean="0"/>
              <a:t>world</a:t>
            </a:r>
          </a:p>
          <a:p>
            <a:pPr marL="268288" indent="-176213" algn="just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/>
              <a:t>400 GeV protons are not efficient for neutron </a:t>
            </a:r>
            <a:r>
              <a:rPr lang="en-GB" sz="1600" dirty="0"/>
              <a:t>production → still </a:t>
            </a:r>
            <a:r>
              <a:rPr lang="en-GB" sz="1600" dirty="0" smtClean="0"/>
              <a:t>~10</a:t>
            </a:r>
            <a:r>
              <a:rPr lang="en-GB" sz="1600" baseline="30000" dirty="0" smtClean="0"/>
              <a:t>12</a:t>
            </a:r>
            <a:r>
              <a:rPr lang="en-GB" sz="1600" dirty="0" smtClean="0"/>
              <a:t> </a:t>
            </a:r>
            <a:r>
              <a:rPr lang="en-GB" sz="1600" dirty="0"/>
              <a:t>n/cm</a:t>
            </a:r>
            <a:r>
              <a:rPr lang="en-GB" sz="1600" baseline="30000" dirty="0"/>
              <a:t>2</a:t>
            </a:r>
            <a:r>
              <a:rPr lang="en-GB" sz="1600" dirty="0"/>
              <a:t>/s </a:t>
            </a:r>
            <a:r>
              <a:rPr lang="en-GB" sz="1600" dirty="0" smtClean="0"/>
              <a:t>can be achieved</a:t>
            </a:r>
          </a:p>
          <a:p>
            <a:pPr marL="268288" indent="-176213" algn="just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/>
              <a:t>Long </a:t>
            </a:r>
            <a:r>
              <a:rPr lang="en-GB" sz="1600" dirty="0"/>
              <a:t>operating </a:t>
            </a:r>
            <a:r>
              <a:rPr lang="en-GB" sz="1600" dirty="0" smtClean="0"/>
              <a:t>periods → suitable for an irradiation facility</a:t>
            </a:r>
          </a:p>
          <a:p>
            <a:pPr marL="268288" indent="-176213" algn="just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/>
              <a:t>Neutron production is a secondary application: neutrons can be obtained “for free”</a:t>
            </a:r>
          </a:p>
        </p:txBody>
      </p:sp>
      <p:sp>
        <p:nvSpPr>
          <p:cNvPr id="3" name="Flecha izquierda 2"/>
          <p:cNvSpPr/>
          <p:nvPr/>
        </p:nvSpPr>
        <p:spPr>
          <a:xfrm>
            <a:off x="5580112" y="4479233"/>
            <a:ext cx="1152128" cy="351873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Flecha izquierda 6"/>
          <p:cNvSpPr/>
          <p:nvPr/>
        </p:nvSpPr>
        <p:spPr>
          <a:xfrm>
            <a:off x="5580112" y="5457459"/>
            <a:ext cx="1152128" cy="351873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351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D6DD7D-A773-40BA-64E5-A271346E6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Fast spectrum irradiation facilities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06171D5-27F2-56FE-BC87-487591D72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477E3-E814-4DEE-97E8-952D7A60E290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3" y="1163539"/>
            <a:ext cx="9144000" cy="4641725"/>
          </a:xfrm>
          <a:prstGeom prst="rect">
            <a:avLst/>
          </a:prstGeom>
        </p:spPr>
      </p:pic>
      <p:cxnSp>
        <p:nvCxnSpPr>
          <p:cNvPr id="20" name="6 Conector recto de flecha"/>
          <p:cNvCxnSpPr>
            <a:stCxn id="101" idx="3"/>
          </p:cNvCxnSpPr>
          <p:nvPr/>
        </p:nvCxnSpPr>
        <p:spPr>
          <a:xfrm>
            <a:off x="2043837" y="1483739"/>
            <a:ext cx="3430391" cy="393032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0 CuadroTexto"/>
          <p:cNvSpPr txBox="1"/>
          <p:nvPr/>
        </p:nvSpPr>
        <p:spPr>
          <a:xfrm>
            <a:off x="129443" y="2010326"/>
            <a:ext cx="19117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accent2">
                    <a:lumMod val="75000"/>
                  </a:schemeClr>
                </a:solidFill>
              </a:rPr>
              <a:t>MBIR (2027)</a:t>
            </a:r>
          </a:p>
          <a:p>
            <a:pPr algn="ctr"/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150 </a:t>
            </a:r>
            <a:r>
              <a:rPr lang="en-GB" sz="1600" dirty="0" err="1">
                <a:solidFill>
                  <a:schemeClr val="accent2">
                    <a:lumMod val="75000"/>
                  </a:schemeClr>
                </a:solidFill>
              </a:rPr>
              <a:t>MW</a:t>
            </a:r>
            <a:r>
              <a:rPr lang="en-GB" sz="1600" baseline="-25000" dirty="0" err="1">
                <a:solidFill>
                  <a:schemeClr val="accent2">
                    <a:lumMod val="75000"/>
                  </a:schemeClr>
                </a:solidFill>
              </a:rPr>
              <a:t>th</a:t>
            </a:r>
            <a:endParaRPr lang="en-GB" sz="1600" baseline="-25000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5.3×10</a:t>
            </a:r>
            <a:r>
              <a:rPr lang="en-GB" sz="1600" baseline="30000" dirty="0" smtClean="0">
                <a:solidFill>
                  <a:schemeClr val="accent2">
                    <a:lumMod val="75000"/>
                  </a:schemeClr>
                </a:solidFill>
              </a:rPr>
              <a:t>15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n/cm</a:t>
            </a:r>
            <a:r>
              <a:rPr lang="en-GB" sz="1600" baseline="30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/s</a:t>
            </a:r>
          </a:p>
          <a:p>
            <a:pPr algn="ctr"/>
            <a:endParaRPr lang="en-GB" sz="1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32" name="6 Conector recto de flecha"/>
          <p:cNvCxnSpPr>
            <a:stCxn id="19" idx="0"/>
          </p:cNvCxnSpPr>
          <p:nvPr/>
        </p:nvCxnSpPr>
        <p:spPr>
          <a:xfrm flipV="1">
            <a:off x="5474228" y="2276872"/>
            <a:ext cx="1616336" cy="1798031"/>
          </a:xfrm>
          <a:prstGeom prst="straightConnector1">
            <a:avLst/>
          </a:prstGeom>
          <a:ln w="1905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6 Conector recto de flecha"/>
          <p:cNvCxnSpPr>
            <a:stCxn id="22" idx="0"/>
          </p:cNvCxnSpPr>
          <p:nvPr/>
        </p:nvCxnSpPr>
        <p:spPr>
          <a:xfrm flipV="1">
            <a:off x="3199779" y="3087544"/>
            <a:ext cx="3100413" cy="969478"/>
          </a:xfrm>
          <a:prstGeom prst="straightConnector1">
            <a:avLst/>
          </a:prstGeom>
          <a:ln w="19050"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6 Conector recto de flecha"/>
          <p:cNvCxnSpPr>
            <a:stCxn id="27" idx="0"/>
          </p:cNvCxnSpPr>
          <p:nvPr/>
        </p:nvCxnSpPr>
        <p:spPr>
          <a:xfrm flipV="1">
            <a:off x="1074049" y="1916918"/>
            <a:ext cx="4400179" cy="2127604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6 Conector recto de flecha"/>
          <p:cNvCxnSpPr>
            <a:stCxn id="16" idx="0"/>
          </p:cNvCxnSpPr>
          <p:nvPr/>
        </p:nvCxnSpPr>
        <p:spPr>
          <a:xfrm flipH="1" flipV="1">
            <a:off x="7668344" y="2420888"/>
            <a:ext cx="188753" cy="1650717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20 CuadroTexto"/>
          <p:cNvSpPr txBox="1"/>
          <p:nvPr/>
        </p:nvSpPr>
        <p:spPr>
          <a:xfrm>
            <a:off x="106890" y="5267956"/>
            <a:ext cx="19369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accent4">
                    <a:lumMod val="75000"/>
                  </a:schemeClr>
                </a:solidFill>
              </a:rPr>
              <a:t>BOR-60 (1968)</a:t>
            </a:r>
          </a:p>
          <a:p>
            <a:pPr algn="ctr"/>
            <a:r>
              <a:rPr lang="en-GB" sz="1600" dirty="0" smtClean="0">
                <a:solidFill>
                  <a:schemeClr val="accent4">
                    <a:lumMod val="75000"/>
                  </a:schemeClr>
                </a:solidFill>
              </a:rPr>
              <a:t>60 </a:t>
            </a:r>
            <a:r>
              <a:rPr lang="en-GB" sz="1600" dirty="0" err="1" smtClean="0">
                <a:solidFill>
                  <a:schemeClr val="accent4">
                    <a:lumMod val="75000"/>
                  </a:schemeClr>
                </a:solidFill>
              </a:rPr>
              <a:t>MW</a:t>
            </a:r>
            <a:r>
              <a:rPr lang="en-GB" sz="1600" baseline="-25000" dirty="0" err="1" smtClean="0">
                <a:solidFill>
                  <a:schemeClr val="accent4">
                    <a:lumMod val="75000"/>
                  </a:schemeClr>
                </a:solidFill>
              </a:rPr>
              <a:t>th</a:t>
            </a:r>
            <a:endParaRPr lang="en-GB" sz="1600" baseline="-250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/>
            <a:r>
              <a:rPr lang="en-GB" sz="1600" dirty="0" smtClean="0">
                <a:solidFill>
                  <a:schemeClr val="accent4">
                    <a:lumMod val="75000"/>
                  </a:schemeClr>
                </a:solidFill>
              </a:rPr>
              <a:t>3.7×10</a:t>
            </a:r>
            <a:r>
              <a:rPr lang="en-GB" sz="1600" baseline="30000" dirty="0" smtClean="0">
                <a:solidFill>
                  <a:schemeClr val="accent4">
                    <a:lumMod val="75000"/>
                  </a:schemeClr>
                </a:solidFill>
              </a:rPr>
              <a:t>15</a:t>
            </a:r>
            <a:r>
              <a:rPr lang="en-GB" sz="1600" dirty="0" smtClean="0">
                <a:solidFill>
                  <a:schemeClr val="accent4">
                    <a:lumMod val="75000"/>
                  </a:schemeClr>
                </a:solidFill>
              </a:rPr>
              <a:t> n/cm</a:t>
            </a:r>
            <a:r>
              <a:rPr lang="en-GB" sz="1600" baseline="30000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  <a:r>
              <a:rPr lang="en-GB" sz="1600" dirty="0" smtClean="0">
                <a:solidFill>
                  <a:schemeClr val="accent4">
                    <a:lumMod val="75000"/>
                  </a:schemeClr>
                </a:solidFill>
              </a:rPr>
              <a:t>/s</a:t>
            </a:r>
          </a:p>
        </p:txBody>
      </p:sp>
      <p:sp>
        <p:nvSpPr>
          <p:cNvPr id="55" name="20 CuadroTexto"/>
          <p:cNvSpPr txBox="1"/>
          <p:nvPr/>
        </p:nvSpPr>
        <p:spPr>
          <a:xfrm>
            <a:off x="2236185" y="5267956"/>
            <a:ext cx="1927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accent3">
                    <a:lumMod val="50000"/>
                  </a:schemeClr>
                </a:solidFill>
              </a:rPr>
              <a:t>FBTR (1985)</a:t>
            </a:r>
          </a:p>
          <a:p>
            <a:pPr algn="ctr"/>
            <a:r>
              <a:rPr lang="en-GB" sz="1600" dirty="0" smtClean="0">
                <a:solidFill>
                  <a:schemeClr val="accent3">
                    <a:lumMod val="50000"/>
                  </a:schemeClr>
                </a:solidFill>
              </a:rPr>
              <a:t>40 </a:t>
            </a:r>
            <a:r>
              <a:rPr lang="en-GB" sz="1600" dirty="0" err="1" smtClean="0">
                <a:solidFill>
                  <a:schemeClr val="accent3">
                    <a:lumMod val="50000"/>
                  </a:schemeClr>
                </a:solidFill>
              </a:rPr>
              <a:t>MW</a:t>
            </a:r>
            <a:r>
              <a:rPr lang="en-GB" sz="1600" baseline="-25000" dirty="0" err="1" smtClean="0">
                <a:solidFill>
                  <a:schemeClr val="accent3">
                    <a:lumMod val="50000"/>
                  </a:schemeClr>
                </a:solidFill>
              </a:rPr>
              <a:t>th</a:t>
            </a:r>
            <a:endParaRPr lang="en-GB" sz="1600" baseline="-25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en-GB" sz="1600" dirty="0" smtClean="0">
                <a:solidFill>
                  <a:schemeClr val="accent3">
                    <a:lumMod val="50000"/>
                  </a:schemeClr>
                </a:solidFill>
              </a:rPr>
              <a:t>3.3×10</a:t>
            </a:r>
            <a:r>
              <a:rPr lang="en-GB" sz="1600" baseline="30000" dirty="0" smtClean="0">
                <a:solidFill>
                  <a:schemeClr val="accent3">
                    <a:lumMod val="50000"/>
                  </a:schemeClr>
                </a:solidFill>
              </a:rPr>
              <a:t>15</a:t>
            </a:r>
            <a:r>
              <a:rPr lang="en-GB" sz="1600" dirty="0" smtClean="0">
                <a:solidFill>
                  <a:schemeClr val="accent3">
                    <a:lumMod val="50000"/>
                  </a:schemeClr>
                </a:solidFill>
              </a:rPr>
              <a:t> n/cm</a:t>
            </a:r>
            <a:r>
              <a:rPr lang="en-GB" sz="1600" baseline="30000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en-GB" sz="1600" dirty="0" smtClean="0">
                <a:solidFill>
                  <a:schemeClr val="accent3">
                    <a:lumMod val="50000"/>
                  </a:schemeClr>
                </a:solidFill>
              </a:rPr>
              <a:t>/s</a:t>
            </a:r>
          </a:p>
        </p:txBody>
      </p:sp>
      <p:sp>
        <p:nvSpPr>
          <p:cNvPr id="56" name="20 CuadroTexto"/>
          <p:cNvSpPr txBox="1"/>
          <p:nvPr/>
        </p:nvSpPr>
        <p:spPr>
          <a:xfrm>
            <a:off x="4390396" y="5267662"/>
            <a:ext cx="2167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</a:rPr>
              <a:t>CEFR (2010)</a:t>
            </a:r>
          </a:p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65 </a:t>
            </a:r>
            <a:r>
              <a:rPr lang="en-GB" sz="1600" dirty="0" err="1" smtClean="0">
                <a:solidFill>
                  <a:srgbClr val="FF0000"/>
                </a:solidFill>
              </a:rPr>
              <a:t>MW</a:t>
            </a:r>
            <a:r>
              <a:rPr lang="en-GB" sz="1600" baseline="-25000" dirty="0" err="1" smtClean="0">
                <a:solidFill>
                  <a:srgbClr val="FF0000"/>
                </a:solidFill>
              </a:rPr>
              <a:t>th</a:t>
            </a:r>
            <a:endParaRPr lang="en-GB" sz="1600" baseline="-25000" dirty="0" smtClean="0">
              <a:solidFill>
                <a:srgbClr val="FF0000"/>
              </a:solidFill>
            </a:endParaRP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3.7×10</a:t>
            </a:r>
            <a:r>
              <a:rPr lang="en-GB" sz="1600" baseline="30000" dirty="0">
                <a:solidFill>
                  <a:srgbClr val="FF0000"/>
                </a:solidFill>
              </a:rPr>
              <a:t>15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smtClean="0">
                <a:solidFill>
                  <a:srgbClr val="FF0000"/>
                </a:solidFill>
              </a:rPr>
              <a:t>n/cm</a:t>
            </a:r>
            <a:r>
              <a:rPr lang="en-GB" sz="1600" baseline="30000" dirty="0" smtClean="0">
                <a:solidFill>
                  <a:srgbClr val="FF0000"/>
                </a:solidFill>
              </a:rPr>
              <a:t>2</a:t>
            </a:r>
            <a:r>
              <a:rPr lang="en-GB" sz="1600" dirty="0" smtClean="0">
                <a:solidFill>
                  <a:srgbClr val="FF0000"/>
                </a:solidFill>
              </a:rPr>
              <a:t>/s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898" y="4071605"/>
            <a:ext cx="2198397" cy="123659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396" y="4074903"/>
            <a:ext cx="2167664" cy="122042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184" y="4057022"/>
            <a:ext cx="1927190" cy="1235008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91" y="4044522"/>
            <a:ext cx="1934316" cy="1236944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  <p:pic>
        <p:nvPicPr>
          <p:cNvPr id="101" name="Imagen 10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42" y="944837"/>
            <a:ext cx="1914395" cy="1077804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104" name="20 CuadroTexto"/>
          <p:cNvSpPr txBox="1"/>
          <p:nvPr/>
        </p:nvSpPr>
        <p:spPr>
          <a:xfrm>
            <a:off x="6757898" y="5273913"/>
            <a:ext cx="21983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Joyo (1977)</a:t>
            </a:r>
          </a:p>
          <a:p>
            <a:pPr algn="ctr"/>
            <a:r>
              <a:rPr lang="pt-BR" sz="1600" dirty="0" smtClean="0">
                <a:solidFill>
                  <a:schemeClr val="accent1">
                    <a:lumMod val="75000"/>
                  </a:schemeClr>
                </a:solidFill>
              </a:rPr>
              <a:t>140 </a:t>
            </a:r>
            <a:r>
              <a:rPr lang="pt-BR" sz="1600" dirty="0" err="1">
                <a:solidFill>
                  <a:schemeClr val="accent1">
                    <a:lumMod val="75000"/>
                  </a:schemeClr>
                </a:solidFill>
              </a:rPr>
              <a:t>MW</a:t>
            </a:r>
            <a:r>
              <a:rPr lang="pt-BR" sz="1600" baseline="-25000" dirty="0" err="1">
                <a:solidFill>
                  <a:schemeClr val="accent1">
                    <a:lumMod val="75000"/>
                  </a:schemeClr>
                </a:solidFill>
              </a:rPr>
              <a:t>th</a:t>
            </a:r>
            <a:endParaRPr lang="pt-BR" sz="1600" baseline="-250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pt-BR" sz="1600" dirty="0" smtClean="0">
                <a:solidFill>
                  <a:schemeClr val="accent1">
                    <a:lumMod val="75000"/>
                  </a:schemeClr>
                </a:solidFill>
              </a:rPr>
              <a:t>3.0×10</a:t>
            </a:r>
            <a:r>
              <a:rPr lang="pt-BR" sz="1600" baseline="30000" dirty="0" smtClean="0">
                <a:solidFill>
                  <a:schemeClr val="accent1">
                    <a:lumMod val="75000"/>
                  </a:schemeClr>
                </a:solidFill>
              </a:rPr>
              <a:t>15</a:t>
            </a:r>
            <a:r>
              <a:rPr lang="pt-BR" sz="1600" dirty="0" smtClean="0">
                <a:solidFill>
                  <a:schemeClr val="accent1">
                    <a:lumMod val="75000"/>
                  </a:schemeClr>
                </a:solidFill>
              </a:rPr>
              <a:t> n/cm</a:t>
            </a:r>
            <a:r>
              <a:rPr lang="pt-BR" sz="1600" baseline="300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pt-BR" sz="1600" dirty="0" smtClean="0">
                <a:solidFill>
                  <a:schemeClr val="accent1">
                    <a:lumMod val="75000"/>
                  </a:schemeClr>
                </a:solidFill>
              </a:rPr>
              <a:t>/s</a:t>
            </a:r>
          </a:p>
          <a:p>
            <a:pPr algn="ctr"/>
            <a:r>
              <a:rPr lang="pt-BR" sz="1600" b="1" dirty="0" err="1" smtClean="0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pt-BR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BR" sz="1600" b="1" dirty="0" err="1" smtClean="0">
                <a:solidFill>
                  <a:schemeClr val="accent1">
                    <a:lumMod val="75000"/>
                  </a:schemeClr>
                </a:solidFill>
              </a:rPr>
              <a:t>restart</a:t>
            </a:r>
            <a:r>
              <a:rPr lang="pt-BR" sz="1600" b="1" dirty="0" smtClean="0">
                <a:solidFill>
                  <a:schemeClr val="accent1">
                    <a:lumMod val="75000"/>
                  </a:schemeClr>
                </a:solidFill>
              </a:rPr>
              <a:t> in 2026</a:t>
            </a:r>
            <a:endParaRPr lang="pt-BR" sz="16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GB" sz="16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20 CuadroTexto"/>
          <p:cNvSpPr txBox="1"/>
          <p:nvPr/>
        </p:nvSpPr>
        <p:spPr>
          <a:xfrm>
            <a:off x="-115933" y="2917931"/>
            <a:ext cx="24025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VTR </a:t>
            </a:r>
            <a:r>
              <a:rPr lang="en-GB" sz="1400" b="1" dirty="0"/>
              <a:t>(suspended 2022</a:t>
            </a:r>
            <a:r>
              <a:rPr lang="en-GB" sz="1400" b="1" dirty="0" smtClean="0"/>
              <a:t>)</a:t>
            </a:r>
          </a:p>
          <a:p>
            <a:pPr algn="ctr"/>
            <a:r>
              <a:rPr lang="en-GB" sz="1400" dirty="0" smtClean="0"/>
              <a:t>~300 </a:t>
            </a:r>
            <a:r>
              <a:rPr lang="en-GB" sz="1400" dirty="0" err="1"/>
              <a:t>MW</a:t>
            </a:r>
            <a:r>
              <a:rPr lang="en-GB" sz="1400" baseline="-25000" dirty="0" err="1"/>
              <a:t>th</a:t>
            </a:r>
            <a:endParaRPr lang="en-GB" sz="1400" baseline="-25000" dirty="0"/>
          </a:p>
          <a:p>
            <a:pPr algn="ctr"/>
            <a:r>
              <a:rPr lang="en-GB" sz="1400" dirty="0" smtClean="0"/>
              <a:t>&gt;4.0×10</a:t>
            </a:r>
            <a:r>
              <a:rPr lang="en-GB" sz="1400" baseline="30000" dirty="0" smtClean="0"/>
              <a:t>15</a:t>
            </a:r>
            <a:r>
              <a:rPr lang="en-GB" sz="1400" dirty="0" smtClean="0"/>
              <a:t> n/cm</a:t>
            </a:r>
            <a:r>
              <a:rPr lang="en-GB" sz="1400" baseline="30000" dirty="0" smtClean="0"/>
              <a:t>2</a:t>
            </a:r>
            <a:r>
              <a:rPr lang="en-GB" sz="1400" dirty="0" smtClean="0"/>
              <a:t>/s</a:t>
            </a:r>
          </a:p>
        </p:txBody>
      </p:sp>
      <p:sp>
        <p:nvSpPr>
          <p:cNvPr id="25" name="20 CuadroTexto"/>
          <p:cNvSpPr txBox="1"/>
          <p:nvPr/>
        </p:nvSpPr>
        <p:spPr>
          <a:xfrm>
            <a:off x="2298312" y="1756747"/>
            <a:ext cx="175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MYRRHA (2036?)</a:t>
            </a:r>
          </a:p>
          <a:p>
            <a:pPr algn="ctr"/>
            <a:r>
              <a:rPr lang="en-GB" sz="1400" dirty="0" smtClean="0"/>
              <a:t>~100 </a:t>
            </a:r>
            <a:r>
              <a:rPr lang="en-GB" sz="1400" dirty="0" err="1"/>
              <a:t>MW</a:t>
            </a:r>
            <a:r>
              <a:rPr lang="en-GB" sz="1400" baseline="-25000" dirty="0" err="1"/>
              <a:t>th</a:t>
            </a:r>
            <a:endParaRPr lang="en-GB" sz="1400" baseline="-25000" dirty="0"/>
          </a:p>
          <a:p>
            <a:pPr algn="ctr"/>
            <a:r>
              <a:rPr lang="en-GB" sz="1400" dirty="0" smtClean="0"/>
              <a:t>Up </a:t>
            </a:r>
            <a:r>
              <a:rPr lang="en-GB" sz="1400" dirty="0"/>
              <a:t>to </a:t>
            </a:r>
            <a:r>
              <a:rPr lang="en-GB" sz="1400" dirty="0" smtClean="0"/>
              <a:t>~10</a:t>
            </a:r>
            <a:r>
              <a:rPr lang="en-GB" sz="1400" baseline="30000" dirty="0" smtClean="0"/>
              <a:t>15</a:t>
            </a:r>
            <a:r>
              <a:rPr lang="en-GB" sz="1400" dirty="0" smtClean="0"/>
              <a:t> n/cm</a:t>
            </a:r>
            <a:r>
              <a:rPr lang="en-GB" sz="1400" baseline="30000" dirty="0" smtClean="0"/>
              <a:t>2</a:t>
            </a:r>
            <a:r>
              <a:rPr lang="en-GB" sz="1400" dirty="0" smtClean="0"/>
              <a:t>/s</a:t>
            </a:r>
          </a:p>
          <a:p>
            <a:pPr algn="ctr"/>
            <a:r>
              <a:rPr lang="en-GB" sz="1400" b="1" dirty="0" smtClean="0"/>
              <a:t>(</a:t>
            </a:r>
            <a:r>
              <a:rPr lang="en-GB" sz="1400" b="1" dirty="0" err="1" smtClean="0"/>
              <a:t>t.b</a:t>
            </a:r>
            <a:r>
              <a:rPr lang="en-GB" sz="1400" b="1" dirty="0" smtClean="0"/>
              <a:t>. approved)</a:t>
            </a:r>
          </a:p>
        </p:txBody>
      </p:sp>
      <p:sp>
        <p:nvSpPr>
          <p:cNvPr id="8" name="Elipse 7"/>
          <p:cNvSpPr/>
          <p:nvPr/>
        </p:nvSpPr>
        <p:spPr>
          <a:xfrm>
            <a:off x="4429636" y="2007245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Elipse 25"/>
          <p:cNvSpPr/>
          <p:nvPr/>
        </p:nvSpPr>
        <p:spPr>
          <a:xfrm>
            <a:off x="1778733" y="2264403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144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D6DD7D-A773-40BA-64E5-A271346E6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Fast flux in thermal MTRs</a:t>
            </a:r>
            <a:endParaRPr lang="en-GB" dirty="0"/>
          </a:p>
        </p:txBody>
      </p:sp>
      <p:sp>
        <p:nvSpPr>
          <p:cNvPr id="3" name="Rectángulo 2"/>
          <p:cNvSpPr/>
          <p:nvPr/>
        </p:nvSpPr>
        <p:spPr>
          <a:xfrm>
            <a:off x="4786943" y="3922766"/>
            <a:ext cx="4249553" cy="2285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just"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M. Worrall </a:t>
            </a:r>
            <a:r>
              <a:rPr lang="en-US" sz="1000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et al.</a:t>
            </a:r>
            <a:r>
              <a:rPr lang="en-US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000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Fast neutron irradiation capability in existing thermal test reactors</a:t>
            </a:r>
            <a:r>
              <a:rPr lang="en-US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 Annals of Nuclear Energy 207 (2024) 110731</a:t>
            </a:r>
            <a:r>
              <a:rPr lang="en-US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lvl="1" indent="0" algn="just"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J. </a:t>
            </a:r>
            <a:r>
              <a:rPr lang="en-US" sz="1000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Roglands-Ribas</a:t>
            </a:r>
            <a:r>
              <a:rPr lang="en-US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et al.</a:t>
            </a:r>
            <a:r>
              <a:rPr lang="en-US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000" i="1" dirty="0">
                <a:ea typeface="Calibri" panose="020F0502020204030204" pitchFamily="34" charset="0"/>
                <a:cs typeface="Times New Roman" panose="02020603050405020304" pitchFamily="18" charset="0"/>
              </a:rPr>
              <a:t>The Versatile Test Reactor Project: Mission, Requirements, </a:t>
            </a:r>
            <a:r>
              <a:rPr lang="en-GB" sz="1000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and Description</a:t>
            </a:r>
            <a:r>
              <a:rPr lang="en-GB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 NSE 196 sup. 1 (2022) 1-10. </a:t>
            </a:r>
            <a:endParaRPr lang="en-US" sz="10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1" algn="just">
              <a:spcBef>
                <a:spcPts val="300"/>
              </a:spcBef>
              <a:spcAft>
                <a:spcPts val="0"/>
              </a:spcAft>
            </a:pPr>
            <a:r>
              <a:rPr lang="en-US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n-US" sz="1000" dirty="0">
                <a:ea typeface="Calibri" panose="020F0502020204030204" pitchFamily="34" charset="0"/>
                <a:cs typeface="Times New Roman" panose="02020603050405020304" pitchFamily="18" charset="0"/>
              </a:rPr>
              <a:t>. J. </a:t>
            </a:r>
            <a:r>
              <a:rPr lang="en-US" sz="1000" dirty="0" err="1">
                <a:ea typeface="Calibri" panose="020F0502020204030204" pitchFamily="34" charset="0"/>
                <a:cs typeface="Times New Roman" panose="02020603050405020304" pitchFamily="18" charset="0"/>
              </a:rPr>
              <a:t>Youinou</a:t>
            </a:r>
            <a:r>
              <a:rPr lang="en-US" sz="1000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000" i="1" dirty="0">
                <a:ea typeface="Calibri" panose="020F0502020204030204" pitchFamily="34" charset="0"/>
                <a:cs typeface="Times New Roman" panose="02020603050405020304" pitchFamily="18" charset="0"/>
              </a:rPr>
              <a:t>Preliminary Options Assessment of Versatile Irradiation Test Reactor: Neutron Fluxes in Test Reactors</a:t>
            </a:r>
            <a:r>
              <a:rPr lang="en-US" sz="1000" dirty="0">
                <a:ea typeface="Calibri" panose="020F0502020204030204" pitchFamily="34" charset="0"/>
                <a:cs typeface="Times New Roman" panose="02020603050405020304" pitchFamily="18" charset="0"/>
              </a:rPr>
              <a:t>. INL/EXT-17-40962, January 2017</a:t>
            </a:r>
            <a:r>
              <a:rPr lang="en-US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lvl="1" indent="0" algn="just"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1000" dirty="0"/>
              <a:t>G. Van der </a:t>
            </a:r>
            <a:r>
              <a:rPr lang="en-US" sz="1000" dirty="0" err="1"/>
              <a:t>Eynde</a:t>
            </a:r>
            <a:r>
              <a:rPr lang="en-US" sz="1000" dirty="0"/>
              <a:t> </a:t>
            </a:r>
            <a:r>
              <a:rPr lang="en-US" sz="1000" i="1" dirty="0"/>
              <a:t>et al.</a:t>
            </a:r>
            <a:r>
              <a:rPr lang="en-US" sz="1000" dirty="0"/>
              <a:t>, </a:t>
            </a:r>
            <a:r>
              <a:rPr lang="en-US" sz="1000" i="1" dirty="0"/>
              <a:t>MYRRHA design revision 1.6 and the phase </a:t>
            </a:r>
            <a:r>
              <a:rPr lang="en-US" sz="1000" i="1" dirty="0" smtClean="0"/>
              <a:t>approach</a:t>
            </a:r>
            <a:r>
              <a:rPr lang="en-US" sz="1000" dirty="0" smtClean="0"/>
              <a:t>. In </a:t>
            </a:r>
            <a:r>
              <a:rPr lang="en-US" sz="1000" dirty="0"/>
              <a:t>TCADS-3, Mito (Japan) 6-10 September 2016</a:t>
            </a:r>
            <a:r>
              <a:rPr lang="en-US" sz="1000" dirty="0" smtClean="0"/>
              <a:t>.</a:t>
            </a:r>
          </a:p>
          <a:p>
            <a:pPr marL="0" lvl="1" algn="just">
              <a:spcBef>
                <a:spcPts val="300"/>
              </a:spcBef>
              <a:spcAft>
                <a:spcPts val="0"/>
              </a:spcAft>
            </a:pPr>
            <a:r>
              <a:rPr lang="en-US" sz="1000" dirty="0">
                <a:ea typeface="Calibri" panose="020F0502020204030204" pitchFamily="34" charset="0"/>
                <a:cs typeface="Times New Roman" panose="02020603050405020304" pitchFamily="18" charset="0"/>
              </a:rPr>
              <a:t>E. J. Pitcher, </a:t>
            </a:r>
            <a:r>
              <a:rPr lang="en-US" sz="1000" i="1" dirty="0">
                <a:ea typeface="Calibri" panose="020F0502020204030204" pitchFamily="34" charset="0"/>
                <a:cs typeface="Times New Roman" panose="02020603050405020304" pitchFamily="18" charset="0"/>
              </a:rPr>
              <a:t>The materials test station: A fast-spectrum irradiation facility</a:t>
            </a:r>
            <a:r>
              <a:rPr lang="en-US" sz="1000" dirty="0">
                <a:ea typeface="Calibri" panose="020F0502020204030204" pitchFamily="34" charset="0"/>
                <a:cs typeface="Times New Roman" panose="02020603050405020304" pitchFamily="18" charset="0"/>
              </a:rPr>
              <a:t>, Journal of Nuclear Materials 37 (2008) 17-20</a:t>
            </a:r>
            <a:r>
              <a:rPr lang="en-US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000" dirty="0" smtClean="0"/>
          </a:p>
          <a:p>
            <a:pPr marL="0" lvl="1" indent="0" algn="just"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1000" dirty="0" smtClean="0"/>
              <a:t>W</a:t>
            </a:r>
            <a:r>
              <a:rPr lang="en-US" sz="1000" dirty="0"/>
              <a:t>. F. </a:t>
            </a:r>
            <a:r>
              <a:rPr lang="en-US" sz="1000" dirty="0" err="1"/>
              <a:t>Skerjanc</a:t>
            </a:r>
            <a:r>
              <a:rPr lang="en-US" sz="1000" dirty="0"/>
              <a:t> and G. R. </a:t>
            </a:r>
            <a:r>
              <a:rPr lang="en-US" sz="1000" dirty="0" err="1"/>
              <a:t>Longhurst</a:t>
            </a:r>
            <a:r>
              <a:rPr lang="en-US" sz="1000" dirty="0"/>
              <a:t>, </a:t>
            </a:r>
            <a:r>
              <a:rPr lang="en-US" sz="1000" i="1" dirty="0"/>
              <a:t>Gas Test Loop </a:t>
            </a:r>
            <a:r>
              <a:rPr lang="en-US" sz="1000" i="1" dirty="0" smtClean="0"/>
              <a:t>Facilities Alternatives Assessment Report</a:t>
            </a:r>
            <a:r>
              <a:rPr lang="en-US" sz="1000" dirty="0"/>
              <a:t>. </a:t>
            </a:r>
            <a:r>
              <a:rPr lang="en-US" sz="1000" dirty="0" smtClean="0"/>
              <a:t>INL/EXT-05-00263 rev. 1, July 2005.</a:t>
            </a:r>
            <a:endParaRPr lang="en-US" sz="1000" dirty="0"/>
          </a:p>
        </p:txBody>
      </p:sp>
      <p:sp>
        <p:nvSpPr>
          <p:cNvPr id="5" name="Marcador de contenido 5"/>
          <p:cNvSpPr txBox="1">
            <a:spLocks/>
          </p:cNvSpPr>
          <p:nvPr/>
        </p:nvSpPr>
        <p:spPr bwMode="auto">
          <a:xfrm>
            <a:off x="107504" y="836712"/>
            <a:ext cx="8928992" cy="312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68288" algn="just"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No dedicated fast spectrum irradiation facility available to western countries (at lest until JOYO restart scheduled for 2016).</a:t>
            </a:r>
          </a:p>
          <a:p>
            <a:pPr marL="268288" indent="-268288" algn="just">
              <a:spcBef>
                <a:spcPts val="0"/>
              </a:spcBef>
              <a:spcAft>
                <a:spcPts val="300"/>
              </a:spcAft>
            </a:pPr>
            <a:r>
              <a:rPr lang="en-GB" dirty="0" smtClean="0"/>
              <a:t>Fast neutron fluxes can be achieved in thermal MTRs through thermal neutron absorbers.</a:t>
            </a:r>
          </a:p>
          <a:p>
            <a:pPr marL="668338" lvl="1" indent="-268288" algn="just"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Lower fluxes and DPA’s than in dedicated fast reactors.</a:t>
            </a:r>
          </a:p>
          <a:p>
            <a:pPr marL="668338" lvl="1" indent="-268288" algn="just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/>
              <a:t>Major impact in reactor performance (depression in the flux). </a:t>
            </a:r>
          </a:p>
          <a:p>
            <a:pPr marL="268288" indent="-268288" algn="just">
              <a:spcBef>
                <a:spcPts val="0"/>
              </a:spcBef>
              <a:spcAft>
                <a:spcPts val="300"/>
              </a:spcAft>
            </a:pPr>
            <a:r>
              <a:rPr lang="en-GB" b="1" dirty="0" smtClean="0"/>
              <a:t>None implemented </a:t>
            </a:r>
            <a:r>
              <a:rPr lang="en-GB" dirty="0" smtClean="0"/>
              <a:t>(as far as I know). </a:t>
            </a:r>
          </a:p>
          <a:p>
            <a:pPr marL="668338" lvl="1" indent="-268288" algn="just"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P</a:t>
            </a:r>
            <a:r>
              <a:rPr lang="en-GB" sz="1600" dirty="0" smtClean="0"/>
              <a:t>lans to set up in JHR devices for material testing for SFR (RISHI loop) and fusion (FUSERO device), but without neutron absorbers. </a:t>
            </a:r>
          </a:p>
          <a:p>
            <a:pPr marL="268288" indent="-268288" algn="just">
              <a:spcBef>
                <a:spcPts val="0"/>
              </a:spcBef>
              <a:spcAft>
                <a:spcPts val="600"/>
              </a:spcAft>
            </a:pPr>
            <a:r>
              <a:rPr lang="en-GB" dirty="0"/>
              <a:t>Reactor irradiations are very expensive </a:t>
            </a:r>
            <a:r>
              <a:rPr lang="en-GB" dirty="0" smtClean="0"/>
              <a:t>(~</a:t>
            </a:r>
            <a:r>
              <a:rPr lang="en-GB" dirty="0"/>
              <a:t>M€ range</a:t>
            </a:r>
            <a:r>
              <a:rPr lang="en-GB" dirty="0" smtClean="0"/>
              <a:t>). </a:t>
            </a:r>
            <a:endParaRPr lang="en-GB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592217"/>
              </p:ext>
            </p:extLst>
          </p:nvPr>
        </p:nvGraphicFramePr>
        <p:xfrm>
          <a:off x="231120" y="4005064"/>
          <a:ext cx="4340880" cy="21206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73692">
                  <a:extLst>
                    <a:ext uri="{9D8B030D-6E8A-4147-A177-3AD203B41FA5}">
                      <a16:colId xmlns:a16="http://schemas.microsoft.com/office/drawing/2014/main" val="2028279524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520045683"/>
                    </a:ext>
                  </a:extLst>
                </a:gridCol>
                <a:gridCol w="1111004">
                  <a:extLst>
                    <a:ext uri="{9D8B030D-6E8A-4147-A177-3AD203B41FA5}">
                      <a16:colId xmlns:a16="http://schemas.microsoft.com/office/drawing/2014/main" val="1932867117"/>
                    </a:ext>
                  </a:extLst>
                </a:gridCol>
              </a:tblGrid>
              <a:tr h="32131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kern="100" dirty="0" smtClean="0">
                          <a:effectLst/>
                          <a:latin typeface="Arial Nova"/>
                          <a:ea typeface="+mn-ea"/>
                          <a:cs typeface="+mn-cs"/>
                        </a:rPr>
                        <a:t>Reactor</a:t>
                      </a:r>
                      <a:r>
                        <a:rPr lang="en-GB" sz="1100" b="1" kern="100" baseline="0" dirty="0" smtClean="0">
                          <a:effectLst/>
                          <a:latin typeface="Arial Nova"/>
                          <a:ea typeface="+mn-ea"/>
                          <a:cs typeface="+mn-cs"/>
                        </a:rPr>
                        <a:t> (power)</a:t>
                      </a:r>
                      <a:endParaRPr lang="es-ES" sz="1100" b="1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kern="100" dirty="0" smtClean="0">
                          <a:effectLst/>
                          <a:latin typeface="Arial Nova"/>
                        </a:rPr>
                        <a:t>Peak fast neutron flux (n/cm</a:t>
                      </a:r>
                      <a:r>
                        <a:rPr lang="en-GB" sz="1100" b="1" kern="100" baseline="30000" dirty="0" smtClean="0">
                          <a:effectLst/>
                          <a:latin typeface="Arial Nova"/>
                        </a:rPr>
                        <a:t>2</a:t>
                      </a:r>
                      <a:r>
                        <a:rPr lang="en-GB" sz="1100" b="1" kern="100" dirty="0" smtClean="0">
                          <a:effectLst/>
                          <a:latin typeface="Arial Nova"/>
                        </a:rPr>
                        <a:t>/s, </a:t>
                      </a:r>
                      <a:r>
                        <a:rPr lang="es-ES" sz="1100" b="1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E&gt;0.1</a:t>
                      </a:r>
                      <a:r>
                        <a:rPr lang="es-ES" sz="1100" b="1" kern="100" baseline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1100" b="1" kern="100" baseline="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MeV</a:t>
                      </a:r>
                      <a:r>
                        <a:rPr lang="en-GB" sz="1100" b="1" kern="100" dirty="0" smtClean="0">
                          <a:effectLst/>
                          <a:latin typeface="Arial Nova"/>
                        </a:rPr>
                        <a:t>)</a:t>
                      </a:r>
                      <a:endParaRPr lang="es-ES" sz="1100" b="1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b="1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Max. </a:t>
                      </a:r>
                      <a:r>
                        <a:rPr lang="es-ES" sz="1100" b="1" kern="10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dpa</a:t>
                      </a:r>
                      <a:r>
                        <a:rPr lang="es-ES" sz="1100" b="1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s-ES" sz="1100" b="1" kern="10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yr</a:t>
                      </a:r>
                      <a:endParaRPr lang="es-ES" sz="1100" b="1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689657548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BOR-60</a:t>
                      </a: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2.04E+15 (E&gt;0.4</a:t>
                      </a:r>
                      <a:r>
                        <a:rPr lang="es-ES" sz="1100" kern="100" baseline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1100" kern="100" baseline="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MeV</a:t>
                      </a: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2443174201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JOYO</a:t>
                      </a: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4.0E+15</a:t>
                      </a:r>
                      <a:endParaRPr lang="es-ES" sz="1100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&gt;15 (36)</a:t>
                      </a: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762569810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VTR</a:t>
                      </a: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L="0" marR="3810" lvl="0" indent="0" algn="ctr" defTabSz="914400" rtl="0" eaLnBrk="1" fontAlgn="auto" latinLnBrk="1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&gt;4.0E+15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&gt;30</a:t>
                      </a: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1427451853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MYRRHA (v1.6)</a:t>
                      </a: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L="0" marR="3810" lvl="0" indent="0" algn="ctr" defTabSz="914400" rtl="0" eaLnBrk="1" fontAlgn="auto" latinLnBrk="1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1.0E+15 (E&gt;0.75</a:t>
                      </a:r>
                      <a:r>
                        <a:rPr lang="es-ES" sz="1100" kern="100" baseline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1100" kern="100" baseline="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MeV</a:t>
                      </a: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3887554820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JHR (U</a:t>
                      </a:r>
                      <a:r>
                        <a:rPr lang="es-ES" sz="1100" kern="100" baseline="-250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Si</a:t>
                      </a:r>
                      <a:r>
                        <a:rPr lang="es-ES" sz="1100" kern="100" baseline="-250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, 70 </a:t>
                      </a:r>
                      <a:r>
                        <a:rPr lang="es-ES" sz="1100" kern="10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MW</a:t>
                      </a:r>
                      <a:r>
                        <a:rPr lang="es-ES" sz="1100" kern="100" baseline="-2500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7.5E+14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9 (270 </a:t>
                      </a:r>
                      <a:r>
                        <a:rPr lang="es-ES" sz="1100" kern="10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days</a:t>
                      </a: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2369964429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JHR (</a:t>
                      </a:r>
                      <a:r>
                        <a:rPr lang="es-ES" sz="1100" kern="10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UMo</a:t>
                      </a: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, 100 </a:t>
                      </a:r>
                      <a:r>
                        <a:rPr lang="es-ES" sz="1100" kern="10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MW</a:t>
                      </a:r>
                      <a:r>
                        <a:rPr lang="es-ES" sz="1100" kern="100" baseline="-2500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)</a:t>
                      </a:r>
                      <a:endParaRPr lang="es-ES" sz="1100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1.0E+15</a:t>
                      </a:r>
                      <a:endParaRPr lang="es-ES" sz="1100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16 (270 </a:t>
                      </a:r>
                      <a:r>
                        <a:rPr lang="es-ES" sz="1100" kern="10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days</a:t>
                      </a: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)</a:t>
                      </a:r>
                      <a:endParaRPr lang="es-ES" sz="1100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166913768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ATR (110 </a:t>
                      </a:r>
                      <a:r>
                        <a:rPr lang="es-ES" sz="1100" kern="10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MW</a:t>
                      </a:r>
                      <a:r>
                        <a:rPr lang="es-ES" sz="1100" kern="100" baseline="-2500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5.5E+14</a:t>
                      </a:r>
                      <a:endParaRPr lang="es-ES" sz="1100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6 (250 </a:t>
                      </a:r>
                      <a:r>
                        <a:rPr lang="es-ES" sz="1100" kern="10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days</a:t>
                      </a: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)</a:t>
                      </a:r>
                      <a:endParaRPr lang="es-ES" sz="1100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2864680346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ATR (250 </a:t>
                      </a:r>
                      <a:r>
                        <a:rPr lang="es-ES" sz="1100" kern="10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MW</a:t>
                      </a:r>
                      <a:r>
                        <a:rPr lang="es-ES" sz="1100" kern="100" baseline="-2500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)</a:t>
                      </a:r>
                      <a:endParaRPr lang="es-ES" sz="1100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1.3E+15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10 (180 </a:t>
                      </a:r>
                      <a:r>
                        <a:rPr lang="es-ES" sz="1100" kern="10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days</a:t>
                      </a: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1211166262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HFIR (85 </a:t>
                      </a:r>
                      <a:r>
                        <a:rPr lang="es-ES" sz="1100" kern="10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MW</a:t>
                      </a:r>
                      <a:r>
                        <a:rPr lang="es-ES" sz="1100" kern="100" baseline="-2500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)</a:t>
                      </a:r>
                      <a:endParaRPr lang="es-ES" sz="1100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1.3E+15</a:t>
                      </a:r>
                      <a:endParaRPr lang="es-ES" sz="1100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14 (161 </a:t>
                      </a:r>
                      <a:r>
                        <a:rPr lang="es-ES" sz="1100" kern="10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days</a:t>
                      </a: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)</a:t>
                      </a:r>
                      <a:endParaRPr lang="es-ES" sz="1100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3390286175"/>
                  </a:ext>
                </a:extLst>
              </a:tr>
            </a:tbl>
          </a:graphicData>
        </a:graphic>
      </p:graphicFrame>
      <p:sp>
        <p:nvSpPr>
          <p:cNvPr id="7" name="Marcador de número de diapositiva 3">
            <a:extLst>
              <a:ext uri="{FF2B5EF4-FFF2-40B4-BE49-F238E27FC236}">
                <a16:creationId xmlns:a16="http://schemas.microsoft.com/office/drawing/2014/main" id="{706171D5-27F2-56FE-BC87-487591D72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08031" y="6434721"/>
            <a:ext cx="557538" cy="277000"/>
          </a:xfrm>
        </p:spPr>
        <p:txBody>
          <a:bodyPr/>
          <a:lstStyle/>
          <a:p>
            <a:pPr>
              <a:defRPr/>
            </a:pPr>
            <a:fld id="{12F477E3-E814-4DEE-97E8-952D7A60E290}" type="slidenum">
              <a:rPr lang="es-ES" smtClean="0"/>
              <a:pPr>
                <a:defRPr/>
              </a:pPr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4617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D6DD7D-A773-40BA-64E5-A271346E6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Spallation sources for material irradiation</a:t>
            </a:r>
            <a:endParaRPr lang="en-GB" dirty="0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F5FE0F3A-1763-4F7A-A074-435C0E0853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9739" y="3876465"/>
            <a:ext cx="3620794" cy="2072815"/>
          </a:xfrm>
          <a:prstGeom prst="rect">
            <a:avLst/>
          </a:prstGeom>
        </p:spPr>
      </p:pic>
      <p:sp>
        <p:nvSpPr>
          <p:cNvPr id="16" name="4 CuadroTexto">
            <a:extLst>
              <a:ext uri="{FF2B5EF4-FFF2-40B4-BE49-F238E27FC236}">
                <a16:creationId xmlns:a16="http://schemas.microsoft.com/office/drawing/2014/main" id="{812A564E-006C-4FDD-9536-ABDAC6F93C8D}"/>
              </a:ext>
            </a:extLst>
          </p:cNvPr>
          <p:cNvSpPr txBox="1"/>
          <p:nvPr/>
        </p:nvSpPr>
        <p:spPr>
          <a:xfrm>
            <a:off x="7008113" y="3879715"/>
            <a:ext cx="1724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+mj-lt"/>
              </a:rPr>
              <a:t>Spallation target (W)</a:t>
            </a:r>
          </a:p>
        </p:txBody>
      </p:sp>
      <p:sp>
        <p:nvSpPr>
          <p:cNvPr id="17" name="8 CuadroTexto">
            <a:extLst>
              <a:ext uri="{FF2B5EF4-FFF2-40B4-BE49-F238E27FC236}">
                <a16:creationId xmlns:a16="http://schemas.microsoft.com/office/drawing/2014/main" id="{0A16A62F-754E-4E81-9654-D3CFF3A32089}"/>
              </a:ext>
            </a:extLst>
          </p:cNvPr>
          <p:cNvSpPr txBox="1"/>
          <p:nvPr/>
        </p:nvSpPr>
        <p:spPr>
          <a:xfrm>
            <a:off x="7740352" y="5353471"/>
            <a:ext cx="864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+mj-lt"/>
              </a:rPr>
              <a:t>Fuel rods</a:t>
            </a:r>
          </a:p>
        </p:txBody>
      </p:sp>
      <p:sp>
        <p:nvSpPr>
          <p:cNvPr id="18" name="9 CuadroTexto">
            <a:extLst>
              <a:ext uri="{FF2B5EF4-FFF2-40B4-BE49-F238E27FC236}">
                <a16:creationId xmlns:a16="http://schemas.microsoft.com/office/drawing/2014/main" id="{30A70132-5481-4EFF-9792-70E08C6AABC8}"/>
              </a:ext>
            </a:extLst>
          </p:cNvPr>
          <p:cNvSpPr txBox="1"/>
          <p:nvPr/>
        </p:nvSpPr>
        <p:spPr>
          <a:xfrm>
            <a:off x="6548097" y="5647695"/>
            <a:ext cx="1580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+mj-lt"/>
              </a:rPr>
              <a:t>Irradiation samples</a:t>
            </a:r>
          </a:p>
        </p:txBody>
      </p:sp>
      <p:cxnSp>
        <p:nvCxnSpPr>
          <p:cNvPr id="19" name="10 Conector recto de flecha">
            <a:extLst>
              <a:ext uri="{FF2B5EF4-FFF2-40B4-BE49-F238E27FC236}">
                <a16:creationId xmlns:a16="http://schemas.microsoft.com/office/drawing/2014/main" id="{2C49FA2D-9BBF-449D-9AFC-55E15C774BE0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7338125" y="4187492"/>
            <a:ext cx="532436" cy="5622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12 Conector recto de flecha">
            <a:extLst>
              <a:ext uri="{FF2B5EF4-FFF2-40B4-BE49-F238E27FC236}">
                <a16:creationId xmlns:a16="http://schemas.microsoft.com/office/drawing/2014/main" id="{B1125408-BD70-4F98-9DF3-FF679D39D4A2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7602269" y="4187492"/>
            <a:ext cx="268292" cy="6743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16 Conector recto de flecha">
            <a:extLst>
              <a:ext uri="{FF2B5EF4-FFF2-40B4-BE49-F238E27FC236}">
                <a16:creationId xmlns:a16="http://schemas.microsoft.com/office/drawing/2014/main" id="{86A07852-8094-438E-BEA1-9A536AF18A81}"/>
              </a:ext>
            </a:extLst>
          </p:cNvPr>
          <p:cNvCxnSpPr>
            <a:cxnSpLocks/>
          </p:cNvCxnSpPr>
          <p:nvPr/>
        </p:nvCxnSpPr>
        <p:spPr>
          <a:xfrm flipV="1">
            <a:off x="5436096" y="5085184"/>
            <a:ext cx="720738" cy="2209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23 CuadroTexto">
            <a:extLst>
              <a:ext uri="{FF2B5EF4-FFF2-40B4-BE49-F238E27FC236}">
                <a16:creationId xmlns:a16="http://schemas.microsoft.com/office/drawing/2014/main" id="{76E60FF9-C6C5-4D61-A0F6-9FB87F229974}"/>
              </a:ext>
            </a:extLst>
          </p:cNvPr>
          <p:cNvSpPr txBox="1"/>
          <p:nvPr/>
        </p:nvSpPr>
        <p:spPr>
          <a:xfrm>
            <a:off x="5148432" y="5282044"/>
            <a:ext cx="719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+mj-lt"/>
              </a:rPr>
              <a:t>Proton beam</a:t>
            </a:r>
          </a:p>
        </p:txBody>
      </p:sp>
      <p:sp>
        <p:nvSpPr>
          <p:cNvPr id="23" name="30 CuadroTexto">
            <a:extLst>
              <a:ext uri="{FF2B5EF4-FFF2-40B4-BE49-F238E27FC236}">
                <a16:creationId xmlns:a16="http://schemas.microsoft.com/office/drawing/2014/main" id="{C55C769E-0988-4790-8ED1-E7D5A7AAED67}"/>
              </a:ext>
            </a:extLst>
          </p:cNvPr>
          <p:cNvSpPr txBox="1"/>
          <p:nvPr/>
        </p:nvSpPr>
        <p:spPr>
          <a:xfrm>
            <a:off x="8147403" y="4220106"/>
            <a:ext cx="6084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+mj-lt"/>
              </a:rPr>
              <a:t>Beam </a:t>
            </a:r>
            <a:endParaRPr lang="en-GB" sz="1400" dirty="0" smtClean="0">
              <a:latin typeface="+mj-lt"/>
            </a:endParaRPr>
          </a:p>
          <a:p>
            <a:r>
              <a:rPr lang="en-GB" sz="1400" dirty="0" smtClean="0">
                <a:latin typeface="+mj-lt"/>
              </a:rPr>
              <a:t>dump</a:t>
            </a:r>
            <a:endParaRPr lang="en-GB" sz="1400" dirty="0">
              <a:latin typeface="+mj-lt"/>
            </a:endParaRPr>
          </a:p>
        </p:txBody>
      </p:sp>
      <p:cxnSp>
        <p:nvCxnSpPr>
          <p:cNvPr id="24" name="41 Conector recto de flecha">
            <a:extLst>
              <a:ext uri="{FF2B5EF4-FFF2-40B4-BE49-F238E27FC236}">
                <a16:creationId xmlns:a16="http://schemas.microsoft.com/office/drawing/2014/main" id="{02716B1A-65FE-4ED8-9272-5E0D9B5A1BFC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7243868" y="4851282"/>
            <a:ext cx="928532" cy="5021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16 Conector recto de flecha">
            <a:extLst>
              <a:ext uri="{FF2B5EF4-FFF2-40B4-BE49-F238E27FC236}">
                <a16:creationId xmlns:a16="http://schemas.microsoft.com/office/drawing/2014/main" id="{37E964A5-410B-4369-82CA-820AE9099E19}"/>
              </a:ext>
            </a:extLst>
          </p:cNvPr>
          <p:cNvCxnSpPr>
            <a:cxnSpLocks/>
          </p:cNvCxnSpPr>
          <p:nvPr/>
        </p:nvCxnSpPr>
        <p:spPr>
          <a:xfrm flipV="1">
            <a:off x="5795478" y="5224269"/>
            <a:ext cx="720738" cy="2209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8" name="4 CuadroTexto">
            <a:extLst>
              <a:ext uri="{FF2B5EF4-FFF2-40B4-BE49-F238E27FC236}">
                <a16:creationId xmlns:a16="http://schemas.microsoft.com/office/drawing/2014/main" id="{812A564E-006C-4FDD-9536-ABDAC6F93C8D}"/>
              </a:ext>
            </a:extLst>
          </p:cNvPr>
          <p:cNvSpPr txBox="1"/>
          <p:nvPr/>
        </p:nvSpPr>
        <p:spPr>
          <a:xfrm>
            <a:off x="5728403" y="3861353"/>
            <a:ext cx="1161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+mj-lt"/>
              </a:rPr>
              <a:t>Reflector (W</a:t>
            </a:r>
            <a:r>
              <a:rPr lang="en-GB" sz="1400" dirty="0">
                <a:latin typeface="+mj-lt"/>
              </a:rPr>
              <a:t>)</a:t>
            </a:r>
          </a:p>
        </p:txBody>
      </p:sp>
      <p:cxnSp>
        <p:nvCxnSpPr>
          <p:cNvPr id="29" name="10 Conector recto de flecha">
            <a:extLst>
              <a:ext uri="{FF2B5EF4-FFF2-40B4-BE49-F238E27FC236}">
                <a16:creationId xmlns:a16="http://schemas.microsoft.com/office/drawing/2014/main" id="{2C49FA2D-9BBF-449D-9AFC-55E15C774BE0}"/>
              </a:ext>
            </a:extLst>
          </p:cNvPr>
          <p:cNvCxnSpPr>
            <a:cxnSpLocks/>
            <a:stCxn id="28" idx="2"/>
          </p:cNvCxnSpPr>
          <p:nvPr/>
        </p:nvCxnSpPr>
        <p:spPr>
          <a:xfrm flipH="1">
            <a:off x="6309229" y="4169130"/>
            <a:ext cx="1" cy="6018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12 Conector recto de flecha">
            <a:extLst>
              <a:ext uri="{FF2B5EF4-FFF2-40B4-BE49-F238E27FC236}">
                <a16:creationId xmlns:a16="http://schemas.microsoft.com/office/drawing/2014/main" id="{B1125408-BD70-4F98-9DF3-FF679D39D4A2}"/>
              </a:ext>
            </a:extLst>
          </p:cNvPr>
          <p:cNvCxnSpPr>
            <a:cxnSpLocks/>
            <a:stCxn id="28" idx="2"/>
          </p:cNvCxnSpPr>
          <p:nvPr/>
        </p:nvCxnSpPr>
        <p:spPr>
          <a:xfrm>
            <a:off x="6309230" y="4169130"/>
            <a:ext cx="1082358" cy="10551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41 Conector recto de flecha">
            <a:extLst>
              <a:ext uri="{FF2B5EF4-FFF2-40B4-BE49-F238E27FC236}">
                <a16:creationId xmlns:a16="http://schemas.microsoft.com/office/drawing/2014/main" id="{02716B1A-65FE-4ED8-9272-5E0D9B5A1BFC}"/>
              </a:ext>
            </a:extLst>
          </p:cNvPr>
          <p:cNvCxnSpPr>
            <a:cxnSpLocks/>
            <a:stCxn id="18" idx="0"/>
          </p:cNvCxnSpPr>
          <p:nvPr/>
        </p:nvCxnSpPr>
        <p:spPr>
          <a:xfrm flipH="1" flipV="1">
            <a:off x="6411076" y="5005119"/>
            <a:ext cx="927049" cy="6425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Marcador de contenido 2">
            <a:extLst>
              <a:ext uri="{FF2B5EF4-FFF2-40B4-BE49-F238E27FC236}">
                <a16:creationId xmlns:a16="http://schemas.microsoft.com/office/drawing/2014/main" id="{F4CAD3FB-B7C2-24FF-70F0-2E4B7E010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02" y="3760147"/>
            <a:ext cx="4998718" cy="1685077"/>
          </a:xfrm>
        </p:spPr>
        <p:txBody>
          <a:bodyPr/>
          <a:lstStyle/>
          <a:p>
            <a:pPr marL="176213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Solid W spallation target, water cooled, 800 MeV/1MW proton LINAC</a:t>
            </a:r>
          </a:p>
          <a:p>
            <a:pPr marL="176213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Fuel irradiation for fast reactors</a:t>
            </a:r>
            <a:endParaRPr lang="en-GB" sz="1600" i="1" dirty="0" smtClean="0"/>
          </a:p>
          <a:p>
            <a:pPr marL="176213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1.4×10</a:t>
            </a:r>
            <a:r>
              <a:rPr lang="en-GB" sz="1600" baseline="30000" dirty="0" smtClean="0"/>
              <a:t>15</a:t>
            </a:r>
            <a:r>
              <a:rPr lang="en-GB" sz="1600" dirty="0" smtClean="0"/>
              <a:t> n/cm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/s (E &gt; 0.1 MeV) and 17 </a:t>
            </a:r>
            <a:r>
              <a:rPr lang="en-GB" sz="1600" dirty="0" err="1" smtClean="0"/>
              <a:t>dpa</a:t>
            </a:r>
            <a:r>
              <a:rPr lang="en-GB" sz="1600" dirty="0" smtClean="0"/>
              <a:t>/</a:t>
            </a:r>
            <a:r>
              <a:rPr lang="en-GB" sz="1600" dirty="0" err="1" smtClean="0"/>
              <a:t>yr</a:t>
            </a:r>
            <a:r>
              <a:rPr lang="en-GB" sz="1600" dirty="0" smtClean="0"/>
              <a:t> (or ~8 considering availability)</a:t>
            </a:r>
          </a:p>
          <a:p>
            <a:pPr marL="176213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Estimated cost (2008): US$ 73M</a:t>
            </a:r>
          </a:p>
        </p:txBody>
      </p:sp>
      <p:sp>
        <p:nvSpPr>
          <p:cNvPr id="47" name="Marcador de contenido 2">
            <a:extLst>
              <a:ext uri="{FF2B5EF4-FFF2-40B4-BE49-F238E27FC236}">
                <a16:creationId xmlns:a16="http://schemas.microsoft.com/office/drawing/2014/main" id="{F4CAD3FB-B7C2-24FF-70F0-2E4B7E010E31}"/>
              </a:ext>
            </a:extLst>
          </p:cNvPr>
          <p:cNvSpPr txBox="1">
            <a:spLocks/>
          </p:cNvSpPr>
          <p:nvPr/>
        </p:nvSpPr>
        <p:spPr bwMode="auto">
          <a:xfrm>
            <a:off x="69639" y="755412"/>
            <a:ext cx="76917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Transmutation Experimental Facility – Target (TEF-T) at J-PARC</a:t>
            </a:r>
            <a:endParaRPr lang="en-GB" sz="16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Marcador de contenido 2">
            <a:extLst>
              <a:ext uri="{FF2B5EF4-FFF2-40B4-BE49-F238E27FC236}">
                <a16:creationId xmlns:a16="http://schemas.microsoft.com/office/drawing/2014/main" id="{F4CAD3FB-B7C2-24FF-70F0-2E4B7E010E31}"/>
              </a:ext>
            </a:extLst>
          </p:cNvPr>
          <p:cNvSpPr txBox="1">
            <a:spLocks/>
          </p:cNvSpPr>
          <p:nvPr/>
        </p:nvSpPr>
        <p:spPr bwMode="auto">
          <a:xfrm>
            <a:off x="67120" y="1119874"/>
            <a:ext cx="5010005" cy="1192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Liquid </a:t>
            </a:r>
            <a:r>
              <a:rPr lang="en-GB" sz="1600" dirty="0" err="1" smtClean="0"/>
              <a:t>Pb</a:t>
            </a:r>
            <a:r>
              <a:rPr lang="en-GB" sz="1600" dirty="0" smtClean="0"/>
              <a:t>-Bi target, 400 MeV/250 kW proton LINAC</a:t>
            </a:r>
          </a:p>
          <a:p>
            <a:pPr marL="176213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Material irradiation for ADS (beam window).</a:t>
            </a:r>
            <a:endParaRPr lang="en-GB" sz="1600" i="1" dirty="0" smtClean="0"/>
          </a:p>
          <a:p>
            <a:pPr marL="176213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Up to 7 </a:t>
            </a:r>
            <a:r>
              <a:rPr lang="en-GB" sz="1600" dirty="0" err="1" smtClean="0"/>
              <a:t>dpa</a:t>
            </a:r>
            <a:r>
              <a:rPr lang="en-GB" sz="1600" dirty="0" smtClean="0"/>
              <a:t>/yr.</a:t>
            </a:r>
          </a:p>
          <a:p>
            <a:pPr marL="176213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Project suspended after the Fukushima accident. </a:t>
            </a:r>
          </a:p>
        </p:txBody>
      </p:sp>
      <p:sp>
        <p:nvSpPr>
          <p:cNvPr id="27" name="Marcador de contenido 2">
            <a:extLst>
              <a:ext uri="{FF2B5EF4-FFF2-40B4-BE49-F238E27FC236}">
                <a16:creationId xmlns:a16="http://schemas.microsoft.com/office/drawing/2014/main" id="{F4CAD3FB-B7C2-24FF-70F0-2E4B7E010E31}"/>
              </a:ext>
            </a:extLst>
          </p:cNvPr>
          <p:cNvSpPr txBox="1">
            <a:spLocks/>
          </p:cNvSpPr>
          <p:nvPr/>
        </p:nvSpPr>
        <p:spPr bwMode="auto">
          <a:xfrm>
            <a:off x="35496" y="3429000"/>
            <a:ext cx="75667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300"/>
              </a:spcAft>
              <a:buFont typeface="Arial" pitchFamily="34" charset="0"/>
              <a:buNone/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Materials Testing Station (MTS) at Los Alamos National Laboratory</a:t>
            </a:r>
            <a:endParaRPr lang="en-GB" sz="16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0581" y="1077060"/>
            <a:ext cx="3535063" cy="2295349"/>
          </a:xfrm>
          <a:prstGeom prst="rect">
            <a:avLst/>
          </a:prstGeom>
        </p:spPr>
      </p:pic>
      <p:cxnSp>
        <p:nvCxnSpPr>
          <p:cNvPr id="31" name="41 Conector recto de flecha">
            <a:extLst>
              <a:ext uri="{FF2B5EF4-FFF2-40B4-BE49-F238E27FC236}">
                <a16:creationId xmlns:a16="http://schemas.microsoft.com/office/drawing/2014/main" id="{02716B1A-65FE-4ED8-9272-5E0D9B5A1BFC}"/>
              </a:ext>
            </a:extLst>
          </p:cNvPr>
          <p:cNvCxnSpPr>
            <a:cxnSpLocks/>
            <a:stCxn id="18" idx="0"/>
          </p:cNvCxnSpPr>
          <p:nvPr/>
        </p:nvCxnSpPr>
        <p:spPr>
          <a:xfrm flipH="1" flipV="1">
            <a:off x="6954796" y="5053775"/>
            <a:ext cx="383329" cy="5939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Marcador de contenido 2">
            <a:extLst>
              <a:ext uri="{FF2B5EF4-FFF2-40B4-BE49-F238E27FC236}">
                <a16:creationId xmlns:a16="http://schemas.microsoft.com/office/drawing/2014/main" id="{F4CAD3FB-B7C2-24FF-70F0-2E4B7E010E31}"/>
              </a:ext>
            </a:extLst>
          </p:cNvPr>
          <p:cNvSpPr txBox="1">
            <a:spLocks/>
          </p:cNvSpPr>
          <p:nvPr/>
        </p:nvSpPr>
        <p:spPr bwMode="auto">
          <a:xfrm>
            <a:off x="69639" y="5445224"/>
            <a:ext cx="4977704" cy="74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spcBef>
                <a:spcPts val="0"/>
              </a:spcBef>
              <a:spcAft>
                <a:spcPts val="300"/>
              </a:spcAft>
              <a:buFont typeface="Arial" pitchFamily="34" charset="0"/>
              <a:buNone/>
            </a:pPr>
            <a:r>
              <a:rPr lang="en-GB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E. J. Pitcher, </a:t>
            </a:r>
            <a:r>
              <a:rPr lang="en-GB" sz="1000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The materials test station: A fast-spectrum irradiation facility</a:t>
            </a:r>
            <a:r>
              <a:rPr lang="en-GB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, Journal of Nuclear Materials 37 (2008) 17-20.</a:t>
            </a:r>
          </a:p>
          <a:p>
            <a:pPr marL="0" lvl="1" indent="0" algn="just">
              <a:spcBef>
                <a:spcPts val="0"/>
              </a:spcBef>
              <a:spcAft>
                <a:spcPts val="300"/>
              </a:spcAft>
              <a:buFont typeface="Arial" pitchFamily="34" charset="0"/>
              <a:buNone/>
            </a:pPr>
            <a:r>
              <a:rPr lang="en-GB" sz="1000" dirty="0" smtClean="0"/>
              <a:t>W. F. </a:t>
            </a:r>
            <a:r>
              <a:rPr lang="en-GB" sz="1000" dirty="0" err="1" smtClean="0"/>
              <a:t>Skerjanc</a:t>
            </a:r>
            <a:r>
              <a:rPr lang="en-GB" sz="1000" dirty="0" smtClean="0"/>
              <a:t> and G. R. </a:t>
            </a:r>
            <a:r>
              <a:rPr lang="en-GB" sz="1000" dirty="0" err="1" smtClean="0"/>
              <a:t>Longhurst</a:t>
            </a:r>
            <a:r>
              <a:rPr lang="en-GB" sz="1000" dirty="0" smtClean="0"/>
              <a:t>, </a:t>
            </a:r>
            <a:r>
              <a:rPr lang="en-GB" sz="1000" i="1" dirty="0" smtClean="0"/>
              <a:t>Gas Test Loop Facilities Alternatives Assessment Report</a:t>
            </a:r>
            <a:r>
              <a:rPr lang="en-GB" sz="1000" dirty="0" smtClean="0"/>
              <a:t>. INL/EXT-05-00263 rev. 1, July 2005.</a:t>
            </a:r>
            <a:endParaRPr lang="en-GB" sz="1000" dirty="0"/>
          </a:p>
        </p:txBody>
      </p:sp>
      <p:sp>
        <p:nvSpPr>
          <p:cNvPr id="33" name="Marcador de contenido 2">
            <a:extLst>
              <a:ext uri="{FF2B5EF4-FFF2-40B4-BE49-F238E27FC236}">
                <a16:creationId xmlns:a16="http://schemas.microsoft.com/office/drawing/2014/main" id="{F4CAD3FB-B7C2-24FF-70F0-2E4B7E010E31}"/>
              </a:ext>
            </a:extLst>
          </p:cNvPr>
          <p:cNvSpPr txBox="1">
            <a:spLocks/>
          </p:cNvSpPr>
          <p:nvPr/>
        </p:nvSpPr>
        <p:spPr bwMode="auto">
          <a:xfrm>
            <a:off x="69004" y="2427350"/>
            <a:ext cx="5008122" cy="74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F. </a:t>
            </a:r>
            <a:r>
              <a:rPr lang="en-GB" sz="1000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Maekawa</a:t>
            </a:r>
            <a:r>
              <a:rPr lang="en-GB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000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et al.</a:t>
            </a:r>
            <a:r>
              <a:rPr lang="en-GB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000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J-PARC Transmutation Experimental Facility Program</a:t>
            </a:r>
            <a:r>
              <a:rPr lang="en-GB" sz="10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 Plasma and Fusion Research 13 (2018) 2505045. DOI: 10.1585/pfr.13.2505045. </a:t>
            </a:r>
          </a:p>
          <a:p>
            <a:pPr marL="0" lvl="1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GB" sz="1000" dirty="0" smtClean="0"/>
              <a:t>T. </a:t>
            </a:r>
            <a:r>
              <a:rPr lang="en-GB" sz="1000" dirty="0" err="1" smtClean="0"/>
              <a:t>Sasa</a:t>
            </a:r>
            <a:r>
              <a:rPr lang="en-GB" sz="1000" dirty="0" smtClean="0"/>
              <a:t>, </a:t>
            </a:r>
            <a:r>
              <a:rPr lang="en-GB" sz="1000" i="1" dirty="0" smtClean="0"/>
              <a:t>Design of J-PARC Transmutation Experimental Facility</a:t>
            </a:r>
            <a:r>
              <a:rPr lang="en-GB" sz="1000" dirty="0" smtClean="0"/>
              <a:t>. Progress in Nuclear Energy 82 (2015) 64-68. DOI: 10.1016/j.pnucene.2014.07.031. </a:t>
            </a:r>
            <a:endParaRPr lang="en-GB" sz="1000" dirty="0"/>
          </a:p>
        </p:txBody>
      </p:sp>
      <p:sp>
        <p:nvSpPr>
          <p:cNvPr id="34" name="Marcador de número de diapositiva 3">
            <a:extLst>
              <a:ext uri="{FF2B5EF4-FFF2-40B4-BE49-F238E27FC236}">
                <a16:creationId xmlns:a16="http://schemas.microsoft.com/office/drawing/2014/main" id="{706171D5-27F2-56FE-BC87-487591D72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08031" y="6434721"/>
            <a:ext cx="557538" cy="277000"/>
          </a:xfrm>
        </p:spPr>
        <p:txBody>
          <a:bodyPr/>
          <a:lstStyle/>
          <a:p>
            <a:pPr>
              <a:defRPr/>
            </a:pPr>
            <a:fld id="{12F477E3-E814-4DEE-97E8-952D7A60E290}" type="slidenum">
              <a:rPr lang="es-ES" smtClean="0"/>
              <a:pPr>
                <a:defRPr/>
              </a:pPr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7771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D6DD7D-A773-40BA-64E5-A271346E6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Material testing for fusion</a:t>
            </a:r>
            <a:endParaRPr lang="en-GB" dirty="0"/>
          </a:p>
        </p:txBody>
      </p:sp>
      <p:sp>
        <p:nvSpPr>
          <p:cNvPr id="3" name="Rectángulo 2"/>
          <p:cNvSpPr/>
          <p:nvPr/>
        </p:nvSpPr>
        <p:spPr>
          <a:xfrm>
            <a:off x="107504" y="970131"/>
            <a:ext cx="8856984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300"/>
              </a:spcAft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</a:rPr>
              <a:t>IFMIF-DONES (2033?) </a:t>
            </a:r>
          </a:p>
          <a:p>
            <a:pPr marL="176213" lvl="1" indent="-176213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Calibri" panose="020F0502020204030204" pitchFamily="34" charset="0"/>
              </a:rPr>
              <a:t>Up to </a:t>
            </a:r>
            <a:r>
              <a:rPr lang="en-GB" sz="1600" dirty="0" smtClean="0"/>
              <a:t>5×10</a:t>
            </a:r>
            <a:r>
              <a:rPr lang="en-GB" sz="1600" baseline="30000" dirty="0" smtClean="0"/>
              <a:t>14</a:t>
            </a:r>
            <a:r>
              <a:rPr lang="en-GB" sz="1600" dirty="0" smtClean="0"/>
              <a:t> n/cm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/s and ~15 </a:t>
            </a:r>
            <a:r>
              <a:rPr lang="en-GB" sz="1600" dirty="0" err="1" smtClean="0"/>
              <a:t>dpa</a:t>
            </a:r>
            <a:r>
              <a:rPr lang="en-GB" sz="1600" dirty="0" smtClean="0"/>
              <a:t>/</a:t>
            </a:r>
            <a:r>
              <a:rPr lang="en-GB" sz="1600" dirty="0" err="1" smtClean="0"/>
              <a:t>yr</a:t>
            </a:r>
            <a:endParaRPr lang="en-GB" sz="1600" dirty="0" smtClean="0"/>
          </a:p>
          <a:p>
            <a:pPr marL="176213" lvl="1" indent="-176213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Max. 32 irradiation capsules × 46 cm</a:t>
            </a:r>
            <a:r>
              <a:rPr lang="en-GB" sz="1600" baseline="30000" dirty="0" smtClean="0"/>
              <a:t>3</a:t>
            </a:r>
            <a:r>
              <a:rPr lang="en-GB" sz="1600" dirty="0" smtClean="0"/>
              <a:t> each = 1472 cm</a:t>
            </a:r>
            <a:r>
              <a:rPr lang="en-GB" sz="1600" baseline="30000" dirty="0" smtClean="0"/>
              <a:t>3</a:t>
            </a:r>
            <a:r>
              <a:rPr lang="en-GB" sz="1600" dirty="0" smtClean="0"/>
              <a:t>.</a:t>
            </a:r>
          </a:p>
          <a:p>
            <a:pPr marL="0" lvl="1" algn="just">
              <a:spcBef>
                <a:spcPts val="0"/>
              </a:spcBef>
              <a:spcAft>
                <a:spcPts val="300"/>
              </a:spcAft>
            </a:pPr>
            <a:r>
              <a:rPr lang="en-GB" sz="1000" dirty="0" smtClean="0">
                <a:solidFill>
                  <a:prstClr val="black"/>
                </a:solidFill>
              </a:rPr>
              <a:t>A. Ibarra </a:t>
            </a:r>
            <a:r>
              <a:rPr lang="en-GB" sz="1000" i="1" dirty="0" smtClean="0">
                <a:solidFill>
                  <a:prstClr val="black"/>
                </a:solidFill>
              </a:rPr>
              <a:t>et al.</a:t>
            </a:r>
            <a:r>
              <a:rPr lang="en-GB" sz="1000" dirty="0" smtClean="0">
                <a:solidFill>
                  <a:prstClr val="black"/>
                </a:solidFill>
              </a:rPr>
              <a:t>, </a:t>
            </a:r>
            <a:r>
              <a:rPr lang="en-GB" sz="1000" i="1" dirty="0" smtClean="0">
                <a:solidFill>
                  <a:prstClr val="black"/>
                </a:solidFill>
              </a:rPr>
              <a:t>The European approach to the fusion-like neutron source</a:t>
            </a:r>
            <a:r>
              <a:rPr lang="en-GB" sz="1000" dirty="0" smtClean="0">
                <a:solidFill>
                  <a:prstClr val="black"/>
                </a:solidFill>
              </a:rPr>
              <a:t>: the IFMIF-DONES project. Nuclear Fusion 59 (2019) 065002</a:t>
            </a:r>
            <a:endParaRPr lang="en-GB" dirty="0">
              <a:ea typeface="Calibri" panose="020F0502020204030204" pitchFamily="34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108573" y="2385085"/>
            <a:ext cx="8856984" cy="2221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300"/>
              </a:spcAft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</a:rPr>
              <a:t>Proposed NG-based facilities (none built)</a:t>
            </a:r>
          </a:p>
          <a:p>
            <a:pPr marL="176213" lvl="1" indent="-176213" algn="just">
              <a:lnSpc>
                <a:spcPct val="107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New </a:t>
            </a:r>
            <a:r>
              <a:rPr lang="en-GB" sz="1600" dirty="0" err="1" smtClean="0"/>
              <a:t>Sorgentina</a:t>
            </a:r>
            <a:r>
              <a:rPr lang="en-GB" sz="1600" dirty="0" smtClean="0"/>
              <a:t> </a:t>
            </a:r>
            <a:r>
              <a:rPr lang="en-GB" sz="1600" dirty="0" smtClean="0">
                <a:ea typeface="Calibri" panose="020F0502020204030204" pitchFamily="34" charset="0"/>
              </a:rPr>
              <a:t>(ENEA): </a:t>
            </a:r>
            <a:r>
              <a:rPr lang="en-GB" sz="1600" dirty="0" smtClean="0"/>
              <a:t>~10</a:t>
            </a:r>
            <a:r>
              <a:rPr lang="en-GB" sz="1600" baseline="30000" dirty="0" smtClean="0"/>
              <a:t>15</a:t>
            </a:r>
            <a:r>
              <a:rPr lang="en-GB" sz="1600" dirty="0" smtClean="0"/>
              <a:t> n/s, </a:t>
            </a:r>
            <a:r>
              <a:rPr lang="en-GB" sz="1600" dirty="0" smtClean="0">
                <a:ea typeface="Calibri" panose="020F0502020204030204" pitchFamily="34" charset="0"/>
              </a:rPr>
              <a:t>2.</a:t>
            </a:r>
            <a:r>
              <a:rPr lang="en-GB" sz="1600" dirty="0" smtClean="0"/>
              <a:t>5×10</a:t>
            </a:r>
            <a:r>
              <a:rPr lang="en-GB" sz="1600" baseline="30000" dirty="0" smtClean="0"/>
              <a:t>13</a:t>
            </a:r>
            <a:r>
              <a:rPr lang="en-GB" sz="1600" dirty="0" smtClean="0"/>
              <a:t> n/cm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/s, ~2 </a:t>
            </a:r>
            <a:r>
              <a:rPr lang="en-GB" sz="1600" dirty="0" err="1" smtClean="0"/>
              <a:t>dpa</a:t>
            </a:r>
            <a:r>
              <a:rPr lang="en-GB" sz="1600" dirty="0" smtClean="0"/>
              <a:t>/</a:t>
            </a:r>
            <a:r>
              <a:rPr lang="en-GB" sz="1600" dirty="0" err="1" smtClean="0"/>
              <a:t>yr</a:t>
            </a:r>
            <a:endParaRPr lang="en-GB" sz="1600" dirty="0" smtClean="0"/>
          </a:p>
          <a:p>
            <a:pPr marL="176213" lvl="1" algn="just">
              <a:lnSpc>
                <a:spcPct val="107000"/>
              </a:lnSpc>
              <a:spcAft>
                <a:spcPts val="300"/>
              </a:spcAft>
            </a:pPr>
            <a:r>
              <a:rPr lang="en-GB" sz="1000" dirty="0" smtClean="0"/>
              <a:t>A. </a:t>
            </a:r>
            <a:r>
              <a:rPr lang="en-GB" sz="1000" dirty="0" err="1" smtClean="0"/>
              <a:t>Pietropaolo</a:t>
            </a:r>
            <a:r>
              <a:rPr lang="en-GB" sz="1000" dirty="0" smtClean="0"/>
              <a:t> </a:t>
            </a:r>
            <a:r>
              <a:rPr lang="en-GB" sz="1000" i="1" dirty="0" smtClean="0"/>
              <a:t>et al.</a:t>
            </a:r>
            <a:r>
              <a:rPr lang="en-GB" sz="1000" dirty="0" smtClean="0"/>
              <a:t>, </a:t>
            </a:r>
            <a:r>
              <a:rPr lang="en-GB" sz="1000" i="1" dirty="0" smtClean="0"/>
              <a:t>The New </a:t>
            </a:r>
            <a:r>
              <a:rPr lang="en-GB" sz="1000" i="1" dirty="0" err="1" smtClean="0"/>
              <a:t>Sorgentina</a:t>
            </a:r>
            <a:r>
              <a:rPr lang="en-GB" sz="1000" i="1" dirty="0" smtClean="0"/>
              <a:t> Fusion Source-NSFS: 14 MeV neutrons for fusion and beyond</a:t>
            </a:r>
            <a:r>
              <a:rPr lang="en-GB" sz="1000" dirty="0" smtClean="0"/>
              <a:t>. Journal of Physics: Conference Series 746 (2016) 012037.</a:t>
            </a:r>
          </a:p>
          <a:p>
            <a:pPr marL="176213" lvl="1" indent="-176213" algn="just">
              <a:lnSpc>
                <a:spcPct val="107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University of Wisconsin/PNL</a:t>
            </a:r>
            <a:r>
              <a:rPr lang="en-GB" sz="1600" dirty="0" smtClean="0">
                <a:ea typeface="Calibri" panose="020F0502020204030204" pitchFamily="34" charset="0"/>
              </a:rPr>
              <a:t>: 12-16 × </a:t>
            </a:r>
            <a:r>
              <a:rPr lang="en-GB" sz="1600" dirty="0" smtClean="0"/>
              <a:t>~10</a:t>
            </a:r>
            <a:r>
              <a:rPr lang="en-GB" sz="1600" baseline="30000" dirty="0" smtClean="0"/>
              <a:t>14</a:t>
            </a:r>
            <a:r>
              <a:rPr lang="en-GB" sz="1600" dirty="0" smtClean="0"/>
              <a:t> n/s, ~4 </a:t>
            </a:r>
            <a:r>
              <a:rPr lang="en-GB" sz="1600" dirty="0" err="1" smtClean="0"/>
              <a:t>dpa</a:t>
            </a:r>
            <a:r>
              <a:rPr lang="en-GB" sz="1600" dirty="0" smtClean="0"/>
              <a:t>/</a:t>
            </a:r>
            <a:r>
              <a:rPr lang="en-GB" sz="1600" dirty="0" err="1" smtClean="0"/>
              <a:t>yr</a:t>
            </a:r>
            <a:r>
              <a:rPr lang="en-GB" sz="1600" dirty="0" smtClean="0"/>
              <a:t>, 21 M$ </a:t>
            </a:r>
          </a:p>
          <a:p>
            <a:pPr marL="176213" lvl="1" algn="just">
              <a:lnSpc>
                <a:spcPct val="107000"/>
              </a:lnSpc>
              <a:spcAft>
                <a:spcPts val="300"/>
              </a:spcAft>
            </a:pPr>
            <a:r>
              <a:rPr lang="en-GB" sz="1000" dirty="0" smtClean="0"/>
              <a:t>G. L. </a:t>
            </a:r>
            <a:r>
              <a:rPr lang="en-GB" sz="1000" dirty="0" err="1" smtClean="0"/>
              <a:t>Kulcinski</a:t>
            </a:r>
            <a:r>
              <a:rPr lang="en-GB" sz="1000" dirty="0" smtClean="0"/>
              <a:t> </a:t>
            </a:r>
            <a:r>
              <a:rPr lang="en-GB" sz="1000" i="1" dirty="0" smtClean="0"/>
              <a:t>et al.</a:t>
            </a:r>
            <a:r>
              <a:rPr lang="en-GB" sz="1000" dirty="0" smtClean="0"/>
              <a:t>, </a:t>
            </a:r>
            <a:r>
              <a:rPr lang="en-GB" sz="1000" i="1" dirty="0" smtClean="0"/>
              <a:t>Near term, low cost, 14 MeV fusion neutron irradiation facility for testing the viability of fusion structural materials</a:t>
            </a:r>
            <a:r>
              <a:rPr lang="en-GB" sz="1000" dirty="0" smtClean="0"/>
              <a:t>. Fusion Engineering and Design 109–111 (2016) 1072–1076. .</a:t>
            </a:r>
          </a:p>
          <a:p>
            <a:pPr marL="176213" lvl="1" indent="-176213" algn="just">
              <a:lnSpc>
                <a:spcPct val="107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HINEG-II (Chinese Academy of Sciences)</a:t>
            </a:r>
            <a:r>
              <a:rPr lang="en-GB" sz="1600" dirty="0" smtClean="0">
                <a:ea typeface="Calibri" panose="020F0502020204030204" pitchFamily="34" charset="0"/>
              </a:rPr>
              <a:t>: </a:t>
            </a:r>
            <a:r>
              <a:rPr lang="en-GB" sz="1600" dirty="0" smtClean="0"/>
              <a:t>10</a:t>
            </a:r>
            <a:r>
              <a:rPr lang="en-GB" sz="1600" baseline="30000" dirty="0" smtClean="0"/>
              <a:t>14</a:t>
            </a:r>
            <a:r>
              <a:rPr lang="en-GB" sz="1600" dirty="0" smtClean="0"/>
              <a:t>-10</a:t>
            </a:r>
            <a:r>
              <a:rPr lang="en-GB" sz="1600" baseline="30000" dirty="0" smtClean="0"/>
              <a:t>15</a:t>
            </a:r>
            <a:r>
              <a:rPr lang="en-GB" sz="1600" dirty="0" smtClean="0"/>
              <a:t> n/s</a:t>
            </a:r>
          </a:p>
          <a:p>
            <a:pPr marL="176213" lvl="1" algn="just">
              <a:lnSpc>
                <a:spcPct val="107000"/>
              </a:lnSpc>
              <a:spcAft>
                <a:spcPts val="300"/>
              </a:spcAft>
            </a:pPr>
            <a:r>
              <a:rPr lang="en-GB" sz="1000" dirty="0" smtClean="0"/>
              <a:t>Y. Wu, </a:t>
            </a:r>
            <a:r>
              <a:rPr lang="en-GB" sz="1000" i="1" dirty="0" smtClean="0"/>
              <a:t>Development of high intensity D–T fusion neutron generator HINEG</a:t>
            </a:r>
            <a:r>
              <a:rPr lang="en-GB" sz="1000" dirty="0" smtClean="0"/>
              <a:t>. International Journal of Energy Research 42 (2018) 68–72. </a:t>
            </a:r>
            <a:endParaRPr lang="en-GB" sz="1000" dirty="0" smtClean="0">
              <a:ea typeface="Calibri" panose="020F0502020204030204" pitchFamily="34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07504" y="4836348"/>
            <a:ext cx="8856984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300"/>
              </a:spcAft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</a:rPr>
              <a:t>FLARE (Shine Technologies, Janesville, Wisconsin, USA)</a:t>
            </a:r>
          </a:p>
          <a:p>
            <a:pPr marL="176213" lvl="1" indent="-176213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Calibri" panose="020F0502020204030204" pitchFamily="34" charset="0"/>
              </a:rPr>
              <a:t>Up to 4</a:t>
            </a:r>
            <a:r>
              <a:rPr lang="en-GB" sz="1600" dirty="0" smtClean="0"/>
              <a:t>×10</a:t>
            </a:r>
            <a:r>
              <a:rPr lang="en-GB" sz="1600" baseline="30000" dirty="0" smtClean="0"/>
              <a:t>9</a:t>
            </a:r>
            <a:r>
              <a:rPr lang="en-GB" sz="1600" dirty="0" smtClean="0"/>
              <a:t> n/cm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/s </a:t>
            </a:r>
          </a:p>
          <a:p>
            <a:pPr marL="176213" lvl="1" indent="-176213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Commercial irradiation services for RHT</a:t>
            </a:r>
          </a:p>
          <a:p>
            <a:pPr marL="0" lvl="1" algn="just">
              <a:spcBef>
                <a:spcPts val="0"/>
              </a:spcBef>
              <a:spcAft>
                <a:spcPts val="300"/>
              </a:spcAft>
            </a:pPr>
            <a:r>
              <a:rPr lang="en-GB" sz="1000" dirty="0" smtClean="0">
                <a:ea typeface="Calibri" panose="020F0502020204030204" pitchFamily="34" charset="0"/>
              </a:rPr>
              <a:t>https://www.shinefusion.com/flare</a:t>
            </a:r>
            <a:endParaRPr lang="en-GB" dirty="0">
              <a:ea typeface="Calibri" panose="020F0502020204030204" pitchFamily="34" charset="0"/>
            </a:endParaRPr>
          </a:p>
        </p:txBody>
      </p:sp>
      <p:sp>
        <p:nvSpPr>
          <p:cNvPr id="6" name="Marcador de número de diapositiva 3">
            <a:extLst>
              <a:ext uri="{FF2B5EF4-FFF2-40B4-BE49-F238E27FC236}">
                <a16:creationId xmlns:a16="http://schemas.microsoft.com/office/drawing/2014/main" id="{706171D5-27F2-56FE-BC87-487591D72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08031" y="6434721"/>
            <a:ext cx="557538" cy="277000"/>
          </a:xfrm>
        </p:spPr>
        <p:txBody>
          <a:bodyPr/>
          <a:lstStyle/>
          <a:p>
            <a:pPr>
              <a:defRPr/>
            </a:pPr>
            <a:fld id="{12F477E3-E814-4DEE-97E8-952D7A60E290}" type="slidenum">
              <a:rPr lang="es-ES" smtClean="0"/>
              <a:pPr>
                <a:defRPr/>
              </a:pPr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6076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198" y="782292"/>
            <a:ext cx="3820523" cy="2700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6D6DD7D-A773-40BA-64E5-A271346E6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BDF flux &amp; spectrum vs fast reactors</a:t>
            </a:r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06171D5-27F2-56FE-BC87-487591D72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F477E3-E814-4DEE-97E8-952D7A60E290}" type="slidenum">
              <a:rPr lang="es-ES" smtClean="0"/>
              <a:pPr>
                <a:defRPr/>
              </a:pPr>
              <a:t>7</a:t>
            </a:fld>
            <a:endParaRPr lang="es-ES" dirty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7777759"/>
              </p:ext>
            </p:extLst>
          </p:nvPr>
        </p:nvGraphicFramePr>
        <p:xfrm>
          <a:off x="348878" y="1186404"/>
          <a:ext cx="3503042" cy="21206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14810">
                  <a:extLst>
                    <a:ext uri="{9D8B030D-6E8A-4147-A177-3AD203B41FA5}">
                      <a16:colId xmlns:a16="http://schemas.microsoft.com/office/drawing/2014/main" val="2028279524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52004568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932867117"/>
                    </a:ext>
                  </a:extLst>
                </a:gridCol>
              </a:tblGrid>
              <a:tr h="32131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kern="100" noProof="0" dirty="0" smtClean="0">
                          <a:effectLst/>
                          <a:latin typeface="Arial Nova"/>
                        </a:rPr>
                        <a:t>Component</a:t>
                      </a:r>
                      <a:endParaRPr lang="en-GB" sz="1100" b="1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kern="100" noProof="0" dirty="0" smtClean="0">
                          <a:effectLst/>
                          <a:latin typeface="Arial Nova"/>
                        </a:rPr>
                        <a:t>Av. neutron flux (n/cm</a:t>
                      </a:r>
                      <a:r>
                        <a:rPr lang="en-GB" sz="1100" b="1" kern="100" baseline="30000" noProof="0" dirty="0" smtClean="0">
                          <a:effectLst/>
                          <a:latin typeface="Arial Nova"/>
                        </a:rPr>
                        <a:t>2</a:t>
                      </a:r>
                      <a:r>
                        <a:rPr lang="en-GB" sz="1100" b="1" kern="100" noProof="0" dirty="0" smtClean="0">
                          <a:effectLst/>
                          <a:latin typeface="Arial Nova"/>
                        </a:rPr>
                        <a:t>/s)</a:t>
                      </a:r>
                      <a:endParaRPr lang="en-GB" sz="1100" b="1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kern="100" noProof="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dpa</a:t>
                      </a:r>
                      <a:r>
                        <a:rPr lang="en-GB" sz="1100" b="1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100" b="1" kern="100" noProof="0" dirty="0" err="1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yr</a:t>
                      </a:r>
                      <a:endParaRPr lang="en-GB" sz="1100" b="1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689657548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Basket</a:t>
                      </a: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5.24E+13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0.36</a:t>
                      </a: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2369964429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Vessel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2.62E+13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0.18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166913768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Jacket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2.10E+13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0.14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2864680346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Collector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4.51E+13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1211166262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Pins of SRP plates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6.60E+13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0.51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3390286175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Pins of LRP plates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4.61E+13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0.36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2647304909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Outlet sleeve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2.62E+12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0.020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2333141909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Inlet sleeve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9.64E+10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0.0011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1550488832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Reactor</a:t>
                      </a:r>
                      <a:r>
                        <a:rPr lang="en-GB" sz="1100" kern="100" baseline="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 support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7.23E+12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kern="100" noProof="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0.051</a:t>
                      </a:r>
                      <a:endParaRPr lang="en-GB" sz="1100" kern="100" noProof="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1345069928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48878" y="796075"/>
            <a:ext cx="350304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/>
            <a:r>
              <a:rPr kumimoji="0" lang="en-GB" altLang="ko-K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ova"/>
                <a:ea typeface="Batang"/>
                <a:cs typeface="Times New Roman" panose="02020603050405020304" pitchFamily="18" charset="0"/>
              </a:rPr>
              <a:t>Average neutron fluxes and</a:t>
            </a:r>
            <a:r>
              <a:rPr kumimoji="0" lang="en-GB" altLang="ko-KR" sz="1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ova"/>
                <a:ea typeface="Batang"/>
                <a:cs typeface="Times New Roman" panose="02020603050405020304" pitchFamily="18" charset="0"/>
              </a:rPr>
              <a:t> </a:t>
            </a:r>
            <a:r>
              <a:rPr kumimoji="0" lang="en-GB" altLang="ko-KR" sz="10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Nova"/>
                <a:ea typeface="Batang"/>
                <a:cs typeface="Times New Roman" panose="02020603050405020304" pitchFamily="18" charset="0"/>
              </a:rPr>
              <a:t>dpa’s</a:t>
            </a:r>
            <a:r>
              <a:rPr kumimoji="0" lang="en-GB" altLang="ko-KR" sz="1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ova"/>
                <a:ea typeface="Batang"/>
                <a:cs typeface="Times New Roman" panose="02020603050405020304" pitchFamily="18" charset="0"/>
              </a:rPr>
              <a:t> </a:t>
            </a:r>
            <a:r>
              <a:rPr lang="en-GB" altLang="ko-KR" sz="1000" b="1" dirty="0" smtClean="0">
                <a:latin typeface="Arial Nova"/>
                <a:ea typeface="Batang"/>
                <a:cs typeface="Times New Roman" panose="02020603050405020304" pitchFamily="18" charset="0"/>
              </a:rPr>
              <a:t>in several BOR-60 components</a:t>
            </a:r>
            <a:endParaRPr kumimoji="0" lang="en-GB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348878" y="3307050"/>
            <a:ext cx="350304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sz="1000" dirty="0" smtClean="0"/>
              <a:t>A. I. </a:t>
            </a:r>
            <a:r>
              <a:rPr lang="en-GB" sz="1000" dirty="0" err="1" smtClean="0"/>
              <a:t>Izhutov</a:t>
            </a:r>
            <a:r>
              <a:rPr lang="en-GB" sz="1000" dirty="0" smtClean="0"/>
              <a:t> </a:t>
            </a:r>
            <a:r>
              <a:rPr lang="en-GB" sz="1000" i="1" dirty="0" smtClean="0"/>
              <a:t>et al.</a:t>
            </a:r>
            <a:r>
              <a:rPr lang="en-GB" sz="1000" dirty="0" smtClean="0"/>
              <a:t>, </a:t>
            </a:r>
            <a:r>
              <a:rPr lang="en-GB" sz="1000" i="1" dirty="0" smtClean="0"/>
              <a:t>Prolongation of the BOR-60 reactor operation</a:t>
            </a:r>
            <a:r>
              <a:rPr lang="en-GB" sz="1000" dirty="0" smtClean="0"/>
              <a:t>. Nuclear Engineering and Technology 47 (2015) 253-259</a:t>
            </a:r>
            <a:endParaRPr lang="en-GB" sz="1000" dirty="0"/>
          </a:p>
        </p:txBody>
      </p:sp>
      <p:graphicFrame>
        <p:nvGraphicFramePr>
          <p:cNvPr id="15" name="Tab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699936"/>
              </p:ext>
            </p:extLst>
          </p:nvPr>
        </p:nvGraphicFramePr>
        <p:xfrm>
          <a:off x="299049" y="4304317"/>
          <a:ext cx="3503042" cy="1285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14810">
                  <a:extLst>
                    <a:ext uri="{9D8B030D-6E8A-4147-A177-3AD203B41FA5}">
                      <a16:colId xmlns:a16="http://schemas.microsoft.com/office/drawing/2014/main" val="202827952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52004568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932867117"/>
                    </a:ext>
                  </a:extLst>
                </a:gridCol>
              </a:tblGrid>
              <a:tr h="32131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kern="100" dirty="0" smtClean="0">
                          <a:effectLst/>
                          <a:latin typeface="Arial Nova"/>
                        </a:rPr>
                        <a:t>Component</a:t>
                      </a:r>
                      <a:endParaRPr lang="es-ES" sz="1100" b="1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kern="100" dirty="0" smtClean="0">
                          <a:effectLst/>
                          <a:latin typeface="Arial Nova"/>
                        </a:rPr>
                        <a:t>Baseline</a:t>
                      </a:r>
                      <a:endParaRPr lang="es-ES" sz="1100" b="1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b="1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Full W</a:t>
                      </a:r>
                      <a:endParaRPr lang="es-ES" sz="1100" b="1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689657548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BHFIM1</a:t>
                      </a: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1.4E+12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4.2E+12</a:t>
                      </a: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2369964429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BHFIM2</a:t>
                      </a:r>
                      <a:endParaRPr lang="es-ES" sz="1100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5.9E+11</a:t>
                      </a:r>
                      <a:endParaRPr lang="es-ES" sz="1100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2.0E+12</a:t>
                      </a:r>
                      <a:endParaRPr lang="es-ES" sz="1100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166913768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180340" algn="ctr" defTabSz="892175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BIAS</a:t>
                      </a:r>
                      <a:endParaRPr lang="es-ES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4.9E+11</a:t>
                      </a:r>
                      <a:endParaRPr lang="es-ES" sz="1100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1.5E+12</a:t>
                      </a:r>
                      <a:endParaRPr lang="es-ES" sz="1100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168743676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180340"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BRIS</a:t>
                      </a:r>
                      <a:endParaRPr lang="es-ES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1.5E+11</a:t>
                      </a:r>
                      <a:endParaRPr lang="es-ES" sz="1100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4.4E+11</a:t>
                      </a:r>
                      <a:endParaRPr lang="es-ES" sz="1100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2514315010"/>
                  </a:ext>
                </a:extLst>
              </a:tr>
              <a:tr h="160020">
                <a:tc>
                  <a:txBody>
                    <a:bodyPr/>
                    <a:lstStyle/>
                    <a:p>
                      <a:pPr marR="180340"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BEAS</a:t>
                      </a:r>
                      <a:endParaRPr lang="es-ES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4.0E+09</a:t>
                      </a:r>
                      <a:endParaRPr lang="es-ES" sz="1100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marR="3810" algn="ctr" latinLnBrk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100" kern="100" dirty="0" smtClean="0">
                          <a:effectLst/>
                          <a:latin typeface="Arial Nova"/>
                          <a:ea typeface="Batang"/>
                          <a:cs typeface="Times New Roman" panose="02020603050405020304" pitchFamily="18" charset="0"/>
                        </a:rPr>
                        <a:t>1.4E+10</a:t>
                      </a:r>
                      <a:endParaRPr lang="es-ES" sz="1100" kern="100" dirty="0">
                        <a:effectLst/>
                        <a:latin typeface="Arial Nova"/>
                        <a:ea typeface="Batang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 anchor="ctr"/>
                </a:tc>
                <a:extLst>
                  <a:ext uri="{0D108BD9-81ED-4DB2-BD59-A6C34878D82A}">
                    <a16:rowId xmlns:a16="http://schemas.microsoft.com/office/drawing/2014/main" val="1229040109"/>
                  </a:ext>
                </a:extLst>
              </a:tr>
            </a:tbl>
          </a:graphicData>
        </a:graphic>
      </p:graphicFrame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299050" y="4054439"/>
            <a:ext cx="350304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/>
            <a:r>
              <a:rPr kumimoji="0" lang="en-GB" altLang="ko-KR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ova"/>
                <a:ea typeface="Batang"/>
                <a:cs typeface="Times New Roman" panose="02020603050405020304" pitchFamily="18" charset="0"/>
              </a:rPr>
              <a:t>Neutron fluxes</a:t>
            </a:r>
            <a:r>
              <a:rPr kumimoji="0" lang="en-GB" altLang="ko-KR" sz="1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ova"/>
                <a:ea typeface="Batang"/>
                <a:cs typeface="Times New Roman" panose="02020603050405020304" pitchFamily="18" charset="0"/>
              </a:rPr>
              <a:t> in CERN BDF</a:t>
            </a:r>
            <a:endParaRPr kumimoji="0" lang="en-GB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198" y="3555851"/>
            <a:ext cx="3820671" cy="2700000"/>
          </a:xfrm>
          <a:prstGeom prst="rect">
            <a:avLst/>
          </a:prstGeom>
        </p:spPr>
      </p:pic>
      <p:sp>
        <p:nvSpPr>
          <p:cNvPr id="12" name="Marcador de contenido 5"/>
          <p:cNvSpPr txBox="1">
            <a:spLocks/>
          </p:cNvSpPr>
          <p:nvPr/>
        </p:nvSpPr>
        <p:spPr bwMode="auto">
          <a:xfrm>
            <a:off x="48171" y="5580529"/>
            <a:ext cx="41044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600" dirty="0" smtClean="0"/>
              <a:t>Fast spectrum in BDF </a:t>
            </a:r>
            <a:r>
              <a:rPr lang="en-GB" sz="1600" dirty="0" smtClean="0"/>
              <a:t>favours </a:t>
            </a:r>
            <a:r>
              <a:rPr lang="en-GB" sz="1600" dirty="0" smtClean="0"/>
              <a:t>a higher DPA number (estimates required)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1948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D6DD7D-A773-40BA-64E5-A271346E6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Material irradiation at BDF: SWOT</a:t>
            </a:r>
            <a:endParaRPr lang="en-GB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4CAD3FB-B7C2-24FF-70F0-2E4B7E010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923" y="828868"/>
            <a:ext cx="4464496" cy="2816156"/>
          </a:xfrm>
        </p:spPr>
        <p:txBody>
          <a:bodyPr/>
          <a:lstStyle/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en-GB" b="1" dirty="0" err="1" smtClean="0">
                <a:solidFill>
                  <a:schemeClr val="bg1">
                    <a:lumMod val="50000"/>
                  </a:schemeClr>
                </a:solidFill>
              </a:rPr>
              <a:t>Strenghts</a:t>
            </a: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marL="176213" lvl="1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b="1" dirty="0" smtClean="0"/>
              <a:t>Low cost / easy licensing procedures (?)</a:t>
            </a:r>
          </a:p>
          <a:p>
            <a:pPr marL="176213" lvl="1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b="1" dirty="0" smtClean="0"/>
              <a:t>Large space available → many samples simultaneously and/or other instruments</a:t>
            </a:r>
          </a:p>
          <a:p>
            <a:pPr marL="176213" lvl="1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Irradiation facility: long irradiation times (required to achieve many DPAs)</a:t>
            </a:r>
          </a:p>
          <a:p>
            <a:pPr marL="176213" lvl="1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Only fast spectrum irradiation facility in the world this within its intensity range</a:t>
            </a:r>
          </a:p>
          <a:p>
            <a:pPr marL="176213" lvl="1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Existing infrastructure at CERN</a:t>
            </a:r>
          </a:p>
          <a:p>
            <a:pPr marL="176213" lvl="1" indent="-176213" algn="just">
              <a:spcBef>
                <a:spcPts val="0"/>
              </a:spcBef>
              <a:spcAft>
                <a:spcPts val="300"/>
              </a:spcAft>
            </a:pPr>
            <a:endParaRPr lang="en-GB" sz="1600" dirty="0" smtClean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F4CAD3FB-B7C2-24FF-70F0-2E4B7E010E31}"/>
              </a:ext>
            </a:extLst>
          </p:cNvPr>
          <p:cNvSpPr txBox="1">
            <a:spLocks/>
          </p:cNvSpPr>
          <p:nvPr/>
        </p:nvSpPr>
        <p:spPr bwMode="auto">
          <a:xfrm>
            <a:off x="4607419" y="836712"/>
            <a:ext cx="4464496" cy="3270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300"/>
              </a:spcAft>
              <a:buFont typeface="Arial" pitchFamily="34" charset="0"/>
              <a:buNone/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Weaknesses  </a:t>
            </a:r>
          </a:p>
          <a:p>
            <a:pPr marL="176213" lvl="1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b="1" dirty="0" smtClean="0"/>
              <a:t>Relatively low flux → low DPAs</a:t>
            </a:r>
            <a:endParaRPr lang="en-GB" sz="1600" b="1" i="1" dirty="0" smtClean="0"/>
          </a:p>
          <a:p>
            <a:pPr marL="176213" lvl="1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Neutron spectrum not representative of fast reactors or fusion facilities (not a problem for basic studies)</a:t>
            </a:r>
          </a:p>
          <a:p>
            <a:pPr marL="176213" lvl="1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Likely presence of many particles other tan neutrons (may be an advantage).</a:t>
            </a:r>
          </a:p>
          <a:p>
            <a:pPr marL="176213" lvl="1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Target accessibility (not a major issue since long irradiations required to achieve high DPA values)</a:t>
            </a:r>
          </a:p>
          <a:p>
            <a:pPr marL="176213" lvl="1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Accelerator downtime → reduced irradiation time</a:t>
            </a:r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F4CAD3FB-B7C2-24FF-70F0-2E4B7E010E31}"/>
              </a:ext>
            </a:extLst>
          </p:cNvPr>
          <p:cNvSpPr txBox="1">
            <a:spLocks/>
          </p:cNvSpPr>
          <p:nvPr/>
        </p:nvSpPr>
        <p:spPr bwMode="auto">
          <a:xfrm>
            <a:off x="4607419" y="4371057"/>
            <a:ext cx="4464496" cy="1146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300"/>
              </a:spcAft>
              <a:buFont typeface="Arial" pitchFamily="34" charset="0"/>
              <a:buNone/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Threats  </a:t>
            </a:r>
          </a:p>
          <a:p>
            <a:pPr marL="176213" lvl="1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New fast neutron irradiation facilities: JOYO reactor (2026) in Japan is the only planned before 2030 (to my knowledge)</a:t>
            </a:r>
          </a:p>
        </p:txBody>
      </p:sp>
      <p:sp>
        <p:nvSpPr>
          <p:cNvPr id="8" name="Marcador de contenido 2">
            <a:extLst>
              <a:ext uri="{FF2B5EF4-FFF2-40B4-BE49-F238E27FC236}">
                <a16:creationId xmlns:a16="http://schemas.microsoft.com/office/drawing/2014/main" id="{F4CAD3FB-B7C2-24FF-70F0-2E4B7E010E31}"/>
              </a:ext>
            </a:extLst>
          </p:cNvPr>
          <p:cNvSpPr txBox="1">
            <a:spLocks/>
          </p:cNvSpPr>
          <p:nvPr/>
        </p:nvSpPr>
        <p:spPr bwMode="auto">
          <a:xfrm>
            <a:off x="142923" y="3717032"/>
            <a:ext cx="4464496" cy="24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spcAft>
                <a:spcPts val="300"/>
              </a:spcAft>
              <a:buFont typeface="Arial" pitchFamily="34" charset="0"/>
              <a:buNone/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</a:rPr>
              <a:t>Opportunities </a:t>
            </a:r>
          </a:p>
          <a:p>
            <a:pPr marL="176213" lvl="1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High cost of reactor irradiations (not accessible for fundamental research or academic researchers)</a:t>
            </a:r>
          </a:p>
          <a:p>
            <a:pPr marL="176213" lvl="1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Neutron flux typical of reactor vessel or externals → useful for material rather than fuel testing (easier licensing)</a:t>
            </a:r>
          </a:p>
          <a:p>
            <a:pPr marL="176213" lvl="1" indent="-176213" algn="just">
              <a:spcBef>
                <a:spcPts val="0"/>
              </a:spcBef>
              <a:spcAft>
                <a:spcPts val="300"/>
              </a:spcAft>
            </a:pPr>
            <a:r>
              <a:rPr lang="en-GB" sz="1600" dirty="0" smtClean="0"/>
              <a:t>Low flux → low activation → easy handling and transport</a:t>
            </a:r>
          </a:p>
        </p:txBody>
      </p:sp>
      <p:sp>
        <p:nvSpPr>
          <p:cNvPr id="9" name="Marcador de número de diapositiva 3">
            <a:extLst>
              <a:ext uri="{FF2B5EF4-FFF2-40B4-BE49-F238E27FC236}">
                <a16:creationId xmlns:a16="http://schemas.microsoft.com/office/drawing/2014/main" id="{706171D5-27F2-56FE-BC87-487591D72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08031" y="6434721"/>
            <a:ext cx="557538" cy="277000"/>
          </a:xfrm>
        </p:spPr>
        <p:txBody>
          <a:bodyPr/>
          <a:lstStyle/>
          <a:p>
            <a:pPr>
              <a:defRPr/>
            </a:pPr>
            <a:fld id="{12F477E3-E814-4DEE-97E8-952D7A60E290}" type="slidenum">
              <a:rPr lang="es-ES" smtClean="0"/>
              <a:pPr>
                <a:defRPr/>
              </a:pPr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2465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750977"/>
            <a:ext cx="6084168" cy="3542119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6842" y="3878528"/>
            <a:ext cx="3541662" cy="25028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46D6DD7D-A773-40BA-64E5-A271346E6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Fast Neutron Activation Analysis (FNAA)</a:t>
            </a:r>
            <a:endParaRPr lang="en-GB" dirty="0"/>
          </a:p>
        </p:txBody>
      </p:sp>
      <p:sp>
        <p:nvSpPr>
          <p:cNvPr id="5" name="Rectángulo 4"/>
          <p:cNvSpPr/>
          <p:nvPr/>
        </p:nvSpPr>
        <p:spPr>
          <a:xfrm>
            <a:off x="107504" y="4712857"/>
            <a:ext cx="8931638" cy="1898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300"/>
              </a:spcAft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</a:rPr>
              <a:t>Advantages of CERN’s BDF for </a:t>
            </a: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</a:rPr>
              <a:t>FNAA</a:t>
            </a:r>
            <a:endParaRPr lang="en-GB" b="1" dirty="0" smtClean="0">
              <a:solidFill>
                <a:schemeClr val="bg1">
                  <a:lumMod val="50000"/>
                </a:schemeClr>
              </a:solidFill>
              <a:ea typeface="Calibri" panose="020F0502020204030204" pitchFamily="34" charset="0"/>
            </a:endParaRPr>
          </a:p>
          <a:p>
            <a:pPr marL="176213" lvl="1" indent="-176213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Higher fluxes than NG-based facilities (&gt;10</a:t>
            </a:r>
            <a:r>
              <a:rPr lang="en-GB" sz="1600" baseline="30000" dirty="0" smtClean="0"/>
              <a:t>11</a:t>
            </a:r>
            <a:r>
              <a:rPr lang="en-GB" sz="1600" dirty="0" smtClean="0"/>
              <a:t> n/cm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/s)</a:t>
            </a:r>
          </a:p>
          <a:p>
            <a:pPr marL="176213" lvl="1" indent="-176213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High neutron energies </a:t>
            </a:r>
            <a:r>
              <a:rPr lang="en-GB" sz="1600" dirty="0" smtClean="0"/>
              <a:t>→ new </a:t>
            </a:r>
            <a:r>
              <a:rPr lang="en-GB" sz="1600" dirty="0" smtClean="0"/>
              <a:t>reaction channels for FNAA</a:t>
            </a:r>
          </a:p>
          <a:p>
            <a:pPr marL="176213" lvl="1" indent="-176213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Availability of a Rabbit system, no major infrastructure required</a:t>
            </a:r>
          </a:p>
          <a:p>
            <a:pPr marL="176213" lvl="1" indent="-176213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S</a:t>
            </a:r>
            <a:r>
              <a:rPr lang="en-GB" sz="1600" dirty="0" smtClean="0"/>
              <a:t>ervice </a:t>
            </a:r>
            <a:r>
              <a:rPr lang="en-GB" sz="1600" dirty="0" smtClean="0"/>
              <a:t>for external </a:t>
            </a:r>
            <a:r>
              <a:rPr lang="en-GB" sz="1600" dirty="0" smtClean="0"/>
              <a:t>users: archaeology, environmental science…</a:t>
            </a:r>
          </a:p>
          <a:p>
            <a:pPr marL="176213" lvl="1" indent="-176213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 </a:t>
            </a:r>
            <a:endParaRPr lang="en-GB" sz="1600" dirty="0"/>
          </a:p>
        </p:txBody>
      </p:sp>
      <p:sp>
        <p:nvSpPr>
          <p:cNvPr id="3" name="Rectángulo 2"/>
          <p:cNvSpPr/>
          <p:nvPr/>
        </p:nvSpPr>
        <p:spPr>
          <a:xfrm>
            <a:off x="127402" y="1082573"/>
            <a:ext cx="2932430" cy="1525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lvl="1" indent="-176213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Calibri" panose="020F0502020204030204" pitchFamily="34" charset="0"/>
              </a:rPr>
              <a:t>5</a:t>
            </a:r>
            <a:r>
              <a:rPr lang="en-GB" sz="1600" dirty="0" smtClean="0"/>
              <a:t>×10</a:t>
            </a:r>
            <a:r>
              <a:rPr lang="en-GB" sz="1600" baseline="30000" dirty="0" smtClean="0"/>
              <a:t>12</a:t>
            </a:r>
            <a:r>
              <a:rPr lang="en-GB" sz="1600" dirty="0" smtClean="0"/>
              <a:t> </a:t>
            </a:r>
            <a:r>
              <a:rPr lang="en-GB" sz="1600" dirty="0" smtClean="0"/>
              <a:t>n/s, 5×10</a:t>
            </a:r>
            <a:r>
              <a:rPr lang="en-GB" sz="1600" baseline="30000" dirty="0" smtClean="0"/>
              <a:t>10</a:t>
            </a:r>
            <a:r>
              <a:rPr lang="en-GB" sz="1600" dirty="0" smtClean="0"/>
              <a:t> </a:t>
            </a:r>
            <a:r>
              <a:rPr lang="en-GB" sz="1600" dirty="0" smtClean="0"/>
              <a:t>n/cm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/s </a:t>
            </a:r>
          </a:p>
          <a:p>
            <a:pPr marL="176213" lvl="1" indent="-176213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14 MeV </a:t>
            </a:r>
            <a:r>
              <a:rPr lang="en-GB" sz="1600" dirty="0" smtClean="0"/>
              <a:t>neutrons</a:t>
            </a:r>
          </a:p>
          <a:p>
            <a:pPr marL="176213" lvl="1" indent="-176213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Rabbit system </a:t>
            </a:r>
            <a:endParaRPr lang="en-GB" sz="1600" dirty="0" smtClean="0"/>
          </a:p>
          <a:p>
            <a:pPr marL="176213" lvl="1" indent="-176213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FNAA (primary use), cross section measurements</a:t>
            </a:r>
            <a:endParaRPr lang="en-GB" sz="1600" dirty="0" smtClean="0"/>
          </a:p>
        </p:txBody>
      </p:sp>
      <p:sp>
        <p:nvSpPr>
          <p:cNvPr id="9" name="Rectángulo 8"/>
          <p:cNvSpPr/>
          <p:nvPr/>
        </p:nvSpPr>
        <p:spPr>
          <a:xfrm>
            <a:off x="107504" y="757528"/>
            <a:ext cx="8496944" cy="367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300"/>
              </a:spcAft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</a:rPr>
              <a:t>KORONA (GKSS </a:t>
            </a:r>
            <a:r>
              <a:rPr lang="en-GB" b="1" dirty="0" err="1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</a:rPr>
              <a:t>Geeshacht</a:t>
            </a: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</a:rPr>
              <a:t>, 1981)</a:t>
            </a:r>
          </a:p>
        </p:txBody>
      </p:sp>
      <p:sp>
        <p:nvSpPr>
          <p:cNvPr id="7" name="Marcador de número de diapositiva 3">
            <a:extLst>
              <a:ext uri="{FF2B5EF4-FFF2-40B4-BE49-F238E27FC236}">
                <a16:creationId xmlns:a16="http://schemas.microsoft.com/office/drawing/2014/main" id="{706171D5-27F2-56FE-BC87-487591D72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08031" y="6434721"/>
            <a:ext cx="557538" cy="277000"/>
          </a:xfrm>
        </p:spPr>
        <p:txBody>
          <a:bodyPr/>
          <a:lstStyle/>
          <a:p>
            <a:pPr>
              <a:defRPr/>
            </a:pPr>
            <a:fld id="{12F477E3-E814-4DEE-97E8-952D7A60E290}" type="slidenum">
              <a:rPr lang="es-ES" smtClean="0"/>
              <a:pPr>
                <a:defRPr/>
              </a:pPr>
              <a:t>9</a:t>
            </a:fld>
            <a:endParaRPr lang="es-ES" dirty="0"/>
          </a:p>
        </p:txBody>
      </p:sp>
      <p:sp>
        <p:nvSpPr>
          <p:cNvPr id="12" name="Rectángulo 11"/>
          <p:cNvSpPr/>
          <p:nvPr/>
        </p:nvSpPr>
        <p:spPr>
          <a:xfrm>
            <a:off x="127402" y="2564904"/>
            <a:ext cx="42285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spcBef>
                <a:spcPts val="0"/>
              </a:spcBef>
              <a:spcAft>
                <a:spcPts val="300"/>
              </a:spcAft>
            </a:pPr>
            <a:r>
              <a:rPr lang="en-GB" sz="1000" dirty="0" smtClean="0">
                <a:solidFill>
                  <a:prstClr val="black"/>
                </a:solidFill>
              </a:rPr>
              <a:t>R. </a:t>
            </a:r>
            <a:r>
              <a:rPr lang="en-GB" sz="1000" dirty="0" err="1" smtClean="0">
                <a:solidFill>
                  <a:prstClr val="black"/>
                </a:solidFill>
              </a:rPr>
              <a:t>Pepelnik</a:t>
            </a:r>
            <a:r>
              <a:rPr lang="en-GB" sz="1000" dirty="0" smtClean="0">
                <a:solidFill>
                  <a:prstClr val="black"/>
                </a:solidFill>
              </a:rPr>
              <a:t> </a:t>
            </a:r>
            <a:r>
              <a:rPr lang="en-GB" sz="1000" i="1" dirty="0" smtClean="0">
                <a:solidFill>
                  <a:prstClr val="black"/>
                </a:solidFill>
              </a:rPr>
              <a:t>et al.</a:t>
            </a:r>
            <a:r>
              <a:rPr lang="en-GB" sz="1000" dirty="0" smtClean="0">
                <a:solidFill>
                  <a:prstClr val="black"/>
                </a:solidFill>
              </a:rPr>
              <a:t>, </a:t>
            </a:r>
            <a:r>
              <a:rPr lang="en-GB" sz="1000" i="1" dirty="0" smtClean="0">
                <a:solidFill>
                  <a:prstClr val="black"/>
                </a:solidFill>
              </a:rPr>
              <a:t>KORONA</a:t>
            </a:r>
            <a:r>
              <a:rPr lang="en-GB" sz="1000" i="1" dirty="0">
                <a:solidFill>
                  <a:prstClr val="black"/>
                </a:solidFill>
              </a:rPr>
              <a:t>, An Intense Sealed-Tube 14-MeV Neutron Generator</a:t>
            </a:r>
            <a:r>
              <a:rPr lang="en-GB" sz="1000" dirty="0">
                <a:solidFill>
                  <a:prstClr val="black"/>
                </a:solidFill>
              </a:rPr>
              <a:t>. Nuclear Science and </a:t>
            </a:r>
            <a:r>
              <a:rPr lang="en-GB" sz="1000" dirty="0" smtClean="0">
                <a:solidFill>
                  <a:prstClr val="black"/>
                </a:solidFill>
              </a:rPr>
              <a:t>Engineering 106 (1990) </a:t>
            </a:r>
            <a:r>
              <a:rPr lang="en-GB" sz="1000" dirty="0">
                <a:solidFill>
                  <a:prstClr val="black"/>
                </a:solidFill>
              </a:rPr>
              <a:t>243–248. </a:t>
            </a:r>
            <a:endParaRPr lang="en-GB" dirty="0">
              <a:ea typeface="Calibri" panose="020F0502020204030204" pitchFamily="34" charset="0"/>
            </a:endParaRPr>
          </a:p>
        </p:txBody>
      </p:sp>
      <p:sp>
        <p:nvSpPr>
          <p:cNvPr id="13" name="Rectángulo 12"/>
          <p:cNvSpPr/>
          <p:nvPr/>
        </p:nvSpPr>
        <p:spPr>
          <a:xfrm>
            <a:off x="127402" y="3025752"/>
            <a:ext cx="4228574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6213" lvl="1" indent="-176213" algn="just">
              <a:lnSpc>
                <a:spcPct val="107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ea typeface="Calibri" panose="020F0502020204030204" pitchFamily="34" charset="0"/>
              </a:rPr>
              <a:t>Commercial </a:t>
            </a:r>
            <a:r>
              <a:rPr lang="en-GB" sz="1600" dirty="0" smtClean="0">
                <a:ea typeface="Calibri" panose="020F0502020204030204" pitchFamily="34" charset="0"/>
              </a:rPr>
              <a:t>NG-based </a:t>
            </a:r>
            <a:r>
              <a:rPr lang="en-GB" sz="1600" dirty="0" smtClean="0">
                <a:ea typeface="Calibri" panose="020F0502020204030204" pitchFamily="34" charset="0"/>
              </a:rPr>
              <a:t>facility: 5</a:t>
            </a:r>
            <a:r>
              <a:rPr lang="en-GB" sz="1600" dirty="0" smtClean="0"/>
              <a:t>×10</a:t>
            </a:r>
            <a:r>
              <a:rPr lang="en-GB" sz="1600" baseline="30000" dirty="0" smtClean="0"/>
              <a:t>10</a:t>
            </a:r>
            <a:r>
              <a:rPr lang="en-GB" sz="1600" dirty="0" smtClean="0"/>
              <a:t> n/s, 3×10</a:t>
            </a:r>
            <a:r>
              <a:rPr lang="en-GB" sz="1600" baseline="30000" dirty="0" smtClean="0"/>
              <a:t>8</a:t>
            </a:r>
            <a:r>
              <a:rPr lang="en-GB" sz="1600" dirty="0" smtClean="0"/>
              <a:t> n/cm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/s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127402" y="3573016"/>
            <a:ext cx="29324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spcBef>
                <a:spcPts val="0"/>
              </a:spcBef>
              <a:spcAft>
                <a:spcPts val="300"/>
              </a:spcAft>
            </a:pPr>
            <a:r>
              <a:rPr lang="en-GB" sz="1000" dirty="0" smtClean="0">
                <a:solidFill>
                  <a:prstClr val="black"/>
                </a:solidFill>
              </a:rPr>
              <a:t>J. D. Simpson </a:t>
            </a:r>
            <a:r>
              <a:rPr lang="en-GB" sz="1000" i="1" dirty="0" smtClean="0">
                <a:solidFill>
                  <a:prstClr val="black"/>
                </a:solidFill>
              </a:rPr>
              <a:t>et al.</a:t>
            </a:r>
            <a:r>
              <a:rPr lang="en-GB" sz="1000" dirty="0" smtClean="0">
                <a:solidFill>
                  <a:prstClr val="black"/>
                </a:solidFill>
              </a:rPr>
              <a:t>, </a:t>
            </a:r>
            <a:r>
              <a:rPr lang="en-GB" sz="1000" i="1" dirty="0" smtClean="0">
                <a:solidFill>
                  <a:prstClr val="black"/>
                </a:solidFill>
              </a:rPr>
              <a:t>The A-711 high yield neutron generator and automated pneumatic transfer system for fast neutron activation analysis</a:t>
            </a:r>
            <a:r>
              <a:rPr lang="en-GB" sz="1000" dirty="0" smtClean="0">
                <a:solidFill>
                  <a:prstClr val="black"/>
                </a:solidFill>
              </a:rPr>
              <a:t>. NIMB 241 (2005) 228–231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107504" y="4256556"/>
            <a:ext cx="52798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spcBef>
                <a:spcPts val="0"/>
              </a:spcBef>
              <a:spcAft>
                <a:spcPts val="300"/>
              </a:spcAft>
            </a:pPr>
            <a:r>
              <a:rPr lang="en-GB" sz="1000" i="1" dirty="0" smtClean="0">
                <a:solidFill>
                  <a:prstClr val="black"/>
                </a:solidFill>
                <a:ea typeface="Calibri" panose="020F0502020204030204" pitchFamily="34" charset="0"/>
              </a:rPr>
              <a:t>Neutron Generators for Analytical Purposes</a:t>
            </a:r>
            <a:r>
              <a:rPr lang="en-GB" sz="1000" dirty="0" smtClean="0">
                <a:solidFill>
                  <a:prstClr val="black"/>
                </a:solidFill>
                <a:ea typeface="Calibri" panose="020F0502020204030204" pitchFamily="34" charset="0"/>
              </a:rPr>
              <a:t>, IAEA Radiation Technology Reports Series No. 1 (2012)</a:t>
            </a:r>
            <a:endParaRPr lang="en-GB" dirty="0"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00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1C4968247CAE94897C7B64C283D20FF" ma:contentTypeVersion="17" ma:contentTypeDescription="Crear nuevo documento." ma:contentTypeScope="" ma:versionID="5df4c416573b7372ff37fc9aaf38967d">
  <xsd:schema xmlns:xsd="http://www.w3.org/2001/XMLSchema" xmlns:xs="http://www.w3.org/2001/XMLSchema" xmlns:p="http://schemas.microsoft.com/office/2006/metadata/properties" xmlns:ns2="5827e65c-e670-48ad-b059-21c677d39bb0" xmlns:ns3="0c956b57-bfd4-487b-9137-447cd82c7840" targetNamespace="http://schemas.microsoft.com/office/2006/metadata/properties" ma:root="true" ma:fieldsID="63393a9f75817dfaf3e71198fa9ab8fe" ns2:_="" ns3:_="">
    <xsd:import namespace="5827e65c-e670-48ad-b059-21c677d39bb0"/>
    <xsd:import namespace="0c956b57-bfd4-487b-9137-447cd82c784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Status" minOccurs="0"/>
                <xsd:element ref="ns2:Resume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27e65c-e670-48ad-b059-21c677d39b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Etiquetas de imagen" ma:readOnly="false" ma:fieldId="{5cf76f15-5ced-4ddc-b409-7134ff3c332f}" ma:taxonomyMulti="true" ma:sspId="78b2c4d1-371a-4b94-a3b0-501e7ab6cb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Status" ma:index="20" nillable="true" ma:displayName="Status" ma:format="Dropdown" ma:internalName="Status">
      <xsd:simpleType>
        <xsd:union memberTypes="dms:Text">
          <xsd:simpleType>
            <xsd:restriction base="dms:Choice">
              <xsd:enumeration value="OPEN"/>
              <xsd:enumeration value="CLOSED"/>
              <xsd:enumeration value="WORKAROUND"/>
            </xsd:restriction>
          </xsd:simpleType>
        </xsd:union>
      </xsd:simpleType>
    </xsd:element>
    <xsd:element name="Resumen" ma:index="21" nillable="true" ma:displayName="Resumen" ma:description="Descripción resumida del problema" ma:format="Dropdown" ma:internalName="Resumen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956b57-bfd4-487b-9137-447cd82c7840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3b0d5247-123f-4536-964d-376ce62dedfd}" ma:internalName="TaxCatchAll" ma:showField="CatchAllData" ma:web="0c956b57-bfd4-487b-9137-447cd82c784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sumen xmlns="5827e65c-e670-48ad-b059-21c677d39bb0" xsi:nil="true"/>
    <Status xmlns="5827e65c-e670-48ad-b059-21c677d39bb0" xsi:nil="true"/>
    <TaxCatchAll xmlns="0c956b57-bfd4-487b-9137-447cd82c7840" xsi:nil="true"/>
    <lcf76f155ced4ddcb4097134ff3c332f xmlns="5827e65c-e670-48ad-b059-21c677d39bb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BA0717A-558E-4A72-95CF-FA73C7A1C16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EFA2084-3B49-4E2D-807F-318E4088B1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827e65c-e670-48ad-b059-21c677d39bb0"/>
    <ds:schemaRef ds:uri="0c956b57-bfd4-487b-9137-447cd82c784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EF21034-7DF4-4EF8-9AC6-0F04E650AC94}">
  <ds:schemaRefs>
    <ds:schemaRef ds:uri="http://schemas.microsoft.com/office/2006/documentManagement/types"/>
    <ds:schemaRef ds:uri="http://purl.org/dc/elements/1.1/"/>
    <ds:schemaRef ds:uri="0c956b57-bfd4-487b-9137-447cd82c7840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5827e65c-e670-48ad-b059-21c677d39bb0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28232</TotalTime>
  <Words>1718</Words>
  <Application>Microsoft Office PowerPoint</Application>
  <PresentationFormat>Presentación en pantalla (4:3)</PresentationFormat>
  <Paragraphs>244</Paragraphs>
  <Slides>11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9" baseType="lpstr">
      <vt:lpstr>맑은 고딕</vt:lpstr>
      <vt:lpstr>Arial</vt:lpstr>
      <vt:lpstr>Arial Nova</vt:lpstr>
      <vt:lpstr>Batang</vt:lpstr>
      <vt:lpstr>Calibri</vt:lpstr>
      <vt:lpstr>Tahoma</vt:lpstr>
      <vt:lpstr>Times New Roman</vt:lpstr>
      <vt:lpstr>Tema de Office</vt:lpstr>
      <vt:lpstr>BDF applications for advanced nuclear systems and other potential uses</vt:lpstr>
      <vt:lpstr>Introduction</vt:lpstr>
      <vt:lpstr>Fast spectrum irradiation facilities</vt:lpstr>
      <vt:lpstr>Fast flux in thermal MTRs</vt:lpstr>
      <vt:lpstr>Spallation sources for material irradiation</vt:lpstr>
      <vt:lpstr>Material testing for fusion</vt:lpstr>
      <vt:lpstr>BDF flux &amp; spectrum vs fast reactors</vt:lpstr>
      <vt:lpstr>Material irradiation at BDF: SWOT</vt:lpstr>
      <vt:lpstr>Fast Neutron Activation Analysis (FNAA)</vt:lpstr>
      <vt:lpstr>Summary &amp; future work</vt:lpstr>
      <vt:lpstr>Acknowledgements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Charla UC3M</dc:title>
  <dc:subject/>
  <dc:creator>Daniel Cano</dc:creator>
  <cp:keywords/>
  <dc:description/>
  <cp:lastModifiedBy>Becares Palacios, Vicente</cp:lastModifiedBy>
  <cp:revision>1318</cp:revision>
  <cp:lastPrinted>2019-07-15T08:16:56Z</cp:lastPrinted>
  <dcterms:created xsi:type="dcterms:W3CDTF">2015-05-25T06:44:17Z</dcterms:created>
  <dcterms:modified xsi:type="dcterms:W3CDTF">2024-11-05T14:08:31Z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0x01010051C4968247CAE94897C7B64C283D20FF</vt:lpwstr>
  </property>
  <property fmtid="{D5CDD505-2E9C-101B-9397-08002B2CF9AE}" pid="3" name="MediaServiceImageTags">
    <vt:lpwstr/>
  </property>
</Properties>
</file>