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2"/>
  </p:sldMasterIdLst>
  <p:notesMasterIdLst>
    <p:notesMasterId r:id="rId18"/>
  </p:notesMasterIdLst>
  <p:handoutMasterIdLst>
    <p:handoutMasterId r:id="rId19"/>
  </p:handoutMasterIdLst>
  <p:sldIdLst>
    <p:sldId id="256" r:id="rId3"/>
    <p:sldId id="398" r:id="rId4"/>
    <p:sldId id="396" r:id="rId5"/>
    <p:sldId id="400" r:id="rId6"/>
    <p:sldId id="401" r:id="rId7"/>
    <p:sldId id="325" r:id="rId8"/>
    <p:sldId id="387" r:id="rId9"/>
    <p:sldId id="362" r:id="rId10"/>
    <p:sldId id="363" r:id="rId11"/>
    <p:sldId id="364" r:id="rId12"/>
    <p:sldId id="365" r:id="rId13"/>
    <p:sldId id="405" r:id="rId14"/>
    <p:sldId id="402" r:id="rId15"/>
    <p:sldId id="403" r:id="rId16"/>
    <p:sldId id="404" r:id="rId17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>
      <p:cViewPr varScale="1">
        <p:scale>
          <a:sx n="123" d="100"/>
          <a:sy n="123" d="100"/>
        </p:scale>
        <p:origin x="11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2149E-F6CE-46AD-9452-B66B6C9D94BF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3CFDF-BAD1-4BCB-BB31-9829EA20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892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3842907C-D0AA-4C58-9F94-58B40AD65B29}" type="datetimeFigureOut">
              <a:rPr lang="en-US" smtClean="0"/>
              <a:pPr/>
              <a:t>11/6/24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1D76769E-C829-4283-B80E-CB90D995C2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024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6769E-C829-4283-B80E-CB90D995C29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15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582807"/>
            <a:ext cx="7772400" cy="1199704"/>
          </a:xfrm>
        </p:spPr>
        <p:txBody>
          <a:bodyPr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2" name="Group 14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Shap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8" name="Shap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en-US"/>
            </a:p>
          </p:txBody>
        </p:sp>
        <p:sp>
          <p:nvSpPr>
            <p:cNvPr id="11" name="Shap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C6DD78-51D7-49E8-8017-E33CF86745B6}" type="datetime2">
              <a:rPr lang="en-US" smtClean="0"/>
              <a:t>Wednesday, November 6, 2024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3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2" y="5832644"/>
            <a:ext cx="4088797" cy="940425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693DC-5A54-4683-AD02-77A788C9A007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  <p:pic>
        <p:nvPicPr>
          <p:cNvPr id="7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A385B-D5FE-4F30-9C68-3F0B6E1B1232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/>
          </a:p>
        </p:txBody>
      </p:sp>
      <p:pic>
        <p:nvPicPr>
          <p:cNvPr id="7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1026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888512"/>
            <a:ext cx="4572000" cy="1454888"/>
          </a:xfrm>
        </p:spPr>
        <p:txBody>
          <a:bodyPr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64DC9-9EAE-4A1F-A1FA-3B63BE3A646C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pic>
        <p:nvPicPr>
          <p:cNvPr id="9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C643-6C25-47F9-A385-A6A2B720BA88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72430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2430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03412-D656-43FC-9A0C-5FC83692B1CE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967A2-EFDC-4B9A-B65F-A4834882488E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2C541-F513-4D34-8BE3-4DCC5334E02A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34000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FF0F1AAF-7521-4530-8E55-589DCF3BE273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371568"/>
            <a:ext cx="7162800" cy="648232"/>
          </a:xfrm>
          <a:noFill/>
        </p:spPr>
        <p:txBody>
          <a:bodyPr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6E2661-92A7-4904-91A7-72F0B2F6CF76}" type="datetime2">
              <a:rPr lang="en-US" smtClean="0"/>
              <a:t>Wednesday, November 6, 2024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C410EEA-824F-4D46-AFE7-60426C8C06B0}" type="slidenum">
              <a:rPr lang="en-US" smtClean="0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07688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9" name="Shape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/>
            <a:endParaRPr lang="en-US"/>
          </a:p>
        </p:txBody>
      </p:sp>
      <p:pic>
        <p:nvPicPr>
          <p:cNvPr id="14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0000"/>
            <a:lum/>
          </a:blip>
          <a:srcRect/>
          <a:stretch>
            <a:fillRect t="-22000" b="-2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2" name="Shape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>
              <a:defRPr sz="1000">
                <a:solidFill>
                  <a:schemeClr val="tx1"/>
                </a:solidFill>
              </a:defRPr>
            </a:lvl1pPr>
            <a:extLst/>
          </a:lstStyle>
          <a:p>
            <a:fld id="{81CA9939-84D4-484C-B4E8-E962F0F19B87}" type="datetime2">
              <a:rPr lang="en-US" smtClean="0"/>
              <a:t>Wednesday, November 6, 2024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>
                <a:solidFill>
                  <a:schemeClr val="tx1"/>
                </a:solidFill>
              </a:defRPr>
            </a:lvl1pPr>
            <a:extLst/>
          </a:lstStyle>
          <a:p>
            <a:pPr algn="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000" b="0">
                <a:solidFill>
                  <a:schemeClr val="tx1"/>
                </a:solidFill>
              </a:defRPr>
            </a:lvl1pPr>
            <a:extLst/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000" b="0">
              <a:solidFill>
                <a:schemeClr val="tx1"/>
              </a:solidFill>
            </a:endParaRPr>
          </a:p>
        </p:txBody>
      </p:sp>
      <p:pic>
        <p:nvPicPr>
          <p:cNvPr id="11" name="Picture 2" descr="https://ep-dep-dt.web.cern.ch/sites/ep-dep-dt.web.cern.ch/files/EP-DT_logo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3" y="6259651"/>
            <a:ext cx="2232248" cy="51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5000"/>
        <a:buFont typeface="Wingdings 3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848872" cy="2232248"/>
          </a:xfrm>
        </p:spPr>
        <p:txBody>
          <a:bodyPr>
            <a:normAutofit fontScale="90000"/>
          </a:bodyPr>
          <a:lstStyle/>
          <a:p>
            <a:r>
              <a:rPr lang="en-GB" sz="2400" dirty="0">
                <a:effectLst/>
              </a:rPr>
              <a:t>Future challenges for radiation hard materials in </a:t>
            </a:r>
            <a:r>
              <a:rPr lang="en-GB" sz="2400">
                <a:effectLst/>
              </a:rPr>
              <a:t>HEP experiments</a:t>
            </a:r>
            <a:br>
              <a:rPr lang="en-GB" sz="2400" dirty="0">
                <a:effectLst/>
              </a:rPr>
            </a:br>
            <a:br>
              <a:rPr lang="en-US" sz="2400" dirty="0">
                <a:effectLst/>
              </a:rPr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D09A8-C873-4851-AA19-6973B16EF070}" type="datetime2">
              <a:rPr lang="en-US" smtClean="0"/>
              <a:t>Wednesday, November 6, 2024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1</a:t>
            </a:fld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664" y="1416916"/>
            <a:ext cx="3168352" cy="3432382"/>
          </a:xfrm>
          <a:prstGeom prst="rect">
            <a:avLst/>
          </a:prstGeom>
        </p:spPr>
      </p:pic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284515" y="4249445"/>
            <a:ext cx="7772400" cy="1199704"/>
          </a:xfrm>
        </p:spPr>
        <p:txBody>
          <a:bodyPr>
            <a:normAutofit/>
          </a:bodyPr>
          <a:lstStyle/>
          <a:p>
            <a:r>
              <a:rPr lang="en-US" sz="1600" dirty="0"/>
              <a:t>Nicola Pacifico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51736" cy="562074"/>
          </a:xfrm>
        </p:spPr>
        <p:txBody>
          <a:bodyPr>
            <a:noAutofit/>
          </a:bodyPr>
          <a:lstStyle/>
          <a:p>
            <a:r>
              <a:rPr lang="en-US" sz="4000" dirty="0"/>
              <a:t>Standard irradiation facilities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77225" y="980728"/>
          <a:ext cx="8352927" cy="37740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4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2863">
                <a:tc>
                  <a:txBody>
                    <a:bodyPr/>
                    <a:lstStyle/>
                    <a:p>
                      <a:r>
                        <a:rPr lang="en-US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Field characteristics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~20-70</a:t>
                      </a:r>
                      <a:r>
                        <a:rPr lang="en-US" sz="1200" baseline="0" dirty="0"/>
                        <a:t> MeV protons</a:t>
                      </a:r>
                      <a:br>
                        <a:rPr lang="en-US" sz="1200" baseline="0" dirty="0"/>
                      </a:br>
                      <a:r>
                        <a:rPr lang="en-US" sz="1200" baseline="0" dirty="0"/>
                        <a:t>(cyclotrons, synchrotrons)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 dose</a:t>
                      </a:r>
                      <a:r>
                        <a:rPr lang="en-US" sz="1200" baseline="0" dirty="0"/>
                        <a:t> rate, small sample size (~cm^2) or scanning table (with lower effective dose rate).</a:t>
                      </a:r>
                      <a:br>
                        <a:rPr lang="en-US" sz="1200" baseline="0" dirty="0"/>
                      </a:br>
                      <a:r>
                        <a:rPr lang="en-US" sz="1200" baseline="0" dirty="0"/>
                        <a:t>Significant </a:t>
                      </a:r>
                      <a:r>
                        <a:rPr lang="en-US" sz="1200" baseline="0" dirty="0" err="1"/>
                        <a:t>bragg</a:t>
                      </a:r>
                      <a:r>
                        <a:rPr lang="en-US" sz="1200" baseline="0" dirty="0"/>
                        <a:t> peak – dose tuning difficult for different samples. Combination of displacement and ionization damage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Active and passive electronics, </a:t>
                      </a:r>
                      <a:r>
                        <a:rPr lang="en-US" sz="1200" baseline="0" dirty="0"/>
                        <a:t>small prototypes (up to 10x10 cm2).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~10 MeV 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 dose rate, medium sample size, good irradiation uniformity, no direct ionizing energy loss.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Material samples</a:t>
                      </a:r>
                      <a:r>
                        <a:rPr lang="en-US" sz="1200" baseline="0" dirty="0"/>
                        <a:t>, active and passive electronics, small prototypes (up to 10x10 cm2).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Gamma (60Co</a:t>
                      </a:r>
                      <a:r>
                        <a:rPr lang="en-US" sz="1200" baseline="0" dirty="0"/>
                        <a:t> or 137Cs)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 </a:t>
                      </a:r>
                      <a:r>
                        <a:rPr lang="en-US" sz="1200" baseline="0" dirty="0"/>
                        <a:t>instantaneous dose rate, on </a:t>
                      </a:r>
                      <a:r>
                        <a:rPr lang="en-US" sz="1200" u="sng" baseline="0" dirty="0"/>
                        <a:t>large</a:t>
                      </a:r>
                      <a:r>
                        <a:rPr lang="en-US" sz="1200" u="none" baseline="0" dirty="0"/>
                        <a:t> volumes</a:t>
                      </a:r>
                      <a:r>
                        <a:rPr lang="en-US" sz="1200" baseline="0" dirty="0"/>
                        <a:t>. No activation. Very good radiation uniformity.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Material samples, active and passive electronics.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~5-10</a:t>
                      </a:r>
                      <a:r>
                        <a:rPr lang="en-US" sz="1200" baseline="0" dirty="0"/>
                        <a:t> MeV electrons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Very</a:t>
                      </a:r>
                      <a:r>
                        <a:rPr lang="en-US" sz="1200" baseline="0" dirty="0"/>
                        <a:t> high instantaneous dose rate, large areas can be scanned quickly, limited penetration depth.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Small</a:t>
                      </a:r>
                      <a:r>
                        <a:rPr lang="en-US" sz="1200" baseline="0" dirty="0"/>
                        <a:t> (thin) samples, active and passive electronics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15390" y="4797152"/>
            <a:ext cx="881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</a:rPr>
              <a:t>Comprehensive list of irradiation facilities at https://irradiation-facilities.web.cern.ch/</a:t>
            </a:r>
          </a:p>
        </p:txBody>
      </p:sp>
    </p:spTree>
    <p:extLst>
      <p:ext uri="{BB962C8B-B14F-4D97-AF65-F5344CB8AC3E}">
        <p14:creationId xmlns:p14="http://schemas.microsoft.com/office/powerpoint/2010/main" val="1004711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/>
              <a:t>Choice of the irradiation facility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1124744"/>
            <a:ext cx="80922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TANSTAAFL: “There </a:t>
            </a:r>
            <a:r>
              <a:rPr lang="en-US" i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ain’t</a:t>
            </a:r>
            <a:r>
              <a:rPr lang="en-US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 such thing as a free lunch” (R. A. Heinlein)</a:t>
            </a:r>
          </a:p>
          <a:p>
            <a:endParaRPr lang="en-US" dirty="0">
              <a:solidFill>
                <a:prstClr val="black"/>
              </a:solidFill>
            </a:endParaRPr>
          </a:p>
          <a:p>
            <a:r>
              <a:rPr lang="en-US" dirty="0">
                <a:solidFill>
                  <a:prstClr val="black"/>
                </a:solidFill>
              </a:rPr>
              <a:t>TANSTAAIIF: There </a:t>
            </a:r>
            <a:r>
              <a:rPr lang="en-US" dirty="0" err="1">
                <a:solidFill>
                  <a:prstClr val="black"/>
                </a:solidFill>
              </a:rPr>
              <a:t>ain’t</a:t>
            </a:r>
            <a:r>
              <a:rPr lang="en-US" dirty="0">
                <a:solidFill>
                  <a:prstClr val="black"/>
                </a:solidFill>
              </a:rPr>
              <a:t> no such thing as an “ideal” irradiation facility.</a:t>
            </a:r>
          </a:p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509120"/>
            <a:ext cx="8339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prstClr val="black"/>
                </a:solidFill>
              </a:rPr>
              <a:t>* Note: only 20-70 MeV proton sources are considered – the </a:t>
            </a:r>
            <a:r>
              <a:rPr lang="en-US" sz="1600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few</a:t>
            </a:r>
            <a:r>
              <a:rPr lang="en-US" sz="1600" i="1" dirty="0">
                <a:solidFill>
                  <a:prstClr val="black"/>
                </a:solidFill>
              </a:rPr>
              <a:t> (worldwide) GeV proton sources cannot handle a material characterization campaign.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798722"/>
              </p:ext>
            </p:extLst>
          </p:nvPr>
        </p:nvGraphicFramePr>
        <p:xfrm>
          <a:off x="457200" y="2132856"/>
          <a:ext cx="8363273" cy="22250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178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097">
                  <a:extLst>
                    <a:ext uri="{9D8B030D-6E8A-4147-A177-3AD203B41FA5}">
                      <a16:colId xmlns:a16="http://schemas.microsoft.com/office/drawing/2014/main" val="23149477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Gamma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Protons 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Neutrons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Electrons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 Mixed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Large volume irradiation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Reasonable irradiation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Representative</a:t>
                      </a:r>
                      <a:r>
                        <a:rPr lang="en-US" sz="1600" baseline="0" dirty="0"/>
                        <a:t> radiation field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Lack</a:t>
                      </a:r>
                      <a:r>
                        <a:rPr lang="en-US" sz="1600" baseline="0" dirty="0"/>
                        <a:t> of material activation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Irradiation</a:t>
                      </a:r>
                      <a:r>
                        <a:rPr lang="en-US" sz="1600" baseline="0" dirty="0"/>
                        <a:t> depth uniformity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9608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5731F2-19CB-FB6F-37D8-202AAC634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9A6CDD-6576-69A4-D3C7-41E71D7A9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6D3FBE-4799-0599-24A7-B4F799F15C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&amp; Future Scenarios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7128748-0DD6-8724-D70E-FBA9F04FC4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915" y="1268760"/>
            <a:ext cx="6468237" cy="44880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639444F-4FA3-B83E-02C4-2FC43448F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5611272"/>
            <a:ext cx="2494214" cy="15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333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38F7564-FB10-8CB7-9F6B-EA23BCA2D3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94515"/>
          </a:xfrm>
        </p:spPr>
        <p:txBody>
          <a:bodyPr>
            <a:normAutofit/>
          </a:bodyPr>
          <a:lstStyle/>
          <a:p>
            <a:r>
              <a:rPr lang="en-US" sz="2000" dirty="0"/>
              <a:t>FCC enter the hadron fluence range where displacement damage cannot be overlooked anymore (approaching the dpa range)</a:t>
            </a:r>
          </a:p>
          <a:p>
            <a:r>
              <a:rPr lang="en-US" sz="2000" dirty="0"/>
              <a:t>Solutions:</a:t>
            </a:r>
          </a:p>
          <a:p>
            <a:pPr lvl="1"/>
            <a:r>
              <a:rPr lang="en-US" sz="1800" dirty="0"/>
              <a:t>2-stage campaigns (e.g. gamma + neutrons)</a:t>
            </a:r>
          </a:p>
          <a:p>
            <a:pPr lvl="1"/>
            <a:r>
              <a:rPr lang="en-US" sz="1800" dirty="0"/>
              <a:t>Mixed field irradiations</a:t>
            </a:r>
          </a:p>
          <a:p>
            <a:pPr lvl="1"/>
            <a:endParaRPr lang="en-US" sz="1800" dirty="0"/>
          </a:p>
          <a:p>
            <a:pPr marL="393192" lvl="1" indent="0">
              <a:buNone/>
            </a:pPr>
            <a:r>
              <a:rPr lang="en-US" sz="1800" dirty="0"/>
              <a:t>				BUT</a:t>
            </a:r>
          </a:p>
          <a:p>
            <a:pPr marL="393192" lvl="1" indent="0">
              <a:buNone/>
            </a:pPr>
            <a:endParaRPr lang="en-US" sz="1800" dirty="0"/>
          </a:p>
          <a:p>
            <a:pPr marL="393192" lvl="1" indent="0">
              <a:buNone/>
            </a:pPr>
            <a:r>
              <a:rPr lang="en-US" sz="1800" dirty="0"/>
              <a:t>Displacement damage from neutrons is different from charged hadrons (damage cluster topology)</a:t>
            </a:r>
          </a:p>
          <a:p>
            <a:pPr marL="393192" lvl="1" indent="0">
              <a:buNone/>
            </a:pPr>
            <a:endParaRPr lang="en-US" sz="1800" dirty="0"/>
          </a:p>
          <a:p>
            <a:pPr marL="393192" lvl="1" indent="0">
              <a:buNone/>
            </a:pPr>
            <a:r>
              <a:rPr lang="en-US" sz="1800" dirty="0"/>
              <a:t>⇒Mixed field irradiations preferred</a:t>
            </a:r>
            <a:endParaRPr lang="en-GB" sz="18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8C2772-4918-8F0A-D106-935C18168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49879B-AE4D-BE8A-7268-94B79943C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046C2C5-49A4-ED46-20A1-E1996C338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dirty="0"/>
              <a:t>Future needs - fields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7710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C2D4A66-469D-6ADC-A9E0-3A7F0DC13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/>
              <a:t>(charged) hadrons irradiation ⇒ significant activation</a:t>
            </a:r>
          </a:p>
          <a:p>
            <a:r>
              <a:rPr lang="en-US" sz="2000" dirty="0"/>
              <a:t>Destructive tests </a:t>
            </a:r>
            <a:r>
              <a:rPr lang="en-US" sz="2000" u="sng" dirty="0"/>
              <a:t>will</a:t>
            </a:r>
            <a:r>
              <a:rPr lang="en-US" sz="2000" dirty="0"/>
              <a:t> produce atmospheric contaminants (radioactive particles)</a:t>
            </a:r>
          </a:p>
          <a:p>
            <a:r>
              <a:rPr lang="en-US" sz="2000" dirty="0"/>
              <a:t>Tests can only be performed without major overhead if an on-site facility is available</a:t>
            </a:r>
          </a:p>
          <a:p>
            <a:r>
              <a:rPr lang="en-US" sz="2000" dirty="0"/>
              <a:t>Requirements:</a:t>
            </a:r>
          </a:p>
          <a:p>
            <a:pPr lvl="1"/>
            <a:r>
              <a:rPr lang="en-US" sz="1800" dirty="0"/>
              <a:t>Hot cell with:</a:t>
            </a:r>
          </a:p>
          <a:p>
            <a:pPr lvl="2"/>
            <a:r>
              <a:rPr lang="en-US" sz="1800" dirty="0"/>
              <a:t>Tensile / compression test stations (+ manpower)</a:t>
            </a:r>
          </a:p>
          <a:p>
            <a:pPr lvl="2"/>
            <a:r>
              <a:rPr lang="en-US" sz="1800" dirty="0"/>
              <a:t>Climate control</a:t>
            </a:r>
          </a:p>
          <a:p>
            <a:pPr lvl="2"/>
            <a:r>
              <a:rPr lang="en-GB" sz="1800" dirty="0"/>
              <a:t>Radioactive waste disposal direct access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A95772-77A9-1B22-77D0-D22DBDB34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668CEE-0899-F9F1-25E2-717C03038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24ED7804-783B-A7DC-0E5E-2E026AB17162}"/>
              </a:ext>
            </a:extLst>
          </p:cNvPr>
          <p:cNvSpPr txBox="1">
            <a:spLocks/>
          </p:cNvSpPr>
          <p:nvPr/>
        </p:nvSpPr>
        <p:spPr>
          <a:xfrm>
            <a:off x="457200" y="692696"/>
            <a:ext cx="8229600" cy="634082"/>
          </a:xfrm>
          <a:prstGeom prst="rect">
            <a:avLst/>
          </a:prstGeom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Future needs - infrastructures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0258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AFB47C-62C4-90ED-FE12-7ACE645CA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952328"/>
          </a:xfrm>
        </p:spPr>
        <p:txBody>
          <a:bodyPr>
            <a:normAutofit/>
          </a:bodyPr>
          <a:lstStyle/>
          <a:p>
            <a:r>
              <a:rPr lang="en-US" sz="2000" dirty="0"/>
              <a:t>Irradiation needs will likely be shifting towards mixed field irradiation facilities for most exposed components.</a:t>
            </a:r>
          </a:p>
          <a:p>
            <a:r>
              <a:rPr lang="en-US" sz="2000" dirty="0"/>
              <a:t>A major point of concern is the availability of testing infrastructure (+ specialized manpower allocated) at the mixed field facility itself</a:t>
            </a:r>
          </a:p>
          <a:p>
            <a:r>
              <a:rPr lang="en-US" sz="2000" dirty="0"/>
              <a:t>This represents a major change in paradigm from the previous net separation between irradiation facilities and testing facilities.</a:t>
            </a:r>
            <a:endParaRPr lang="en-GB" sz="2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3CD1BA-481C-8B75-82F9-B64D60811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00B34-2F23-5ADA-6B44-F2C3F083D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62027FF-0A50-98C4-C08F-52B29F63DF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3612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[Old] Motivation: the HL-LHC radiation environment</a:t>
            </a:r>
          </a:p>
        </p:txBody>
      </p:sp>
      <p:pic>
        <p:nvPicPr>
          <p:cNvPr id="7" name="Picture 2" descr="https://twiki.cern.ch/twiki/pub/AtlasPublic/RadiationSimulationPublicResults/s22duala_simev_itk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3491880" cy="241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22duala_dose_itk.png (1046×722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1" y="699388"/>
            <a:ext cx="3482184" cy="2403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967949" y="2654346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Inner Pix:~ 10 </a:t>
            </a:r>
            <a:r>
              <a:rPr lang="en-US" sz="1000" dirty="0" err="1"/>
              <a:t>MGy</a:t>
            </a:r>
            <a:r>
              <a:rPr lang="en-US" sz="1000" dirty="0"/>
              <a:t>, 10</a:t>
            </a:r>
            <a:r>
              <a:rPr lang="en-US" sz="1000" baseline="30000" dirty="0"/>
              <a:t>17</a:t>
            </a:r>
            <a:r>
              <a:rPr lang="en-US" sz="1000" dirty="0"/>
              <a:t> n</a:t>
            </a:r>
            <a:r>
              <a:rPr lang="en-US" sz="1000" baseline="-25000" dirty="0"/>
              <a:t>eq</a:t>
            </a:r>
            <a:r>
              <a:rPr lang="en-US" sz="1000" dirty="0"/>
              <a:t>/cm</a:t>
            </a:r>
            <a:r>
              <a:rPr lang="en-US" sz="1000" baseline="30000" dirty="0"/>
              <a:t>2</a:t>
            </a:r>
            <a:r>
              <a:rPr lang="en-US" sz="1000" dirty="0"/>
              <a:t> </a:t>
            </a:r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565230" y="2570296"/>
            <a:ext cx="8399258" cy="0"/>
          </a:xfrm>
          <a:prstGeom prst="line">
            <a:avLst/>
          </a:prstGeom>
          <a:ln>
            <a:solidFill>
              <a:schemeClr val="accent6"/>
            </a:solidFill>
            <a:prstDash val="lgDash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>
            <a:off x="565230" y="948730"/>
            <a:ext cx="8473480" cy="0"/>
          </a:xfrm>
          <a:prstGeom prst="line">
            <a:avLst/>
          </a:prstGeom>
          <a:ln>
            <a:solidFill>
              <a:schemeClr val="accent6"/>
            </a:solidFill>
            <a:prstDash val="lgDash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cxnSpLocks/>
          </p:cNvCxnSpPr>
          <p:nvPr/>
        </p:nvCxnSpPr>
        <p:spPr>
          <a:xfrm>
            <a:off x="565230" y="2278168"/>
            <a:ext cx="8399258" cy="0"/>
          </a:xfrm>
          <a:prstGeom prst="line">
            <a:avLst/>
          </a:prstGeom>
          <a:ln>
            <a:solidFill>
              <a:schemeClr val="accent6"/>
            </a:solidFill>
            <a:prstDash val="lgDash"/>
          </a:ln>
          <a:effectLst>
            <a:glow rad="635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67949" y="2323274"/>
            <a:ext cx="26642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Outer Pix:~ 1 </a:t>
            </a:r>
            <a:r>
              <a:rPr lang="en-US" sz="1000" dirty="0" err="1"/>
              <a:t>MGy</a:t>
            </a:r>
            <a:r>
              <a:rPr lang="en-US" sz="1000" dirty="0"/>
              <a:t>, 10</a:t>
            </a:r>
            <a:r>
              <a:rPr lang="en-US" sz="1000" baseline="30000" dirty="0"/>
              <a:t>16</a:t>
            </a:r>
            <a:r>
              <a:rPr lang="en-US" sz="1000" dirty="0"/>
              <a:t> n</a:t>
            </a:r>
            <a:r>
              <a:rPr lang="en-US" sz="1000" baseline="-25000" dirty="0"/>
              <a:t>eq</a:t>
            </a:r>
            <a:r>
              <a:rPr lang="en-US" sz="1000" dirty="0"/>
              <a:t>/cm</a:t>
            </a:r>
            <a:r>
              <a:rPr lang="en-US" sz="1000" baseline="30000" dirty="0"/>
              <a:t>2</a:t>
            </a:r>
            <a:r>
              <a:rPr lang="en-US" sz="1000" dirty="0"/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20272" y="1606937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Outer Tracker:</a:t>
            </a:r>
            <a:br>
              <a:rPr lang="en-US" sz="1000" dirty="0"/>
            </a:br>
            <a:r>
              <a:rPr lang="en-US" sz="1000" dirty="0"/>
              <a:t>~ 0.1 </a:t>
            </a:r>
            <a:r>
              <a:rPr lang="en-US" sz="1000" dirty="0" err="1"/>
              <a:t>MGy</a:t>
            </a:r>
            <a:r>
              <a:rPr lang="en-US" sz="1000" dirty="0"/>
              <a:t>, 10</a:t>
            </a:r>
            <a:r>
              <a:rPr lang="en-US" sz="1000" baseline="30000" dirty="0"/>
              <a:t>14</a:t>
            </a:r>
            <a:r>
              <a:rPr lang="en-US" sz="1000" dirty="0"/>
              <a:t> n</a:t>
            </a:r>
            <a:r>
              <a:rPr lang="en-US" sz="1000" baseline="-25000" dirty="0"/>
              <a:t>eq</a:t>
            </a:r>
            <a:r>
              <a:rPr lang="en-US" sz="1000" dirty="0"/>
              <a:t>/cm</a:t>
            </a:r>
            <a:r>
              <a:rPr lang="en-US" sz="1000" baseline="30000" dirty="0"/>
              <a:t>2</a:t>
            </a:r>
            <a:r>
              <a:rPr lang="en-US" sz="1000" dirty="0"/>
              <a:t>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9512" y="3607606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An unprecedented radiation level for HEP experiments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Significant performance degradation expected from radiation damage for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Sensors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Electronics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chemeClr val="accent2"/>
                </a:solidFill>
              </a:rPr>
              <a:t>Mechanics / services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u="sng" dirty="0">
                <a:solidFill>
                  <a:schemeClr val="accent2"/>
                </a:solidFill>
              </a:rPr>
              <a:t>Inadequate existing data con radiation performance of many custom or commercial materials =&gt; new tests were required on many materials.</a:t>
            </a:r>
          </a:p>
        </p:txBody>
      </p:sp>
    </p:spTree>
    <p:extLst>
      <p:ext uri="{BB962C8B-B14F-4D97-AF65-F5344CB8AC3E}">
        <p14:creationId xmlns:p14="http://schemas.microsoft.com/office/powerpoint/2010/main" val="416607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Motivation: radiation damage in materials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0475861"/>
              </p:ext>
            </p:extLst>
          </p:nvPr>
        </p:nvGraphicFramePr>
        <p:xfrm>
          <a:off x="539552" y="836712"/>
          <a:ext cx="7992888" cy="4495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996444">
                  <a:extLst>
                    <a:ext uri="{9D8B030D-6E8A-4147-A177-3AD203B41FA5}">
                      <a16:colId xmlns:a16="http://schemas.microsoft.com/office/drawing/2014/main" val="2827183085"/>
                    </a:ext>
                  </a:extLst>
                </a:gridCol>
                <a:gridCol w="3996444">
                  <a:extLst>
                    <a:ext uri="{9D8B030D-6E8A-4147-A177-3AD203B41FA5}">
                      <a16:colId xmlns:a16="http://schemas.microsoft.com/office/drawing/2014/main" val="3487900684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u="sng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Radiation damage mechanisms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287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Ionization</a:t>
                      </a:r>
                      <a:r>
                        <a:rPr lang="en-US" baseline="0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 damage</a:t>
                      </a:r>
                      <a:endParaRPr lang="en-GB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95000"/>
                            </a:schemeClr>
                          </a:solidFill>
                        </a:rPr>
                        <a:t>Displacement damage</a:t>
                      </a:r>
                      <a:endParaRPr lang="en-GB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3848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/>
                        <a:t>Conductors/semiconductors:</a:t>
                      </a:r>
                      <a:endParaRPr lang="en-GB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/>
                        <a:t>All</a:t>
                      </a:r>
                      <a:r>
                        <a:rPr lang="en-US" u="sng" baseline="0" dirty="0"/>
                        <a:t> materials:</a:t>
                      </a:r>
                      <a:endParaRPr lang="en-GB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786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Totally recoverable</a:t>
                      </a:r>
                      <a:endParaRPr lang="en-GB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Typically not recoverable at room temperature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accent2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Macroscopic effects on structural properties are usually noticeable at relatively high </a:t>
                      </a:r>
                      <a:r>
                        <a:rPr lang="en-US" dirty="0" err="1"/>
                        <a:t>fluences</a:t>
                      </a:r>
                      <a:r>
                        <a:rPr lang="en-US" dirty="0"/>
                        <a:t> (~&gt;10</a:t>
                      </a:r>
                      <a:r>
                        <a:rPr lang="en-US" baseline="30000" dirty="0"/>
                        <a:t>18</a:t>
                      </a:r>
                      <a:r>
                        <a:rPr lang="en-US" dirty="0"/>
                        <a:t> n/cm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Electrical properties in semiconductors affected at doping concentration levels (~&gt;10</a:t>
                      </a:r>
                      <a:r>
                        <a:rPr lang="en-US" baseline="30000" dirty="0"/>
                        <a:t>10</a:t>
                      </a:r>
                      <a:r>
                        <a:rPr lang="en-US" dirty="0"/>
                        <a:t> n/cm</a:t>
                      </a:r>
                      <a:r>
                        <a:rPr lang="en-US" baseline="30000" dirty="0"/>
                        <a:t>2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14746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u="sng" dirty="0"/>
                        <a:t>Insulators:</a:t>
                      </a:r>
                      <a:endParaRPr lang="en-GB" u="sng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39118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Not recoverable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In polymers</a:t>
                      </a:r>
                      <a:r>
                        <a:rPr lang="en-US" dirty="0"/>
                        <a:t>: degradation of polymeric chains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Charging up of </a:t>
                      </a:r>
                      <a:r>
                        <a:rPr lang="en-US" dirty="0" err="1"/>
                        <a:t>passivations</a:t>
                      </a:r>
                      <a:endParaRPr lang="en-US" dirty="0"/>
                    </a:p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83227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A8E4D5F5-DCE5-9BF0-876C-C124D41A82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1770" y="5404169"/>
            <a:ext cx="1985324" cy="1339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036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019C3F-7912-4984-A159-349A3838AC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/>
              <a:t>Wednesday, November 6, 2024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FA85F1-A384-D77D-93CA-D6B510A255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E634045F-CD0E-9144-EA0A-5591ED4F733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418058"/>
          </a:xfrm>
          <a:prstGeom prst="rect">
            <a:avLst/>
          </a:prstGeom>
        </p:spPr>
        <p:txBody>
          <a:bodyPr vert="horz" rtlCol="0" anchor="ctr">
            <a:normAutofit fontScale="600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en-US" dirty="0"/>
              <a:t>Present rationale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7D3BBBD-2538-9B1C-33DE-846FC9184951}"/>
              </a:ext>
            </a:extLst>
          </p:cNvPr>
          <p:cNvSpPr txBox="1"/>
          <p:nvPr/>
        </p:nvSpPr>
        <p:spPr>
          <a:xfrm>
            <a:off x="3061009" y="692696"/>
            <a:ext cx="3021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 current (LS3) scenarios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E3FC86-4CE8-8031-6CC8-D30124BFEEE8}"/>
              </a:ext>
            </a:extLst>
          </p:cNvPr>
          <p:cNvSpPr txBox="1"/>
          <p:nvPr/>
        </p:nvSpPr>
        <p:spPr>
          <a:xfrm>
            <a:off x="539552" y="2034440"/>
            <a:ext cx="3140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Ionization damage</a:t>
            </a:r>
            <a:br>
              <a:rPr lang="en-US" dirty="0"/>
            </a:br>
            <a:r>
              <a:rPr lang="en-US" dirty="0"/>
              <a:t>overwhelming in polymers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312068-CC83-B0CD-7742-83656D790372}"/>
              </a:ext>
            </a:extLst>
          </p:cNvPr>
          <p:cNvSpPr txBox="1"/>
          <p:nvPr/>
        </p:nvSpPr>
        <p:spPr>
          <a:xfrm>
            <a:off x="5144069" y="1878239"/>
            <a:ext cx="39036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Logistic limitations in destructive</a:t>
            </a:r>
            <a:br>
              <a:rPr lang="en-US" dirty="0"/>
            </a:br>
            <a:r>
              <a:rPr lang="en-US" dirty="0"/>
              <a:t>testing of activated materials</a:t>
            </a:r>
            <a:br>
              <a:rPr lang="en-US" dirty="0"/>
            </a:br>
            <a:r>
              <a:rPr lang="en-US" dirty="0"/>
              <a:t>(after hadron irradiation)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38547A-CD89-37B0-C2F3-F45E26E3F291}"/>
              </a:ext>
            </a:extLst>
          </p:cNvPr>
          <p:cNvSpPr txBox="1"/>
          <p:nvPr/>
        </p:nvSpPr>
        <p:spPr>
          <a:xfrm>
            <a:off x="2851015" y="4261455"/>
            <a:ext cx="34419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Gamma irradiation only</a:t>
            </a:r>
            <a:br>
              <a:rPr lang="en-US" dirty="0"/>
            </a:br>
            <a:r>
              <a:rPr lang="en-US" dirty="0"/>
              <a:t>viable option (for systematic </a:t>
            </a:r>
            <a:br>
              <a:rPr lang="en-US" dirty="0"/>
            </a:br>
            <a:r>
              <a:rPr lang="en-US" dirty="0"/>
              <a:t>testing)</a:t>
            </a:r>
            <a:endParaRPr lang="en-GB" dirty="0"/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08E86033-7753-06BB-2E50-CCA4A934B49A}"/>
              </a:ext>
            </a:extLst>
          </p:cNvPr>
          <p:cNvSpPr/>
          <p:nvPr/>
        </p:nvSpPr>
        <p:spPr>
          <a:xfrm rot="19035820">
            <a:off x="2902473" y="2719772"/>
            <a:ext cx="360040" cy="153636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CFC2A46D-CA14-1EA1-79A8-AA22C0250A1D}"/>
              </a:ext>
            </a:extLst>
          </p:cNvPr>
          <p:cNvSpPr/>
          <p:nvPr/>
        </p:nvSpPr>
        <p:spPr>
          <a:xfrm rot="2914219">
            <a:off x="6112961" y="2767686"/>
            <a:ext cx="360040" cy="153636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24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87287" y="656304"/>
            <a:ext cx="6415881" cy="593576"/>
          </a:xfrm>
        </p:spPr>
        <p:txBody>
          <a:bodyPr>
            <a:normAutofit fontScale="90000"/>
          </a:bodyPr>
          <a:lstStyle/>
          <a:p>
            <a:r>
              <a:rPr lang="en-US" dirty="0"/>
              <a:t>Common test standards</a:t>
            </a:r>
            <a:endParaRPr lang="en-GB" dirty="0"/>
          </a:p>
        </p:txBody>
      </p:sp>
      <p:sp>
        <p:nvSpPr>
          <p:cNvPr id="6" name="AutoShape 2" descr="https://maxrad.web.cern.ch/maxrad/www/images/conductivi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prstClr val="black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4299" y="656304"/>
            <a:ext cx="1881888" cy="25367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6176" y="3645885"/>
            <a:ext cx="1881888" cy="2514264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241163"/>
              </p:ext>
            </p:extLst>
          </p:nvPr>
        </p:nvGraphicFramePr>
        <p:xfrm>
          <a:off x="210660" y="1351935"/>
          <a:ext cx="6563073" cy="1860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5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76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25894">
                <a:tc>
                  <a:txBody>
                    <a:bodyPr/>
                    <a:lstStyle/>
                    <a:p>
                      <a:r>
                        <a:rPr lang="en-US" sz="1100" dirty="0"/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Test</a:t>
                      </a:r>
                      <a:r>
                        <a:rPr lang="en-US" sz="1100" baseline="0" dirty="0"/>
                        <a:t> structure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Quantity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423">
                <a:tc>
                  <a:txBody>
                    <a:bodyPr/>
                    <a:lstStyle/>
                    <a:p>
                      <a:r>
                        <a:rPr lang="en-US" sz="1100" dirty="0"/>
                        <a:t>ASTM D1002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Single lap joints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Apparent lap shear strength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6837">
                <a:tc>
                  <a:txBody>
                    <a:bodyPr/>
                    <a:lstStyle/>
                    <a:p>
                      <a:r>
                        <a:rPr lang="en-US" sz="1100" dirty="0"/>
                        <a:t>ISO 25217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Double cantilever</a:t>
                      </a:r>
                      <a:br>
                        <a:rPr lang="en-US" sz="1100" dirty="0"/>
                      </a:br>
                      <a:r>
                        <a:rPr lang="en-US" sz="1100" dirty="0"/>
                        <a:t>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Mode</a:t>
                      </a:r>
                      <a:r>
                        <a:rPr lang="en-US" sz="1100" baseline="0" dirty="0"/>
                        <a:t> 1 fracture energy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423">
                <a:tc>
                  <a:txBody>
                    <a:bodyPr/>
                    <a:lstStyle/>
                    <a:p>
                      <a:r>
                        <a:rPr lang="en-US" sz="1100" dirty="0"/>
                        <a:t>ASTM D638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Dogbones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Tensile</a:t>
                      </a:r>
                      <a:r>
                        <a:rPr lang="en-US" sz="1100" baseline="0" dirty="0"/>
                        <a:t> properties</a:t>
                      </a:r>
                      <a:endParaRPr lang="en-US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6837">
                <a:tc>
                  <a:txBody>
                    <a:bodyPr/>
                    <a:lstStyle/>
                    <a:p>
                      <a:r>
                        <a:rPr lang="en-US" sz="1100" dirty="0"/>
                        <a:t>ASTM D5740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Cast discs/ sandwiches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Apparent thermal conductivity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73063"/>
            <a:ext cx="3415187" cy="2561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03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08721"/>
            <a:ext cx="8229600" cy="18002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Adhesives (epoxies, impregnations glues, thermally conductive glues, tapes)</a:t>
            </a:r>
          </a:p>
          <a:p>
            <a:r>
              <a:rPr lang="en-US" dirty="0" err="1"/>
              <a:t>Encapsulants</a:t>
            </a:r>
            <a:endParaRPr lang="en-US" dirty="0"/>
          </a:p>
          <a:p>
            <a:r>
              <a:rPr lang="en-US" dirty="0"/>
              <a:t>Thermally conductive interfaces</a:t>
            </a:r>
          </a:p>
          <a:p>
            <a:r>
              <a:rPr lang="en-US" dirty="0"/>
              <a:t>Connectors</a:t>
            </a:r>
          </a:p>
          <a:p>
            <a:r>
              <a:rPr lang="en-US" dirty="0"/>
              <a:t>Cables</a:t>
            </a:r>
          </a:p>
          <a:p>
            <a:r>
              <a:rPr lang="en-US" dirty="0"/>
              <a:t>CFRP or Carbon Foam structure</a:t>
            </a:r>
          </a:p>
          <a:p>
            <a:r>
              <a:rPr lang="en-US" dirty="0"/>
              <a:t>… and more as they come…</a:t>
            </a:r>
          </a:p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6116D5-4A3E-4C24-8254-C25A698BED35}" type="datetime2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Wednesday, November 6, 2024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410EEA-824F-4D46-AFE7-60426C8C06B0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Sans Unicode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ucida Sans Unicode"/>
              <a:ea typeface="+mn-ea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/>
              <a:t>Materials of interest (categories):</a:t>
            </a:r>
            <a:endParaRPr lang="en-GB" dirty="0"/>
          </a:p>
        </p:txBody>
      </p:sp>
      <p:pic>
        <p:nvPicPr>
          <p:cNvPr id="1026" name="Picture 2" descr="Image result for araldite 20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3726">
            <a:off x="683568" y="3140968"/>
            <a:ext cx="1656184" cy="1034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ackaging complex wire bo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96952"/>
            <a:ext cx="1586771" cy="134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Image result for panasonic soft pg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735114"/>
            <a:ext cx="1506810" cy="150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0" y="4725144"/>
            <a:ext cx="1605715" cy="12917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5976" y="4797152"/>
            <a:ext cx="1560995" cy="13556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5512" y="4581128"/>
            <a:ext cx="1529694" cy="953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19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420888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prstClr val="black"/>
                </a:solidFill>
              </a:rPr>
              <a:t>Testing materials:</a:t>
            </a:r>
            <a:br>
              <a:rPr lang="en-US" sz="3600" dirty="0">
                <a:solidFill>
                  <a:prstClr val="black"/>
                </a:solidFill>
              </a:rPr>
            </a:br>
            <a:r>
              <a:rPr lang="en-US" sz="3600" dirty="0">
                <a:solidFill>
                  <a:prstClr val="black"/>
                </a:solidFill>
              </a:rPr>
              <a:t>Irradiation facilities</a:t>
            </a:r>
          </a:p>
        </p:txBody>
      </p:sp>
    </p:spTree>
    <p:extLst>
      <p:ext uri="{BB962C8B-B14F-4D97-AF65-F5344CB8AC3E}">
        <p14:creationId xmlns:p14="http://schemas.microsoft.com/office/powerpoint/2010/main" val="213093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79512" y="116632"/>
            <a:ext cx="5915000" cy="562074"/>
          </a:xfrm>
        </p:spPr>
        <p:txBody>
          <a:bodyPr>
            <a:noAutofit/>
          </a:bodyPr>
          <a:lstStyle/>
          <a:p>
            <a:r>
              <a:rPr lang="en-US" sz="2000" dirty="0"/>
              <a:t>Aging/irradiation tests: some considerations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673" y="908720"/>
            <a:ext cx="827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reliable scenario: irradiation in “free spots” in experimental caverns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1508066"/>
            <a:ext cx="92031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Pros: 	</a:t>
            </a:r>
            <a:r>
              <a:rPr lang="en-US" dirty="0">
                <a:solidFill>
                  <a:prstClr val="black"/>
                </a:solidFill>
              </a:rPr>
              <a:t>- radiation field reflects the “real” one</a:t>
            </a:r>
          </a:p>
          <a:p>
            <a:r>
              <a:rPr lang="en-US" dirty="0">
                <a:solidFill>
                  <a:prstClr val="black"/>
                </a:solidFill>
              </a:rPr>
              <a:t>	- comes for “free”</a:t>
            </a:r>
          </a:p>
          <a:p>
            <a:r>
              <a:rPr lang="en-US" dirty="0">
                <a:solidFill>
                  <a:srgbClr val="FF0000"/>
                </a:solidFill>
              </a:rPr>
              <a:t>Cons:</a:t>
            </a:r>
            <a:r>
              <a:rPr lang="en-US" dirty="0">
                <a:solidFill>
                  <a:prstClr val="black"/>
                </a:solidFill>
              </a:rPr>
              <a:t> 	- long irradiation times (years) – </a:t>
            </a:r>
            <a:r>
              <a:rPr lang="en-US" i="1" dirty="0">
                <a:solidFill>
                  <a:prstClr val="black"/>
                </a:solidFill>
              </a:rPr>
              <a:t>planning often doesn’t allow this</a:t>
            </a:r>
            <a:br>
              <a:rPr lang="en-US" i="1" dirty="0">
                <a:solidFill>
                  <a:prstClr val="black"/>
                </a:solidFill>
              </a:rPr>
            </a:br>
            <a:r>
              <a:rPr lang="en-US" i="1" dirty="0">
                <a:solidFill>
                  <a:prstClr val="black"/>
                </a:solidFill>
              </a:rPr>
              <a:t>	- </a:t>
            </a:r>
            <a:r>
              <a:rPr lang="en-US" dirty="0">
                <a:solidFill>
                  <a:prstClr val="black"/>
                </a:solidFill>
              </a:rPr>
              <a:t>environment can be tricky (standard atmosphere, no humidity control)</a:t>
            </a:r>
          </a:p>
          <a:p>
            <a:r>
              <a:rPr lang="en-US" i="1" dirty="0">
                <a:solidFill>
                  <a:prstClr val="black"/>
                </a:solidFill>
              </a:rPr>
              <a:t>	- </a:t>
            </a:r>
            <a:r>
              <a:rPr lang="en-US" dirty="0">
                <a:solidFill>
                  <a:prstClr val="black"/>
                </a:solidFill>
              </a:rPr>
              <a:t>samples can be accessed only during shutdowns</a:t>
            </a:r>
            <a:endParaRPr lang="en-US" i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271" y="3100150"/>
            <a:ext cx="8606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Realistically achievable scenario: irradiation in dedicated high rate facilities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5" y="3584238"/>
            <a:ext cx="856997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Pros: 	</a:t>
            </a:r>
            <a:r>
              <a:rPr lang="en-US" dirty="0">
                <a:solidFill>
                  <a:prstClr val="black"/>
                </a:solidFill>
              </a:rPr>
              <a:t>- short irradiation turn-over times (suitable e.g. for R&amp;D)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	possibility</a:t>
            </a:r>
          </a:p>
          <a:p>
            <a:r>
              <a:rPr lang="en-US" dirty="0">
                <a:solidFill>
                  <a:srgbClr val="FF0000"/>
                </a:solidFill>
              </a:rPr>
              <a:t>Cons:</a:t>
            </a:r>
            <a:r>
              <a:rPr lang="en-US" dirty="0">
                <a:solidFill>
                  <a:prstClr val="black"/>
                </a:solidFill>
              </a:rPr>
              <a:t> 	- accelerated aging can be not fully representative of “real” aging</a:t>
            </a:r>
          </a:p>
          <a:p>
            <a:r>
              <a:rPr lang="en-US" dirty="0">
                <a:solidFill>
                  <a:prstClr val="black"/>
                </a:solidFill>
              </a:rPr>
              <a:t>		(there is evidence of dose rate dependence of degradation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		on some materials)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	- necessary to control temperature and ozone formation</a:t>
            </a:r>
          </a:p>
          <a:p>
            <a:r>
              <a:rPr lang="en-US" dirty="0">
                <a:solidFill>
                  <a:prstClr val="black"/>
                </a:solidFill>
              </a:rPr>
              <a:t>	- can be expensive</a:t>
            </a:r>
          </a:p>
          <a:p>
            <a:r>
              <a:rPr lang="en-US" i="1" dirty="0">
                <a:solidFill>
                  <a:prstClr val="black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013736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116D5-4A3E-4C24-8254-C25A698BED35}" type="datetime2">
              <a:rPr lang="en-US" smtClean="0">
                <a:solidFill>
                  <a:prstClr val="black"/>
                </a:solidFill>
              </a:rPr>
              <a:pPr/>
              <a:t>Wednesday, November 6, 2024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Title 4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51736" cy="562074"/>
          </a:xfrm>
        </p:spPr>
        <p:txBody>
          <a:bodyPr>
            <a:noAutofit/>
          </a:bodyPr>
          <a:lstStyle/>
          <a:p>
            <a:r>
              <a:rPr lang="en-US" sz="4000" dirty="0"/>
              <a:t>Specialized irradiation facilities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7544" y="1628800"/>
          <a:ext cx="8352927" cy="34286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44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843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22863">
                <a:tc>
                  <a:txBody>
                    <a:bodyPr/>
                    <a:lstStyle/>
                    <a:p>
                      <a:r>
                        <a:rPr lang="en-US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Field characteristics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&gt; GeV protons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High dose</a:t>
                      </a:r>
                      <a:r>
                        <a:rPr lang="en-US" sz="1200" baseline="0" dirty="0"/>
                        <a:t> rate, small sample size (~cm^2) or scanning table (with lower effective dose rate).</a:t>
                      </a:r>
                      <a:br>
                        <a:rPr lang="en-US" sz="1200" baseline="0" dirty="0"/>
                      </a:br>
                      <a:r>
                        <a:rPr lang="en-US" sz="1200" baseline="0" dirty="0"/>
                        <a:t>Close approximation of “real” usage conditions in HEP. Significant sample activation.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Small</a:t>
                      </a:r>
                      <a:r>
                        <a:rPr lang="en-US" sz="1200" baseline="0" dirty="0"/>
                        <a:t> material samples, active and passive electronics, small prototypes (up to 10x10 cm2).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~100</a:t>
                      </a:r>
                      <a:r>
                        <a:rPr lang="en-US" sz="1200" baseline="0" dirty="0"/>
                        <a:t> MeV </a:t>
                      </a:r>
                      <a:r>
                        <a:rPr lang="en-US" sz="1200" dirty="0" err="1"/>
                        <a:t>Pions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Medium</a:t>
                      </a:r>
                      <a:r>
                        <a:rPr lang="en-US" sz="1200" baseline="0" dirty="0"/>
                        <a:t> dose rate, small sample size or scanning table. Close approximation of “real” usage conditions in HEP. Significant sample activation, limited availability (no specialized facility, mostly piggybacking on HEP experiments)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Small</a:t>
                      </a:r>
                      <a:r>
                        <a:rPr lang="en-US" sz="1200" baseline="0" dirty="0"/>
                        <a:t> material samples, active and passive electronics, small prototypes (up to 10x10 cm2).</a:t>
                      </a:r>
                      <a:endParaRPr lang="en-US" sz="1200" dirty="0"/>
                    </a:p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1213">
                <a:tc>
                  <a:txBody>
                    <a:bodyPr/>
                    <a:lstStyle/>
                    <a:p>
                      <a:r>
                        <a:rPr lang="en-US" sz="1200" dirty="0"/>
                        <a:t>Synchrotron</a:t>
                      </a:r>
                      <a:r>
                        <a:rPr lang="en-US" sz="1200" baseline="0" dirty="0"/>
                        <a:t> light sources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Extremely</a:t>
                      </a:r>
                      <a:r>
                        <a:rPr lang="en-US" sz="1200" baseline="0" dirty="0"/>
                        <a:t> high instantaneous dose rate, on small volumes. No activation. Suitable for specialized detector irradiation studies.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Small detectors, active and passive electronics. Highly</a:t>
                      </a:r>
                      <a:r>
                        <a:rPr lang="en-US" sz="1200" baseline="0" dirty="0"/>
                        <a:t> localized irradiation (beam size ~10 um)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95536" y="665167"/>
            <a:ext cx="809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(examples, mentioned for completeness, but not pertinent to this talk)</a:t>
            </a:r>
          </a:p>
        </p:txBody>
      </p:sp>
    </p:spTree>
    <p:extLst>
      <p:ext uri="{BB962C8B-B14F-4D97-AF65-F5344CB8AC3E}">
        <p14:creationId xmlns:p14="http://schemas.microsoft.com/office/powerpoint/2010/main" val="30771464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130000" t="-95000" r="40000" b="21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64B2C8F-C7CE-4FA1-B28D-E59C84E153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 on brainstorming</Template>
  <TotalTime>0</TotalTime>
  <Words>1127</Words>
  <Application>Microsoft Macintosh PowerPoint</Application>
  <PresentationFormat>On-screen Show (4:3)</PresentationFormat>
  <Paragraphs>173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Calibri</vt:lpstr>
      <vt:lpstr>Lucida Sans Unicode</vt:lpstr>
      <vt:lpstr>Verdana</vt:lpstr>
      <vt:lpstr>Wingdings 2</vt:lpstr>
      <vt:lpstr>Wingdings 3</vt:lpstr>
      <vt:lpstr>Concourse</vt:lpstr>
      <vt:lpstr>Future challenges for radiation hard materials in HEP experiments   </vt:lpstr>
      <vt:lpstr>PowerPoint Presentation</vt:lpstr>
      <vt:lpstr>PowerPoint Presentation</vt:lpstr>
      <vt:lpstr>PowerPoint Presentation</vt:lpstr>
      <vt:lpstr>Common test standards</vt:lpstr>
      <vt:lpstr>Materials of interest (categories):</vt:lpstr>
      <vt:lpstr>PowerPoint Presentation</vt:lpstr>
      <vt:lpstr>Aging/irradiation tests: some considerations</vt:lpstr>
      <vt:lpstr>Specialized irradiation facilities</vt:lpstr>
      <vt:lpstr>Standard irradiation facilities</vt:lpstr>
      <vt:lpstr>Choice of the irradiation facility</vt:lpstr>
      <vt:lpstr>FCC &amp; Future Scenarios</vt:lpstr>
      <vt:lpstr>Future needs - fields</vt:lpstr>
      <vt:lpstr>PowerPoint Presentation</vt:lpstr>
      <vt:lpstr>Conclusions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2017-04-11T08:22:46Z</dcterms:created>
  <dcterms:modified xsi:type="dcterms:W3CDTF">2024-11-06T11:30:28Z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TC101671239990</vt:lpwstr>
  </property>
</Properties>
</file>