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03" r:id="rId2"/>
    <p:sldId id="256" r:id="rId3"/>
    <p:sldId id="1799" r:id="rId4"/>
    <p:sldId id="1679" r:id="rId5"/>
    <p:sldId id="1796" r:id="rId6"/>
    <p:sldId id="296" r:id="rId7"/>
    <p:sldId id="370" r:id="rId8"/>
    <p:sldId id="386" r:id="rId9"/>
    <p:sldId id="397" r:id="rId10"/>
    <p:sldId id="1805" r:id="rId11"/>
    <p:sldId id="387" r:id="rId12"/>
    <p:sldId id="259" r:id="rId13"/>
    <p:sldId id="1800" r:id="rId14"/>
    <p:sldId id="392" r:id="rId15"/>
    <p:sldId id="1802" r:id="rId16"/>
    <p:sldId id="1804" r:id="rId17"/>
    <p:sldId id="257" r:id="rId18"/>
    <p:sldId id="1801" r:id="rId19"/>
    <p:sldId id="1807" r:id="rId20"/>
    <p:sldId id="1803" r:id="rId21"/>
    <p:sldId id="1806" r:id="rId22"/>
    <p:sldId id="288" r:id="rId23"/>
    <p:sldId id="1791" r:id="rId24"/>
    <p:sldId id="1681" r:id="rId25"/>
    <p:sldId id="289" r:id="rId26"/>
    <p:sldId id="178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7379B11-0F20-2514-C8D5-0629E91FE667}" name="Marco Calviani" initials="MC" userId="Marco Calviani" providerId="None"/>
  <p188:author id="{71B6E97F-497E-718D-2D52-DC7197CFEDC9}" name="Marco Calviani" initials="MC" userId="S::marco.calviani@cern.ch::ddf8b175-a69f-4f4e-bfb3-bc7162f64e1b" providerId="AD"/>
  <p188:author id="{F548ACA3-39EC-9120-BE71-A90BCF2FDD2D}" name="Jean-Louis Grenard" initials="JG" userId="S::jean-louis.grenard@cern.ch::3cfbd564-dc6a-44a5-8f9b-b0eb35aadd9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8438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C0D163-E6D6-E24E-92F4-34BBF1D4C9E9}" v="230" dt="2024-11-04T15:45:29.814"/>
    <p1510:client id="{67622110-96D8-49CA-9C35-CA9DF85BCFCF}" v="141" dt="2024-11-05T20:04:52.004"/>
    <p1510:client id="{A43CC1B5-09F4-0F42-AB81-BBDA4E17B770}" v="550" dt="2024-11-05T18:41:32.953"/>
    <p1510:client id="{DF69EF9B-7FD0-4CE8-A1B1-D77B7510C781}" v="183" dt="2024-11-05T16:19:49.621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4320"/>
        <p:guide pos="384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47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47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54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1842C-EA99-43C7-90AC-25EB5665E1D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082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/>
              <a:t>06/11/2024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HI-ECN3 Target station and target complex design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44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06/11/2024</a:t>
            </a:r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Target station and target complex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/>
              <a:t>06/11/2024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HI-ECN3 Target station and target complex design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80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0.xml"/><Relationship Id="rId5" Type="http://schemas.microsoft.com/office/2007/relationships/hdphoto" Target="../media/hdphoto3.wdp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microsoft.com/office/2007/relationships/hdphoto" Target="../media/hdphoto2.wdp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10.pn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358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A0C3B-49BB-3121-4D0E-BAAA9BBC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>
                <a:cs typeface="Arial"/>
              </a:rPr>
              <a:t>Opportunities for parasitic irradiation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4D6AD6-99FE-E8AB-B3FD-5F2355F5A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EC77D0-07BF-DAAE-0103-A05DB1CDC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HI-ECN3 Target station and target complex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434F91-BFD4-7A3B-70EA-ECE1E5AA9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10</a:t>
            </a:fld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705033-7980-1BAD-36AB-782AFB61C0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352777"/>
            <a:ext cx="11376024" cy="4608512"/>
          </a:xfrm>
        </p:spPr>
        <p:txBody>
          <a:bodyPr vert="horz" lIns="0" tIns="0" rIns="0" bIns="0" rtlCol="0" anchor="t">
            <a:normAutofit fontScale="85000" lnSpcReduction="20000"/>
          </a:bodyPr>
          <a:lstStyle/>
          <a:p>
            <a:pPr marL="342900" indent="-342900">
              <a:lnSpc>
                <a:spcPct val="120000"/>
              </a:lnSpc>
              <a:buFont typeface="Wingdings"/>
              <a:buChar char="§"/>
            </a:pPr>
            <a:r>
              <a:rPr lang="en-GB" sz="2800" b="0" noProof="0">
                <a:cs typeface="Arial"/>
              </a:rPr>
              <a:t>BDF/SHiP offers the unique opportunity to access </a:t>
            </a:r>
            <a:r>
              <a:rPr lang="en-GB" sz="2800" noProof="0">
                <a:solidFill>
                  <a:schemeClr val="tx1"/>
                </a:solidFill>
                <a:cs typeface="Arial"/>
              </a:rPr>
              <a:t>unprecedented radiation levels in mixed field</a:t>
            </a:r>
            <a:r>
              <a:rPr lang="en-GB" sz="2800" b="0" noProof="0">
                <a:cs typeface="Arial"/>
              </a:rPr>
              <a:t> – allowed due to the specific feature of the experiment </a:t>
            </a:r>
            <a:endParaRPr lang="en-GB" noProof="0"/>
          </a:p>
          <a:p>
            <a:pPr marL="342900" indent="-342900">
              <a:lnSpc>
                <a:spcPct val="120000"/>
              </a:lnSpc>
              <a:buFont typeface="Wingdings"/>
              <a:buChar char="§"/>
            </a:pPr>
            <a:r>
              <a:rPr lang="en-GB" sz="2800" b="0" noProof="0">
                <a:cs typeface="Arial"/>
              </a:rPr>
              <a:t>Priority is given to SHiP, so </a:t>
            </a:r>
            <a:r>
              <a:rPr lang="en-GB" sz="2800" noProof="0">
                <a:solidFill>
                  <a:schemeClr val="tx1"/>
                </a:solidFill>
                <a:cs typeface="Arial"/>
              </a:rPr>
              <a:t>irradiation opportunities will have to be parasitic </a:t>
            </a:r>
            <a:r>
              <a:rPr lang="en-GB" sz="2800" b="0" noProof="0">
                <a:cs typeface="Arial"/>
              </a:rPr>
              <a:t>to the operation of the complex</a:t>
            </a:r>
          </a:p>
          <a:p>
            <a:pPr marL="342900" indent="-342900">
              <a:lnSpc>
                <a:spcPct val="120000"/>
              </a:lnSpc>
              <a:buFont typeface="Wingdings"/>
              <a:buChar char="§"/>
            </a:pPr>
            <a:r>
              <a:rPr lang="en-GB" sz="2800" b="0" noProof="0">
                <a:cs typeface="Arial"/>
              </a:rPr>
              <a:t>Current budget does not include/foresee the addition of these items</a:t>
            </a:r>
          </a:p>
          <a:p>
            <a:pPr marL="342900" indent="-342900">
              <a:lnSpc>
                <a:spcPct val="120000"/>
              </a:lnSpc>
              <a:buFont typeface="Wingdings"/>
              <a:buChar char="§"/>
            </a:pPr>
            <a:r>
              <a:rPr lang="en-GB" sz="2800" b="0" noProof="0">
                <a:cs typeface="Arial"/>
              </a:rPr>
              <a:t>Any irradiation station require an associated manipulation space for highly activated samples</a:t>
            </a:r>
          </a:p>
          <a:p>
            <a:pPr marL="342900" indent="-342900">
              <a:lnSpc>
                <a:spcPct val="120000"/>
              </a:lnSpc>
              <a:buFont typeface="Wingdings"/>
              <a:buChar char="§"/>
            </a:pPr>
            <a:r>
              <a:rPr lang="en-GB" sz="2800" u="sng" noProof="0">
                <a:solidFill>
                  <a:srgbClr val="FF0000"/>
                </a:solidFill>
                <a:cs typeface="Arial"/>
              </a:rPr>
              <a:t>None</a:t>
            </a:r>
            <a:r>
              <a:rPr lang="en-GB" sz="2800" noProof="0">
                <a:solidFill>
                  <a:srgbClr val="FF0000"/>
                </a:solidFill>
                <a:cs typeface="Arial"/>
              </a:rPr>
              <a:t> of the irradiation capabilities shown in the next slides are part of the target station baseline, but are intended as realistic possibilities</a:t>
            </a:r>
          </a:p>
          <a:p>
            <a:pPr marL="342900" indent="-342900">
              <a:lnSpc>
                <a:spcPct val="120000"/>
              </a:lnSpc>
              <a:buFont typeface="Wingdings"/>
              <a:buChar char="§"/>
            </a:pPr>
            <a:r>
              <a:rPr lang="en-GB" sz="2800" noProof="0">
                <a:solidFill>
                  <a:srgbClr val="FF0000"/>
                </a:solidFill>
                <a:cs typeface="Arial"/>
              </a:rPr>
              <a:t>Input required by beginning of 2025 to act on the design</a:t>
            </a:r>
          </a:p>
        </p:txBody>
      </p:sp>
    </p:spTree>
    <p:extLst>
      <p:ext uri="{BB962C8B-B14F-4D97-AF65-F5344CB8AC3E}">
        <p14:creationId xmlns:p14="http://schemas.microsoft.com/office/powerpoint/2010/main" val="3100035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C78C3AD-C812-9790-F802-4D8984E675BC}"/>
              </a:ext>
            </a:extLst>
          </p:cNvPr>
          <p:cNvGrpSpPr/>
          <p:nvPr/>
        </p:nvGrpSpPr>
        <p:grpSpPr>
          <a:xfrm>
            <a:off x="1031876" y="1006390"/>
            <a:ext cx="10128249" cy="5129283"/>
            <a:chOff x="856757" y="1006390"/>
            <a:chExt cx="10128249" cy="5129283"/>
          </a:xfrm>
        </p:grpSpPr>
        <p:pic>
          <p:nvPicPr>
            <p:cNvPr id="6" name="Picture 5" descr="A diagram of a machine&#10;&#10;Description automatically generated">
              <a:extLst>
                <a:ext uri="{FF2B5EF4-FFF2-40B4-BE49-F238E27FC236}">
                  <a16:creationId xmlns:a16="http://schemas.microsoft.com/office/drawing/2014/main" id="{6497B87E-4A1D-2980-303E-F06307F5E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4325" r="13373"/>
            <a:stretch/>
          </p:blipFill>
          <p:spPr>
            <a:xfrm rot="5400000">
              <a:off x="3177218" y="-1314071"/>
              <a:ext cx="5129283" cy="9770206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72D7722-D954-AE4B-F029-F6B826EE328E}"/>
                </a:ext>
              </a:extLst>
            </p:cNvPr>
            <p:cNvGrpSpPr/>
            <p:nvPr/>
          </p:nvGrpSpPr>
          <p:grpSpPr>
            <a:xfrm>
              <a:off x="2043705" y="1318937"/>
              <a:ext cx="8941301" cy="4558569"/>
              <a:chOff x="1306285" y="1164208"/>
              <a:chExt cx="8941301" cy="4558569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B5EC552-8A62-E40F-CFAB-B66ECBAEA0CA}"/>
                  </a:ext>
                </a:extLst>
              </p:cNvPr>
              <p:cNvSpPr txBox="1"/>
              <p:nvPr/>
            </p:nvSpPr>
            <p:spPr bwMode="auto">
              <a:xfrm>
                <a:off x="5537779" y="5076446"/>
                <a:ext cx="3164787" cy="64633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noProof="0"/>
                  <a:t>High-fluence, in-vessel, irradiation module (BHFIM)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AC2BF57-70AD-87DF-0ECC-E797B340DAE1}"/>
                  </a:ext>
                </a:extLst>
              </p:cNvPr>
              <p:cNvSpPr txBox="1"/>
              <p:nvPr/>
            </p:nvSpPr>
            <p:spPr bwMode="auto">
              <a:xfrm>
                <a:off x="2329542" y="1164208"/>
                <a:ext cx="4855028" cy="36933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noProof="0">
                    <a:solidFill>
                      <a:schemeClr val="tx1"/>
                    </a:solidFill>
                  </a:rPr>
                  <a:t>External activation station (BEAS, R2E@4m)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E412A9A-63D3-3081-444D-5B0AD22257EB}"/>
                  </a:ext>
                </a:extLst>
              </p:cNvPr>
              <p:cNvSpPr txBox="1"/>
              <p:nvPr/>
            </p:nvSpPr>
            <p:spPr bwMode="auto">
              <a:xfrm>
                <a:off x="1306285" y="3229770"/>
                <a:ext cx="3113315" cy="64633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noProof="0">
                    <a:solidFill>
                      <a:schemeClr val="tx1"/>
                    </a:solidFill>
                  </a:rPr>
                  <a:t>Internal activation/irradiation station (BIAS)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7FE4791-E680-6832-D531-2B1705F7D699}"/>
                  </a:ext>
                </a:extLst>
              </p:cNvPr>
              <p:cNvSpPr txBox="1"/>
              <p:nvPr/>
            </p:nvSpPr>
            <p:spPr bwMode="auto">
              <a:xfrm>
                <a:off x="6688910" y="2860438"/>
                <a:ext cx="3558676" cy="36933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noProof="0">
                    <a:solidFill>
                      <a:schemeClr val="tx1"/>
                    </a:solidFill>
                  </a:rPr>
                  <a:t>Rabbit irradiation station (BRIS)</a:t>
                </a: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0FD80EDA-4822-E7DD-E52B-15398D61B45E}"/>
                  </a:ext>
                </a:extLst>
              </p:cNvPr>
              <p:cNvCxnSpPr>
                <a:cxnSpLocks/>
                <a:stCxn id="9" idx="0"/>
              </p:cNvCxnSpPr>
              <p:nvPr/>
            </p:nvCxnSpPr>
            <p:spPr>
              <a:xfrm flipH="1" flipV="1">
                <a:off x="5537779" y="4587237"/>
                <a:ext cx="1582394" cy="489209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CD3D2402-3EFD-1C5D-0C5F-10E1959E14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19600" y="3552935"/>
                <a:ext cx="650953" cy="323166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3D04B200-59F0-19FA-F47D-CC8D185131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4557" y="1544426"/>
                <a:ext cx="1265996" cy="774231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C6AAF3A6-D004-B066-B167-BBFCAD9D563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47928" y="3229770"/>
                <a:ext cx="2672453" cy="548557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A4AE628B-033F-3F68-AEF6-464A8724CFAA}"/>
                  </a:ext>
                </a:extLst>
              </p:cNvPr>
              <p:cNvCxnSpPr/>
              <p:nvPr/>
            </p:nvCxnSpPr>
            <p:spPr>
              <a:xfrm>
                <a:off x="2923585" y="1961305"/>
                <a:ext cx="4971393" cy="0"/>
              </a:xfrm>
              <a:prstGeom prst="straightConnector1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18FAC9A-4EF4-1BE2-4A07-C2184B5A649F}"/>
                  </a:ext>
                </a:extLst>
              </p:cNvPr>
              <p:cNvSpPr txBox="1"/>
              <p:nvPr/>
            </p:nvSpPr>
            <p:spPr bwMode="auto">
              <a:xfrm>
                <a:off x="6133952" y="1562209"/>
                <a:ext cx="697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noProof="0">
                    <a:solidFill>
                      <a:schemeClr val="bg1">
                        <a:lumMod val="50000"/>
                      </a:schemeClr>
                    </a:solidFill>
                  </a:rPr>
                  <a:t>12 m</a:t>
                </a:r>
              </a:p>
            </p:txBody>
          </p:sp>
        </p:grp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1A71F82F-CB29-C98B-00AA-B72F31C77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Irradiations stations opportunities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D5FA50-A2C1-ED64-B940-3E512BF69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FBADF-015F-7CB3-CF6F-16C9656F9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HI-ECN3 Target station and target complex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B4B0DE0-1A20-55FC-7AAD-917DEF9DC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11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77885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83513-DE56-CA51-E692-59B4EE6D3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High-fluence, in-vessel, irradiation module (BHFIM)</a:t>
            </a:r>
          </a:p>
        </p:txBody>
      </p:sp>
      <p:pic>
        <p:nvPicPr>
          <p:cNvPr id="4" name="Picture 3" descr="A machine with a box&#10;&#10;Description automatically generated with medium confidence">
            <a:extLst>
              <a:ext uri="{FF2B5EF4-FFF2-40B4-BE49-F238E27FC236}">
                <a16:creationId xmlns:a16="http://schemas.microsoft.com/office/drawing/2014/main" id="{BDE542FE-0D84-B0F2-3B53-6DEEA7D08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687762"/>
            <a:ext cx="4472310" cy="2300202"/>
          </a:xfrm>
          <a:prstGeom prst="rect">
            <a:avLst/>
          </a:prstGeom>
        </p:spPr>
      </p:pic>
      <p:pic>
        <p:nvPicPr>
          <p:cNvPr id="6" name="Picture 5" descr="A machine with boxes on it&#10;&#10;Description automatically generated with medium confidence">
            <a:extLst>
              <a:ext uri="{FF2B5EF4-FFF2-40B4-BE49-F238E27FC236}">
                <a16:creationId xmlns:a16="http://schemas.microsoft.com/office/drawing/2014/main" id="{440FC8F7-00A2-715C-AA02-40C12B0092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101" y="1378914"/>
            <a:ext cx="5787492" cy="29766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AE4C54-5B45-E78E-835D-FC2BF3681DD0}"/>
              </a:ext>
            </a:extLst>
          </p:cNvPr>
          <p:cNvSpPr txBox="1"/>
          <p:nvPr/>
        </p:nvSpPr>
        <p:spPr>
          <a:xfrm>
            <a:off x="288920" y="4437112"/>
            <a:ext cx="11501214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Wingdings"/>
              <a:buChar char="§"/>
            </a:pPr>
            <a:r>
              <a:rPr lang="en-GB" sz="2000" noProof="0"/>
              <a:t>In vessel module approximate overall size: </a:t>
            </a:r>
            <a:r>
              <a:rPr lang="en-GB" sz="2000" b="1" noProof="0"/>
              <a:t>1 m (L) 150 mm (W) 900 mm (H)</a:t>
            </a:r>
          </a:p>
          <a:p>
            <a:pPr marL="342900" indent="-342900">
              <a:buFont typeface="Wingdings"/>
              <a:buChar char="§"/>
            </a:pPr>
            <a:r>
              <a:rPr lang="en-GB" sz="2000" noProof="0"/>
              <a:t>Possible utilities could be connected via vacuum vessel door</a:t>
            </a:r>
            <a:endParaRPr lang="en-GB" sz="2000" noProof="0">
              <a:cs typeface="Arial"/>
            </a:endParaRPr>
          </a:p>
          <a:p>
            <a:pPr marL="342900" indent="-342900">
              <a:buFont typeface="Wingdings"/>
              <a:buChar char="§"/>
            </a:pPr>
            <a:r>
              <a:rPr lang="en-GB" sz="2000" noProof="0"/>
              <a:t>Accessibility once a year during a </a:t>
            </a:r>
            <a:r>
              <a:rPr lang="en-GB" sz="2000" b="1" noProof="0"/>
              <a:t>YETS ~1month to extract </a:t>
            </a:r>
            <a:r>
              <a:rPr lang="en-GB" sz="2000" noProof="0"/>
              <a:t>the module</a:t>
            </a:r>
          </a:p>
          <a:p>
            <a:pPr marL="342900" indent="-342900">
              <a:buFont typeface="Wingdings"/>
              <a:buChar char="§"/>
            </a:pPr>
            <a:r>
              <a:rPr lang="en-GB" sz="2000" b="0" kern="0" noProof="0"/>
              <a:t>Samples could be </a:t>
            </a:r>
            <a:r>
              <a:rPr lang="en-GB" sz="2000" b="0" kern="0" noProof="0">
                <a:solidFill>
                  <a:schemeClr val="tx1"/>
                </a:solidFill>
              </a:rPr>
              <a:t>handled in the surface target building hot/service-cell</a:t>
            </a:r>
          </a:p>
          <a:p>
            <a:pPr marL="342900" indent="-342900">
              <a:buFont typeface="Wingdings"/>
              <a:buChar char="§"/>
            </a:pPr>
            <a:r>
              <a:rPr lang="en-GB" sz="2000" b="0" kern="0" noProof="0"/>
              <a:t>Need a shielded cask for handling from underground to surface building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D5EB56-E32A-8A41-6E91-5ADA57F29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C0E9F-3CCD-DBA1-2D2B-6CAAC53E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HI-ECN3 Target station and target complex design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5921681-AADC-A2D5-243C-8A63374F5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12</a:t>
            </a:fld>
            <a:endParaRPr lang="en-GB" noProof="0"/>
          </a:p>
        </p:txBody>
      </p:sp>
      <p:pic>
        <p:nvPicPr>
          <p:cNvPr id="9" name="Picture 8" descr="A drawing of a metal frame&#10;&#10;Description automatically generated">
            <a:extLst>
              <a:ext uri="{FF2B5EF4-FFF2-40B4-BE49-F238E27FC236}">
                <a16:creationId xmlns:a16="http://schemas.microsoft.com/office/drawing/2014/main" id="{979CFEFA-3213-1F91-6A6F-44C55E44B1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607" b="94818" l="2170" r="94213">
                        <a14:foregroundMark x1="90778" y1="42226" x2="90778" y2="42226"/>
                        <a14:foregroundMark x1="92405" y1="48177" x2="92405" y2="48177"/>
                        <a14:foregroundMark x1="15190" y1="73129" x2="15190" y2="73129"/>
                        <a14:foregroundMark x1="16275" y1="71401" x2="16275" y2="71401"/>
                        <a14:foregroundMark x1="2170" y1="45873" x2="2170" y2="45873"/>
                        <a14:foregroundMark x1="7776" y1="11516" x2="7776" y2="11516"/>
                        <a14:foregroundMark x1="8318" y1="8253" x2="8318" y2="8253"/>
                        <a14:foregroundMark x1="7776" y1="4990" x2="7776" y2="4990"/>
                        <a14:foregroundMark x1="91320" y1="41651" x2="91320" y2="41651"/>
                        <a14:foregroundMark x1="91320" y1="47601" x2="91320" y2="47601"/>
                        <a14:foregroundMark x1="94394" y1="43378" x2="94394" y2="43378"/>
                        <a14:foregroundMark x1="80832" y1="94818" x2="80832" y2="94818"/>
                        <a14:foregroundMark x1="21700" y1="6142" x2="21700" y2="6142"/>
                        <a14:foregroundMark x1="31284" y1="5566" x2="31284" y2="556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88488" y="1249837"/>
            <a:ext cx="1411049" cy="132939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1B130E7-38CE-E306-9A30-CADA53C33A8C}"/>
              </a:ext>
            </a:extLst>
          </p:cNvPr>
          <p:cNvCxnSpPr>
            <a:cxnSpLocks/>
          </p:cNvCxnSpPr>
          <p:nvPr/>
        </p:nvCxnSpPr>
        <p:spPr>
          <a:xfrm flipV="1">
            <a:off x="8976320" y="1988899"/>
            <a:ext cx="1440160" cy="31472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111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a machine&#10;&#10;Description automatically generated">
            <a:extLst>
              <a:ext uri="{FF2B5EF4-FFF2-40B4-BE49-F238E27FC236}">
                <a16:creationId xmlns:a16="http://schemas.microsoft.com/office/drawing/2014/main" id="{0063B1FD-18E4-0BFD-9E6A-C25ADE0BD4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25" r="13373"/>
          <a:stretch/>
        </p:blipFill>
        <p:spPr>
          <a:xfrm rot="5400000">
            <a:off x="2196617" y="-308906"/>
            <a:ext cx="3477549" cy="6624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B5C5F-57EE-EBF0-02CE-7BF71FEA0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>
                <a:solidFill>
                  <a:schemeClr val="tx1"/>
                </a:solidFill>
              </a:rPr>
              <a:t>Rabbit irradiation station (BRIS)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E4C614-BD1D-FB42-9352-D96E2D3EA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13</a:t>
            </a:fld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AA60B-A964-7F7C-2E90-C5DACBA42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24E0E-4E36-1405-1FD8-39D6F93D7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HI-ECN3 Target station and target complex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E07DDC-0459-F604-D522-B9B1F443C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264" y="3789040"/>
            <a:ext cx="3517561" cy="2226500"/>
          </a:xfrm>
          <a:prstGeom prst="rect">
            <a:avLst/>
          </a:prstGeom>
        </p:spPr>
      </p:pic>
      <p:pic>
        <p:nvPicPr>
          <p:cNvPr id="7" name="Picture 6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FCAA06E1-25A1-7A3F-D7A1-41EBC8539C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3" t="18608" r="36614" b="17392"/>
          <a:stretch/>
        </p:blipFill>
        <p:spPr>
          <a:xfrm>
            <a:off x="9167541" y="1599618"/>
            <a:ext cx="2172461" cy="19558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4395A3-3DDB-9BFF-420A-5F9F83B23C4A}"/>
              </a:ext>
            </a:extLst>
          </p:cNvPr>
          <p:cNvSpPr txBox="1"/>
          <p:nvPr/>
        </p:nvSpPr>
        <p:spPr>
          <a:xfrm>
            <a:off x="2351584" y="4901260"/>
            <a:ext cx="6301493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/>
              <a:t>Rabbit D200mm connected to glove box / hot cell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/>
              <a:t>Handling of ‘’small’’ samples (D150mm x L385mm)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/>
              <a:t>Utilities could be connected on capsule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noProof="0"/>
              <a:t>Accessibility all the time</a:t>
            </a:r>
            <a:r>
              <a:rPr lang="en-GB" noProof="0"/>
              <a:t> ~10 mins to recover a sample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1819CB-0917-B01B-81C5-A617DCB929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524" y="4980294"/>
            <a:ext cx="1803591" cy="1213013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407BB2-926E-23D9-EBD9-1511AE85BBF6}"/>
              </a:ext>
            </a:extLst>
          </p:cNvPr>
          <p:cNvCxnSpPr>
            <a:cxnSpLocks/>
          </p:cNvCxnSpPr>
          <p:nvPr/>
        </p:nvCxnSpPr>
        <p:spPr>
          <a:xfrm flipV="1">
            <a:off x="2135560" y="3140968"/>
            <a:ext cx="2016224" cy="21602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006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B85D69-296F-C8C8-5548-231B247EC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>
                <a:solidFill>
                  <a:schemeClr val="tx1"/>
                </a:solidFill>
              </a:rPr>
              <a:t>Rabbit irradiation station (BRIS)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F57362-98F1-66C3-DBF6-97FAA191F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6DF67-9816-7E28-A015-C56EC6786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HI-ECN3 Target station and target complex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6E5F1-B512-1DEE-AD4D-A494748BC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14</a:t>
            </a:fld>
            <a:endParaRPr lang="en-GB" noProof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82654A-E181-14A2-BA43-F50427E06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588" y="1340768"/>
            <a:ext cx="4468813" cy="22965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8898AD-C26B-837E-D6EA-FDC7E60F0A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599" y="1348449"/>
            <a:ext cx="4468813" cy="22965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A40E5D-A5FE-4A73-B01D-F59EB9AF92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5805" y="3703269"/>
            <a:ext cx="4864975" cy="2500167"/>
          </a:xfrm>
          <a:prstGeom prst="rect">
            <a:avLst/>
          </a:prstGeom>
        </p:spPr>
      </p:pic>
      <p:sp>
        <p:nvSpPr>
          <p:cNvPr id="12" name="Right Arrow 11">
            <a:extLst>
              <a:ext uri="{FF2B5EF4-FFF2-40B4-BE49-F238E27FC236}">
                <a16:creationId xmlns:a16="http://schemas.microsoft.com/office/drawing/2014/main" id="{74148576-7CE1-4E73-F039-7A0C4EF89E55}"/>
              </a:ext>
            </a:extLst>
          </p:cNvPr>
          <p:cNvSpPr/>
          <p:nvPr/>
        </p:nvSpPr>
        <p:spPr>
          <a:xfrm>
            <a:off x="5654566" y="2091559"/>
            <a:ext cx="872358" cy="4624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3" name="Bent Up Arrow 12">
            <a:extLst>
              <a:ext uri="{FF2B5EF4-FFF2-40B4-BE49-F238E27FC236}">
                <a16:creationId xmlns:a16="http://schemas.microsoft.com/office/drawing/2014/main" id="{8FCE771C-595F-38D2-A5D0-6A6E0349D30B}"/>
              </a:ext>
            </a:extLst>
          </p:cNvPr>
          <p:cNvSpPr/>
          <p:nvPr/>
        </p:nvSpPr>
        <p:spPr>
          <a:xfrm rot="16200000" flipH="1">
            <a:off x="8628993" y="3876364"/>
            <a:ext cx="903890" cy="1029525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22B11A-4AED-73BE-7D54-97036692FA33}"/>
              </a:ext>
            </a:extLst>
          </p:cNvPr>
          <p:cNvSpPr txBox="1"/>
          <p:nvPr/>
        </p:nvSpPr>
        <p:spPr bwMode="auto">
          <a:xfrm>
            <a:off x="1156138" y="1452886"/>
            <a:ext cx="209544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noProof="0"/>
              <a:t>Start in target area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35D6F2-8EDD-2A4D-F687-0850F83DC3EB}"/>
              </a:ext>
            </a:extLst>
          </p:cNvPr>
          <p:cNvSpPr txBox="1"/>
          <p:nvPr/>
        </p:nvSpPr>
        <p:spPr bwMode="auto">
          <a:xfrm>
            <a:off x="8937577" y="2858666"/>
            <a:ext cx="2340024" cy="6688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noProof="0"/>
              <a:t>Transition to shaft &amp; target building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CB56BB-BC0D-A859-988E-D46F0EB11A61}"/>
              </a:ext>
            </a:extLst>
          </p:cNvPr>
          <p:cNvSpPr txBox="1"/>
          <p:nvPr/>
        </p:nvSpPr>
        <p:spPr bwMode="auto">
          <a:xfrm>
            <a:off x="5835141" y="5385731"/>
            <a:ext cx="234002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noProof="0"/>
              <a:t>Reception in target service building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EADE83-C8A7-5BEF-026A-800B977FB5B9}"/>
              </a:ext>
            </a:extLst>
          </p:cNvPr>
          <p:cNvSpPr txBox="1"/>
          <p:nvPr/>
        </p:nvSpPr>
        <p:spPr>
          <a:xfrm>
            <a:off x="689918" y="4438135"/>
            <a:ext cx="2743199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05979B-D7F2-0FCA-1159-B848D7A0E250}"/>
              </a:ext>
            </a:extLst>
          </p:cNvPr>
          <p:cNvSpPr txBox="1"/>
          <p:nvPr/>
        </p:nvSpPr>
        <p:spPr>
          <a:xfrm>
            <a:off x="340607" y="3919742"/>
            <a:ext cx="2849108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noProof="0"/>
              <a:t>Reception station </a:t>
            </a:r>
            <a:r>
              <a:rPr lang="en-GB" sz="2400" b="1" noProof="0"/>
              <a:t>not included in the Project baseline</a:t>
            </a:r>
            <a:r>
              <a:rPr lang="en-GB" sz="2400" noProof="0"/>
              <a:t>, but building is foreseen to host it</a:t>
            </a:r>
          </a:p>
        </p:txBody>
      </p:sp>
    </p:spTree>
    <p:extLst>
      <p:ext uri="{BB962C8B-B14F-4D97-AF65-F5344CB8AC3E}">
        <p14:creationId xmlns:p14="http://schemas.microsoft.com/office/powerpoint/2010/main" val="325286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machine&#10;&#10;Description automatically generated">
            <a:extLst>
              <a:ext uri="{FF2B5EF4-FFF2-40B4-BE49-F238E27FC236}">
                <a16:creationId xmlns:a16="http://schemas.microsoft.com/office/drawing/2014/main" id="{205D1BAE-035D-7F1B-3705-567D469508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25" r="13373"/>
          <a:stretch/>
        </p:blipFill>
        <p:spPr>
          <a:xfrm rot="5400000">
            <a:off x="1656925" y="-201328"/>
            <a:ext cx="3477549" cy="6624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B5C5F-57EE-EBF0-02CE-7BF71FEA0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>
                <a:solidFill>
                  <a:schemeClr val="tx1"/>
                </a:solidFill>
              </a:rPr>
              <a:t>External activation station (BEAS, R2E@4m)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E4C614-BD1D-FB42-9352-D96E2D3EA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15</a:t>
            </a:fld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AA60B-A964-7F7C-2E90-C5DACBA42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24E0E-4E36-1405-1FD8-39D6F93D7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HI-ECN3 Target station and target complex design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CB878F-7F8D-CC64-FFF3-F347CEA77105}"/>
              </a:ext>
            </a:extLst>
          </p:cNvPr>
          <p:cNvSpPr/>
          <p:nvPr/>
        </p:nvSpPr>
        <p:spPr>
          <a:xfrm>
            <a:off x="2999656" y="1988840"/>
            <a:ext cx="792088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1C2A72A-A60B-E261-397C-DC44EC4DB1AE}"/>
              </a:ext>
            </a:extLst>
          </p:cNvPr>
          <p:cNvCxnSpPr/>
          <p:nvPr/>
        </p:nvCxnSpPr>
        <p:spPr>
          <a:xfrm>
            <a:off x="3719736" y="1772816"/>
            <a:ext cx="0" cy="21602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5A9059E-F485-2937-6899-EB34A6CA7A8A}"/>
              </a:ext>
            </a:extLst>
          </p:cNvPr>
          <p:cNvCxnSpPr>
            <a:cxnSpLocks/>
          </p:cNvCxnSpPr>
          <p:nvPr/>
        </p:nvCxnSpPr>
        <p:spPr>
          <a:xfrm flipH="1" flipV="1">
            <a:off x="3215680" y="2204864"/>
            <a:ext cx="3108920" cy="23275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84395A3-3DDB-9BFF-420A-5F9F83B23C4A}"/>
              </a:ext>
            </a:extLst>
          </p:cNvPr>
          <p:cNvSpPr txBox="1"/>
          <p:nvPr/>
        </p:nvSpPr>
        <p:spPr>
          <a:xfrm>
            <a:off x="3331029" y="4532389"/>
            <a:ext cx="8580873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/>
              <a:t>Maximum thickness including shielding station 1.2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/>
              <a:t>Utilities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/>
              <a:t>Accessibility every MD when no beam delivered in ECN3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/>
              <a:t>Configuration change possible during TS</a:t>
            </a:r>
            <a:endParaRPr lang="en-GB" sz="2400" noProof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6895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machine&#10;&#10;Description automatically generated">
            <a:extLst>
              <a:ext uri="{FF2B5EF4-FFF2-40B4-BE49-F238E27FC236}">
                <a16:creationId xmlns:a16="http://schemas.microsoft.com/office/drawing/2014/main" id="{6BE1AB6F-8268-BE86-1573-B68BA74472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25" r="13373"/>
          <a:stretch/>
        </p:blipFill>
        <p:spPr>
          <a:xfrm rot="5400000">
            <a:off x="2484650" y="-594617"/>
            <a:ext cx="3477549" cy="6624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B5C5F-57EE-EBF0-02CE-7BF71FEA0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>
                <a:solidFill>
                  <a:schemeClr val="tx1"/>
                </a:solidFill>
              </a:rPr>
              <a:t>Internal activation/irradiation station (BIAS)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E4C614-BD1D-FB42-9352-D96E2D3EA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16</a:t>
            </a:fld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AA60B-A964-7F7C-2E90-C5DACBA42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24E0E-4E36-1405-1FD8-39D6F93D7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HI-ECN3 Target station and target complex design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CB878F-7F8D-CC64-FFF3-F347CEA77105}"/>
              </a:ext>
            </a:extLst>
          </p:cNvPr>
          <p:cNvSpPr/>
          <p:nvPr/>
        </p:nvSpPr>
        <p:spPr>
          <a:xfrm>
            <a:off x="4255066" y="2027598"/>
            <a:ext cx="72008" cy="96137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5A9059E-F485-2937-6899-EB34A6CA7A8A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4327074" y="2880960"/>
            <a:ext cx="2775610" cy="13934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84395A3-3DDB-9BFF-420A-5F9F83B23C4A}"/>
              </a:ext>
            </a:extLst>
          </p:cNvPr>
          <p:cNvSpPr txBox="1"/>
          <p:nvPr/>
        </p:nvSpPr>
        <p:spPr>
          <a:xfrm>
            <a:off x="2758414" y="4274363"/>
            <a:ext cx="8688539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/>
              <a:t>Size limited to diameter ~200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/>
              <a:t>Could be located up to the edge of the vacuum vessel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/>
              <a:t>Utilities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/>
              <a:t>Accessibility every MD when no beam delivered in ECN3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noProof="0"/>
              <a:t>Configuration change possible during TS</a:t>
            </a:r>
            <a:endParaRPr lang="en-GB" sz="2400" noProof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55823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78EDB-5CC3-8FB9-42A2-16BF42E19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Target service building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F1CDB2-DC50-FBA2-863A-E3196F192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17</a:t>
            </a:fld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4531C-8158-12F0-FB72-0C7BC2D61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306286"/>
            <a:ext cx="5719927" cy="4840060"/>
          </a:xfrm>
        </p:spPr>
        <p:txBody>
          <a:bodyPr>
            <a:normAutofit/>
          </a:bodyPr>
          <a:lstStyle/>
          <a:p>
            <a:r>
              <a:rPr lang="en-GB" sz="2400" noProof="0"/>
              <a:t>Building to support target station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noProof="0"/>
              <a:t>Direct connection to the TCC8-ECN3 caverns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noProof="0"/>
              <a:t>Cooling and ventilation systems of the target complex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noProof="0">
                <a:solidFill>
                  <a:schemeClr val="tx1"/>
                </a:solidFill>
              </a:rPr>
              <a:t>Service cell to prepare the target station equipment for final disposal (part of baseline)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noProof="0"/>
              <a:t>Space reservation for the potential material testing</a:t>
            </a:r>
          </a:p>
          <a:p>
            <a:r>
              <a:rPr lang="en-GB" sz="2400" noProof="0"/>
              <a:t> ~700-1000 m²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56F81F3-7F1F-A7C2-D79E-D9F172516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pic>
        <p:nvPicPr>
          <p:cNvPr id="10" name="Picture 9" descr="A blue box with a few objects&#10;&#10;Description automatically generated with medium confidence">
            <a:extLst>
              <a:ext uri="{FF2B5EF4-FFF2-40B4-BE49-F238E27FC236}">
                <a16:creationId xmlns:a16="http://schemas.microsoft.com/office/drawing/2014/main" id="{259AE7BB-6F62-1DD4-A1F7-A4F56BF0AFE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930"/>
          <a:stretch/>
        </p:blipFill>
        <p:spPr>
          <a:xfrm>
            <a:off x="6528049" y="2930400"/>
            <a:ext cx="5577654" cy="3184968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8A5CD75-8027-0718-9604-CD14B7F4A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HI-ECN3 Target station and target complex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D8AFE9-5E48-8A44-FE2E-FBBB14CC7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5890" y="188640"/>
            <a:ext cx="5800058" cy="18722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0B27B2-89B4-992D-9EBF-FABF11F87AFA}"/>
              </a:ext>
            </a:extLst>
          </p:cNvPr>
          <p:cNvSpPr txBox="1"/>
          <p:nvPr/>
        </p:nvSpPr>
        <p:spPr>
          <a:xfrm rot="20524279">
            <a:off x="6805190" y="4025127"/>
            <a:ext cx="3960440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noProof="0">
                <a:solidFill>
                  <a:srgbClr val="FF0000"/>
                </a:solidFill>
              </a:rPr>
              <a:t>Work in progress</a:t>
            </a:r>
          </a:p>
          <a:p>
            <a:pPr algn="ctr"/>
            <a:r>
              <a:rPr lang="en-GB" noProof="0">
                <a:solidFill>
                  <a:srgbClr val="FF0000"/>
                </a:solidFill>
              </a:rPr>
              <a:t>Optimization of volumes and process</a:t>
            </a:r>
          </a:p>
        </p:txBody>
      </p:sp>
    </p:spTree>
    <p:extLst>
      <p:ext uri="{BB962C8B-B14F-4D97-AF65-F5344CB8AC3E}">
        <p14:creationId xmlns:p14="http://schemas.microsoft.com/office/powerpoint/2010/main" val="5233166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CAB86-3B95-91FE-1EA6-504B1A9EE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Irradiations stations opportunities - 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7FE811-1AE3-5D5C-B83D-DF09F0199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18</a:t>
            </a:fld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AF3F9-4DBC-73C5-74F7-C11802924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81353-7A2B-A753-FEC1-475C64783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HI-ECN3 Target station and target complex design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B0621F6-4DB2-5A8B-71F1-F61EF928C3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085454"/>
              </p:ext>
            </p:extLst>
          </p:nvPr>
        </p:nvGraphicFramePr>
        <p:xfrm>
          <a:off x="767408" y="1927718"/>
          <a:ext cx="10657183" cy="26619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31506">
                  <a:extLst>
                    <a:ext uri="{9D8B030D-6E8A-4147-A177-3AD203B41FA5}">
                      <a16:colId xmlns:a16="http://schemas.microsoft.com/office/drawing/2014/main" val="1027275317"/>
                    </a:ext>
                  </a:extLst>
                </a:gridCol>
                <a:gridCol w="2024878">
                  <a:extLst>
                    <a:ext uri="{9D8B030D-6E8A-4147-A177-3AD203B41FA5}">
                      <a16:colId xmlns:a16="http://schemas.microsoft.com/office/drawing/2014/main" val="2682022139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1235427321"/>
                    </a:ext>
                  </a:extLst>
                </a:gridCol>
                <a:gridCol w="2158752">
                  <a:extLst>
                    <a:ext uri="{9D8B030D-6E8A-4147-A177-3AD203B41FA5}">
                      <a16:colId xmlns:a16="http://schemas.microsoft.com/office/drawing/2014/main" val="1972378685"/>
                    </a:ext>
                  </a:extLst>
                </a:gridCol>
                <a:gridCol w="2737791">
                  <a:extLst>
                    <a:ext uri="{9D8B030D-6E8A-4147-A177-3AD203B41FA5}">
                      <a16:colId xmlns:a16="http://schemas.microsoft.com/office/drawing/2014/main" val="11474105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Distance from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Accessibility to recover the 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Size of 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Utilities capabilities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883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BEAS (R2E@4m)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~4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SPS MD (when no beam for ECN3)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Max thickness </a:t>
                      </a:r>
                    </a:p>
                    <a:p>
                      <a:r>
                        <a:rPr lang="en-GB" noProof="0"/>
                        <a:t>1.2 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Yes (almost unlimited)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299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BIAS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~1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D200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Yes (almost unlimited)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598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BRIS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~1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D150xL385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Yes (1 power circuit + 8 control signals)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10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BHFIM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~5-10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YETS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1000x150x900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Yes (limited)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98414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4201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C841F-38EF-07F9-3812-858DA5BBF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What would mean to add a longer distance irradiation station?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9CBD3-4806-87E2-E421-719A9DB29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E36DC-EB80-8084-5243-BD4CDFE15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HI-ECN3 Target station and target complex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950795-CAA4-E2AE-ABE0-F57C05053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19</a:t>
            </a:fld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9F07168-2110-780E-E589-4CC79BCDF5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654629"/>
            <a:ext cx="11376024" cy="4546146"/>
          </a:xfrm>
        </p:spPr>
        <p:txBody>
          <a:bodyPr>
            <a:normAutofit fontScale="85000" lnSpcReduction="10000"/>
          </a:bodyPr>
          <a:lstStyle/>
          <a:p>
            <a:pPr marL="361950" indent="-361950" fontAlgn="base">
              <a:lnSpc>
                <a:spcPct val="120000"/>
              </a:lnSpc>
              <a:buFont typeface="+mj-lt"/>
              <a:buAutoNum type="arabicPeriod"/>
            </a:pPr>
            <a:r>
              <a:rPr lang="en-GB" sz="2400" b="0" i="0" noProof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Major change for the civil engineering (new access shaft, access tunnel) and would have consequence on design of the foundations of the target service building</a:t>
            </a:r>
          </a:p>
          <a:p>
            <a:pPr marL="361950" indent="-361950" algn="l" fontAlgn="base">
              <a:lnSpc>
                <a:spcPct val="120000"/>
              </a:lnSpc>
              <a:buFont typeface="+mj-lt"/>
              <a:buAutoNum type="arabicPeriod"/>
            </a:pPr>
            <a:r>
              <a:rPr lang="en-GB" sz="2400" b="0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large CE structure would have to be included in the current design, since doing that a posteriori will be hardly implementable or will be very costly</a:t>
            </a:r>
            <a:endParaRPr lang="en-GB" sz="2400" b="0" i="0" noProof="0">
              <a:solidFill>
                <a:srgbClr val="2424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 fontAlgn="base">
              <a:lnSpc>
                <a:spcPct val="120000"/>
              </a:lnSpc>
              <a:buFont typeface="+mj-lt"/>
              <a:buAutoNum type="arabicPeriod"/>
            </a:pPr>
            <a:r>
              <a:rPr lang="en-GB" sz="2400" b="0" i="0" noProof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Would likely have a significant impact on the ventilation system</a:t>
            </a:r>
            <a:endParaRPr lang="en-GB" sz="2400" b="0" i="0" noProof="0">
              <a:solidFill>
                <a:srgbClr val="2424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 fontAlgn="base">
              <a:lnSpc>
                <a:spcPct val="120000"/>
              </a:lnSpc>
              <a:buFont typeface="+mj-lt"/>
              <a:buAutoNum type="arabicPeriod"/>
            </a:pPr>
            <a:r>
              <a:rPr lang="en-GB" sz="2400" b="0" i="0" noProof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Major radiation protection aspects would have to be taken in consideration (shielding, access system)</a:t>
            </a:r>
            <a:endParaRPr lang="en-GB" sz="2400" b="0" noProof="0">
              <a:solidFill>
                <a:srgbClr val="2424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 fontAlgn="base">
              <a:lnSpc>
                <a:spcPct val="120000"/>
              </a:lnSpc>
              <a:buFont typeface="+mj-lt"/>
              <a:buAutoNum type="arabicPeriod"/>
            </a:pPr>
            <a:r>
              <a:rPr lang="en-GB" sz="2400" b="0" i="0" noProof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HI-ECN3 timeline for design and construction of the current new CE structure is already tight and doesn't allow contingency the additional large new CE structure(s) </a:t>
            </a:r>
            <a:r>
              <a:rPr lang="en-GB" sz="2400" b="0" i="0" noProof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unless a decision by management and budget &amp; resources are made available immediately.</a:t>
            </a:r>
          </a:p>
          <a:p>
            <a:pPr marL="361950" indent="-361950" algn="l" fontAlgn="base">
              <a:lnSpc>
                <a:spcPct val="120000"/>
              </a:lnSpc>
              <a:buFont typeface="+mj-lt"/>
              <a:buAutoNum type="arabicPeriod"/>
            </a:pPr>
            <a:r>
              <a:rPr lang="en-GB" sz="2400" b="0" i="0" noProof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consequent additional resources would be required to design properly this new facility</a:t>
            </a:r>
            <a:endParaRPr lang="en-GB" sz="2400" b="0" i="0" noProof="0">
              <a:solidFill>
                <a:srgbClr val="2424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GB" sz="2800" noProof="0"/>
          </a:p>
        </p:txBody>
      </p:sp>
    </p:spTree>
    <p:extLst>
      <p:ext uri="{BB962C8B-B14F-4D97-AF65-F5344CB8AC3E}">
        <p14:creationId xmlns:p14="http://schemas.microsoft.com/office/powerpoint/2010/main" val="388503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167744"/>
            <a:ext cx="11376025" cy="1970313"/>
          </a:xfrm>
        </p:spPr>
        <p:txBody>
          <a:bodyPr/>
          <a:lstStyle/>
          <a:p>
            <a:pPr>
              <a:defRPr/>
            </a:pPr>
            <a:r>
              <a:rPr lang="en-GB" noProof="0"/>
              <a:t>HI-ECN3 Target station and target complex design</a:t>
            </a:r>
            <a:br>
              <a:rPr lang="en-GB" noProof="0"/>
            </a:br>
            <a:r>
              <a:rPr lang="en-GB" sz="3200" noProof="0"/>
              <a:t>HI-ECN3 Irradiation Opportunities Workshop</a:t>
            </a:r>
            <a:endParaRPr lang="en-GB" b="0" noProof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6" y="5601457"/>
            <a:ext cx="11376026" cy="594002"/>
          </a:xfrm>
        </p:spPr>
        <p:txBody>
          <a:bodyPr vert="horz" lIns="0" tIns="0" rIns="0" bIns="0" rtlCol="0" anchor="t">
            <a:noAutofit/>
          </a:bodyPr>
          <a:lstStyle/>
          <a:p>
            <a:pPr algn="l">
              <a:defRPr/>
            </a:pPr>
            <a:r>
              <a:rPr lang="en-GB" sz="2400" noProof="0"/>
              <a:t>J-L. Grenard, M. Calviani (CERN) – on behalf of HI-ECN3 WP4 Target Complex</a:t>
            </a:r>
            <a:endParaRPr lang="en-GB" sz="2400" noProof="0"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diagram of a machine&#10;&#10;Description automatically generated">
            <a:extLst>
              <a:ext uri="{FF2B5EF4-FFF2-40B4-BE49-F238E27FC236}">
                <a16:creationId xmlns:a16="http://schemas.microsoft.com/office/drawing/2014/main" id="{2738D70D-B9E6-0022-6010-01735ED1108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25" r="13373"/>
          <a:stretch/>
        </p:blipFill>
        <p:spPr>
          <a:xfrm rot="5400000">
            <a:off x="3222732" y="-739675"/>
            <a:ext cx="3441546" cy="6624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A8B847-F23B-AB16-989C-3CE9CF2D8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Impact and timeline for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AC6764-6986-7B9D-4368-E36B856C3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20</a:t>
            </a:fld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7770F-2A4D-19B3-8058-2DC41AC6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66D85-3CF9-C469-FE26-793BC4594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HI-ECN3 Target station and target complex design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208008-FEB5-6AE5-0D41-455A66469367}"/>
              </a:ext>
            </a:extLst>
          </p:cNvPr>
          <p:cNvSpPr/>
          <p:nvPr/>
        </p:nvSpPr>
        <p:spPr>
          <a:xfrm>
            <a:off x="2495600" y="2168865"/>
            <a:ext cx="4464496" cy="21242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700D4B-3B80-0503-8CA7-B29B13353F51}"/>
              </a:ext>
            </a:extLst>
          </p:cNvPr>
          <p:cNvSpPr/>
          <p:nvPr/>
        </p:nvSpPr>
        <p:spPr>
          <a:xfrm>
            <a:off x="2999656" y="1268760"/>
            <a:ext cx="4896544" cy="88064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C87AC3F-1D6A-2205-22BF-1B821F3D3A0E}"/>
              </a:ext>
            </a:extLst>
          </p:cNvPr>
          <p:cNvGrpSpPr/>
          <p:nvPr/>
        </p:nvGrpSpPr>
        <p:grpSpPr>
          <a:xfrm>
            <a:off x="1055440" y="4365104"/>
            <a:ext cx="9273704" cy="680407"/>
            <a:chOff x="4655840" y="5341731"/>
            <a:chExt cx="9273704" cy="68040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6247774-B75B-D4BC-9772-8385C0C0E1F2}"/>
                </a:ext>
              </a:extLst>
            </p:cNvPr>
            <p:cNvSpPr txBox="1"/>
            <p:nvPr/>
          </p:nvSpPr>
          <p:spPr>
            <a:xfrm>
              <a:off x="5375921" y="5341731"/>
              <a:ext cx="701474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noProof="0"/>
                <a:t>Should be implemented as part of baseline target station construction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FD4B62E-EF91-331D-7D15-0F5A74884379}"/>
                </a:ext>
              </a:extLst>
            </p:cNvPr>
            <p:cNvCxnSpPr/>
            <p:nvPr/>
          </p:nvCxnSpPr>
          <p:spPr>
            <a:xfrm>
              <a:off x="4655840" y="5480230"/>
              <a:ext cx="57606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6400289-3A21-6A98-E9B4-8BD34F47BD5A}"/>
                </a:ext>
              </a:extLst>
            </p:cNvPr>
            <p:cNvCxnSpPr/>
            <p:nvPr/>
          </p:nvCxnSpPr>
          <p:spPr>
            <a:xfrm>
              <a:off x="4655840" y="5877272"/>
              <a:ext cx="576064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91E2E4C-B574-8B16-0977-F6FCA620C4DE}"/>
                </a:ext>
              </a:extLst>
            </p:cNvPr>
            <p:cNvSpPr txBox="1"/>
            <p:nvPr/>
          </p:nvSpPr>
          <p:spPr>
            <a:xfrm>
              <a:off x="5375920" y="5745139"/>
              <a:ext cx="855362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noProof="0"/>
                <a:t>Could be implemented later post target station installation (during an EYETS, or LS)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E98B803-0B6F-C3E8-913E-5B022424905B}"/>
              </a:ext>
            </a:extLst>
          </p:cNvPr>
          <p:cNvSpPr txBox="1"/>
          <p:nvPr/>
        </p:nvSpPr>
        <p:spPr>
          <a:xfrm>
            <a:off x="407987" y="5148942"/>
            <a:ext cx="1058455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§"/>
            </a:pPr>
            <a:r>
              <a:rPr lang="en-GB" noProof="0"/>
              <a:t>As per expected residual dose rates of equipment (up to hundreds mSv/h) any changes (mechanical, electrical, shielding…) in the ‘’red box’’ can be foreseen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noProof="0"/>
              <a:t>The design of the irradiation station shall take in consideration residual dose rates aspects in view of their maintenance</a:t>
            </a:r>
          </a:p>
        </p:txBody>
      </p:sp>
    </p:spTree>
    <p:extLst>
      <p:ext uri="{BB962C8B-B14F-4D97-AF65-F5344CB8AC3E}">
        <p14:creationId xmlns:p14="http://schemas.microsoft.com/office/powerpoint/2010/main" val="3473936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E1AD2-99C9-1417-7417-D17778C75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>
                <a:cs typeface="Arial"/>
              </a:rPr>
              <a:t>Conclusions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C1C47-3FA6-4BE0-C902-C37F7713A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954B3-EAAA-BF10-3197-16B372943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HI-ECN3 Target station and target complex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0C329F-BF52-BCEB-EEDE-7893D40B5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21</a:t>
            </a:fld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B4295AC-37F3-1A4A-9F87-F1DBAD14D4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295400"/>
            <a:ext cx="11376024" cy="4905375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noProof="0"/>
              <a:t>We are still on time to implement a certain number of features to make the BDF target station compatible with future implementation of irradiations station(s)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noProof="0"/>
              <a:t>Any large civil engineering modification need to be </a:t>
            </a:r>
            <a:r>
              <a:rPr lang="en-GB" b="0"/>
              <a:t>evaluated</a:t>
            </a:r>
            <a:r>
              <a:rPr lang="en-GB" b="0" noProof="0"/>
              <a:t> </a:t>
            </a:r>
            <a:r>
              <a:rPr lang="en-GB" noProof="0"/>
              <a:t>by end 2024, </a:t>
            </a:r>
            <a:r>
              <a:rPr lang="en-GB" b="0" noProof="0"/>
              <a:t>as </a:t>
            </a:r>
            <a:r>
              <a:rPr lang="en-GB" noProof="0"/>
              <a:t>IRP board is foreseen in mid 2025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GB" noProof="0"/>
              <a:t>Any interfaces</a:t>
            </a:r>
            <a:r>
              <a:rPr lang="en-GB" b="0" noProof="0"/>
              <a:t> part of the target station for the irradiation station(s) need to be implemented </a:t>
            </a:r>
            <a:r>
              <a:rPr lang="en-GB" noProof="0"/>
              <a:t>before end 2025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GB" noProof="0"/>
              <a:t>Any change in the shielding </a:t>
            </a:r>
            <a:r>
              <a:rPr lang="en-GB" b="0" noProof="0"/>
              <a:t>to implement the irradiation station(s) need to be implement </a:t>
            </a:r>
            <a:r>
              <a:rPr lang="en-GB" noProof="0"/>
              <a:t>before end 2025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GB" noProof="0"/>
              <a:t>The existing infrastructure should be ready and compatible with the handling of any highly activated equipment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r>
              <a:rPr lang="en-GB" noProof="0">
                <a:solidFill>
                  <a:schemeClr val="tx1"/>
                </a:solidFill>
              </a:rPr>
              <a:t>External funding are required to implement interfaces for the future irradiations station(s)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§"/>
            </a:pP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15346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1965A4-BB95-FDAC-C245-3552525F5313}"/>
              </a:ext>
            </a:extLst>
          </p:cNvPr>
          <p:cNvSpPr txBox="1"/>
          <p:nvPr/>
        </p:nvSpPr>
        <p:spPr>
          <a:xfrm>
            <a:off x="3971764" y="4653136"/>
            <a:ext cx="424847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400" noProof="0"/>
              <a:t>Thank you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CB6635-E62A-4FF9-E89E-0CD08FB09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BDF Target complex integration extraction </a:t>
            </a:r>
            <a:r>
              <a:rPr lang="en-GB" noProof="0" err="1"/>
              <a:t>devlopment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2B592-680E-CCB4-5520-938723B79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DA156-D15F-0C6E-A440-5D22A5D24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HI-ECN3 Target station and target complex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37C7A-0122-4BC4-5AEF-DDCF3EDA5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23</a:t>
            </a:fld>
            <a:endParaRPr lang="en-GB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2A4AB7-4FAC-DBE8-206C-CD4DF26C396C}"/>
              </a:ext>
            </a:extLst>
          </p:cNvPr>
          <p:cNvSpPr txBox="1"/>
          <p:nvPr/>
        </p:nvSpPr>
        <p:spPr>
          <a:xfrm>
            <a:off x="119336" y="1439335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/>
              <a:t>Trolley mounted on full stainless steel chain action rollers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B38B8F-76F0-AE82-4A5B-77A0DC3FB9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88" t="33075" r="7988" b="32801"/>
          <a:stretch/>
        </p:blipFill>
        <p:spPr>
          <a:xfrm rot="10800000">
            <a:off x="1271464" y="5120688"/>
            <a:ext cx="3546833" cy="11406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9EF29F-1433-6CE7-5DB6-0A251D079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771306"/>
            <a:ext cx="4816669" cy="33924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CA057D-EDCA-8A09-6989-30E731C169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032" y="2355913"/>
            <a:ext cx="5659708" cy="33184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F1EFDB4-5754-1AC7-6307-9138E3B5DE04}"/>
              </a:ext>
            </a:extLst>
          </p:cNvPr>
          <p:cNvSpPr txBox="1"/>
          <p:nvPr/>
        </p:nvSpPr>
        <p:spPr>
          <a:xfrm>
            <a:off x="6213330" y="143933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/>
              <a:t>Extraction / insertion mechanism based on a motorized rigid chain</a:t>
            </a:r>
          </a:p>
        </p:txBody>
      </p:sp>
    </p:spTree>
    <p:extLst>
      <p:ext uri="{BB962C8B-B14F-4D97-AF65-F5344CB8AC3E}">
        <p14:creationId xmlns:p14="http://schemas.microsoft.com/office/powerpoint/2010/main" val="5782804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EF33F3-1B28-2B3F-82C4-C86559320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HI-ECN3 Target station and target complex design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0DC9595-EF11-CAB2-8412-BF661A5B972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/>
              <a:t>Service building within the BDF/SHiP complex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CFCACF-A3C9-8561-9B89-6789F506B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98" y="1158610"/>
            <a:ext cx="11647803" cy="37598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F800E9-BA2B-2FF1-9414-DE50A6DD0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7880" y="3429000"/>
            <a:ext cx="4794449" cy="273373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8FFCC9-2227-CDDD-FBFD-DA2C1DC0A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236C95-6AD1-26CA-2F0B-1EA2E9FCF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24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294498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518E15-76D1-27BA-0D78-D5D3F9A33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9947" y="991570"/>
            <a:ext cx="8703244" cy="44762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CDD6B6-0BC6-D200-F64D-D1C2E976D625}"/>
              </a:ext>
            </a:extLst>
          </p:cNvPr>
          <p:cNvSpPr txBox="1"/>
          <p:nvPr/>
        </p:nvSpPr>
        <p:spPr>
          <a:xfrm>
            <a:off x="5665765" y="5766219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Shielded buffer zone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D91275-53A4-C9D3-697D-87F1BB07B903}"/>
              </a:ext>
            </a:extLst>
          </p:cNvPr>
          <p:cNvSpPr txBox="1"/>
          <p:nvPr/>
        </p:nvSpPr>
        <p:spPr>
          <a:xfrm>
            <a:off x="260773" y="1798321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Material access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B5E8F7-CDF3-17A1-DC8E-ECDCEA2AC15D}"/>
              </a:ext>
            </a:extLst>
          </p:cNvPr>
          <p:cNvSpPr txBox="1"/>
          <p:nvPr/>
        </p:nvSpPr>
        <p:spPr>
          <a:xfrm>
            <a:off x="9834945" y="1063415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Cooling equipment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2CA26-E7B3-1094-5A29-EA80F502864F}"/>
              </a:ext>
            </a:extLst>
          </p:cNvPr>
          <p:cNvSpPr txBox="1"/>
          <p:nvPr/>
        </p:nvSpPr>
        <p:spPr>
          <a:xfrm>
            <a:off x="8541553" y="5627720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Service cell</a:t>
            </a:r>
          </a:p>
          <a:p>
            <a:r>
              <a:rPr lang="en-GB" noProof="0"/>
              <a:t>with a movable roof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6940104-5382-9625-C262-77E6D3000CEA}"/>
              </a:ext>
            </a:extLst>
          </p:cNvPr>
          <p:cNvCxnSpPr>
            <a:cxnSpLocks/>
          </p:cNvCxnSpPr>
          <p:nvPr/>
        </p:nvCxnSpPr>
        <p:spPr>
          <a:xfrm>
            <a:off x="1971040" y="1982987"/>
            <a:ext cx="2785205" cy="1610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CB90D7-A542-A91C-13B2-14E1E44B6F3F}"/>
              </a:ext>
            </a:extLst>
          </p:cNvPr>
          <p:cNvCxnSpPr>
            <a:cxnSpLocks/>
          </p:cNvCxnSpPr>
          <p:nvPr/>
        </p:nvCxnSpPr>
        <p:spPr>
          <a:xfrm flipV="1">
            <a:off x="5123892" y="3629160"/>
            <a:ext cx="320728" cy="2125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D5492A-0F83-DADF-24C2-D6E891C0305E}"/>
              </a:ext>
            </a:extLst>
          </p:cNvPr>
          <p:cNvCxnSpPr>
            <a:cxnSpLocks/>
          </p:cNvCxnSpPr>
          <p:nvPr/>
        </p:nvCxnSpPr>
        <p:spPr>
          <a:xfrm flipH="1" flipV="1">
            <a:off x="7547056" y="3534450"/>
            <a:ext cx="964990" cy="2331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A38F5D-6874-56F8-2DAC-5453B6F59436}"/>
              </a:ext>
            </a:extLst>
          </p:cNvPr>
          <p:cNvCxnSpPr>
            <a:cxnSpLocks/>
          </p:cNvCxnSpPr>
          <p:nvPr/>
        </p:nvCxnSpPr>
        <p:spPr>
          <a:xfrm flipH="1">
            <a:off x="8904312" y="1371600"/>
            <a:ext cx="1001688" cy="1250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E4F58CC-CF78-9BAC-0F51-C8201133C717}"/>
              </a:ext>
            </a:extLst>
          </p:cNvPr>
          <p:cNvCxnSpPr>
            <a:cxnSpLocks/>
          </p:cNvCxnSpPr>
          <p:nvPr/>
        </p:nvCxnSpPr>
        <p:spPr>
          <a:xfrm flipH="1">
            <a:off x="10009589" y="1962131"/>
            <a:ext cx="879490" cy="904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219CD5A-922E-80E9-C2D8-F25299126009}"/>
              </a:ext>
            </a:extLst>
          </p:cNvPr>
          <p:cNvSpPr txBox="1"/>
          <p:nvPr/>
        </p:nvSpPr>
        <p:spPr>
          <a:xfrm>
            <a:off x="10323744" y="1592799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Power room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C5F0B7-DBE4-F34C-96DB-E6B3D3DBC33D}"/>
              </a:ext>
            </a:extLst>
          </p:cNvPr>
          <p:cNvSpPr txBox="1"/>
          <p:nvPr/>
        </p:nvSpPr>
        <p:spPr>
          <a:xfrm>
            <a:off x="10184828" y="5178443"/>
            <a:ext cx="230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Personnel access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FA30FC7-7A54-E446-F814-762B512397B2}"/>
              </a:ext>
            </a:extLst>
          </p:cNvPr>
          <p:cNvCxnSpPr>
            <a:cxnSpLocks/>
          </p:cNvCxnSpPr>
          <p:nvPr/>
        </p:nvCxnSpPr>
        <p:spPr>
          <a:xfrm flipH="1" flipV="1">
            <a:off x="6428170" y="3452154"/>
            <a:ext cx="341497" cy="2302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1C720DA-C902-D916-657D-4F5D0644FC72}"/>
              </a:ext>
            </a:extLst>
          </p:cNvPr>
          <p:cNvSpPr txBox="1"/>
          <p:nvPr/>
        </p:nvSpPr>
        <p:spPr>
          <a:xfrm>
            <a:off x="440368" y="4909916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New lorry access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4886AD4-9F82-85EA-609C-2FACFE9AA31B}"/>
              </a:ext>
            </a:extLst>
          </p:cNvPr>
          <p:cNvCxnSpPr>
            <a:cxnSpLocks/>
          </p:cNvCxnSpPr>
          <p:nvPr/>
        </p:nvCxnSpPr>
        <p:spPr>
          <a:xfrm flipV="1">
            <a:off x="2048442" y="3312004"/>
            <a:ext cx="1455619" cy="1409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FE9787F5-D3B8-D135-02F2-B59DFF440F7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/>
              <a:t>Service building – ground floor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45C259-1074-AFFA-D0B5-0BDAE4812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HI-ECN3 Target station and target complex design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656B00-5655-805B-3F2B-29E687F749D7}"/>
              </a:ext>
            </a:extLst>
          </p:cNvPr>
          <p:cNvSpPr txBox="1"/>
          <p:nvPr/>
        </p:nvSpPr>
        <p:spPr>
          <a:xfrm>
            <a:off x="4579717" y="5731473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err="1"/>
              <a:t>HotCell</a:t>
            </a:r>
            <a:endParaRPr lang="en-GB" noProof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AB3E67D-9E34-1297-FE03-D83057AC22B4}"/>
              </a:ext>
            </a:extLst>
          </p:cNvPr>
          <p:cNvCxnSpPr>
            <a:cxnSpLocks/>
          </p:cNvCxnSpPr>
          <p:nvPr/>
        </p:nvCxnSpPr>
        <p:spPr>
          <a:xfrm flipH="1" flipV="1">
            <a:off x="10220960" y="4120041"/>
            <a:ext cx="668119" cy="935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ate Placeholder 38">
            <a:extLst>
              <a:ext uri="{FF2B5EF4-FFF2-40B4-BE49-F238E27FC236}">
                <a16:creationId xmlns:a16="http://schemas.microsoft.com/office/drawing/2014/main" id="{DB99CECE-48DE-0AE1-0BD3-1337B5D0A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94445FBA-FBF7-207F-AE16-AFD009C05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25</a:t>
            </a:fld>
            <a:endParaRPr lang="en-GB" noProof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01E02FF-A762-8ED8-83BD-AC83CDCC1D0C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1570519" y="3073328"/>
            <a:ext cx="1054908" cy="625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0F1385B-8E67-0978-95E0-077949767B0A}"/>
              </a:ext>
            </a:extLst>
          </p:cNvPr>
          <p:cNvSpPr txBox="1"/>
          <p:nvPr/>
        </p:nvSpPr>
        <p:spPr>
          <a:xfrm>
            <a:off x="77803" y="3513695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Access shaft</a:t>
            </a:r>
          </a:p>
        </p:txBody>
      </p:sp>
    </p:spTree>
    <p:extLst>
      <p:ext uri="{BB962C8B-B14F-4D97-AF65-F5344CB8AC3E}">
        <p14:creationId xmlns:p14="http://schemas.microsoft.com/office/powerpoint/2010/main" val="81722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29CE6D-3A63-D368-4241-D5208D11A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Service building – 1rst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9E1536-6F0C-FFEF-F506-ABCACE9FB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487BD-41DF-AA59-CDF3-AE0BBA413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HI-ECN3 Target station and target complex design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71E2C7-3B39-D3BB-759B-EF0E5E86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26</a:t>
            </a:fld>
            <a:endParaRPr lang="en-GB" noProof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550D73-FF8E-F64C-8141-BA7062CB7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558" y="1343198"/>
            <a:ext cx="8672953" cy="446068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43D912-CDDF-267C-99F6-A100C4FBC099}"/>
              </a:ext>
            </a:extLst>
          </p:cNvPr>
          <p:cNvCxnSpPr>
            <a:cxnSpLocks/>
          </p:cNvCxnSpPr>
          <p:nvPr/>
        </p:nvCxnSpPr>
        <p:spPr>
          <a:xfrm flipV="1">
            <a:off x="2999656" y="2607338"/>
            <a:ext cx="1455619" cy="1726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4F358E1-3FA9-6FBB-588D-0CD4005B5220}"/>
              </a:ext>
            </a:extLst>
          </p:cNvPr>
          <p:cNvSpPr txBox="1"/>
          <p:nvPr/>
        </p:nvSpPr>
        <p:spPr>
          <a:xfrm>
            <a:off x="680306" y="4433344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30t overhead traveling crane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AC1CE-D00A-8A1D-7715-E831AF42FD09}"/>
              </a:ext>
            </a:extLst>
          </p:cNvPr>
          <p:cNvSpPr txBox="1"/>
          <p:nvPr/>
        </p:nvSpPr>
        <p:spPr>
          <a:xfrm>
            <a:off x="9698453" y="5112242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Control racks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5FE3161-AC8F-52E8-7960-103872706EA6}"/>
              </a:ext>
            </a:extLst>
          </p:cNvPr>
          <p:cNvCxnSpPr>
            <a:cxnSpLocks/>
          </p:cNvCxnSpPr>
          <p:nvPr/>
        </p:nvCxnSpPr>
        <p:spPr>
          <a:xfrm flipV="1">
            <a:off x="6203964" y="3939472"/>
            <a:ext cx="1455619" cy="1726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D84E033-B572-8473-31BB-E0A7DDB7C3F6}"/>
              </a:ext>
            </a:extLst>
          </p:cNvPr>
          <p:cNvSpPr txBox="1"/>
          <p:nvPr/>
        </p:nvSpPr>
        <p:spPr>
          <a:xfrm>
            <a:off x="3492302" y="5314959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Mobile shielded hatches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AFE3A12-1FAC-B022-AE75-8CE4076C4D78}"/>
              </a:ext>
            </a:extLst>
          </p:cNvPr>
          <p:cNvCxnSpPr>
            <a:cxnSpLocks/>
          </p:cNvCxnSpPr>
          <p:nvPr/>
        </p:nvCxnSpPr>
        <p:spPr>
          <a:xfrm flipV="1">
            <a:off x="5123892" y="3337650"/>
            <a:ext cx="864145" cy="1857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85764AF-0D8E-9319-C683-5820CDCDFBE0}"/>
              </a:ext>
            </a:extLst>
          </p:cNvPr>
          <p:cNvCxnSpPr>
            <a:cxnSpLocks/>
          </p:cNvCxnSpPr>
          <p:nvPr/>
        </p:nvCxnSpPr>
        <p:spPr>
          <a:xfrm flipH="1" flipV="1">
            <a:off x="8472264" y="4266511"/>
            <a:ext cx="1666401" cy="74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C48EF6D-9714-8334-0BC4-A39BDCA16286}"/>
              </a:ext>
            </a:extLst>
          </p:cNvPr>
          <p:cNvSpPr txBox="1"/>
          <p:nvPr/>
        </p:nvSpPr>
        <p:spPr>
          <a:xfrm>
            <a:off x="5496671" y="583669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Filter room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64E850-308A-6C01-5D3F-175A3AB7D65F}"/>
              </a:ext>
            </a:extLst>
          </p:cNvPr>
          <p:cNvSpPr txBox="1"/>
          <p:nvPr/>
        </p:nvSpPr>
        <p:spPr>
          <a:xfrm>
            <a:off x="144261" y="5836691"/>
            <a:ext cx="44884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noProof="0"/>
              <a:t>Definition of the envelops by end of 2024</a:t>
            </a:r>
          </a:p>
        </p:txBody>
      </p:sp>
    </p:spTree>
    <p:extLst>
      <p:ext uri="{BB962C8B-B14F-4D97-AF65-F5344CB8AC3E}">
        <p14:creationId xmlns:p14="http://schemas.microsoft.com/office/powerpoint/2010/main" val="737589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1E1CC2-D636-B6B2-A4C7-6259AB97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78C9F-4C84-B887-71FE-0971BB4D7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40A87-5F5E-E2EE-4A6C-817EA7C1A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HI-ECN3 Target station and target complex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FA6DF-95AA-0A44-D908-FEA89CA24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3</a:t>
            </a:fld>
            <a:endParaRPr lang="en-GB" noProof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6444D5-184A-EABA-E6DF-11FEC2B3FA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342900" indent="-342900" algn="l">
              <a:buFont typeface="Wingdings"/>
              <a:buChar char="§"/>
            </a:pPr>
            <a:r>
              <a:rPr lang="en-GB" sz="2800" b="0" noProof="0"/>
              <a:t>Target complex overview</a:t>
            </a:r>
            <a:endParaRPr lang="en-GB" sz="2800" noProof="0"/>
          </a:p>
          <a:p>
            <a:pPr marL="342900" indent="-342900" algn="l">
              <a:buFont typeface="Wingdings"/>
              <a:buChar char="§"/>
            </a:pPr>
            <a:r>
              <a:rPr lang="en-GB" sz="2800" b="0" noProof="0"/>
              <a:t>Target station design</a:t>
            </a:r>
            <a:endParaRPr lang="en-GB" sz="2800" b="0" noProof="0">
              <a:cs typeface="Arial"/>
            </a:endParaRPr>
          </a:p>
          <a:p>
            <a:pPr marL="342900" indent="-342900" algn="l">
              <a:buFont typeface="Wingdings"/>
              <a:buChar char="§"/>
            </a:pPr>
            <a:r>
              <a:rPr lang="en-GB" sz="2800" b="0" noProof="0"/>
              <a:t>Service building integration</a:t>
            </a:r>
            <a:endParaRPr lang="en-GB" sz="2800" b="0" noProof="0">
              <a:cs typeface="Arial"/>
            </a:endParaRPr>
          </a:p>
          <a:p>
            <a:pPr marL="342900" indent="-342900" algn="l">
              <a:buFont typeface="Wingdings"/>
              <a:buChar char="§"/>
            </a:pPr>
            <a:r>
              <a:rPr lang="en-GB" sz="2800" b="0" noProof="0"/>
              <a:t>Irradiation stations opportunities</a:t>
            </a:r>
            <a:endParaRPr lang="en-GB" sz="2800" b="0" noProof="0">
              <a:cs typeface="Arial"/>
            </a:endParaRPr>
          </a:p>
          <a:p>
            <a:pPr marL="342900" indent="-342900" algn="l">
              <a:buFont typeface="Wingdings"/>
              <a:buChar char="§"/>
            </a:pPr>
            <a:r>
              <a:rPr lang="en-GB" sz="2800" b="0" noProof="0"/>
              <a:t>Impact and timeline for implementation </a:t>
            </a:r>
            <a:endParaRPr lang="en-GB" sz="2800" b="0" noProof="0">
              <a:cs typeface="Arial"/>
            </a:endParaRPr>
          </a:p>
          <a:p>
            <a:pPr marL="342900" indent="-342900" algn="l">
              <a:buFont typeface="Wingdings"/>
              <a:buChar char="§"/>
            </a:pPr>
            <a:r>
              <a:rPr lang="en-GB" sz="2800" b="0" noProof="0"/>
              <a:t>Summary</a:t>
            </a:r>
            <a:endParaRPr lang="en-GB" sz="2800" b="0" noProof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2324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1E2B65-9026-400A-B9B5-EB41EEE6F0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/>
        </p:blipFill>
        <p:spPr>
          <a:xfrm rot="-60000">
            <a:off x="127672" y="173269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noProof="0"/>
              <a:t>BDF/SHiP Target &amp; Complex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66D188-5426-B7FA-E388-2728CEE60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17A919-7F4A-8E11-9AE3-0FC1907DD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HI-ECN3 Target station and target complex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757F0C-18BF-E61F-B763-AB13E5B41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4</a:t>
            </a:fld>
            <a:endParaRPr lang="en-GB" noProof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3ED583-5B98-AF4D-FF3C-0AD9ED880277}"/>
              </a:ext>
            </a:extLst>
          </p:cNvPr>
          <p:cNvSpPr txBox="1"/>
          <p:nvPr/>
        </p:nvSpPr>
        <p:spPr>
          <a:xfrm>
            <a:off x="7536678" y="207500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noProof="0"/>
              <a:t>New </a:t>
            </a:r>
          </a:p>
          <a:p>
            <a:pPr algn="ctr"/>
            <a:r>
              <a:rPr lang="en-GB" sz="1400" b="1" noProof="0"/>
              <a:t>Service Building</a:t>
            </a:r>
          </a:p>
          <a:p>
            <a:pPr algn="ctr"/>
            <a:r>
              <a:rPr lang="en-GB" sz="1400" noProof="0"/>
              <a:t>~ 700-1000 m</a:t>
            </a:r>
            <a:r>
              <a:rPr lang="en-GB" sz="1400" baseline="30000" noProof="0"/>
              <a:t>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365241" y="348908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7390687" y="457332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8798454" y="475140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noProof="0"/>
              <a:t>ECN3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5C7866-AFB6-030A-951D-F0A3C0754854}"/>
              </a:ext>
            </a:extLst>
          </p:cNvPr>
          <p:cNvCxnSpPr>
            <a:cxnSpLocks/>
          </p:cNvCxnSpPr>
          <p:nvPr/>
        </p:nvCxnSpPr>
        <p:spPr>
          <a:xfrm flipV="1">
            <a:off x="5447235" y="427368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Left Brace 34">
            <a:extLst>
              <a:ext uri="{FF2B5EF4-FFF2-40B4-BE49-F238E27FC236}">
                <a16:creationId xmlns:a16="http://schemas.microsoft.com/office/drawing/2014/main" id="{75913E46-2666-89A2-4843-ED6506C2C374}"/>
              </a:ext>
            </a:extLst>
          </p:cNvPr>
          <p:cNvSpPr/>
          <p:nvPr/>
        </p:nvSpPr>
        <p:spPr>
          <a:xfrm rot="16740277">
            <a:off x="6194318" y="379733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 noProof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D33DE-51F2-07AB-CA8C-C35BABB5B2FE}"/>
              </a:ext>
            </a:extLst>
          </p:cNvPr>
          <p:cNvSpPr txBox="1"/>
          <p:nvPr/>
        </p:nvSpPr>
        <p:spPr>
          <a:xfrm>
            <a:off x="-43814" y="3846717"/>
            <a:ext cx="178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noProof="0"/>
              <a:t>Beam Dilution System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664D7C-8BB1-810C-B7DE-AD6536E352C4}"/>
              </a:ext>
            </a:extLst>
          </p:cNvPr>
          <p:cNvCxnSpPr>
            <a:cxnSpLocks/>
          </p:cNvCxnSpPr>
          <p:nvPr/>
        </p:nvCxnSpPr>
        <p:spPr>
          <a:xfrm flipV="1">
            <a:off x="712537" y="360001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93C011-C654-DF2A-E768-85CFEE7EA1B2}"/>
              </a:ext>
            </a:extLst>
          </p:cNvPr>
          <p:cNvSpPr/>
          <p:nvPr/>
        </p:nvSpPr>
        <p:spPr>
          <a:xfrm rot="16740277">
            <a:off x="718194" y="319834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 noProof="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F9B39F79-1ACC-7F91-0964-3B552ED835E3}"/>
              </a:ext>
            </a:extLst>
          </p:cNvPr>
          <p:cNvSpPr/>
          <p:nvPr/>
        </p:nvSpPr>
        <p:spPr>
          <a:xfrm rot="5955759">
            <a:off x="7006214" y="184785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 noProof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/>
              <p:nvPr/>
            </p:nvSpPr>
            <p:spPr>
              <a:xfrm>
                <a:off x="10648316" y="2275130"/>
                <a:ext cx="131799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b="1" noProof="0"/>
                  <a:t>New </a:t>
                </a:r>
              </a:p>
              <a:p>
                <a:pPr algn="ctr"/>
                <a:r>
                  <a:rPr lang="en-GB" sz="1400" b="1" noProof="0"/>
                  <a:t>Access Shaft</a:t>
                </a:r>
              </a:p>
              <a:p>
                <a:pPr algn="ctr"/>
                <a:r>
                  <a:rPr lang="en-GB" sz="1400" noProof="0"/>
                  <a:t>(material only)</a:t>
                </a:r>
              </a:p>
              <a:p>
                <a:pPr algn="ctr"/>
                <a:r>
                  <a:rPr lang="en-GB" sz="1400" noProof="0"/>
                  <a:t>8</a:t>
                </a:r>
                <a14:m>
                  <m:oMath xmlns:m="http://schemas.openxmlformats.org/officeDocument/2006/math">
                    <m:r>
                      <a:rPr lang="en-GB" sz="14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400" noProof="0"/>
                  <a:t>8 m</a:t>
                </a:r>
                <a:r>
                  <a:rPr lang="en-GB" sz="1400" baseline="30000" noProof="0"/>
                  <a:t>2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16" y="2275130"/>
                <a:ext cx="1317990" cy="954107"/>
              </a:xfrm>
              <a:prstGeom prst="rect">
                <a:avLst/>
              </a:prstGeom>
              <a:blipFill>
                <a:blip r:embed="rId4"/>
                <a:stretch>
                  <a:fillRect l="-926" t="-1274" r="-463" b="-5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C7986-2ADB-A2E4-175B-FDE755ED483C}"/>
              </a:ext>
            </a:extLst>
          </p:cNvPr>
          <p:cNvCxnSpPr>
            <a:cxnSpLocks/>
          </p:cNvCxnSpPr>
          <p:nvPr/>
        </p:nvCxnSpPr>
        <p:spPr>
          <a:xfrm>
            <a:off x="11712624" y="2985335"/>
            <a:ext cx="89641" cy="366756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8092EDF-B376-A31C-295F-C4D9E9F70E2E}"/>
              </a:ext>
            </a:extLst>
          </p:cNvPr>
          <p:cNvCxnSpPr>
            <a:cxnSpLocks/>
          </p:cNvCxnSpPr>
          <p:nvPr/>
        </p:nvCxnSpPr>
        <p:spPr>
          <a:xfrm flipH="1">
            <a:off x="7126775" y="240275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3251675" y="3862947"/>
            <a:ext cx="65274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noProof="0"/>
              <a:t>TCC8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9055823" y="242934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noProof="0"/>
                  <a:t>Existing </a:t>
                </a:r>
              </a:p>
              <a:p>
                <a:pPr algn="ctr"/>
                <a:r>
                  <a:rPr lang="en-GB" sz="1400" b="1" noProof="0"/>
                  <a:t>Access Shaft</a:t>
                </a:r>
              </a:p>
              <a:p>
                <a:pPr algn="ctr"/>
                <a:r>
                  <a:rPr lang="en-GB" sz="1400" noProof="0"/>
                  <a:t>4</a:t>
                </a:r>
                <a14:m>
                  <m:oMath xmlns:m="http://schemas.openxmlformats.org/officeDocument/2006/math">
                    <m:r>
                      <a:rPr lang="en-GB" sz="14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400" noProof="0"/>
                  <a:t>8 m</a:t>
                </a:r>
                <a:r>
                  <a:rPr lang="en-GB" sz="1400" baseline="30000" noProof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2429346"/>
                <a:ext cx="1530760" cy="738664"/>
              </a:xfrm>
              <a:prstGeom prst="rect">
                <a:avLst/>
              </a:prstGeom>
              <a:blipFill>
                <a:blip r:embed="rId5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AFCA07-F9EB-67B7-CC64-310860C9B89F}"/>
              </a:ext>
            </a:extLst>
          </p:cNvPr>
          <p:cNvSpPr txBox="1"/>
          <p:nvPr/>
        </p:nvSpPr>
        <p:spPr>
          <a:xfrm rot="524821">
            <a:off x="9671723" y="349170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noProof="0"/>
              <a:t>B918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7194B-E7F5-0AE0-6649-A95DBD4F31A3}"/>
              </a:ext>
            </a:extLst>
          </p:cNvPr>
          <p:cNvSpPr txBox="1"/>
          <p:nvPr/>
        </p:nvSpPr>
        <p:spPr>
          <a:xfrm rot="524821">
            <a:off x="7297210" y="312229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noProof="0"/>
              <a:t>B911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075FC7-CF3D-246B-24DA-608B369466EE}"/>
              </a:ext>
            </a:extLst>
          </p:cNvPr>
          <p:cNvCxnSpPr>
            <a:cxnSpLocks/>
          </p:cNvCxnSpPr>
          <p:nvPr/>
        </p:nvCxnSpPr>
        <p:spPr>
          <a:xfrm flipH="1">
            <a:off x="8411244" y="292812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6FD9C2-7AD7-5EF3-2231-AB21C0E0713F}"/>
              </a:ext>
            </a:extLst>
          </p:cNvPr>
          <p:cNvSpPr txBox="1"/>
          <p:nvPr/>
        </p:nvSpPr>
        <p:spPr>
          <a:xfrm>
            <a:off x="965739" y="4826927"/>
            <a:ext cx="5386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noProof="0"/>
              <a:t>New Target Complex</a:t>
            </a:r>
          </a:p>
          <a:p>
            <a:pPr algn="r"/>
            <a:r>
              <a:rPr lang="en-GB" sz="1400" noProof="0"/>
              <a:t>containing the Beam Dump Target</a:t>
            </a:r>
          </a:p>
        </p:txBody>
      </p:sp>
    </p:spTree>
    <p:extLst>
      <p:ext uri="{BB962C8B-B14F-4D97-AF65-F5344CB8AC3E}">
        <p14:creationId xmlns:p14="http://schemas.microsoft.com/office/powerpoint/2010/main" val="1339276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1E2B65-9026-400A-B9B5-EB41EEE6F0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/>
        </p:blipFill>
        <p:spPr>
          <a:xfrm rot="-60000">
            <a:off x="127672" y="263073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2C38DF1A-A755-A63B-1669-33E6F03D3573}"/>
              </a:ext>
            </a:extLst>
          </p:cNvPr>
          <p:cNvSpPr/>
          <p:nvPr/>
        </p:nvSpPr>
        <p:spPr>
          <a:xfrm>
            <a:off x="6643019" y="116632"/>
            <a:ext cx="5323287" cy="2847335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267" noProof="0"/>
              <a:t>BDF/SHiP Target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E01855-2973-E613-0362-70C96793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F7777-191E-6678-20DC-645D19422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HI-ECN3 Target station and target complex design</a:t>
            </a:r>
          </a:p>
        </p:txBody>
      </p:sp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GB" sz="1333" noProof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5</a:t>
            </a:fld>
            <a:endParaRPr lang="en-GB" sz="1333" noProof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3ED583-5B98-AF4D-FF3C-0AD9ED880277}"/>
              </a:ext>
            </a:extLst>
          </p:cNvPr>
          <p:cNvSpPr txBox="1"/>
          <p:nvPr/>
        </p:nvSpPr>
        <p:spPr>
          <a:xfrm>
            <a:off x="7536678" y="297304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noProof="0"/>
              <a:t>New </a:t>
            </a:r>
          </a:p>
          <a:p>
            <a:pPr algn="ctr"/>
            <a:r>
              <a:rPr lang="en-GB" sz="1400" b="1" noProof="0"/>
              <a:t>Service Building</a:t>
            </a:r>
          </a:p>
          <a:p>
            <a:pPr algn="ctr"/>
            <a:r>
              <a:rPr lang="en-GB" sz="1400" noProof="0"/>
              <a:t>~ 700 – 1000 m</a:t>
            </a:r>
            <a:r>
              <a:rPr lang="en-GB" sz="1400" baseline="30000" noProof="0"/>
              <a:t>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365241" y="438712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7390687" y="547136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8798454" y="564944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noProof="0"/>
              <a:t>ECN3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5C7866-AFB6-030A-951D-F0A3C0754854}"/>
              </a:ext>
            </a:extLst>
          </p:cNvPr>
          <p:cNvCxnSpPr>
            <a:cxnSpLocks/>
          </p:cNvCxnSpPr>
          <p:nvPr/>
        </p:nvCxnSpPr>
        <p:spPr>
          <a:xfrm flipV="1">
            <a:off x="5447235" y="517172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Left Brace 34">
            <a:extLst>
              <a:ext uri="{FF2B5EF4-FFF2-40B4-BE49-F238E27FC236}">
                <a16:creationId xmlns:a16="http://schemas.microsoft.com/office/drawing/2014/main" id="{75913E46-2666-89A2-4843-ED6506C2C374}"/>
              </a:ext>
            </a:extLst>
          </p:cNvPr>
          <p:cNvSpPr/>
          <p:nvPr/>
        </p:nvSpPr>
        <p:spPr>
          <a:xfrm rot="16740277">
            <a:off x="6194318" y="469537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 noProof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D33DE-51F2-07AB-CA8C-C35BABB5B2FE}"/>
              </a:ext>
            </a:extLst>
          </p:cNvPr>
          <p:cNvSpPr txBox="1"/>
          <p:nvPr/>
        </p:nvSpPr>
        <p:spPr>
          <a:xfrm>
            <a:off x="-43814" y="4744757"/>
            <a:ext cx="178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noProof="0"/>
              <a:t>Beam Dilution System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664D7C-8BB1-810C-B7DE-AD6536E352C4}"/>
              </a:ext>
            </a:extLst>
          </p:cNvPr>
          <p:cNvCxnSpPr>
            <a:cxnSpLocks/>
          </p:cNvCxnSpPr>
          <p:nvPr/>
        </p:nvCxnSpPr>
        <p:spPr>
          <a:xfrm flipV="1">
            <a:off x="712537" y="449805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93C011-C654-DF2A-E768-85CFEE7EA1B2}"/>
              </a:ext>
            </a:extLst>
          </p:cNvPr>
          <p:cNvSpPr/>
          <p:nvPr/>
        </p:nvSpPr>
        <p:spPr>
          <a:xfrm rot="16740277">
            <a:off x="718194" y="409638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 noProof="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F9B39F79-1ACC-7F91-0964-3B552ED835E3}"/>
              </a:ext>
            </a:extLst>
          </p:cNvPr>
          <p:cNvSpPr/>
          <p:nvPr/>
        </p:nvSpPr>
        <p:spPr>
          <a:xfrm rot="5955759">
            <a:off x="7006214" y="274589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 noProof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/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b="1" noProof="0"/>
                  <a:t>New </a:t>
                </a:r>
              </a:p>
              <a:p>
                <a:pPr algn="ctr"/>
                <a:r>
                  <a:rPr lang="en-GB" sz="1400" b="1" noProof="0"/>
                  <a:t>Access Shaft</a:t>
                </a:r>
              </a:p>
              <a:p>
                <a:pPr algn="ctr"/>
                <a:r>
                  <a:rPr lang="en-GB" sz="1400" noProof="0"/>
                  <a:t>(material only)</a:t>
                </a:r>
              </a:p>
              <a:p>
                <a:pPr algn="ctr"/>
                <a:r>
                  <a:rPr lang="en-GB" sz="1400" noProof="0"/>
                  <a:t>8</a:t>
                </a:r>
                <a14:m>
                  <m:oMath xmlns:m="http://schemas.openxmlformats.org/officeDocument/2006/math">
                    <m:r>
                      <a:rPr lang="en-GB" sz="14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400" noProof="0"/>
                  <a:t>8 m</a:t>
                </a:r>
                <a:r>
                  <a:rPr lang="en-GB" sz="1400" baseline="30000" noProof="0"/>
                  <a:t>2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blipFill>
                <a:blip r:embed="rId4"/>
                <a:stretch>
                  <a:fillRect l="-926" t="-1282" r="-463"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C7986-2ADB-A2E4-175B-FDE755ED483C}"/>
              </a:ext>
            </a:extLst>
          </p:cNvPr>
          <p:cNvCxnSpPr>
            <a:cxnSpLocks/>
          </p:cNvCxnSpPr>
          <p:nvPr/>
        </p:nvCxnSpPr>
        <p:spPr>
          <a:xfrm>
            <a:off x="11712624" y="3883375"/>
            <a:ext cx="89641" cy="366756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8092EDF-B376-A31C-295F-C4D9E9F70E2E}"/>
              </a:ext>
            </a:extLst>
          </p:cNvPr>
          <p:cNvCxnSpPr>
            <a:cxnSpLocks/>
          </p:cNvCxnSpPr>
          <p:nvPr/>
        </p:nvCxnSpPr>
        <p:spPr>
          <a:xfrm flipH="1">
            <a:off x="7126775" y="330079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3251675" y="4760987"/>
            <a:ext cx="65274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noProof="0"/>
              <a:t>TCC8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noProof="0"/>
                  <a:t>Existing </a:t>
                </a:r>
              </a:p>
              <a:p>
                <a:pPr algn="ctr"/>
                <a:r>
                  <a:rPr lang="en-GB" sz="1400" b="1" noProof="0"/>
                  <a:t>Access Shaft</a:t>
                </a:r>
              </a:p>
              <a:p>
                <a:pPr algn="ctr"/>
                <a:r>
                  <a:rPr lang="en-GB" sz="1400" noProof="0"/>
                  <a:t>4</a:t>
                </a:r>
                <a14:m>
                  <m:oMath xmlns:m="http://schemas.openxmlformats.org/officeDocument/2006/math">
                    <m:r>
                      <a:rPr lang="en-GB" sz="14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400" noProof="0"/>
                  <a:t>8 m</a:t>
                </a:r>
                <a:r>
                  <a:rPr lang="en-GB" sz="1400" baseline="30000" noProof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blipFill>
                <a:blip r:embed="rId5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AFCA07-F9EB-67B7-CC64-310860C9B89F}"/>
              </a:ext>
            </a:extLst>
          </p:cNvPr>
          <p:cNvSpPr txBox="1"/>
          <p:nvPr/>
        </p:nvSpPr>
        <p:spPr>
          <a:xfrm rot="524821">
            <a:off x="9671723" y="438974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noProof="0"/>
              <a:t>B918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7194B-E7F5-0AE0-6649-A95DBD4F31A3}"/>
              </a:ext>
            </a:extLst>
          </p:cNvPr>
          <p:cNvSpPr txBox="1"/>
          <p:nvPr/>
        </p:nvSpPr>
        <p:spPr>
          <a:xfrm rot="524821">
            <a:off x="7297210" y="402033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noProof="0"/>
              <a:t>B911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075FC7-CF3D-246B-24DA-608B369466EE}"/>
              </a:ext>
            </a:extLst>
          </p:cNvPr>
          <p:cNvCxnSpPr>
            <a:cxnSpLocks/>
          </p:cNvCxnSpPr>
          <p:nvPr/>
        </p:nvCxnSpPr>
        <p:spPr>
          <a:xfrm flipH="1">
            <a:off x="8411244" y="382616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6FD9C2-7AD7-5EF3-2231-AB21C0E0713F}"/>
              </a:ext>
            </a:extLst>
          </p:cNvPr>
          <p:cNvSpPr txBox="1"/>
          <p:nvPr/>
        </p:nvSpPr>
        <p:spPr>
          <a:xfrm>
            <a:off x="965739" y="5724967"/>
            <a:ext cx="5386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noProof="0"/>
              <a:t>New Target Complex</a:t>
            </a:r>
          </a:p>
          <a:p>
            <a:pPr algn="r"/>
            <a:r>
              <a:rPr lang="en-GB" sz="1400" noProof="0"/>
              <a:t>containing the Beam Dump Target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03C9849-7ADD-8CE7-EFF9-0E5B9A1F60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88" y="1046337"/>
            <a:ext cx="5462552" cy="252667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AEE792A-B1C6-43B1-AAA5-6BFD5F2EE43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68" t="1928" r="12022" b="11895"/>
          <a:stretch/>
        </p:blipFill>
        <p:spPr>
          <a:xfrm>
            <a:off x="7891101" y="626158"/>
            <a:ext cx="3384376" cy="2160241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63B11EDB-E973-6167-304E-908B9B2970E1}"/>
              </a:ext>
            </a:extLst>
          </p:cNvPr>
          <p:cNvGrpSpPr/>
          <p:nvPr/>
        </p:nvGrpSpPr>
        <p:grpSpPr>
          <a:xfrm>
            <a:off x="7846460" y="986199"/>
            <a:ext cx="3869323" cy="1909359"/>
            <a:chOff x="3458735" y="4067051"/>
            <a:chExt cx="3869323" cy="190935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183402B-3223-412B-9973-6D7A08DAC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45692" y="4067051"/>
              <a:ext cx="3150698" cy="1749984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F31027-E5DA-60DD-9F2A-8F1F490E7EC3}"/>
                </a:ext>
              </a:extLst>
            </p:cNvPr>
            <p:cNvSpPr txBox="1"/>
            <p:nvPr/>
          </p:nvSpPr>
          <p:spPr bwMode="auto">
            <a:xfrm>
              <a:off x="3458735" y="5699411"/>
              <a:ext cx="20162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noProof="0"/>
                <a:t>13 x TZM blocks (580 mm)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275E69E-0C55-1BA6-7113-59759CB00587}"/>
                </a:ext>
              </a:extLst>
            </p:cNvPr>
            <p:cNvSpPr txBox="1"/>
            <p:nvPr/>
          </p:nvSpPr>
          <p:spPr bwMode="auto">
            <a:xfrm>
              <a:off x="5517275" y="5699410"/>
              <a:ext cx="18107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noProof="0"/>
                <a:t>5x W blocks (780 mm)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8EFF519-E3CA-039A-5711-BBB9F4D0075C}"/>
                </a:ext>
              </a:extLst>
            </p:cNvPr>
            <p:cNvGrpSpPr/>
            <p:nvPr/>
          </p:nvGrpSpPr>
          <p:grpSpPr>
            <a:xfrm>
              <a:off x="4102820" y="4816615"/>
              <a:ext cx="2381308" cy="882796"/>
              <a:chOff x="7233229" y="4839999"/>
              <a:chExt cx="2381308" cy="882796"/>
            </a:xfrm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grpSpPr>
          <p:sp>
            <p:nvSpPr>
              <p:cNvPr id="42" name="Left Brace 41">
                <a:extLst>
                  <a:ext uri="{FF2B5EF4-FFF2-40B4-BE49-F238E27FC236}">
                    <a16:creationId xmlns:a16="http://schemas.microsoft.com/office/drawing/2014/main" id="{3DE63713-886A-6EC1-E9F6-68FCB25059EE}"/>
                  </a:ext>
                </a:extLst>
              </p:cNvPr>
              <p:cNvSpPr/>
              <p:nvPr/>
            </p:nvSpPr>
            <p:spPr>
              <a:xfrm rot="15442837">
                <a:off x="7609822" y="4724113"/>
                <a:ext cx="347609" cy="1100795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noProof="0"/>
              </a:p>
            </p:txBody>
          </p:sp>
          <p:sp>
            <p:nvSpPr>
              <p:cNvPr id="44" name="Left Brace 43">
                <a:extLst>
                  <a:ext uri="{FF2B5EF4-FFF2-40B4-BE49-F238E27FC236}">
                    <a16:creationId xmlns:a16="http://schemas.microsoft.com/office/drawing/2014/main" id="{79A56A97-CA87-4F86-3777-AC44FA8D4945}"/>
                  </a:ext>
                </a:extLst>
              </p:cNvPr>
              <p:cNvSpPr/>
              <p:nvPr/>
            </p:nvSpPr>
            <p:spPr>
              <a:xfrm rot="4655090" flipH="1">
                <a:off x="8824468" y="4321419"/>
                <a:ext cx="271489" cy="1308649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noProof="0"/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30F25DC-E11A-EAAE-FBFB-000F85BBE5D5}"/>
                  </a:ext>
                </a:extLst>
              </p:cNvPr>
              <p:cNvCxnSpPr>
                <a:cxnSpLocks/>
                <a:stCxn id="39" idx="0"/>
                <a:endCxn id="44" idx="1"/>
              </p:cNvCxnSpPr>
              <p:nvPr/>
            </p:nvCxnSpPr>
            <p:spPr>
              <a:xfrm flipH="1" flipV="1">
                <a:off x="8989396" y="5108314"/>
                <a:ext cx="563680" cy="614480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60AFE628-C694-14C6-8AF6-FD84796F4827}"/>
                  </a:ext>
                </a:extLst>
              </p:cNvPr>
              <p:cNvCxnSpPr>
                <a:cxnSpLocks/>
                <a:stCxn id="38" idx="0"/>
                <a:endCxn id="42" idx="1"/>
              </p:cNvCxnSpPr>
              <p:nvPr/>
            </p:nvCxnSpPr>
            <p:spPr>
              <a:xfrm flipV="1">
                <a:off x="7597256" y="5444116"/>
                <a:ext cx="224343" cy="278679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643B94F9-1F97-AB46-5D63-A7197600BE5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alphaModFix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7126" b="95487" l="20221" r="95470">
                        <a14:foregroundMark x1="23867" y1="74109" x2="21326" y2="73397"/>
                        <a14:foregroundMark x1="26077" y1="69121" x2="30055" y2="83373"/>
                        <a14:foregroundMark x1="89392" y1="39905" x2="90055" y2="30641"/>
                        <a14:foregroundMark x1="87293" y1="15914" x2="89834" y2="7126"/>
                        <a14:foregroundMark x1="90939" y1="36580" x2="95580" y2="29216"/>
                        <a14:foregroundMark x1="23646" y1="83848" x2="20331" y2="68884"/>
                        <a14:foregroundMark x1="23757" y1="93349" x2="25635" y2="95487"/>
                      </a14:backgroundRemoval>
                    </a14:imgEffect>
                  </a14:imgLayer>
                </a14:imgProps>
              </a:ext>
            </a:extLst>
          </a:blip>
          <a:srcRect l="15529"/>
          <a:stretch/>
        </p:blipFill>
        <p:spPr>
          <a:xfrm rot="395342">
            <a:off x="8333075" y="973997"/>
            <a:ext cx="2601033" cy="1323220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C1F5683-86AF-52C4-F56D-F003D1813DF2}"/>
              </a:ext>
            </a:extLst>
          </p:cNvPr>
          <p:cNvCxnSpPr>
            <a:cxnSpLocks/>
          </p:cNvCxnSpPr>
          <p:nvPr/>
        </p:nvCxnSpPr>
        <p:spPr>
          <a:xfrm flipV="1">
            <a:off x="4331283" y="2327447"/>
            <a:ext cx="3420914" cy="20690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0038CD80-86E0-0438-60CA-151B1AF574CB}"/>
              </a:ext>
            </a:extLst>
          </p:cNvPr>
          <p:cNvSpPr/>
          <p:nvPr/>
        </p:nvSpPr>
        <p:spPr>
          <a:xfrm>
            <a:off x="3749449" y="2498332"/>
            <a:ext cx="546351" cy="315556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10DCD9-AF1C-874F-081B-7DE7DF422F39}"/>
              </a:ext>
            </a:extLst>
          </p:cNvPr>
          <p:cNvSpPr txBox="1"/>
          <p:nvPr/>
        </p:nvSpPr>
        <p:spPr>
          <a:xfrm>
            <a:off x="6968447" y="221798"/>
            <a:ext cx="4785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noProof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Design </a:t>
            </a:r>
            <a:r>
              <a:rPr lang="en-GB" sz="1600" b="1" noProof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To be improved during TDR</a:t>
            </a:r>
            <a:endParaRPr lang="en-GB" sz="1600" baseline="30000" noProof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EC4CD74-80B1-2C2A-2B42-49F91E847A7C}"/>
              </a:ext>
            </a:extLst>
          </p:cNvPr>
          <p:cNvSpPr txBox="1"/>
          <p:nvPr/>
        </p:nvSpPr>
        <p:spPr>
          <a:xfrm rot="21014513">
            <a:off x="536121" y="1109292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noProof="0">
                <a:solidFill>
                  <a:schemeClr val="accent3"/>
                </a:solidFill>
              </a:rPr>
              <a:t>WP4</a:t>
            </a:r>
            <a:endParaRPr lang="en-GB" sz="1400" baseline="30000" noProof="0">
              <a:solidFill>
                <a:schemeClr val="accent3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A07FF28-CF3B-3825-FFCF-B518DA08E32B}"/>
              </a:ext>
            </a:extLst>
          </p:cNvPr>
          <p:cNvSpPr txBox="1"/>
          <p:nvPr/>
        </p:nvSpPr>
        <p:spPr>
          <a:xfrm rot="21014513">
            <a:off x="6634340" y="2542940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noProof="0">
                <a:solidFill>
                  <a:schemeClr val="accent3"/>
                </a:solidFill>
              </a:rPr>
              <a:t>WP3</a:t>
            </a:r>
            <a:endParaRPr lang="en-GB" sz="1400" baseline="30000" noProof="0">
              <a:solidFill>
                <a:schemeClr val="accent3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82C5137-E91B-E580-A78A-81D7851C7E49}"/>
              </a:ext>
            </a:extLst>
          </p:cNvPr>
          <p:cNvSpPr txBox="1"/>
          <p:nvPr/>
        </p:nvSpPr>
        <p:spPr>
          <a:xfrm rot="21014513">
            <a:off x="563147" y="5253958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noProof="0">
                <a:solidFill>
                  <a:schemeClr val="accent3"/>
                </a:solidFill>
              </a:rPr>
              <a:t>WP2</a:t>
            </a:r>
            <a:endParaRPr lang="en-GB" sz="1400" baseline="30000" noProof="0">
              <a:solidFill>
                <a:schemeClr val="accent3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1E7E853-F47A-5B51-E89B-C7BBDF74CD16}"/>
              </a:ext>
            </a:extLst>
          </p:cNvPr>
          <p:cNvSpPr txBox="1"/>
          <p:nvPr/>
        </p:nvSpPr>
        <p:spPr>
          <a:xfrm rot="21014513">
            <a:off x="7686578" y="5768732"/>
            <a:ext cx="134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noProof="0">
                <a:solidFill>
                  <a:schemeClr val="accent3"/>
                </a:solidFill>
              </a:rPr>
              <a:t>WP5+SHiP </a:t>
            </a:r>
            <a:endParaRPr lang="en-GB" sz="1400" baseline="30000" noProof="0">
              <a:solidFill>
                <a:schemeClr val="accent3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51F9CEB-1E59-DB65-179E-DAB1B42C0ECC}"/>
              </a:ext>
            </a:extLst>
          </p:cNvPr>
          <p:cNvSpPr txBox="1"/>
          <p:nvPr/>
        </p:nvSpPr>
        <p:spPr>
          <a:xfrm rot="21014513">
            <a:off x="5503808" y="5533576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noProof="0">
                <a:solidFill>
                  <a:schemeClr val="accent3"/>
                </a:solidFill>
              </a:rPr>
              <a:t>WP4</a:t>
            </a:r>
            <a:endParaRPr lang="en-GB" sz="1400" baseline="30000" noProof="0">
              <a:solidFill>
                <a:schemeClr val="accent3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8F9F03-A102-0A82-444D-AD84E1F6175B}"/>
              </a:ext>
            </a:extLst>
          </p:cNvPr>
          <p:cNvSpPr txBox="1"/>
          <p:nvPr/>
        </p:nvSpPr>
        <p:spPr>
          <a:xfrm>
            <a:off x="1640424" y="5718072"/>
            <a:ext cx="1344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noProof="0">
                <a:solidFill>
                  <a:schemeClr val="accent3"/>
                </a:solidFill>
              </a:rPr>
              <a:t>WP6,WP7 +al.</a:t>
            </a:r>
            <a:endParaRPr lang="en-GB" sz="1400" baseline="30000" noProof="0">
              <a:solidFill>
                <a:schemeClr val="accent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1A9C37-C21E-891D-2365-C97BAC73C17C}"/>
              </a:ext>
            </a:extLst>
          </p:cNvPr>
          <p:cNvSpPr txBox="1"/>
          <p:nvPr/>
        </p:nvSpPr>
        <p:spPr>
          <a:xfrm rot="21014513">
            <a:off x="8085562" y="3621596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noProof="0">
                <a:solidFill>
                  <a:schemeClr val="accent3"/>
                </a:solidFill>
              </a:rPr>
              <a:t>WP4</a:t>
            </a:r>
            <a:endParaRPr lang="en-GB" sz="1400" baseline="30000" noProof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84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4" grpId="0" animBg="1"/>
      <p:bldP spid="57" grpId="0"/>
      <p:bldP spid="60" grpId="0"/>
      <p:bldP spid="61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diagram of a machine&#10;&#10;Description automatically generated">
            <a:extLst>
              <a:ext uri="{FF2B5EF4-FFF2-40B4-BE49-F238E27FC236}">
                <a16:creationId xmlns:a16="http://schemas.microsoft.com/office/drawing/2014/main" id="{3FB015A4-EC2F-A7BA-DD81-3CBC4EDDF0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129"/>
          <a:stretch/>
        </p:blipFill>
        <p:spPr>
          <a:xfrm>
            <a:off x="6573821" y="3619172"/>
            <a:ext cx="5550767" cy="2451503"/>
          </a:xfrm>
          <a:prstGeom prst="rect">
            <a:avLst/>
          </a:prstGeom>
        </p:spPr>
      </p:pic>
      <p:pic>
        <p:nvPicPr>
          <p:cNvPr id="5" name="Picture 4" descr="A model of a building&#10;&#10;Description automatically generated">
            <a:extLst>
              <a:ext uri="{FF2B5EF4-FFF2-40B4-BE49-F238E27FC236}">
                <a16:creationId xmlns:a16="http://schemas.microsoft.com/office/drawing/2014/main" id="{65E93727-8AB4-BE4D-1FF8-31DC2C257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77" y="1911408"/>
            <a:ext cx="6201414" cy="3189516"/>
          </a:xfrm>
          <a:prstGeom prst="rect">
            <a:avLst/>
          </a:prstGeom>
        </p:spPr>
      </p:pic>
      <p:pic>
        <p:nvPicPr>
          <p:cNvPr id="58" name="Picture 57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E2F2B9B0-3FBA-465C-0AA3-92C621E0FF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406" r="27364" b="19832"/>
          <a:stretch/>
        </p:blipFill>
        <p:spPr>
          <a:xfrm>
            <a:off x="7416100" y="633467"/>
            <a:ext cx="4520123" cy="223284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en-GB" noProof="0"/>
              <a:t>BDF Target complex integration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CB7B56E-CE98-A637-BC92-65E491626BEB}"/>
              </a:ext>
            </a:extLst>
          </p:cNvPr>
          <p:cNvCxnSpPr>
            <a:cxnSpLocks/>
          </p:cNvCxnSpPr>
          <p:nvPr/>
        </p:nvCxnSpPr>
        <p:spPr>
          <a:xfrm flipH="1">
            <a:off x="897446" y="1291852"/>
            <a:ext cx="1598695" cy="1201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D5672BF-D7A6-0B90-116A-05F89C17D5EA}"/>
              </a:ext>
            </a:extLst>
          </p:cNvPr>
          <p:cNvSpPr txBox="1"/>
          <p:nvPr/>
        </p:nvSpPr>
        <p:spPr bwMode="auto">
          <a:xfrm>
            <a:off x="2543730" y="893206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noProof="0"/>
              <a:t>Target area</a:t>
            </a:r>
          </a:p>
          <a:p>
            <a:r>
              <a:rPr lang="en-GB" sz="1400" noProof="0"/>
              <a:t>Confinement wall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205BF87-A357-467E-F908-A0AC58C65A5D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1504326" y="3672529"/>
            <a:ext cx="761997" cy="1944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9CA11E3-BC03-654A-6BAE-7FC8192283F0}"/>
              </a:ext>
            </a:extLst>
          </p:cNvPr>
          <p:cNvSpPr txBox="1"/>
          <p:nvPr/>
        </p:nvSpPr>
        <p:spPr bwMode="auto">
          <a:xfrm>
            <a:off x="2266323" y="5462665"/>
            <a:ext cx="15815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noProof="0"/>
              <a:t>Access chicane</a:t>
            </a:r>
          </a:p>
        </p:txBody>
      </p:sp>
      <p:sp>
        <p:nvSpPr>
          <p:cNvPr id="28" name="Text Box 2">
            <a:extLst>
              <a:ext uri="{FF2B5EF4-FFF2-40B4-BE49-F238E27FC236}">
                <a16:creationId xmlns:a16="http://schemas.microsoft.com/office/drawing/2014/main" id="{954975DD-37E9-D925-70FA-D8DC8D286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9205" y="2940567"/>
            <a:ext cx="969762" cy="37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GB" sz="1000" noProof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Mobile Shielding</a:t>
            </a:r>
          </a:p>
        </p:txBody>
      </p:sp>
      <p:sp>
        <p:nvSpPr>
          <p:cNvPr id="29" name="Text Box 2">
            <a:extLst>
              <a:ext uri="{FF2B5EF4-FFF2-40B4-BE49-F238E27FC236}">
                <a16:creationId xmlns:a16="http://schemas.microsoft.com/office/drawing/2014/main" id="{44EF966F-FB14-0280-4683-4159D331F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5171" y="67341"/>
            <a:ext cx="849180" cy="3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GB" sz="1000" noProof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Above Coil Shielding</a:t>
            </a:r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9C4BFD84-18AC-AD86-7156-B1B8815A2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1906" y="1485039"/>
            <a:ext cx="1309387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GB" sz="1000" noProof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Magnetized</a:t>
            </a:r>
          </a:p>
          <a:p>
            <a:pPr>
              <a:lnSpc>
                <a:spcPts val="1400"/>
              </a:lnSpc>
            </a:pPr>
            <a:r>
              <a:rPr lang="en-GB" sz="1000" noProof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shielding</a:t>
            </a:r>
          </a:p>
        </p:txBody>
      </p:sp>
      <p:sp>
        <p:nvSpPr>
          <p:cNvPr id="32" name="Text Box 2">
            <a:extLst>
              <a:ext uri="{FF2B5EF4-FFF2-40B4-BE49-F238E27FC236}">
                <a16:creationId xmlns:a16="http://schemas.microsoft.com/office/drawing/2014/main" id="{41EB5467-8F5F-2A6F-A40F-408D996C3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703" y="2694840"/>
            <a:ext cx="1374815" cy="3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GB" sz="1000" noProof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Water cooled proximity shielding</a:t>
            </a:r>
          </a:p>
        </p:txBody>
      </p:sp>
      <p:sp>
        <p:nvSpPr>
          <p:cNvPr id="33" name="Text Box 2">
            <a:extLst>
              <a:ext uri="{FF2B5EF4-FFF2-40B4-BE49-F238E27FC236}">
                <a16:creationId xmlns:a16="http://schemas.microsoft.com/office/drawing/2014/main" id="{869A835F-8A66-4F35-8976-C58C12776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8979" y="2965101"/>
            <a:ext cx="559703" cy="289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GB" sz="1000" noProof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Target</a:t>
            </a:r>
          </a:p>
        </p:txBody>
      </p:sp>
      <p:sp>
        <p:nvSpPr>
          <p:cNvPr id="36" name="Text Box 2">
            <a:extLst>
              <a:ext uri="{FF2B5EF4-FFF2-40B4-BE49-F238E27FC236}">
                <a16:creationId xmlns:a16="http://schemas.microsoft.com/office/drawing/2014/main" id="{6F0E2A73-B56A-D30B-515E-962B0B211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5279" y="124831"/>
            <a:ext cx="1083190" cy="34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GB" sz="1000" noProof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Upstream Shielding</a:t>
            </a: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C9EEE4E5-B7CA-BA6C-B5D4-E6193EC29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0339" y="3126085"/>
            <a:ext cx="1083190" cy="34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GB" sz="1000" noProof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Collimator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D35EA38-5EF3-F963-404E-6C66F805D88F}"/>
              </a:ext>
            </a:extLst>
          </p:cNvPr>
          <p:cNvCxnSpPr>
            <a:cxnSpLocks/>
          </p:cNvCxnSpPr>
          <p:nvPr/>
        </p:nvCxnSpPr>
        <p:spPr>
          <a:xfrm flipV="1">
            <a:off x="8491383" y="3672529"/>
            <a:ext cx="153264" cy="1196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B1C0C53-CF5B-DD70-8986-09BEBF94096E}"/>
              </a:ext>
            </a:extLst>
          </p:cNvPr>
          <p:cNvSpPr txBox="1"/>
          <p:nvPr/>
        </p:nvSpPr>
        <p:spPr bwMode="auto">
          <a:xfrm>
            <a:off x="7204499" y="3567423"/>
            <a:ext cx="15815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noProof="0"/>
              <a:t>Target station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8228D62-B183-F069-1A94-97CD15108E63}"/>
              </a:ext>
            </a:extLst>
          </p:cNvPr>
          <p:cNvSpPr txBox="1"/>
          <p:nvPr/>
        </p:nvSpPr>
        <p:spPr bwMode="auto">
          <a:xfrm>
            <a:off x="35104" y="4413933"/>
            <a:ext cx="1728192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noProof="0"/>
              <a:t>SHIP experiment</a:t>
            </a:r>
          </a:p>
          <a:p>
            <a:r>
              <a:rPr lang="en-GB" sz="1400" noProof="0"/>
              <a:t>Muon shield magnet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1A38C6B-7364-FF76-BAA1-FEAB9BBC6258}"/>
              </a:ext>
            </a:extLst>
          </p:cNvPr>
          <p:cNvCxnSpPr>
            <a:cxnSpLocks/>
            <a:stCxn id="51" idx="0"/>
          </p:cNvCxnSpPr>
          <p:nvPr/>
        </p:nvCxnSpPr>
        <p:spPr>
          <a:xfrm flipV="1">
            <a:off x="899200" y="2965101"/>
            <a:ext cx="257741" cy="1448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8355E0E-DABE-8CE4-C6D9-33D06DBFD536}"/>
              </a:ext>
            </a:extLst>
          </p:cNvPr>
          <p:cNvSpPr txBox="1"/>
          <p:nvPr/>
        </p:nvSpPr>
        <p:spPr bwMode="auto">
          <a:xfrm>
            <a:off x="5721345" y="2126257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noProof="0"/>
              <a:t>Diluted Proton beam from SPS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DC93C6C-D142-128D-DEEE-AFAEFDFC3D6F}"/>
              </a:ext>
            </a:extLst>
          </p:cNvPr>
          <p:cNvCxnSpPr>
            <a:cxnSpLocks/>
          </p:cNvCxnSpPr>
          <p:nvPr/>
        </p:nvCxnSpPr>
        <p:spPr>
          <a:xfrm flipH="1">
            <a:off x="5874323" y="2649477"/>
            <a:ext cx="510771" cy="1192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BAA6BBB-799E-92EF-9D7C-2CECA8D8DB84}"/>
              </a:ext>
            </a:extLst>
          </p:cNvPr>
          <p:cNvSpPr txBox="1"/>
          <p:nvPr/>
        </p:nvSpPr>
        <p:spPr bwMode="auto">
          <a:xfrm>
            <a:off x="4146780" y="5441399"/>
            <a:ext cx="219424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noProof="0"/>
              <a:t>Space for shielding temporary storage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E5D8BB4-1C5A-4B0E-1472-5CA9EE9630F0}"/>
              </a:ext>
            </a:extLst>
          </p:cNvPr>
          <p:cNvCxnSpPr>
            <a:cxnSpLocks/>
          </p:cNvCxnSpPr>
          <p:nvPr/>
        </p:nvCxnSpPr>
        <p:spPr>
          <a:xfrm flipV="1">
            <a:off x="5796327" y="4946417"/>
            <a:ext cx="430356" cy="686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EED5056-F235-8197-AF95-6F9B0E855301}"/>
              </a:ext>
            </a:extLst>
          </p:cNvPr>
          <p:cNvSpPr txBox="1"/>
          <p:nvPr/>
        </p:nvSpPr>
        <p:spPr bwMode="auto">
          <a:xfrm>
            <a:off x="3852182" y="1726109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noProof="0"/>
              <a:t>Beam instrumentation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CEE09AA-26D2-C7CA-CE88-1F702F763339}"/>
              </a:ext>
            </a:extLst>
          </p:cNvPr>
          <p:cNvCxnSpPr>
            <a:cxnSpLocks/>
          </p:cNvCxnSpPr>
          <p:nvPr/>
        </p:nvCxnSpPr>
        <p:spPr>
          <a:xfrm>
            <a:off x="4662813" y="2262041"/>
            <a:ext cx="137817" cy="1434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B01BAAD-22F8-AACE-BDD9-6ABE2B58C424}"/>
              </a:ext>
            </a:extLst>
          </p:cNvPr>
          <p:cNvCxnSpPr>
            <a:cxnSpLocks/>
          </p:cNvCxnSpPr>
          <p:nvPr/>
        </p:nvCxnSpPr>
        <p:spPr>
          <a:xfrm>
            <a:off x="8306849" y="540548"/>
            <a:ext cx="29042" cy="992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23F39D9-BA5C-6E02-A5D1-EFC5A508A23E}"/>
              </a:ext>
            </a:extLst>
          </p:cNvPr>
          <p:cNvCxnSpPr>
            <a:cxnSpLocks/>
          </p:cNvCxnSpPr>
          <p:nvPr/>
        </p:nvCxnSpPr>
        <p:spPr>
          <a:xfrm flipV="1">
            <a:off x="8071974" y="2298098"/>
            <a:ext cx="689570" cy="828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E9375D9-6CE2-299E-A5D4-52DD3CABD0D0}"/>
              </a:ext>
            </a:extLst>
          </p:cNvPr>
          <p:cNvCxnSpPr>
            <a:cxnSpLocks/>
          </p:cNvCxnSpPr>
          <p:nvPr/>
        </p:nvCxnSpPr>
        <p:spPr>
          <a:xfrm flipH="1" flipV="1">
            <a:off x="10579186" y="2049213"/>
            <a:ext cx="351970" cy="670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389E853-F2DB-F406-6076-A78DC5F4DA5E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10193224" y="2047613"/>
            <a:ext cx="65607" cy="917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C99D347-E226-B665-CAAD-7AE81D04769E}"/>
              </a:ext>
            </a:extLst>
          </p:cNvPr>
          <p:cNvCxnSpPr>
            <a:cxnSpLocks/>
          </p:cNvCxnSpPr>
          <p:nvPr/>
        </p:nvCxnSpPr>
        <p:spPr>
          <a:xfrm flipH="1" flipV="1">
            <a:off x="9616209" y="2262041"/>
            <a:ext cx="193765" cy="588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98B19D7-26B2-47E6-EA0A-A9311924B2C4}"/>
              </a:ext>
            </a:extLst>
          </p:cNvPr>
          <p:cNvCxnSpPr>
            <a:cxnSpLocks/>
          </p:cNvCxnSpPr>
          <p:nvPr/>
        </p:nvCxnSpPr>
        <p:spPr>
          <a:xfrm>
            <a:off x="11125200" y="534682"/>
            <a:ext cx="169354" cy="878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2">
            <a:extLst>
              <a:ext uri="{FF2B5EF4-FFF2-40B4-BE49-F238E27FC236}">
                <a16:creationId xmlns:a16="http://schemas.microsoft.com/office/drawing/2014/main" id="{0C23F1A6-13D1-2A22-8A46-38F7D0830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6486" y="2975992"/>
            <a:ext cx="969762" cy="37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GB" sz="1000" noProof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Vacuum confinement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B851994-AD70-30C5-F73B-9C279FA10D96}"/>
              </a:ext>
            </a:extLst>
          </p:cNvPr>
          <p:cNvCxnSpPr>
            <a:cxnSpLocks/>
          </p:cNvCxnSpPr>
          <p:nvPr/>
        </p:nvCxnSpPr>
        <p:spPr>
          <a:xfrm flipV="1">
            <a:off x="8958492" y="2603037"/>
            <a:ext cx="180924" cy="426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E6AE8A-1A0F-0F77-FBB9-AB0D5E855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18A1C8-AE8F-84B6-794D-59616561E2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D20F144-0E6D-5BC9-153C-71DAD755E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HI-ECN3 Target station and target complex design</a:t>
            </a:r>
          </a:p>
        </p:txBody>
      </p:sp>
    </p:spTree>
    <p:extLst>
      <p:ext uri="{BB962C8B-B14F-4D97-AF65-F5344CB8AC3E}">
        <p14:creationId xmlns:p14="http://schemas.microsoft.com/office/powerpoint/2010/main" val="3666740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LEGO, scale model&#10;&#10;Description automatically generated">
            <a:extLst>
              <a:ext uri="{FF2B5EF4-FFF2-40B4-BE49-F238E27FC236}">
                <a16:creationId xmlns:a16="http://schemas.microsoft.com/office/drawing/2014/main" id="{40F4E582-8CF2-79E9-D3DC-A0D23E489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85" b="15328"/>
          <a:stretch/>
        </p:blipFill>
        <p:spPr>
          <a:xfrm>
            <a:off x="0" y="836712"/>
            <a:ext cx="12192000" cy="4526605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B1123522-637A-9496-BA84-90104828292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/>
              <a:t>BDF Target complex integration - shielding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1F6A2B9-EFD1-1A8E-DC0F-3FC7175D982D}"/>
              </a:ext>
            </a:extLst>
          </p:cNvPr>
          <p:cNvCxnSpPr>
            <a:cxnSpLocks/>
          </p:cNvCxnSpPr>
          <p:nvPr/>
        </p:nvCxnSpPr>
        <p:spPr>
          <a:xfrm>
            <a:off x="3048000" y="4500799"/>
            <a:ext cx="4987047" cy="73930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463AE86-E2A3-B6A6-E1D5-0037F8C37E8F}"/>
              </a:ext>
            </a:extLst>
          </p:cNvPr>
          <p:cNvSpPr txBox="1"/>
          <p:nvPr/>
        </p:nvSpPr>
        <p:spPr bwMode="auto">
          <a:xfrm>
            <a:off x="4974076" y="4988572"/>
            <a:ext cx="980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~12 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EE6EFC7-149D-AE5A-F3BD-F81E61047FB8}"/>
              </a:ext>
            </a:extLst>
          </p:cNvPr>
          <p:cNvCxnSpPr>
            <a:cxnSpLocks/>
          </p:cNvCxnSpPr>
          <p:nvPr/>
        </p:nvCxnSpPr>
        <p:spPr>
          <a:xfrm flipH="1">
            <a:off x="8534400" y="3534518"/>
            <a:ext cx="1491574" cy="162776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570815D-B718-ADA1-FD67-6FFB87FA2419}"/>
              </a:ext>
            </a:extLst>
          </p:cNvPr>
          <p:cNvSpPr txBox="1"/>
          <p:nvPr/>
        </p:nvSpPr>
        <p:spPr bwMode="auto">
          <a:xfrm>
            <a:off x="8868383" y="4783220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~8 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5B7D72-8722-D487-2757-79198866790E}"/>
              </a:ext>
            </a:extLst>
          </p:cNvPr>
          <p:cNvCxnSpPr>
            <a:cxnSpLocks/>
          </p:cNvCxnSpPr>
          <p:nvPr/>
        </p:nvCxnSpPr>
        <p:spPr>
          <a:xfrm>
            <a:off x="3440349" y="2380169"/>
            <a:ext cx="0" cy="195526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FB4820D-3FC0-A6C2-A719-4614EDE520FC}"/>
              </a:ext>
            </a:extLst>
          </p:cNvPr>
          <p:cNvSpPr txBox="1"/>
          <p:nvPr/>
        </p:nvSpPr>
        <p:spPr bwMode="auto">
          <a:xfrm>
            <a:off x="3443591" y="3219991"/>
            <a:ext cx="953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/>
              <a:t>~4.8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8D6738-37FD-E83E-12E1-02E2F8461693}"/>
              </a:ext>
            </a:extLst>
          </p:cNvPr>
          <p:cNvSpPr txBox="1"/>
          <p:nvPr/>
        </p:nvSpPr>
        <p:spPr bwMode="auto">
          <a:xfrm>
            <a:off x="31497" y="5169966"/>
            <a:ext cx="72891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noProof="0"/>
              <a:t>~ 180 m³ (~1400 t) </a:t>
            </a:r>
            <a:r>
              <a:rPr lang="en-GB" sz="1800" b="0" noProof="0"/>
              <a:t>of cast iron + US1010</a:t>
            </a:r>
            <a:endParaRPr lang="en-GB" noProof="0"/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noProof="0"/>
              <a:t>~ 360 m³ (~800 t) </a:t>
            </a:r>
            <a:r>
              <a:rPr lang="en-GB" sz="1800" b="0" noProof="0"/>
              <a:t>of concrete / marble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noProof="0"/>
              <a:t>Most of the shielding blocks recovered from other CERN facilities</a:t>
            </a:r>
            <a:endParaRPr lang="en-GB" sz="1800" b="0" noProof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3865F25-7E7D-B9CB-EAFD-AC4D0B5BE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HI-ECN3 Target station and target complex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83D7A-C10D-69BE-FD4A-6C3818C6B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54F012-A7D5-8A2C-888B-2674956AD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138D28-7200-A59E-0F34-23EBE5750326}"/>
              </a:ext>
            </a:extLst>
          </p:cNvPr>
          <p:cNvSpPr txBox="1"/>
          <p:nvPr/>
        </p:nvSpPr>
        <p:spPr>
          <a:xfrm>
            <a:off x="7773914" y="5510252"/>
            <a:ext cx="3533248" cy="1107996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400" noProof="0">
                <a:cs typeface="Arial"/>
              </a:rPr>
              <a:t>Design of the target station will need to be frozen in </a:t>
            </a:r>
            <a:r>
              <a:rPr lang="en-GB" sz="2400" b="1" noProof="0">
                <a:cs typeface="Arial"/>
              </a:rPr>
              <a:t>Q3 2025</a:t>
            </a:r>
          </a:p>
        </p:txBody>
      </p:sp>
    </p:spTree>
    <p:extLst>
      <p:ext uri="{BB962C8B-B14F-4D97-AF65-F5344CB8AC3E}">
        <p14:creationId xmlns:p14="http://schemas.microsoft.com/office/powerpoint/2010/main" val="3691677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2A39E6-BDC7-5271-F787-D8981C1B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BDF Target complex integration - extraction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AF8173-8903-5B5F-D512-38BF98940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4C0DE0-49D1-BA06-A824-091B41AB3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HI-ECN3 Target station and target complex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24474-9852-3995-1AEF-D491DA66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8</a:t>
            </a:fld>
            <a:endParaRPr lang="en-GB" noProof="0"/>
          </a:p>
        </p:txBody>
      </p:sp>
      <p:pic>
        <p:nvPicPr>
          <p:cNvPr id="7" name="Picture 6" descr="A 3d model of a factory&#10;&#10;Description automatically generated">
            <a:extLst>
              <a:ext uri="{FF2B5EF4-FFF2-40B4-BE49-F238E27FC236}">
                <a16:creationId xmlns:a16="http://schemas.microsoft.com/office/drawing/2014/main" id="{79CB5EF7-4F84-387D-F73A-57EF30568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610" y="2451139"/>
            <a:ext cx="7089658" cy="36463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307531-A54F-A3CB-8717-3D7F88C0C223}"/>
              </a:ext>
            </a:extLst>
          </p:cNvPr>
          <p:cNvSpPr txBox="1"/>
          <p:nvPr/>
        </p:nvSpPr>
        <p:spPr bwMode="auto">
          <a:xfrm>
            <a:off x="7133568" y="3244334"/>
            <a:ext cx="823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noProof="0"/>
              <a:t>~30m</a:t>
            </a:r>
          </a:p>
        </p:txBody>
      </p:sp>
      <p:pic>
        <p:nvPicPr>
          <p:cNvPr id="5" name="Picture 4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0EBC6576-BB48-12EB-B16D-F3CCD9B8C6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3" y="1021378"/>
            <a:ext cx="5040216" cy="25922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DF44D02-EF71-1522-074D-11913E470A6C}"/>
              </a:ext>
            </a:extLst>
          </p:cNvPr>
          <p:cNvSpPr txBox="1"/>
          <p:nvPr/>
        </p:nvSpPr>
        <p:spPr>
          <a:xfrm>
            <a:off x="0" y="3683378"/>
            <a:ext cx="4867614" cy="255454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Wingdings"/>
              <a:buChar char="§"/>
            </a:pPr>
            <a:r>
              <a:rPr lang="en-GB" sz="2000" noProof="0"/>
              <a:t>Trolley mounted on stainless steel chain action rollers</a:t>
            </a:r>
          </a:p>
          <a:p>
            <a:pPr marL="285750" indent="-285750">
              <a:buFont typeface="Wingdings"/>
              <a:buChar char="§"/>
            </a:pPr>
            <a:r>
              <a:rPr lang="en-GB" sz="2000" noProof="0"/>
              <a:t>Extraction towards the upstream side of the facility</a:t>
            </a:r>
          </a:p>
          <a:p>
            <a:pPr marL="285750" indent="-285750">
              <a:buFont typeface="Wingdings"/>
              <a:buChar char="§"/>
            </a:pPr>
            <a:r>
              <a:rPr lang="en-GB" sz="2000" noProof="0">
                <a:cs typeface="Arial"/>
              </a:rPr>
              <a:t>The extraction of the target trolley would require a significant effort (~2 months to open and close the vessel)</a:t>
            </a:r>
          </a:p>
          <a:p>
            <a:pPr marL="285750" indent="-285750">
              <a:buFont typeface="Wingdings"/>
              <a:buChar char="§"/>
            </a:pPr>
            <a:r>
              <a:rPr lang="en-GB" sz="2000" noProof="0">
                <a:cs typeface="Arial"/>
              </a:rPr>
              <a:t>Can only be performed during a YETS</a:t>
            </a:r>
          </a:p>
        </p:txBody>
      </p:sp>
    </p:spTree>
    <p:extLst>
      <p:ext uri="{BB962C8B-B14F-4D97-AF65-F5344CB8AC3E}">
        <p14:creationId xmlns:p14="http://schemas.microsoft.com/office/powerpoint/2010/main" val="3105621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4E4C5E6-C977-34D3-34D3-5031F8D25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Target station vacuum confinement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F1ED73-FDCF-EF17-9E0F-1EBC2BCD4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noProof="0"/>
              <a:t>06/11/2024</a:t>
            </a:r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6328D8-07F2-D576-D156-99AD672C0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HI-ECN3 Target station and target complex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7ED9A-6889-1CDE-A6D1-5CAAAD89B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9</a:t>
            </a:fld>
            <a:endParaRPr lang="en-GB" noProof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C05B46E-00EC-37BD-EB80-5037AFC818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283724"/>
            <a:ext cx="11376024" cy="4893677"/>
          </a:xfrm>
        </p:spPr>
        <p:txBody>
          <a:bodyPr vert="horz" lIns="0" tIns="0" rIns="0" bIns="0" rtlCol="0" anchor="t">
            <a:normAutofit/>
          </a:bodyPr>
          <a:lstStyle/>
          <a:p>
            <a:pPr marL="457200" indent="-457200">
              <a:buFont typeface="Wingdings"/>
              <a:buChar char="§"/>
            </a:pPr>
            <a:r>
              <a:rPr lang="en-GB" sz="2400" b="0" noProof="0"/>
              <a:t>Utilities feedthroughs (cooling, target instrumentation)</a:t>
            </a:r>
            <a:endParaRPr lang="en-GB" sz="2400" noProof="0"/>
          </a:p>
          <a:p>
            <a:pPr marL="457200" indent="-457200">
              <a:buFont typeface="Wingdings"/>
              <a:buChar char="§"/>
            </a:pPr>
            <a:r>
              <a:rPr lang="en-GB" sz="2400" b="0" noProof="0"/>
              <a:t>Mechanical design ready to build a prototype</a:t>
            </a:r>
            <a:endParaRPr lang="en-GB" sz="2400" b="0" noProof="0">
              <a:cs typeface="Arial"/>
            </a:endParaRPr>
          </a:p>
          <a:p>
            <a:pPr marL="457200" indent="-457200">
              <a:buFont typeface="Wingdings"/>
              <a:buChar char="§"/>
            </a:pPr>
            <a:r>
              <a:rPr lang="en-GB" sz="2400" b="0" noProof="0"/>
              <a:t>Design of radiation tolerant gaskets</a:t>
            </a:r>
            <a:endParaRPr lang="en-GB" sz="2400" b="0" noProof="0">
              <a:cs typeface="Arial"/>
            </a:endParaRPr>
          </a:p>
          <a:p>
            <a:pPr marL="457200" indent="-457200">
              <a:buFont typeface="Wingdings"/>
              <a:buChar char="§"/>
            </a:pPr>
            <a:r>
              <a:rPr lang="en-GB" sz="2400" b="0" noProof="0"/>
              <a:t>Decommissioning plan</a:t>
            </a:r>
            <a:endParaRPr lang="en-GB" sz="2400" b="0" noProof="0">
              <a:cs typeface="Arial"/>
            </a:endParaRPr>
          </a:p>
        </p:txBody>
      </p:sp>
      <p:pic>
        <p:nvPicPr>
          <p:cNvPr id="12" name="Picture 11" descr="A blue and white box&#10;&#10;Description automatically generated with medium confidence">
            <a:extLst>
              <a:ext uri="{FF2B5EF4-FFF2-40B4-BE49-F238E27FC236}">
                <a16:creationId xmlns:a16="http://schemas.microsoft.com/office/drawing/2014/main" id="{95E8604E-CCA8-71C8-F074-F1903BE80A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56"/>
          <a:stretch/>
        </p:blipFill>
        <p:spPr>
          <a:xfrm>
            <a:off x="8107216" y="900413"/>
            <a:ext cx="4069523" cy="2889206"/>
          </a:xfrm>
          <a:prstGeom prst="rect">
            <a:avLst/>
          </a:prstGeom>
        </p:spPr>
      </p:pic>
      <p:pic>
        <p:nvPicPr>
          <p:cNvPr id="14" name="Picture 13" descr="A close-up of several rollers&#10;&#10;Description automatically generated">
            <a:extLst>
              <a:ext uri="{FF2B5EF4-FFF2-40B4-BE49-F238E27FC236}">
                <a16:creationId xmlns:a16="http://schemas.microsoft.com/office/drawing/2014/main" id="{A7BE27F8-1A95-8CA1-CD68-46152AF39C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328" r="24013"/>
          <a:stretch/>
        </p:blipFill>
        <p:spPr>
          <a:xfrm flipH="1">
            <a:off x="7642851" y="4010148"/>
            <a:ext cx="1943698" cy="21425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800AD48-5B6C-8D93-A154-36CCB4C97A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333" t="6730" r="5300" b="4809"/>
          <a:stretch/>
        </p:blipFill>
        <p:spPr>
          <a:xfrm>
            <a:off x="9823078" y="3837187"/>
            <a:ext cx="2184032" cy="22926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3249A1-1BAD-6B2E-7986-78818E77ED38}"/>
              </a:ext>
            </a:extLst>
          </p:cNvPr>
          <p:cNvSpPr txBox="1"/>
          <p:nvPr/>
        </p:nvSpPr>
        <p:spPr bwMode="auto">
          <a:xfrm>
            <a:off x="409253" y="4924338"/>
            <a:ext cx="6564618" cy="120032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285750" indent="-285750">
              <a:buFont typeface="Wingdings"/>
              <a:buChar char="§"/>
            </a:pPr>
            <a:r>
              <a:rPr lang="en-GB" sz="1800" noProof="0"/>
              <a:t>Overall dimensions: ~6.36 x 2.05 x 2.95 m</a:t>
            </a:r>
            <a:endParaRPr lang="en-GB" noProof="0"/>
          </a:p>
          <a:p>
            <a:pPr marL="285750" indent="-285750">
              <a:buFont typeface="Wingdings"/>
              <a:buChar char="§"/>
            </a:pPr>
            <a:r>
              <a:rPr lang="en-GB" noProof="0"/>
              <a:t>Can be fully fabricated and tested at a contractor premises</a:t>
            </a:r>
            <a:endParaRPr lang="en-GB" noProof="0">
              <a:cs typeface="Arial"/>
            </a:endParaRPr>
          </a:p>
          <a:p>
            <a:pPr marL="285750" indent="-285750">
              <a:buFont typeface="Wingdings"/>
              <a:buChar char="§"/>
            </a:pPr>
            <a:r>
              <a:rPr lang="en-GB" sz="1800" noProof="0"/>
              <a:t>Primary vacuum to optimize air activation around target</a:t>
            </a:r>
            <a:endParaRPr lang="en-GB" sz="1800" noProof="0">
              <a:cs typeface="Arial"/>
            </a:endParaRPr>
          </a:p>
          <a:p>
            <a:pPr marL="285750" indent="-285750">
              <a:buFont typeface="Wingdings"/>
              <a:buChar char="§"/>
            </a:pPr>
            <a:r>
              <a:rPr lang="en-GB" sz="1800" noProof="0"/>
              <a:t>(Water containment in case of water leak)</a:t>
            </a:r>
            <a:endParaRPr lang="en-GB" sz="1800" noProof="0">
              <a:cs typeface="Arial"/>
            </a:endParaRPr>
          </a:p>
        </p:txBody>
      </p:sp>
      <p:pic>
        <p:nvPicPr>
          <p:cNvPr id="6" name="Picture 5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ADCDC4DC-0EE1-4FB2-3317-94DF670D746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406" r="27364" b="19832"/>
          <a:stretch/>
        </p:blipFill>
        <p:spPr>
          <a:xfrm>
            <a:off x="3758217" y="3007345"/>
            <a:ext cx="3709960" cy="183264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D902FB-5552-64C7-5033-D72D342CACE2}"/>
              </a:ext>
            </a:extLst>
          </p:cNvPr>
          <p:cNvCxnSpPr>
            <a:cxnSpLocks/>
          </p:cNvCxnSpPr>
          <p:nvPr/>
        </p:nvCxnSpPr>
        <p:spPr>
          <a:xfrm flipV="1">
            <a:off x="6096000" y="2420888"/>
            <a:ext cx="2376264" cy="14162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769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Grand écran</PresentationFormat>
  <Slides>26</Slides>
  <Notes>4</Notes>
  <HiddenSlides>0</HiddenSlide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Office Theme</vt:lpstr>
      <vt:lpstr>Présentation PowerPoint</vt:lpstr>
      <vt:lpstr>HI-ECN3 Target station and target complex design HI-ECN3 Irradiation Opportunities Workshop</vt:lpstr>
      <vt:lpstr>Content</vt:lpstr>
      <vt:lpstr>BDF/SHiP Target &amp; Complex</vt:lpstr>
      <vt:lpstr>BDF/SHiP Target</vt:lpstr>
      <vt:lpstr>BDF Target complex integration</vt:lpstr>
      <vt:lpstr>Présentation PowerPoint</vt:lpstr>
      <vt:lpstr>BDF Target complex integration - extraction</vt:lpstr>
      <vt:lpstr>Target station vacuum confinement</vt:lpstr>
      <vt:lpstr>Opportunities for parasitic irradiation</vt:lpstr>
      <vt:lpstr>Irradiations stations opportunities</vt:lpstr>
      <vt:lpstr>High-fluence, in-vessel, irradiation module (BHFIM)</vt:lpstr>
      <vt:lpstr>Rabbit irradiation station (BRIS)</vt:lpstr>
      <vt:lpstr>Rabbit irradiation station (BRIS)</vt:lpstr>
      <vt:lpstr>External activation station (BEAS, R2E@4m)</vt:lpstr>
      <vt:lpstr>Internal activation/irradiation station (BIAS)</vt:lpstr>
      <vt:lpstr>Target service building</vt:lpstr>
      <vt:lpstr>Irradiations stations opportunities - Summary</vt:lpstr>
      <vt:lpstr>What would mean to add a longer distance irradiation station?</vt:lpstr>
      <vt:lpstr>Impact and timeline for implementation</vt:lpstr>
      <vt:lpstr>Conclusions</vt:lpstr>
      <vt:lpstr>Présentation PowerPoint</vt:lpstr>
      <vt:lpstr>BDF Target complex integration extraction devlopment</vt:lpstr>
      <vt:lpstr>Présentation PowerPoint</vt:lpstr>
      <vt:lpstr>Présentation PowerPoint</vt:lpstr>
      <vt:lpstr>Service building – 1rst level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revision>4</cp:revision>
  <cp:lastPrinted>2020-01-30T13:49:18Z</cp:lastPrinted>
  <dcterms:created xsi:type="dcterms:W3CDTF">2024-07-23T07:46:26Z</dcterms:created>
  <dcterms:modified xsi:type="dcterms:W3CDTF">2024-11-06T07:34:07Z</dcterms:modified>
</cp:coreProperties>
</file>