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7" r:id="rId2"/>
    <p:sldId id="270" r:id="rId3"/>
    <p:sldId id="277" r:id="rId4"/>
    <p:sldId id="288" r:id="rId5"/>
    <p:sldId id="289" r:id="rId6"/>
    <p:sldId id="290" r:id="rId7"/>
    <p:sldId id="291" r:id="rId8"/>
    <p:sldId id="292" r:id="rId9"/>
    <p:sldId id="294" r:id="rId10"/>
    <p:sldId id="293" r:id="rId11"/>
    <p:sldId id="296" r:id="rId12"/>
    <p:sldId id="307" r:id="rId13"/>
    <p:sldId id="299" r:id="rId14"/>
    <p:sldId id="298" r:id="rId15"/>
    <p:sldId id="300" r:id="rId16"/>
    <p:sldId id="301" r:id="rId17"/>
    <p:sldId id="302" r:id="rId18"/>
    <p:sldId id="303" r:id="rId19"/>
    <p:sldId id="305" r:id="rId20"/>
    <p:sldId id="306" r:id="rId21"/>
    <p:sldId id="274" r:id="rId22"/>
    <p:sldId id="259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1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  <p:cmAuthor id="2" name="Pablo Federico Lopez" initials="PFL" lastIdx="2" clrIdx="1">
    <p:extLst>
      <p:ext uri="{19B8F6BF-5375-455C-9EA6-DF929625EA0E}">
        <p15:presenceInfo xmlns:p15="http://schemas.microsoft.com/office/powerpoint/2012/main" userId="S-1-5-21-1526224874-1540688658-1361462980-956899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02B9"/>
    <a:srgbClr val="FFFFFF"/>
    <a:srgbClr val="FF9900"/>
    <a:srgbClr val="0C377B"/>
    <a:srgbClr val="DC3CB2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98" autoAdjust="0"/>
    <p:restoredTop sz="94660"/>
  </p:normalViewPr>
  <p:slideViewPr>
    <p:cSldViewPr snapToGrid="0" snapToObjects="1">
      <p:cViewPr varScale="1">
        <p:scale>
          <a:sx n="210" d="100"/>
          <a:sy n="210" d="100"/>
        </p:scale>
        <p:origin x="516" y="16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09/05/2025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30924EA9-8476-433D-83CF-F6236DD74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D38214CE-5E7A-42A7-86D0-23B7A8C131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FC72C277-F481-4AEC-BE20-39B5F5CA8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2">
            <a:extLst>
              <a:ext uri="{FF2B5EF4-FFF2-40B4-BE49-F238E27FC236}">
                <a16:creationId xmlns:a16="http://schemas.microsoft.com/office/drawing/2014/main" id="{CD8D1CD9-9CA0-4386-970F-E72087CC85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2622A7C7-9F4A-438B-B9FD-D4E59BF2DC2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9B27FB-FA01-4CBA-8008-D7658876D9B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99368" y="4709827"/>
            <a:ext cx="1144799" cy="43367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mailto:radnext.network@communication.cern.ch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youtube.com/channel/UCzczzePHwAMUltySFkS70fw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cs.google.com/forms/d/e/1FAIpQLSeWkCOrJ4ceY1MyShPeoplC_neQQVCAixYlfXBOGizJBJgvzA/viewform?usp=header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171" y="1128279"/>
            <a:ext cx="8226854" cy="705332"/>
          </a:xfrm>
        </p:spPr>
        <p:txBody>
          <a:bodyPr>
            <a:noAutofit/>
          </a:bodyPr>
          <a:lstStyle/>
          <a:p>
            <a:r>
              <a:rPr lang="en-US" sz="2800" b="1" dirty="0"/>
              <a:t>WP 2, Communication, Dissemination, Exploitation and Training</a:t>
            </a:r>
            <a:endParaRPr lang="en-GB" sz="28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2652278"/>
            <a:ext cx="5706777" cy="314740"/>
          </a:xfrm>
        </p:spPr>
        <p:txBody>
          <a:bodyPr>
            <a:normAutofit fontScale="25000" lnSpcReduction="20000"/>
          </a:bodyPr>
          <a:lstStyle/>
          <a:p>
            <a:r>
              <a:rPr lang="en-US" sz="6200" dirty="0"/>
              <a:t>Ennio Capria (ESRF)</a:t>
            </a:r>
          </a:p>
          <a:p>
            <a:r>
              <a:rPr lang="en-GB" sz="6200" dirty="0"/>
              <a:t>RADNEXT 4</a:t>
            </a:r>
            <a:r>
              <a:rPr lang="en-GB" sz="6200" baseline="30000" dirty="0"/>
              <a:t>th</a:t>
            </a:r>
            <a:r>
              <a:rPr lang="en-GB" sz="6200" dirty="0"/>
              <a:t> Annual Meeting </a:t>
            </a:r>
            <a:r>
              <a:rPr lang="en-US" sz="6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12 and 13 May 2025</a:t>
            </a:r>
          </a:p>
          <a:p>
            <a:r>
              <a:rPr lang="en-US" sz="6400" u="sng" dirty="0">
                <a:solidFill>
                  <a:srgbClr val="0563C1"/>
                </a:solidFill>
                <a:latin typeface="+mj-lt"/>
                <a:ea typeface="Calibri" panose="020F0502020204030204" pitchFamily="34" charset="0"/>
              </a:rPr>
              <a:t>https://indico.cern.ch/e/radnext-2025   </a:t>
            </a:r>
            <a:endParaRPr lang="en-GB" sz="64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410" y="2823356"/>
            <a:ext cx="4798615" cy="181781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63227"/>
            <a:ext cx="3968954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18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F21A43-7182-B6D0-1362-FD2E363D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3600" dirty="0"/>
              <a:t>Communication and </a:t>
            </a:r>
            <a:r>
              <a:rPr lang="nl-BE" sz="3600" dirty="0" err="1"/>
              <a:t>dissemination</a:t>
            </a:r>
            <a:endParaRPr lang="en-BE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4EFCE-102B-DCFF-E126-B5274C8D0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27B57-0485-038A-93A7-3F16B3F49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5FDDC6F-91BC-B9EC-3198-B4C6076465EB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15983" y="2485288"/>
            <a:ext cx="7372350" cy="31474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ABD7FF"/>
                </a:solidFill>
              </a:rPr>
              <a:t>Ongoing activities: website, LinkedIn, newsletter, … </a:t>
            </a:r>
            <a:endParaRPr lang="en-GB" b="1" dirty="0">
              <a:solidFill>
                <a:srgbClr val="ABD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427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B9ABBD2-41B5-C524-B63A-EE228B2B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en-B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F5F167-24AE-D891-7115-CBF9D8F35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7060"/>
            <a:ext cx="8229600" cy="705332"/>
          </a:xfrm>
        </p:spPr>
        <p:txBody>
          <a:bodyPr/>
          <a:lstStyle/>
          <a:p>
            <a:r>
              <a:rPr lang="nl-BE" dirty="0"/>
              <a:t>Website </a:t>
            </a:r>
            <a:r>
              <a:rPr lang="nl-BE" dirty="0" err="1"/>
              <a:t>remains</a:t>
            </a:r>
            <a:r>
              <a:rPr lang="nl-BE" dirty="0"/>
              <a:t> </a:t>
            </a:r>
            <a:r>
              <a:rPr lang="nl-BE" dirty="0" err="1"/>
              <a:t>primary</a:t>
            </a:r>
            <a:r>
              <a:rPr lang="nl-BE" dirty="0"/>
              <a:t> gateway </a:t>
            </a:r>
            <a:r>
              <a:rPr lang="nl-BE" dirty="0" err="1"/>
              <a:t>for</a:t>
            </a:r>
            <a:r>
              <a:rPr lang="nl-BE" dirty="0"/>
              <a:t> information </a:t>
            </a:r>
            <a:r>
              <a:rPr lang="nl-BE" dirty="0" err="1"/>
              <a:t>distribution</a:t>
            </a:r>
            <a:r>
              <a:rPr lang="nl-BE" dirty="0"/>
              <a:t> </a:t>
            </a:r>
          </a:p>
          <a:p>
            <a:r>
              <a:rPr lang="nl-BE" dirty="0" err="1"/>
              <a:t>Useful</a:t>
            </a:r>
            <a:r>
              <a:rPr lang="nl-BE" dirty="0"/>
              <a:t> pop-ups (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webinars</a:t>
            </a:r>
            <a:r>
              <a:rPr lang="nl-BE" dirty="0"/>
              <a:t>, TA calls etc.)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1E94AA-1D0D-238E-778E-3EBA2EDD3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06A5F-4CDE-3579-7200-01D57C0F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CFE428-1D1E-ED24-3B60-5138651988BE}"/>
              </a:ext>
            </a:extLst>
          </p:cNvPr>
          <p:cNvGrpSpPr/>
          <p:nvPr/>
        </p:nvGrpSpPr>
        <p:grpSpPr>
          <a:xfrm>
            <a:off x="427808" y="1918572"/>
            <a:ext cx="8229600" cy="1419666"/>
            <a:chOff x="427808" y="1844065"/>
            <a:chExt cx="8229600" cy="1419666"/>
          </a:xfrm>
        </p:grpSpPr>
        <p:pic>
          <p:nvPicPr>
            <p:cNvPr id="4" name="Picture 3" descr="A graph with blue and orange lines&#10;&#10;AI-generated content may be incorrect.">
              <a:extLst>
                <a:ext uri="{FF2B5EF4-FFF2-40B4-BE49-F238E27FC236}">
                  <a16:creationId xmlns:a16="http://schemas.microsoft.com/office/drawing/2014/main" id="{B08DEE03-4E29-217C-6B65-29681102E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7421"/>
            <a:stretch/>
          </p:blipFill>
          <p:spPr>
            <a:xfrm>
              <a:off x="457199" y="2231662"/>
              <a:ext cx="8170817" cy="1032069"/>
            </a:xfrm>
            <a:prstGeom prst="rect">
              <a:avLst/>
            </a:prstGeom>
          </p:spPr>
        </p:pic>
        <p:sp>
          <p:nvSpPr>
            <p:cNvPr id="6" name="Content Placeholder 2">
              <a:extLst>
                <a:ext uri="{FF2B5EF4-FFF2-40B4-BE49-F238E27FC236}">
                  <a16:creationId xmlns:a16="http://schemas.microsoft.com/office/drawing/2014/main" id="{03941B72-A352-BB5B-B6FE-E1867B903587}"/>
                </a:ext>
              </a:extLst>
            </p:cNvPr>
            <p:cNvSpPr txBox="1">
              <a:spLocks/>
            </p:cNvSpPr>
            <p:nvPr/>
          </p:nvSpPr>
          <p:spPr>
            <a:xfrm>
              <a:off x="427808" y="1844065"/>
              <a:ext cx="8229600" cy="2738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nl-BE" sz="1100" b="1" dirty="0"/>
                <a:t>May 2024- May 2025</a:t>
              </a: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9452DE89-B0E0-7FDF-57ED-C727882687A6}"/>
                </a:ext>
              </a:extLst>
            </p:cNvPr>
            <p:cNvGrpSpPr/>
            <p:nvPr/>
          </p:nvGrpSpPr>
          <p:grpSpPr>
            <a:xfrm>
              <a:off x="1494399" y="2003590"/>
              <a:ext cx="1601513" cy="290687"/>
              <a:chOff x="1304988" y="1998556"/>
              <a:chExt cx="1601513" cy="290687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FF8EF301-1F59-033D-3327-A6EC2616F4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4988" y="2165350"/>
                <a:ext cx="504762" cy="12389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Content Placeholder 2">
                <a:extLst>
                  <a:ext uri="{FF2B5EF4-FFF2-40B4-BE49-F238E27FC236}">
                    <a16:creationId xmlns:a16="http://schemas.microsoft.com/office/drawing/2014/main" id="{4AF9F091-C180-25F9-1986-54EDA6F1A1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820344" y="1998556"/>
                <a:ext cx="1086157" cy="273845"/>
              </a:xfrm>
              <a:prstGeom prst="rect">
                <a:avLst/>
              </a:prstGeom>
            </p:spPr>
            <p:txBody>
              <a:bodyPr vert="horz">
                <a:normAutofit fontScale="775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nl-BE" sz="900" dirty="0">
                    <a:solidFill>
                      <a:srgbClr val="00B050"/>
                    </a:solidFill>
                  </a:rPr>
                  <a:t>G-RADNEXT and </a:t>
                </a:r>
                <a:r>
                  <a:rPr lang="nl-BE" sz="900" dirty="0" err="1">
                    <a:solidFill>
                      <a:srgbClr val="00B050"/>
                    </a:solidFill>
                  </a:rPr>
                  <a:t>Annual</a:t>
                </a:r>
                <a:r>
                  <a:rPr lang="nl-BE" sz="900" dirty="0">
                    <a:solidFill>
                      <a:srgbClr val="00B050"/>
                    </a:solidFill>
                  </a:rPr>
                  <a:t> Meeting 2024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D5BD767-05EE-10CA-0D05-4A68B7CE63D5}"/>
                </a:ext>
              </a:extLst>
            </p:cNvPr>
            <p:cNvGrpSpPr/>
            <p:nvPr/>
          </p:nvGrpSpPr>
          <p:grpSpPr>
            <a:xfrm>
              <a:off x="3606228" y="2054911"/>
              <a:ext cx="1535430" cy="273845"/>
              <a:chOff x="1304988" y="2028427"/>
              <a:chExt cx="1535430" cy="273845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863D4B32-3B0A-F4EC-45BC-2621D26438B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4988" y="2165350"/>
                <a:ext cx="504762" cy="12389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4230E91A-BA4D-2BA1-3BB7-50C1A09B59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54261" y="2028427"/>
                <a:ext cx="1086157" cy="273845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nl-BE" sz="700" dirty="0">
                    <a:solidFill>
                      <a:srgbClr val="00B050"/>
                    </a:solidFill>
                  </a:rPr>
                  <a:t>RADECS 2024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531A25E-6DE4-B8B9-9804-2D840B6FF6FF}"/>
                </a:ext>
              </a:extLst>
            </p:cNvPr>
            <p:cNvGrpSpPr/>
            <p:nvPr/>
          </p:nvGrpSpPr>
          <p:grpSpPr>
            <a:xfrm>
              <a:off x="6155690" y="2157738"/>
              <a:ext cx="1535430" cy="273845"/>
              <a:chOff x="1304988" y="2028427"/>
              <a:chExt cx="1535430" cy="273845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09C80B62-26A1-4CBC-F76F-286BAACE8EF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04988" y="2165350"/>
                <a:ext cx="504762" cy="123893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Content Placeholder 2">
                <a:extLst>
                  <a:ext uri="{FF2B5EF4-FFF2-40B4-BE49-F238E27FC236}">
                    <a16:creationId xmlns:a16="http://schemas.microsoft.com/office/drawing/2014/main" id="{EC21C700-DE08-34EE-E0F6-1112580F15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54261" y="2028427"/>
                <a:ext cx="1086157" cy="273845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13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1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nl-BE" sz="700" dirty="0" err="1">
                    <a:solidFill>
                      <a:srgbClr val="00B050"/>
                    </a:solidFill>
                  </a:rPr>
                  <a:t>Launch</a:t>
                </a:r>
                <a:r>
                  <a:rPr lang="nl-BE" sz="700" dirty="0">
                    <a:solidFill>
                      <a:srgbClr val="00B050"/>
                    </a:solidFill>
                  </a:rPr>
                  <a:t> </a:t>
                </a:r>
                <a:r>
                  <a:rPr lang="nl-BE" sz="700" dirty="0" err="1">
                    <a:solidFill>
                      <a:srgbClr val="00B050"/>
                    </a:solidFill>
                  </a:rPr>
                  <a:t>January</a:t>
                </a:r>
                <a:r>
                  <a:rPr lang="nl-BE" sz="700" dirty="0">
                    <a:solidFill>
                      <a:srgbClr val="00B050"/>
                    </a:solidFill>
                  </a:rPr>
                  <a:t> </a:t>
                </a:r>
                <a:br>
                  <a:rPr lang="nl-BE" sz="700" dirty="0">
                    <a:solidFill>
                      <a:srgbClr val="00B050"/>
                    </a:solidFill>
                  </a:rPr>
                </a:br>
                <a:r>
                  <a:rPr lang="nl-BE" sz="700" dirty="0">
                    <a:solidFill>
                      <a:srgbClr val="00B050"/>
                    </a:solidFill>
                  </a:rPr>
                  <a:t>TA call</a:t>
                </a:r>
              </a:p>
            </p:txBody>
          </p:sp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5A6DDAF-20B1-27EA-D62C-0466ABA6B166}"/>
              </a:ext>
            </a:extLst>
          </p:cNvPr>
          <p:cNvGrpSpPr/>
          <p:nvPr/>
        </p:nvGrpSpPr>
        <p:grpSpPr>
          <a:xfrm>
            <a:off x="529046" y="3543173"/>
            <a:ext cx="3155647" cy="927228"/>
            <a:chOff x="529046" y="3468665"/>
            <a:chExt cx="3385611" cy="1044077"/>
          </a:xfrm>
        </p:grpSpPr>
        <p:pic>
          <p:nvPicPr>
            <p:cNvPr id="21" name="Picture 20" descr="A screenshot of a web page&#10;&#10;AI-generated content may be incorrect.">
              <a:extLst>
                <a:ext uri="{FF2B5EF4-FFF2-40B4-BE49-F238E27FC236}">
                  <a16:creationId xmlns:a16="http://schemas.microsoft.com/office/drawing/2014/main" id="{39B1D834-09A4-1DDF-3D0E-51FF0AAA7D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68687"/>
            <a:stretch/>
          </p:blipFill>
          <p:spPr>
            <a:xfrm>
              <a:off x="529046" y="3468665"/>
              <a:ext cx="3385611" cy="770233"/>
            </a:xfrm>
            <a:prstGeom prst="rect">
              <a:avLst/>
            </a:prstGeom>
          </p:spPr>
        </p:pic>
        <p:pic>
          <p:nvPicPr>
            <p:cNvPr id="24" name="Picture 23" descr="A screenshot of a web page&#10;&#10;AI-generated content may be incorrect.">
              <a:extLst>
                <a:ext uri="{FF2B5EF4-FFF2-40B4-BE49-F238E27FC236}">
                  <a16:creationId xmlns:a16="http://schemas.microsoft.com/office/drawing/2014/main" id="{10CDBC4A-1D91-D512-A3ED-32F766ADA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0348" b="28519"/>
            <a:stretch/>
          </p:blipFill>
          <p:spPr>
            <a:xfrm>
              <a:off x="529046" y="4238898"/>
              <a:ext cx="3385611" cy="27384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05879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A1177-57BA-0C86-8915-0D9C7CAE1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Website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statistics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E9090D-AD3C-FF58-AF65-F3A453730E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AC31A-E7EC-DBE0-7936-DCC7B75C93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9" name="Picture 8" descr="A map of europe with different colored countries/regions&#10;&#10;AI-generated content may be incorrect.">
            <a:extLst>
              <a:ext uri="{FF2B5EF4-FFF2-40B4-BE49-F238E27FC236}">
                <a16:creationId xmlns:a16="http://schemas.microsoft.com/office/drawing/2014/main" id="{862C0AA4-163D-0558-F696-4F87B3641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8735" y="1646354"/>
            <a:ext cx="3378673" cy="2713374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10B0850-18D0-4E07-0AD8-E991E282E398}"/>
              </a:ext>
            </a:extLst>
          </p:cNvPr>
          <p:cNvSpPr txBox="1">
            <a:spLocks/>
          </p:cNvSpPr>
          <p:nvPr/>
        </p:nvSpPr>
        <p:spPr>
          <a:xfrm>
            <a:off x="427808" y="1063883"/>
            <a:ext cx="8229600" cy="27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1100" b="1" dirty="0">
                <a:solidFill>
                  <a:schemeClr val="accent4"/>
                </a:solidFill>
              </a:rPr>
              <a:t>Visitor </a:t>
            </a:r>
            <a:r>
              <a:rPr lang="nl-BE" sz="1100" b="1" dirty="0" err="1">
                <a:solidFill>
                  <a:schemeClr val="accent4"/>
                </a:solidFill>
              </a:rPr>
              <a:t>distribution</a:t>
            </a:r>
            <a:endParaRPr lang="nl-BE" sz="1100" b="1" dirty="0">
              <a:solidFill>
                <a:schemeClr val="accent4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96593A8-0CDF-B1A5-50ED-56C4C65CC4B2}"/>
              </a:ext>
            </a:extLst>
          </p:cNvPr>
          <p:cNvSpPr txBox="1">
            <a:spLocks/>
          </p:cNvSpPr>
          <p:nvPr/>
        </p:nvSpPr>
        <p:spPr>
          <a:xfrm>
            <a:off x="427808" y="1306838"/>
            <a:ext cx="8229600" cy="27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1100" b="1" dirty="0"/>
              <a:t>Worldwide						Europe</a:t>
            </a:r>
          </a:p>
        </p:txBody>
      </p:sp>
      <p:pic>
        <p:nvPicPr>
          <p:cNvPr id="13" name="Picture 12" descr="A map of the world&#10;&#10;AI-generated content may be incorrect.">
            <a:extLst>
              <a:ext uri="{FF2B5EF4-FFF2-40B4-BE49-F238E27FC236}">
                <a16:creationId xmlns:a16="http://schemas.microsoft.com/office/drawing/2014/main" id="{8E68CD5C-1DF4-46A6-9F54-A821050E44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" y="1646354"/>
            <a:ext cx="4258491" cy="2595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289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B9ABBD2-41B5-C524-B63A-EE228B2B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LinkedIn</a:t>
            </a:r>
            <a:endParaRPr lang="en-B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F5F167-24AE-D891-7115-CBF9D8F35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14325" indent="-277813"/>
            <a:r>
              <a:rPr lang="nl-BE" dirty="0" err="1"/>
              <a:t>Currently</a:t>
            </a:r>
            <a:r>
              <a:rPr lang="nl-BE" dirty="0"/>
              <a:t> </a:t>
            </a:r>
            <a:r>
              <a:rPr lang="nl-BE" b="1" dirty="0"/>
              <a:t>1510 </a:t>
            </a:r>
            <a:r>
              <a:rPr lang="nl-BE" b="1" dirty="0" err="1"/>
              <a:t>followers</a:t>
            </a:r>
            <a:r>
              <a:rPr lang="nl-BE" dirty="0"/>
              <a:t>! </a:t>
            </a:r>
            <a:br>
              <a:rPr lang="nl-BE" dirty="0"/>
            </a:br>
            <a:r>
              <a:rPr lang="nl-BE" dirty="0"/>
              <a:t>(+250 </a:t>
            </a:r>
            <a:r>
              <a:rPr lang="nl-BE" dirty="0" err="1"/>
              <a:t>since</a:t>
            </a:r>
            <a:r>
              <a:rPr lang="nl-BE" dirty="0"/>
              <a:t> </a:t>
            </a:r>
            <a:r>
              <a:rPr lang="nl-BE" dirty="0" err="1"/>
              <a:t>previous</a:t>
            </a:r>
            <a:r>
              <a:rPr lang="nl-BE" dirty="0"/>
              <a:t> </a:t>
            </a:r>
            <a:r>
              <a:rPr lang="nl-BE" dirty="0" err="1"/>
              <a:t>Annual</a:t>
            </a:r>
            <a:r>
              <a:rPr lang="nl-BE" dirty="0"/>
              <a:t> Meeting)</a:t>
            </a:r>
          </a:p>
          <a:p>
            <a:pPr marL="314325" indent="-277813">
              <a:spcBef>
                <a:spcPts val="800"/>
              </a:spcBef>
            </a:pPr>
            <a:r>
              <a:rPr lang="nl-BE" dirty="0"/>
              <a:t>And a lot of </a:t>
            </a:r>
            <a:r>
              <a:rPr lang="nl-BE" dirty="0" err="1"/>
              <a:t>activity</a:t>
            </a:r>
            <a:r>
              <a:rPr lang="nl-BE" dirty="0"/>
              <a:t> on LinkedIn</a:t>
            </a:r>
          </a:p>
          <a:p>
            <a:pPr marL="674688" lvl="1" indent="-454025"/>
            <a:r>
              <a:rPr lang="nl-BE" dirty="0" err="1"/>
              <a:t>Regular</a:t>
            </a:r>
            <a:r>
              <a:rPr lang="nl-BE" dirty="0"/>
              <a:t> </a:t>
            </a:r>
            <a:r>
              <a:rPr lang="nl-BE" dirty="0" err="1"/>
              <a:t>posts</a:t>
            </a:r>
            <a:r>
              <a:rPr lang="nl-BE" dirty="0"/>
              <a:t> </a:t>
            </a:r>
            <a:r>
              <a:rPr lang="nl-BE" dirty="0" err="1"/>
              <a:t>about</a:t>
            </a:r>
            <a:r>
              <a:rPr lang="nl-BE" dirty="0"/>
              <a:t> events (G-RADNEXT, </a:t>
            </a:r>
            <a:r>
              <a:rPr lang="nl-BE" dirty="0" err="1"/>
              <a:t>webinars</a:t>
            </a:r>
            <a:r>
              <a:rPr lang="nl-BE" dirty="0"/>
              <a:t>, conferences, …)</a:t>
            </a:r>
          </a:p>
          <a:p>
            <a:pPr marL="674688" lvl="1" indent="-454025"/>
            <a:r>
              <a:rPr lang="nl-BE" dirty="0" err="1"/>
              <a:t>Posts</a:t>
            </a:r>
            <a:r>
              <a:rPr lang="nl-BE" dirty="0"/>
              <a:t> </a:t>
            </a:r>
            <a:r>
              <a:rPr lang="nl-BE" dirty="0" err="1"/>
              <a:t>about</a:t>
            </a:r>
            <a:r>
              <a:rPr lang="nl-BE" dirty="0"/>
              <a:t> calls </a:t>
            </a:r>
            <a:r>
              <a:rPr lang="nl-BE" dirty="0" err="1"/>
              <a:t>for</a:t>
            </a:r>
            <a:r>
              <a:rPr lang="nl-BE" dirty="0"/>
              <a:t> </a:t>
            </a:r>
            <a:r>
              <a:rPr lang="nl-BE" dirty="0" err="1"/>
              <a:t>beam</a:t>
            </a:r>
            <a:r>
              <a:rPr lang="nl-BE" dirty="0"/>
              <a:t> time </a:t>
            </a:r>
            <a:r>
              <a:rPr lang="nl-BE" dirty="0" err="1"/>
              <a:t>proposals</a:t>
            </a:r>
            <a:r>
              <a:rPr lang="nl-BE" dirty="0"/>
              <a:t> &amp; RADNEXT research in the spotlight</a:t>
            </a:r>
          </a:p>
          <a:p>
            <a:pPr marL="674688" lvl="1" indent="-454025"/>
            <a:r>
              <a:rPr lang="nl-BE" dirty="0"/>
              <a:t>A lot of </a:t>
            </a:r>
            <a:r>
              <a:rPr lang="nl-BE" dirty="0" err="1"/>
              <a:t>posts</a:t>
            </a:r>
            <a:r>
              <a:rPr lang="nl-BE" dirty="0"/>
              <a:t>/tags </a:t>
            </a:r>
            <a:r>
              <a:rPr lang="nl-BE" dirty="0" err="1"/>
              <a:t>by</a:t>
            </a:r>
            <a:r>
              <a:rPr lang="nl-BE" dirty="0"/>
              <a:t> facility users </a:t>
            </a:r>
            <a:r>
              <a:rPr lang="nl-BE" dirty="0" err="1"/>
              <a:t>after</a:t>
            </a:r>
            <a:r>
              <a:rPr lang="nl-BE" dirty="0"/>
              <a:t> </a:t>
            </a:r>
            <a:r>
              <a:rPr lang="nl-BE" dirty="0" err="1"/>
              <a:t>their</a:t>
            </a:r>
            <a:r>
              <a:rPr lang="nl-BE" dirty="0"/>
              <a:t> </a:t>
            </a:r>
            <a:r>
              <a:rPr lang="nl-BE" dirty="0" err="1"/>
              <a:t>irradiation</a:t>
            </a:r>
            <a:r>
              <a:rPr lang="nl-BE" dirty="0"/>
              <a:t> </a:t>
            </a:r>
            <a:r>
              <a:rPr lang="nl-BE" dirty="0" err="1"/>
              <a:t>experiments</a:t>
            </a:r>
            <a:endParaRPr lang="nl-BE" dirty="0"/>
          </a:p>
          <a:p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1E94AA-1D0D-238E-778E-3EBA2EDD3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06A5F-4CDE-3579-7200-01D57C0F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B5AC58-F18D-8038-798C-D745670EC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232" y="3035872"/>
            <a:ext cx="4670787" cy="200523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3A6D297-9200-132F-A3C9-8B4E5061653A}"/>
              </a:ext>
            </a:extLst>
          </p:cNvPr>
          <p:cNvGrpSpPr/>
          <p:nvPr/>
        </p:nvGrpSpPr>
        <p:grpSpPr>
          <a:xfrm>
            <a:off x="3742229" y="3488595"/>
            <a:ext cx="1393703" cy="318295"/>
            <a:chOff x="977900" y="1662346"/>
            <a:chExt cx="1393703" cy="31829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24D156D-C06B-1124-FD9E-AEF0A319A9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7900" y="1778000"/>
              <a:ext cx="133350" cy="202641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Content Placeholder 2">
              <a:extLst>
                <a:ext uri="{FF2B5EF4-FFF2-40B4-BE49-F238E27FC236}">
                  <a16:creationId xmlns:a16="http://schemas.microsoft.com/office/drawing/2014/main" id="{B907EAF8-3D54-5CBA-6BD5-A7B6FED03C13}"/>
                </a:ext>
              </a:extLst>
            </p:cNvPr>
            <p:cNvSpPr txBox="1">
              <a:spLocks/>
            </p:cNvSpPr>
            <p:nvPr/>
          </p:nvSpPr>
          <p:spPr>
            <a:xfrm>
              <a:off x="1048839" y="1662346"/>
              <a:ext cx="1322764" cy="2738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nl-BE" sz="600" dirty="0">
                  <a:solidFill>
                    <a:srgbClr val="00B050"/>
                  </a:solidFill>
                </a:rPr>
                <a:t>GB-RADNEXT 2024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3AB3E1E-3675-4EB2-F4E4-25441B94DA6C}"/>
              </a:ext>
            </a:extLst>
          </p:cNvPr>
          <p:cNvGrpSpPr/>
          <p:nvPr/>
        </p:nvGrpSpPr>
        <p:grpSpPr>
          <a:xfrm>
            <a:off x="3005638" y="3511779"/>
            <a:ext cx="1322764" cy="454258"/>
            <a:chOff x="806614" y="1526383"/>
            <a:chExt cx="1322764" cy="454258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BCB6AAD-F7CB-D748-05D9-7E8AE612F8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7900" y="1720173"/>
              <a:ext cx="14662" cy="26046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6CB70F0C-C91C-EFD5-9EA2-359E0EA10E72}"/>
                </a:ext>
              </a:extLst>
            </p:cNvPr>
            <p:cNvSpPr txBox="1">
              <a:spLocks/>
            </p:cNvSpPr>
            <p:nvPr/>
          </p:nvSpPr>
          <p:spPr>
            <a:xfrm>
              <a:off x="806614" y="1526383"/>
              <a:ext cx="1322764" cy="27384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13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buNone/>
              </a:pPr>
              <a:r>
                <a:rPr lang="nl-BE" sz="600" dirty="0">
                  <a:solidFill>
                    <a:srgbClr val="00B050"/>
                  </a:solidFill>
                </a:rPr>
                <a:t>TA call </a:t>
              </a:r>
              <a:r>
                <a:rPr lang="nl-BE" sz="600" dirty="0" err="1">
                  <a:solidFill>
                    <a:srgbClr val="00B050"/>
                  </a:solidFill>
                </a:rPr>
                <a:t>launch</a:t>
              </a:r>
              <a:endParaRPr lang="nl-BE" sz="600" dirty="0">
                <a:solidFill>
                  <a:srgbClr val="00B050"/>
                </a:solidFill>
              </a:endParaRPr>
            </a:p>
          </p:txBody>
        </p:sp>
      </p:grp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9A20A9C4-23E6-E62D-0130-4C86ECD846CE}"/>
              </a:ext>
            </a:extLst>
          </p:cNvPr>
          <p:cNvSpPr txBox="1">
            <a:spLocks/>
          </p:cNvSpPr>
          <p:nvPr/>
        </p:nvSpPr>
        <p:spPr>
          <a:xfrm>
            <a:off x="7328685" y="3467326"/>
            <a:ext cx="1322764" cy="273845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nl-BE" sz="600" dirty="0">
                <a:solidFill>
                  <a:srgbClr val="00B050"/>
                </a:solidFill>
              </a:rPr>
              <a:t>Intensive </a:t>
            </a:r>
            <a:r>
              <a:rPr lang="nl-BE" sz="600" dirty="0" err="1">
                <a:solidFill>
                  <a:srgbClr val="00B050"/>
                </a:solidFill>
              </a:rPr>
              <a:t>activity</a:t>
            </a:r>
            <a:r>
              <a:rPr lang="nl-BE" sz="600" dirty="0">
                <a:solidFill>
                  <a:srgbClr val="00B050"/>
                </a:solidFill>
              </a:rPr>
              <a:t> </a:t>
            </a:r>
            <a:r>
              <a:rPr lang="nl-BE" sz="600" dirty="0" err="1">
                <a:solidFill>
                  <a:srgbClr val="00B050"/>
                </a:solidFill>
              </a:rPr>
              <a:t>for</a:t>
            </a:r>
            <a:r>
              <a:rPr lang="nl-BE" sz="600" dirty="0">
                <a:solidFill>
                  <a:srgbClr val="00B050"/>
                </a:solidFill>
              </a:rPr>
              <a:t> </a:t>
            </a:r>
            <a:br>
              <a:rPr lang="nl-BE" sz="600" dirty="0">
                <a:solidFill>
                  <a:srgbClr val="00B050"/>
                </a:solidFill>
              </a:rPr>
            </a:br>
            <a:r>
              <a:rPr lang="nl-BE" sz="600" dirty="0">
                <a:solidFill>
                  <a:srgbClr val="00B050"/>
                </a:solidFill>
              </a:rPr>
              <a:t>G-RADNEXT 2025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3D50D3F-9551-D45A-0372-B729CAEE53C3}"/>
              </a:ext>
            </a:extLst>
          </p:cNvPr>
          <p:cNvCxnSpPr>
            <a:cxnSpLocks/>
          </p:cNvCxnSpPr>
          <p:nvPr/>
        </p:nvCxnSpPr>
        <p:spPr>
          <a:xfrm flipV="1">
            <a:off x="7255503" y="3701098"/>
            <a:ext cx="133350" cy="20264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6268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B9ABBD2-41B5-C524-B63A-EE228B2BD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RADNEXT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newsletter</a:t>
            </a:r>
            <a:endParaRPr lang="en-B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2F5F167-24AE-D891-7115-CBF9D8F35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/>
            <a:r>
              <a:rPr lang="nl-BE" dirty="0"/>
              <a:t>10 </a:t>
            </a:r>
            <a:r>
              <a:rPr lang="nl-BE" dirty="0" err="1"/>
              <a:t>newsletters</a:t>
            </a:r>
            <a:r>
              <a:rPr lang="nl-BE" dirty="0"/>
              <a:t> sent via Spotler platform</a:t>
            </a:r>
          </a:p>
          <a:p>
            <a:pPr marL="697230" lvl="1" indent="-285750"/>
            <a:r>
              <a:rPr lang="en-US" u="sng" dirty="0"/>
              <a:t>Topics:</a:t>
            </a:r>
            <a:r>
              <a:rPr lang="en-US" dirty="0"/>
              <a:t> updates and interesting news on the project, research results, TA calls, webinars, workshops, conferences …</a:t>
            </a:r>
            <a:endParaRPr lang="en-US" sz="1600" dirty="0"/>
          </a:p>
          <a:p>
            <a:pPr marL="285750" indent="-285750"/>
            <a:r>
              <a:rPr lang="en-US" sz="1600" dirty="0"/>
              <a:t>Newsletter sign-up button added </a:t>
            </a:r>
            <a:r>
              <a:rPr lang="nl-BE" sz="1600" dirty="0"/>
              <a:t>as pop-up on website + </a:t>
            </a:r>
            <a:r>
              <a:rPr lang="nl-BE" sz="1600" dirty="0" err="1"/>
              <a:t>archive</a:t>
            </a:r>
            <a:r>
              <a:rPr lang="nl-BE" sz="1600" dirty="0"/>
              <a:t> </a:t>
            </a:r>
            <a:r>
              <a:rPr lang="nl-BE" sz="1600" dirty="0" err="1"/>
              <a:t>available</a:t>
            </a:r>
            <a:endParaRPr lang="nl-BE" sz="1600" dirty="0"/>
          </a:p>
          <a:p>
            <a:pPr marL="285750" indent="-285750"/>
            <a:endParaRPr lang="nl-BE" sz="1600" dirty="0"/>
          </a:p>
          <a:p>
            <a:pPr marL="285750" indent="-285750"/>
            <a:r>
              <a:rPr lang="nl-BE" sz="1600" dirty="0" err="1"/>
              <a:t>Current</a:t>
            </a:r>
            <a:r>
              <a:rPr lang="nl-BE" sz="1600" dirty="0"/>
              <a:t> mailing list: 320 </a:t>
            </a:r>
            <a:r>
              <a:rPr lang="nl-BE" sz="1600" dirty="0" err="1"/>
              <a:t>contacts</a:t>
            </a:r>
            <a:r>
              <a:rPr lang="nl-BE" sz="1600" dirty="0"/>
              <a:t> </a:t>
            </a:r>
          </a:p>
          <a:p>
            <a:pPr marL="697230" lvl="1" indent="-285750"/>
            <a:r>
              <a:rPr lang="nl-BE" dirty="0"/>
              <a:t>103 </a:t>
            </a:r>
            <a:r>
              <a:rPr lang="nl-BE" dirty="0" err="1"/>
              <a:t>signed</a:t>
            </a:r>
            <a:r>
              <a:rPr lang="nl-BE" dirty="0"/>
              <a:t> up via </a:t>
            </a:r>
            <a:r>
              <a:rPr lang="nl-BE" dirty="0" err="1"/>
              <a:t>subscription</a:t>
            </a:r>
            <a:r>
              <a:rPr lang="nl-BE" dirty="0"/>
              <a:t> form!</a:t>
            </a:r>
          </a:p>
          <a:p>
            <a:pPr marL="697230" lvl="1" indent="-285750"/>
            <a:endParaRPr lang="nl-BE" dirty="0"/>
          </a:p>
          <a:p>
            <a:pPr marL="0" indent="0">
              <a:buNone/>
            </a:pPr>
            <a:r>
              <a:rPr lang="nl-BE" dirty="0">
                <a:sym typeface="Wingdings" panose="05000000000000000000" pitchFamily="2" charset="2"/>
              </a:rPr>
              <a:t> </a:t>
            </a:r>
            <a:r>
              <a:rPr lang="nl-BE" dirty="0" err="1"/>
              <a:t>Any</a:t>
            </a:r>
            <a:r>
              <a:rPr lang="nl-BE" dirty="0"/>
              <a:t> </a:t>
            </a:r>
            <a:r>
              <a:rPr lang="nl-BE" dirty="0" err="1"/>
              <a:t>ideas</a:t>
            </a:r>
            <a:r>
              <a:rPr lang="nl-BE" dirty="0"/>
              <a:t> or input </a:t>
            </a:r>
            <a:r>
              <a:rPr lang="nl-BE" dirty="0" err="1"/>
              <a:t>for</a:t>
            </a:r>
            <a:r>
              <a:rPr lang="nl-BE" dirty="0"/>
              <a:t> the </a:t>
            </a:r>
            <a:r>
              <a:rPr lang="nl-BE" dirty="0" err="1"/>
              <a:t>newsletter</a:t>
            </a:r>
            <a:r>
              <a:rPr lang="nl-BE" dirty="0"/>
              <a:t> is </a:t>
            </a:r>
            <a:r>
              <a:rPr lang="nl-BE" dirty="0" err="1"/>
              <a:t>always</a:t>
            </a:r>
            <a:r>
              <a:rPr lang="nl-BE" dirty="0"/>
              <a:t> </a:t>
            </a:r>
            <a:r>
              <a:rPr lang="nl-BE" dirty="0" err="1"/>
              <a:t>welcome</a:t>
            </a:r>
            <a:r>
              <a:rPr lang="nl-BE" dirty="0"/>
              <a:t> via </a:t>
            </a:r>
            <a:r>
              <a:rPr lang="nl-BE" dirty="0">
                <a:hlinkClick r:id="rId2"/>
              </a:rPr>
              <a:t>radnext.network@communication.cern.ch</a:t>
            </a:r>
            <a:r>
              <a:rPr lang="nl-BE" dirty="0"/>
              <a:t>!</a:t>
            </a:r>
          </a:p>
          <a:p>
            <a:pPr marL="285750" indent="-285750"/>
            <a:endParaRPr lang="nl-BE" dirty="0"/>
          </a:p>
          <a:p>
            <a:pPr marL="285750" indent="-285750"/>
            <a:endParaRPr lang="nl-BE" dirty="0"/>
          </a:p>
          <a:p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1E94AA-1D0D-238E-778E-3EBA2EDD3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06A5F-4CDE-3579-7200-01D57C0FF5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9081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08B7A-D13E-ED5C-E14D-EB8D266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430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Email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signatures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48B72-77D1-4AC1-4723-BA9E45B10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23713"/>
            <a:ext cx="4017818" cy="3203145"/>
          </a:xfrm>
        </p:spPr>
        <p:txBody>
          <a:bodyPr/>
          <a:lstStyle/>
          <a:p>
            <a:pPr marL="285750" indent="-285750"/>
            <a:r>
              <a:rPr lang="nl-BE" sz="1600" dirty="0"/>
              <a:t>Easy way </a:t>
            </a:r>
            <a:r>
              <a:rPr lang="nl-BE" sz="1600" dirty="0" err="1"/>
              <a:t>to</a:t>
            </a:r>
            <a:r>
              <a:rPr lang="nl-BE" sz="1600" dirty="0"/>
              <a:t> spread the word </a:t>
            </a:r>
            <a:r>
              <a:rPr lang="nl-BE" sz="1600" dirty="0" err="1"/>
              <a:t>about</a:t>
            </a:r>
            <a:r>
              <a:rPr lang="nl-BE" sz="1600" dirty="0"/>
              <a:t> RADNEXT TA calls and </a:t>
            </a:r>
            <a:r>
              <a:rPr lang="nl-BE" sz="1600" dirty="0" err="1"/>
              <a:t>other</a:t>
            </a:r>
            <a:r>
              <a:rPr lang="nl-BE" sz="1600" dirty="0"/>
              <a:t> </a:t>
            </a:r>
            <a:r>
              <a:rPr lang="nl-BE" sz="1600" dirty="0" err="1"/>
              <a:t>activities</a:t>
            </a:r>
            <a:endParaRPr lang="nl-BE" sz="1600" dirty="0"/>
          </a:p>
          <a:p>
            <a:pPr marL="285750" indent="-285750"/>
            <a:r>
              <a:rPr lang="nl-BE" sz="1600" dirty="0" err="1"/>
              <a:t>Thanks</a:t>
            </a:r>
            <a:r>
              <a:rPr lang="nl-BE" sz="1600" dirty="0"/>
              <a:t> </a:t>
            </a:r>
            <a:r>
              <a:rPr lang="nl-BE" sz="1600" dirty="0" err="1"/>
              <a:t>for</a:t>
            </a:r>
            <a:r>
              <a:rPr lang="nl-BE" sz="1600" dirty="0"/>
              <a:t> </a:t>
            </a:r>
            <a:r>
              <a:rPr lang="nl-BE" sz="1600" dirty="0" err="1"/>
              <a:t>also</a:t>
            </a:r>
            <a:r>
              <a:rPr lang="nl-BE" sz="1600" dirty="0"/>
              <a:t> </a:t>
            </a:r>
            <a:r>
              <a:rPr lang="nl-BE" sz="1600" dirty="0" err="1"/>
              <a:t>adding</a:t>
            </a:r>
            <a:r>
              <a:rPr lang="nl-BE" sz="1600" dirty="0"/>
              <a:t> </a:t>
            </a:r>
            <a:r>
              <a:rPr lang="nl-BE" sz="1600" dirty="0" err="1"/>
              <a:t>them</a:t>
            </a:r>
            <a:r>
              <a:rPr lang="nl-BE" sz="1600" dirty="0"/>
              <a:t> </a:t>
            </a:r>
            <a:r>
              <a:rPr lang="nl-BE" sz="1600" dirty="0" err="1"/>
              <a:t>to</a:t>
            </a:r>
            <a:r>
              <a:rPr lang="nl-BE" sz="1600" dirty="0"/>
              <a:t> </a:t>
            </a:r>
            <a:r>
              <a:rPr lang="nl-BE" sz="1600" dirty="0" err="1"/>
              <a:t>your</a:t>
            </a:r>
            <a:r>
              <a:rPr lang="nl-BE" sz="1600" dirty="0"/>
              <a:t> </a:t>
            </a:r>
            <a:r>
              <a:rPr lang="nl-BE" sz="1600" dirty="0" err="1"/>
              <a:t>own</a:t>
            </a:r>
            <a:r>
              <a:rPr lang="nl-BE" sz="1600" dirty="0"/>
              <a:t> email </a:t>
            </a:r>
            <a:r>
              <a:rPr lang="nl-BE" sz="1600" dirty="0" err="1"/>
              <a:t>signature</a:t>
            </a:r>
            <a:r>
              <a:rPr lang="nl-BE" sz="1600" dirty="0"/>
              <a:t>!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C1E0F-30CD-976C-64D6-06164ED04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EF7F9-2D37-31E9-AFB3-B1C54CE2D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275324-3158-D18B-1F2D-28048140CC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60944"/>
          <a:stretch/>
        </p:blipFill>
        <p:spPr>
          <a:xfrm>
            <a:off x="4858747" y="1022308"/>
            <a:ext cx="3977143" cy="106157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CD69AFA-F7AF-4955-F06A-6A60C8AF62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8747" y="2043249"/>
            <a:ext cx="3928696" cy="9477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19325B5-C8BF-8905-EDD9-173D6CB2BE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8747" y="3161249"/>
            <a:ext cx="3928696" cy="82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593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F21A43-7182-B6D0-1362-FD2E363D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3600" dirty="0"/>
              <a:t>Training </a:t>
            </a:r>
            <a:r>
              <a:rPr lang="nl-BE" sz="3600" dirty="0" err="1"/>
              <a:t>activities</a:t>
            </a:r>
            <a:endParaRPr lang="en-BE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4EFCE-102B-DCFF-E126-B5274C8D0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27B57-0485-038A-93A7-3F16B3F49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4DA5146B-DCF6-A91E-8379-BA0B4F127A8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47370" y="2447188"/>
            <a:ext cx="2743200" cy="314740"/>
          </a:xfrm>
        </p:spPr>
        <p:txBody>
          <a:bodyPr/>
          <a:lstStyle/>
          <a:p>
            <a:r>
              <a:rPr lang="en-US" b="1" dirty="0">
                <a:solidFill>
                  <a:srgbClr val="ABD7FF"/>
                </a:solidFill>
              </a:rPr>
              <a:t>Online and in-person</a:t>
            </a:r>
            <a:endParaRPr lang="en-GB" b="1" dirty="0">
              <a:solidFill>
                <a:srgbClr val="ABD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064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08B7A-D13E-ED5C-E14D-EB8D2668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dirty="0"/>
              <a:t>Training </a:t>
            </a:r>
            <a:r>
              <a:rPr lang="nl-BE" dirty="0" err="1"/>
              <a:t>activities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48B72-77D1-4AC1-4723-BA9E45B10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WP2 also has a focus on training activities in the radiation effects domain with the main goals to 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educate people on the fundamentals related to radiation effects in electronics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attract more engineers and scientists to the field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WP2 focuses on two important training modalities: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Online</a:t>
            </a:r>
            <a:r>
              <a:rPr lang="en-US" dirty="0"/>
              <a:t> training activities via webinars and a dedicated Massive Online Open Course (MOOC) on Radiation Effects in Electronics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b="1" dirty="0"/>
              <a:t>In-person</a:t>
            </a:r>
            <a:r>
              <a:rPr lang="en-US" dirty="0"/>
              <a:t> training opportunities via the </a:t>
            </a:r>
            <a:r>
              <a:rPr lang="en-US" dirty="0" err="1"/>
              <a:t>organisation</a:t>
            </a:r>
            <a:r>
              <a:rPr lang="en-US" dirty="0"/>
              <a:t> of international schools and workshops</a:t>
            </a:r>
            <a:endParaRPr lang="en-BE" dirty="0"/>
          </a:p>
          <a:p>
            <a:pPr marL="36576" indent="0">
              <a:buNone/>
            </a:pP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C1E0F-30CD-976C-64D6-06164ED04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EF7F9-2D37-31E9-AFB3-B1C54CE2D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167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08B7A-D13E-ED5C-E14D-EB8D2668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Online training </a:t>
            </a:r>
            <a:r>
              <a:rPr lang="nl-BE" dirty="0" err="1"/>
              <a:t>activities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Webinars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48B72-77D1-4AC1-4723-BA9E45B10F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264727" cy="3203145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nl-BE" sz="1600" dirty="0"/>
              <a:t>Webinar series on present and </a:t>
            </a:r>
            <a:r>
              <a:rPr lang="nl-BE" sz="1600" dirty="0" err="1"/>
              <a:t>future</a:t>
            </a:r>
            <a:r>
              <a:rPr lang="nl-BE" sz="1600" dirty="0"/>
              <a:t> </a:t>
            </a:r>
            <a:r>
              <a:rPr lang="nl-BE" sz="1600" dirty="0" err="1"/>
              <a:t>irradiation</a:t>
            </a:r>
            <a:r>
              <a:rPr lang="nl-BE" sz="1600" dirty="0"/>
              <a:t> </a:t>
            </a:r>
            <a:r>
              <a:rPr lang="nl-BE" sz="1600" dirty="0" err="1"/>
              <a:t>facilities</a:t>
            </a:r>
            <a:r>
              <a:rPr lang="nl-BE" sz="1600" dirty="0"/>
              <a:t> </a:t>
            </a:r>
            <a:r>
              <a:rPr lang="nl-BE" sz="1600" dirty="0" err="1"/>
              <a:t>around</a:t>
            </a:r>
            <a:r>
              <a:rPr lang="nl-BE" sz="1600" dirty="0"/>
              <a:t> the </a:t>
            </a:r>
            <a:r>
              <a:rPr lang="nl-BE" sz="1600" dirty="0" err="1"/>
              <a:t>world</a:t>
            </a:r>
            <a:r>
              <a:rPr lang="nl-BE" sz="1600" dirty="0"/>
              <a:t>:</a:t>
            </a:r>
            <a:endParaRPr lang="en-US" sz="1600" b="1" i="0" dirty="0">
              <a:solidFill>
                <a:srgbClr val="25408F"/>
              </a:solidFill>
              <a:effectLst/>
              <a:latin typeface="open sans" panose="020B060603050402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300" b="1" dirty="0"/>
              <a:t>29 April 2025 </a:t>
            </a:r>
            <a:r>
              <a:rPr lang="en-US" sz="1300" dirty="0"/>
              <a:t>| HEARTS@CERN: High-Energy Heavy Ions for Space Electronics Testing – by </a:t>
            </a:r>
            <a:r>
              <a:rPr lang="en-US" sz="1300" i="1" dirty="0"/>
              <a:t>Andreas Waets &amp; Natalia </a:t>
            </a:r>
            <a:r>
              <a:rPr lang="en-US" sz="1300" i="1" dirty="0" err="1"/>
              <a:t>Emriskova</a:t>
            </a:r>
            <a:endParaRPr lang="en-US" sz="1300" i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300" b="1" dirty="0"/>
              <a:t>20 May 2025 </a:t>
            </a:r>
            <a:r>
              <a:rPr lang="en-US" sz="1300" dirty="0"/>
              <a:t>| SEE Testing at Texas A&amp;M University Cyclotron – by </a:t>
            </a:r>
            <a:r>
              <a:rPr lang="en-US" sz="1300" i="1" dirty="0"/>
              <a:t>Dr. Henry L. Clark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300" b="1" dirty="0"/>
              <a:t>17 June 2025 </a:t>
            </a:r>
            <a:r>
              <a:rPr lang="en-US" sz="1400" dirty="0"/>
              <a:t>| </a:t>
            </a:r>
            <a:r>
              <a:rPr lang="en-US" sz="1300" dirty="0"/>
              <a:t>Heavy Ion SEE Facility Development at Michigan State University - by </a:t>
            </a:r>
            <a:r>
              <a:rPr lang="en-US" sz="1300" i="1" dirty="0"/>
              <a:t>Dr. Steve Lidia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GB" sz="1300" dirty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400" dirty="0"/>
              <a:t>All recorded videos available on </a:t>
            </a:r>
            <a:br>
              <a:rPr lang="en-GB" sz="1400" dirty="0"/>
            </a:br>
            <a:r>
              <a:rPr lang="en-GB" sz="1400" dirty="0">
                <a:hlinkClick r:id="rId2"/>
              </a:rPr>
              <a:t>RADNEXT YouTube Channel</a:t>
            </a:r>
            <a:endParaRPr lang="en-GB" sz="1400" dirty="0"/>
          </a:p>
          <a:p>
            <a:pPr marL="36576" indent="0">
              <a:buNone/>
            </a:pP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C1E0F-30CD-976C-64D6-06164ED04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EF7F9-2D37-31E9-AFB3-B1C54CE2D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0FA602-070B-3E5A-6CE6-E8D32D8D48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2926" y="880452"/>
            <a:ext cx="2641023" cy="264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5766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08B7A-D13E-ED5C-E14D-EB8D26685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Online training </a:t>
            </a:r>
            <a:r>
              <a:rPr lang="nl-BE" dirty="0" err="1"/>
              <a:t>activities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MOOC: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RadiationX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48B72-77D1-4AC1-4723-BA9E45B10F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nl-BE" b="1" i="0" dirty="0" err="1">
                <a:effectLst/>
                <a:latin typeface="Arial" panose="020B0604020202020204" pitchFamily="34" charset="0"/>
              </a:rPr>
              <a:t>Radiation</a:t>
            </a:r>
            <a:r>
              <a:rPr lang="nl-BE" b="1" i="0" dirty="0">
                <a:effectLst/>
                <a:latin typeface="Arial" panose="020B0604020202020204" pitchFamily="34" charset="0"/>
              </a:rPr>
              <a:t> </a:t>
            </a:r>
            <a:r>
              <a:rPr lang="nl-BE" b="1" i="0" dirty="0" err="1">
                <a:effectLst/>
                <a:latin typeface="Arial" panose="020B0604020202020204" pitchFamily="34" charset="0"/>
              </a:rPr>
              <a:t>Effects</a:t>
            </a:r>
            <a:r>
              <a:rPr lang="nl-BE" b="1" i="0" dirty="0">
                <a:effectLst/>
                <a:latin typeface="Arial" panose="020B0604020202020204" pitchFamily="34" charset="0"/>
              </a:rPr>
              <a:t> on Electronics: </a:t>
            </a:r>
            <a:r>
              <a:rPr lang="nl-BE" b="1" i="0" dirty="0" err="1">
                <a:effectLst/>
                <a:latin typeface="Arial" panose="020B0604020202020204" pitchFamily="34" charset="0"/>
              </a:rPr>
              <a:t>from</a:t>
            </a:r>
            <a:r>
              <a:rPr lang="nl-BE" b="1" i="0" dirty="0">
                <a:effectLst/>
                <a:latin typeface="Arial" panose="020B0604020202020204" pitchFamily="34" charset="0"/>
              </a:rPr>
              <a:t> Accelerators </a:t>
            </a:r>
            <a:r>
              <a:rPr lang="nl-BE" b="1" i="0" dirty="0" err="1">
                <a:effectLst/>
                <a:latin typeface="Arial" panose="020B0604020202020204" pitchFamily="34" charset="0"/>
              </a:rPr>
              <a:t>to</a:t>
            </a:r>
            <a:r>
              <a:rPr lang="nl-BE" b="1" i="0" dirty="0">
                <a:effectLst/>
                <a:latin typeface="Arial" panose="020B0604020202020204" pitchFamily="34" charset="0"/>
              </a:rPr>
              <a:t> Space</a:t>
            </a:r>
          </a:p>
          <a:p>
            <a:r>
              <a:rPr lang="nl-BE" dirty="0">
                <a:latin typeface="Arial" panose="020B0604020202020204" pitchFamily="34" charset="0"/>
              </a:rPr>
              <a:t>Massive Open Online Course, </a:t>
            </a:r>
            <a:r>
              <a:rPr lang="nl-BE" dirty="0" err="1">
                <a:latin typeface="Arial" panose="020B0604020202020204" pitchFamily="34" charset="0"/>
              </a:rPr>
              <a:t>hosted</a:t>
            </a:r>
            <a:r>
              <a:rPr lang="nl-BE" dirty="0">
                <a:latin typeface="Arial" panose="020B0604020202020204" pitchFamily="34" charset="0"/>
              </a:rPr>
              <a:t> on </a:t>
            </a:r>
            <a:r>
              <a:rPr lang="nl-BE" dirty="0" err="1">
                <a:latin typeface="Arial" panose="020B0604020202020204" pitchFamily="34" charset="0"/>
              </a:rPr>
              <a:t>Edx</a:t>
            </a:r>
            <a:r>
              <a:rPr lang="nl-BE" dirty="0">
                <a:latin typeface="Arial" panose="020B0604020202020204" pitchFamily="34" charset="0"/>
              </a:rPr>
              <a:t> platform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dirty="0" err="1">
                <a:latin typeface="Arial" panose="020B0604020202020204" pitchFamily="34" charset="0"/>
              </a:rPr>
              <a:t>Duration</a:t>
            </a:r>
            <a:r>
              <a:rPr lang="nl-BE" dirty="0">
                <a:latin typeface="Arial" panose="020B0604020202020204" pitchFamily="34" charset="0"/>
              </a:rPr>
              <a:t>: 5 weeks (</a:t>
            </a:r>
            <a:r>
              <a:rPr lang="nl-BE" dirty="0" err="1">
                <a:latin typeface="Arial" panose="020B0604020202020204" pitchFamily="34" charset="0"/>
              </a:rPr>
              <a:t>self-paced</a:t>
            </a:r>
            <a:r>
              <a:rPr lang="nl-BE" dirty="0">
                <a:latin typeface="Arial" panose="020B0604020202020204" pitchFamily="34" charset="0"/>
              </a:rPr>
              <a:t>), 6-8 </a:t>
            </a:r>
            <a:r>
              <a:rPr lang="nl-BE" dirty="0" err="1">
                <a:latin typeface="Arial" panose="020B0604020202020204" pitchFamily="34" charset="0"/>
              </a:rPr>
              <a:t>hours</a:t>
            </a:r>
            <a:r>
              <a:rPr lang="nl-BE" dirty="0">
                <a:latin typeface="Arial" panose="020B0604020202020204" pitchFamily="34" charset="0"/>
              </a:rPr>
              <a:t>/week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nl-BE" dirty="0">
                <a:latin typeface="Arial" panose="020B0604020202020204" pitchFamily="34" charset="0"/>
              </a:rPr>
              <a:t>Target </a:t>
            </a:r>
            <a:r>
              <a:rPr lang="nl-BE" dirty="0" err="1">
                <a:latin typeface="Arial" panose="020B0604020202020204" pitchFamily="34" charset="0"/>
              </a:rPr>
              <a:t>audience</a:t>
            </a:r>
            <a:r>
              <a:rPr lang="nl-BE" dirty="0">
                <a:latin typeface="Arial" panose="020B0604020202020204" pitchFamily="34" charset="0"/>
              </a:rPr>
              <a:t>: </a:t>
            </a:r>
            <a:r>
              <a:rPr lang="nl-BE" dirty="0" err="1">
                <a:latin typeface="Arial" panose="020B0604020202020204" pitchFamily="34" charset="0"/>
              </a:rPr>
              <a:t>undergraduate</a:t>
            </a:r>
            <a:r>
              <a:rPr lang="nl-BE" dirty="0">
                <a:latin typeface="Arial" panose="020B0604020202020204" pitchFamily="34" charset="0"/>
              </a:rPr>
              <a:t> and </a:t>
            </a:r>
            <a:r>
              <a:rPr lang="nl-BE" dirty="0" err="1">
                <a:latin typeface="Arial" panose="020B0604020202020204" pitchFamily="34" charset="0"/>
              </a:rPr>
              <a:t>graduate</a:t>
            </a:r>
            <a:r>
              <a:rPr lang="nl-BE" dirty="0">
                <a:latin typeface="Arial" panose="020B0604020202020204" pitchFamily="34" charset="0"/>
              </a:rPr>
              <a:t> </a:t>
            </a:r>
            <a:r>
              <a:rPr lang="nl-BE" dirty="0" err="1">
                <a:latin typeface="Arial" panose="020B0604020202020204" pitchFamily="34" charset="0"/>
              </a:rPr>
              <a:t>students</a:t>
            </a:r>
            <a:r>
              <a:rPr lang="nl-BE" dirty="0">
                <a:latin typeface="Arial" panose="020B0604020202020204" pitchFamily="34" charset="0"/>
              </a:rPr>
              <a:t> in </a:t>
            </a:r>
            <a:r>
              <a:rPr lang="nl-BE" dirty="0" err="1">
                <a:latin typeface="Arial" panose="020B0604020202020204" pitchFamily="34" charset="0"/>
              </a:rPr>
              <a:t>Physics</a:t>
            </a:r>
            <a:r>
              <a:rPr lang="nl-BE" dirty="0">
                <a:latin typeface="Arial" panose="020B0604020202020204" pitchFamily="34" charset="0"/>
              </a:rPr>
              <a:t> or </a:t>
            </a:r>
            <a:r>
              <a:rPr lang="nl-BE" dirty="0" err="1">
                <a:latin typeface="Arial" panose="020B0604020202020204" pitchFamily="34" charset="0"/>
              </a:rPr>
              <a:t>Electrical</a:t>
            </a:r>
            <a:r>
              <a:rPr lang="nl-BE" dirty="0">
                <a:latin typeface="Arial" panose="020B0604020202020204" pitchFamily="34" charset="0"/>
              </a:rPr>
              <a:t>/Electronics Engineering + </a:t>
            </a:r>
            <a:r>
              <a:rPr lang="nl-BE" dirty="0" err="1">
                <a:latin typeface="Arial" panose="020B0604020202020204" pitchFamily="34" charset="0"/>
              </a:rPr>
              <a:t>young</a:t>
            </a:r>
            <a:r>
              <a:rPr lang="nl-BE" dirty="0">
                <a:latin typeface="Arial" panose="020B0604020202020204" pitchFamily="34" charset="0"/>
              </a:rPr>
              <a:t> professionals and </a:t>
            </a:r>
            <a:r>
              <a:rPr lang="nl-BE" dirty="0" err="1">
                <a:latin typeface="Arial" panose="020B0604020202020204" pitchFamily="34" charset="0"/>
              </a:rPr>
              <a:t>researchers</a:t>
            </a:r>
            <a:endParaRPr lang="nl-BE" dirty="0">
              <a:latin typeface="Arial" panose="020B0604020202020204" pitchFamily="34" charset="0"/>
            </a:endParaRPr>
          </a:p>
          <a:p>
            <a:r>
              <a:rPr lang="nl-BE" dirty="0" err="1">
                <a:latin typeface="Arial" panose="020B0604020202020204" pitchFamily="34" charset="0"/>
              </a:rPr>
              <a:t>Developed</a:t>
            </a:r>
            <a:r>
              <a:rPr lang="nl-BE" dirty="0">
                <a:latin typeface="Arial" panose="020B0604020202020204" pitchFamily="34" charset="0"/>
              </a:rPr>
              <a:t> </a:t>
            </a:r>
            <a:r>
              <a:rPr lang="nl-BE" dirty="0" err="1">
                <a:latin typeface="Arial" panose="020B0604020202020204" pitchFamily="34" charset="0"/>
              </a:rPr>
              <a:t>with</a:t>
            </a:r>
            <a:r>
              <a:rPr lang="nl-BE" dirty="0">
                <a:latin typeface="Arial" panose="020B0604020202020204" pitchFamily="34" charset="0"/>
              </a:rPr>
              <a:t> support </a:t>
            </a:r>
            <a:r>
              <a:rPr lang="nl-BE" dirty="0" err="1">
                <a:latin typeface="Arial" panose="020B0604020202020204" pitchFamily="34" charset="0"/>
              </a:rPr>
              <a:t>from</a:t>
            </a:r>
            <a:r>
              <a:rPr lang="nl-BE" dirty="0">
                <a:latin typeface="Arial" panose="020B0604020202020204" pitchFamily="34" charset="0"/>
              </a:rPr>
              <a:t> MOOC team of the KU Leuven Learning Lab</a:t>
            </a:r>
            <a:endParaRPr lang="nl-BE" dirty="0"/>
          </a:p>
          <a:p>
            <a:endParaRPr lang="nl-BE" dirty="0"/>
          </a:p>
          <a:p>
            <a:r>
              <a:rPr lang="nl-BE" dirty="0" err="1"/>
              <a:t>Quite</a:t>
            </a:r>
            <a:r>
              <a:rPr lang="nl-BE" dirty="0"/>
              <a:t> </a:t>
            </a:r>
            <a:r>
              <a:rPr lang="nl-BE" dirty="0" err="1"/>
              <a:t>challenging</a:t>
            </a:r>
            <a:r>
              <a:rPr lang="nl-BE" dirty="0"/>
              <a:t> and </a:t>
            </a:r>
            <a:r>
              <a:rPr lang="nl-BE" dirty="0" err="1"/>
              <a:t>difficult</a:t>
            </a:r>
            <a:r>
              <a:rPr lang="nl-BE" dirty="0"/>
              <a:t> </a:t>
            </a:r>
            <a:r>
              <a:rPr lang="nl-BE" dirty="0" err="1"/>
              <a:t>process</a:t>
            </a:r>
            <a:r>
              <a:rPr lang="nl-BE" dirty="0"/>
              <a:t> - </a:t>
            </a:r>
            <a:r>
              <a:rPr lang="nl-BE" dirty="0" err="1"/>
              <a:t>currently</a:t>
            </a:r>
            <a:r>
              <a:rPr lang="nl-BE" dirty="0"/>
              <a:t> </a:t>
            </a:r>
            <a:r>
              <a:rPr lang="nl-BE" dirty="0" err="1"/>
              <a:t>still</a:t>
            </a:r>
            <a:r>
              <a:rPr lang="nl-BE" dirty="0"/>
              <a:t> in development </a:t>
            </a:r>
            <a:r>
              <a:rPr lang="nl-BE" dirty="0" err="1"/>
              <a:t>phase</a:t>
            </a:r>
            <a:r>
              <a:rPr lang="nl-BE" dirty="0"/>
              <a:t> of the </a:t>
            </a:r>
            <a:r>
              <a:rPr lang="nl-BE" dirty="0" err="1"/>
              <a:t>learning</a:t>
            </a:r>
            <a:r>
              <a:rPr lang="nl-BE" dirty="0"/>
              <a:t> </a:t>
            </a:r>
            <a:r>
              <a:rPr lang="nl-BE" dirty="0" err="1"/>
              <a:t>materials</a:t>
            </a:r>
            <a:r>
              <a:rPr lang="nl-BE" dirty="0"/>
              <a:t> (video </a:t>
            </a:r>
            <a:r>
              <a:rPr lang="nl-BE" dirty="0" err="1"/>
              <a:t>lectures</a:t>
            </a:r>
            <a:r>
              <a:rPr lang="nl-BE" dirty="0"/>
              <a:t>, screencasts, </a:t>
            </a:r>
            <a:r>
              <a:rPr lang="nl-BE" dirty="0" err="1"/>
              <a:t>interactive</a:t>
            </a:r>
            <a:r>
              <a:rPr lang="nl-BE" dirty="0"/>
              <a:t> </a:t>
            </a:r>
            <a:r>
              <a:rPr lang="nl-BE" dirty="0" err="1"/>
              <a:t>quizzes</a:t>
            </a:r>
            <a:r>
              <a:rPr lang="nl-BE" dirty="0"/>
              <a:t>, </a:t>
            </a:r>
            <a:r>
              <a:rPr lang="nl-BE" dirty="0" err="1"/>
              <a:t>exercises</a:t>
            </a:r>
            <a:r>
              <a:rPr lang="nl-BE" dirty="0"/>
              <a:t>, </a:t>
            </a:r>
            <a:r>
              <a:rPr lang="nl-BE" dirty="0" err="1"/>
              <a:t>discussion</a:t>
            </a:r>
            <a:r>
              <a:rPr lang="nl-BE" dirty="0"/>
              <a:t> forums, </a:t>
            </a:r>
            <a:r>
              <a:rPr lang="nl-BE" dirty="0" err="1"/>
              <a:t>texts</a:t>
            </a:r>
            <a:r>
              <a:rPr lang="nl-BE" dirty="0"/>
              <a:t>, …)</a:t>
            </a:r>
          </a:p>
          <a:p>
            <a:endParaRPr lang="nl-BE" dirty="0">
              <a:latin typeface="Arial" panose="020B0604020202020204" pitchFamily="34" charset="0"/>
            </a:endParaRPr>
          </a:p>
          <a:p>
            <a:r>
              <a:rPr lang="nl-BE" dirty="0" err="1">
                <a:latin typeface="Arial" panose="020B0604020202020204" pitchFamily="34" charset="0"/>
              </a:rPr>
              <a:t>Expected</a:t>
            </a:r>
            <a:r>
              <a:rPr lang="nl-BE" dirty="0">
                <a:latin typeface="Arial" panose="020B0604020202020204" pitchFamily="34" charset="0"/>
              </a:rPr>
              <a:t> </a:t>
            </a:r>
            <a:r>
              <a:rPr lang="nl-BE" dirty="0" err="1">
                <a:latin typeface="Arial" panose="020B0604020202020204" pitchFamily="34" charset="0"/>
              </a:rPr>
              <a:t>launch</a:t>
            </a:r>
            <a:r>
              <a:rPr lang="nl-BE" dirty="0">
                <a:latin typeface="Arial" panose="020B0604020202020204" pitchFamily="34" charset="0"/>
              </a:rPr>
              <a:t> date: </a:t>
            </a:r>
            <a:r>
              <a:rPr lang="nl-BE" b="1" dirty="0">
                <a:latin typeface="Arial" panose="020B0604020202020204" pitchFamily="34" charset="0"/>
              </a:rPr>
              <a:t>Second semester 2025</a:t>
            </a:r>
          </a:p>
          <a:p>
            <a:pPr marL="36576" indent="0">
              <a:buNone/>
            </a:pP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7C1E0F-30CD-976C-64D6-06164ED04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8EF7F9-2D37-31E9-AFB3-B1C54CE2D7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808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82F6F1-ECC8-43D5-A9FC-E1A25451E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achievements (milestones and deliverables)</a:t>
            </a:r>
          </a:p>
          <a:p>
            <a:r>
              <a:rPr lang="en-GB" dirty="0"/>
              <a:t>WP2 activities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Exploitation and link to industry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Communication and dissemination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/>
              <a:t>Training activities</a:t>
            </a:r>
          </a:p>
          <a:p>
            <a:r>
              <a:rPr lang="en-GB" dirty="0"/>
              <a:t>Future plans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CCCEFF-4D43-427C-8363-065829565B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703EA-F732-40C3-BCA4-483F7DED3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588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1EFC7-5C04-D454-D932-BDB5A4558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Online training </a:t>
            </a:r>
            <a:r>
              <a:rPr lang="nl-BE" dirty="0" err="1"/>
              <a:t>activities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MOOC: </a:t>
            </a:r>
            <a:r>
              <a:rPr lang="nl-BE" sz="2200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RadiationX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626A1-44F0-D528-6020-22C70A486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980" y="994206"/>
            <a:ext cx="4062769" cy="1121198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nl-BE" sz="1200" dirty="0">
                <a:solidFill>
                  <a:srgbClr val="C00000"/>
                </a:solidFill>
                <a:highlight>
                  <a:srgbClr val="FFFF00"/>
                </a:highlight>
              </a:rPr>
              <a:t>Action on Facility </a:t>
            </a:r>
            <a:r>
              <a:rPr lang="nl-BE" sz="1200" dirty="0" err="1">
                <a:solidFill>
                  <a:srgbClr val="C00000"/>
                </a:solidFill>
                <a:highlight>
                  <a:srgbClr val="FFFF00"/>
                </a:highlight>
              </a:rPr>
              <a:t>responsibles</a:t>
            </a:r>
            <a:r>
              <a:rPr lang="nl-BE" sz="1200" dirty="0"/>
              <a:t>:</a:t>
            </a:r>
          </a:p>
          <a:p>
            <a:r>
              <a:rPr lang="nl-BE" sz="1200" b="1" dirty="0"/>
              <a:t>Module 5 – </a:t>
            </a:r>
            <a:r>
              <a:rPr lang="nl-BE" sz="1200" b="1" dirty="0" err="1"/>
              <a:t>Radiation</a:t>
            </a:r>
            <a:r>
              <a:rPr lang="nl-BE" sz="1200" b="1" dirty="0"/>
              <a:t> </a:t>
            </a:r>
            <a:r>
              <a:rPr lang="nl-BE" sz="1200" b="1" dirty="0" err="1"/>
              <a:t>Testing</a:t>
            </a:r>
            <a:r>
              <a:rPr lang="nl-BE" sz="1200" b="1" dirty="0"/>
              <a:t> </a:t>
            </a:r>
            <a:r>
              <a:rPr lang="nl-BE" sz="1200" b="1" dirty="0" err="1"/>
              <a:t>Methodologies</a:t>
            </a:r>
            <a:r>
              <a:rPr lang="nl-BE" sz="1200" b="1" dirty="0"/>
              <a:t> and </a:t>
            </a:r>
            <a:r>
              <a:rPr lang="nl-BE" sz="1200" b="1" dirty="0" err="1"/>
              <a:t>Facilities</a:t>
            </a:r>
            <a:endParaRPr lang="nl-BE" sz="1200" b="1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nl-BE" sz="1200" dirty="0"/>
              <a:t>Input </a:t>
            </a:r>
            <a:r>
              <a:rPr lang="nl-BE" sz="1200" dirty="0" err="1"/>
              <a:t>from</a:t>
            </a:r>
            <a:r>
              <a:rPr lang="nl-BE" sz="1200" dirty="0"/>
              <a:t> </a:t>
            </a:r>
            <a:r>
              <a:rPr lang="nl-BE" sz="1200" dirty="0" err="1"/>
              <a:t>each</a:t>
            </a:r>
            <a:r>
              <a:rPr lang="nl-BE" sz="1200" dirty="0"/>
              <a:t> facility of </a:t>
            </a:r>
            <a:r>
              <a:rPr lang="nl-BE" sz="1200" dirty="0" err="1"/>
              <a:t>the</a:t>
            </a:r>
            <a:r>
              <a:rPr lang="nl-BE" sz="1200" dirty="0"/>
              <a:t> </a:t>
            </a:r>
            <a:r>
              <a:rPr lang="nl-BE" sz="1200" dirty="0" err="1"/>
              <a:t>network</a:t>
            </a:r>
            <a:r>
              <a:rPr lang="nl-BE" sz="1200" dirty="0"/>
              <a:t> </a:t>
            </a:r>
            <a:r>
              <a:rPr lang="nl-BE" sz="1200" dirty="0" err="1"/>
              <a:t>to</a:t>
            </a:r>
            <a:r>
              <a:rPr lang="nl-BE" sz="1200" dirty="0"/>
              <a:t> </a:t>
            </a:r>
            <a:r>
              <a:rPr lang="nl-BE" sz="1200" dirty="0" err="1"/>
              <a:t>be</a:t>
            </a:r>
            <a:r>
              <a:rPr lang="nl-BE" sz="1200" dirty="0"/>
              <a:t> </a:t>
            </a:r>
            <a:r>
              <a:rPr lang="nl-BE" sz="1200" dirty="0" err="1"/>
              <a:t>included</a:t>
            </a:r>
            <a:r>
              <a:rPr lang="nl-BE" sz="1200" dirty="0"/>
              <a:t> in </a:t>
            </a:r>
            <a:r>
              <a:rPr lang="nl-BE" sz="1200" dirty="0" err="1"/>
              <a:t>the</a:t>
            </a:r>
            <a:r>
              <a:rPr lang="nl-BE" sz="1200" dirty="0"/>
              <a:t> module:</a:t>
            </a:r>
          </a:p>
          <a:p>
            <a:endParaRPr lang="en-BE" sz="1200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67FFD9-F803-9182-2BE2-6944AF17C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B234F-690A-50F2-02C3-357DA96AF8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7" name="Picture 6" descr="A qr code with a white background&#10;&#10;AI-generated content may be incorrect.">
            <a:extLst>
              <a:ext uri="{FF2B5EF4-FFF2-40B4-BE49-F238E27FC236}">
                <a16:creationId xmlns:a16="http://schemas.microsoft.com/office/drawing/2014/main" id="{DA4AB9D3-F33B-D160-8607-6963A31BE4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934" t="5815" r="6109" b="5705"/>
          <a:stretch/>
        </p:blipFill>
        <p:spPr>
          <a:xfrm>
            <a:off x="1823808" y="2435742"/>
            <a:ext cx="1304251" cy="13120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020DBE1-7C04-5927-85FC-A7D4D6749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694" y="705262"/>
            <a:ext cx="4622326" cy="36748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92DE759-248F-0582-71FB-A88260ABB2AA}"/>
              </a:ext>
            </a:extLst>
          </p:cNvPr>
          <p:cNvSpPr txBox="1"/>
          <p:nvPr/>
        </p:nvSpPr>
        <p:spPr>
          <a:xfrm>
            <a:off x="1072031" y="3918461"/>
            <a:ext cx="2625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2102B9"/>
                </a:solidFill>
              </a:rPr>
              <a:t>Fill out this </a:t>
            </a:r>
            <a:r>
              <a:rPr lang="en-GB" sz="1200" b="1" dirty="0">
                <a:solidFill>
                  <a:srgbClr val="2102B9"/>
                </a:solidFill>
                <a:hlinkClick r:id="rId4"/>
              </a:rPr>
              <a:t>online form </a:t>
            </a:r>
            <a:r>
              <a:rPr lang="en-GB" sz="1200" b="1" dirty="0">
                <a:solidFill>
                  <a:srgbClr val="2102B9"/>
                </a:solidFill>
              </a:rPr>
              <a:t>with your facility general information!</a:t>
            </a:r>
          </a:p>
        </p:txBody>
      </p:sp>
    </p:spTree>
    <p:extLst>
      <p:ext uri="{BB962C8B-B14F-4D97-AF65-F5344CB8AC3E}">
        <p14:creationId xmlns:p14="http://schemas.microsoft.com/office/powerpoint/2010/main" val="15217856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55CE2-8341-3FFE-E5B8-32350DF7A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Plans for the final </a:t>
            </a:r>
            <a:r>
              <a:rPr lang="fr-CH" dirty="0" err="1"/>
              <a:t>year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FB85EF-13DA-FEE9-53B5-D069BEAF6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dirty="0"/>
              <a:t>Continue </a:t>
            </a:r>
            <a:r>
              <a:rPr lang="fr-CH" dirty="0" err="1"/>
              <a:t>our</a:t>
            </a:r>
            <a:r>
              <a:rPr lang="fr-CH" dirty="0"/>
              <a:t> </a:t>
            </a:r>
            <a:r>
              <a:rPr lang="fr-CH" dirty="0" err="1"/>
              <a:t>ongoing</a:t>
            </a:r>
            <a:r>
              <a:rPr lang="fr-CH" dirty="0"/>
              <a:t> communication and </a:t>
            </a:r>
            <a:r>
              <a:rPr lang="fr-CH" dirty="0" err="1"/>
              <a:t>dissemination</a:t>
            </a:r>
            <a:r>
              <a:rPr lang="fr-CH" dirty="0"/>
              <a:t> </a:t>
            </a:r>
            <a:r>
              <a:rPr lang="fr-CH" dirty="0" err="1"/>
              <a:t>activities</a:t>
            </a:r>
            <a:endParaRPr lang="fr-CH" dirty="0"/>
          </a:p>
          <a:p>
            <a:r>
              <a:rPr lang="fr-CH" dirty="0"/>
              <a:t>Finalise MOOC</a:t>
            </a:r>
          </a:p>
          <a:p>
            <a:r>
              <a:rPr lang="fr-CH" dirty="0" err="1"/>
              <a:t>Two</a:t>
            </a:r>
            <a:r>
              <a:rPr lang="fr-CH" dirty="0"/>
              <a:t> more </a:t>
            </a:r>
            <a:r>
              <a:rPr lang="fr-CH" dirty="0" err="1"/>
              <a:t>deliverables</a:t>
            </a:r>
            <a:r>
              <a:rPr lang="fr-CH" dirty="0"/>
              <a:t>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D2.4 Final </a:t>
            </a:r>
            <a:r>
              <a:rPr lang="fr-CH" dirty="0" err="1"/>
              <a:t>Preferred</a:t>
            </a:r>
            <a:r>
              <a:rPr lang="fr-CH" dirty="0"/>
              <a:t> Parts List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fr-CH" dirty="0"/>
              <a:t>D2.5 </a:t>
            </a:r>
            <a:r>
              <a:rPr kumimoji="0" lang="en-GB" sz="1600" b="0" i="0" u="none" strike="noStrike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Final report on the coordination of Communication, Dissemination, Exploitation and training</a:t>
            </a:r>
            <a:r>
              <a:rPr lang="fr-CH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fr-CH" dirty="0"/>
          </a:p>
          <a:p>
            <a:pPr>
              <a:buFont typeface="Courier New" panose="02070309020205020404" pitchFamily="49" charset="0"/>
              <a:buChar char="o"/>
            </a:pPr>
            <a:r>
              <a:rPr lang="fr-CH" dirty="0">
                <a:highlight>
                  <a:srgbClr val="FFFF00"/>
                </a:highlight>
              </a:rPr>
              <a:t>G-RADNEXT 2026?</a:t>
            </a:r>
          </a:p>
          <a:p>
            <a:pPr marL="448056" lvl="1" indent="0">
              <a:buNone/>
            </a:pPr>
            <a:endParaRPr lang="fr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3619B7-01EB-0054-4690-944CA85633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F8BA7-D376-2F06-D7DE-CF20B7395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3202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19" y="993775"/>
            <a:ext cx="4805362" cy="320357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FE8B0F-A498-460B-AC9F-93E0ECC400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AEC017-2364-4E0A-B0CC-F183867E9E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5225142" y="4328418"/>
            <a:ext cx="19078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Image Source: CERN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72409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976532-076A-72E2-10D6-84C09BFC98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F803F9-60D6-3734-B93C-AAAE254C6F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8" name="Title 6">
            <a:extLst>
              <a:ext uri="{FF2B5EF4-FFF2-40B4-BE49-F238E27FC236}">
                <a16:creationId xmlns:a16="http://schemas.microsoft.com/office/drawing/2014/main" id="{6569E44E-B245-85AB-FE84-8779FB1C0A10}"/>
              </a:ext>
            </a:extLst>
          </p:cNvPr>
          <p:cNvSpPr txBox="1">
            <a:spLocks/>
          </p:cNvSpPr>
          <p:nvPr/>
        </p:nvSpPr>
        <p:spPr>
          <a:xfrm>
            <a:off x="457200" y="1833611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BE" sz="3600" dirty="0" err="1"/>
              <a:t>Milestones</a:t>
            </a:r>
            <a:r>
              <a:rPr lang="nl-BE" sz="3600" dirty="0"/>
              <a:t> and deliverables</a:t>
            </a:r>
            <a:endParaRPr lang="en-BE" sz="3600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62E91998-02A3-9119-5B25-A00E474AAB3D}"/>
              </a:ext>
            </a:extLst>
          </p:cNvPr>
          <p:cNvSpPr txBox="1">
            <a:spLocks/>
          </p:cNvSpPr>
          <p:nvPr/>
        </p:nvSpPr>
        <p:spPr>
          <a:xfrm>
            <a:off x="457200" y="2447188"/>
            <a:ext cx="2743200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>
                <a:solidFill>
                  <a:srgbClr val="ABD7FF"/>
                </a:solidFill>
              </a:rPr>
              <a:t>Work Package 2</a:t>
            </a:r>
            <a:endParaRPr lang="en-GB" b="1" dirty="0">
              <a:solidFill>
                <a:srgbClr val="ABD7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31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3613F12-324C-A334-A5C5-FB525D34F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Deliverables</a:t>
            </a:r>
            <a:endParaRPr lang="en-BE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8DE4E0-D426-C29B-72BF-069EC5141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155FE3-CC0B-6DF5-31A6-374A9D49AB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5A61C9-5672-15A8-3E77-3F08119C1451}"/>
              </a:ext>
            </a:extLst>
          </p:cNvPr>
          <p:cNvSpPr txBox="1">
            <a:spLocks/>
          </p:cNvSpPr>
          <p:nvPr/>
        </p:nvSpPr>
        <p:spPr>
          <a:xfrm>
            <a:off x="484094" y="3756210"/>
            <a:ext cx="8229600" cy="74260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nl-BE" sz="1400"/>
              <a:t>No new deliverables to report since previous Annual Meeting</a:t>
            </a:r>
            <a:endParaRPr lang="en-BE" sz="1400" dirty="0"/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D39D25DF-FEE5-16F3-142D-9324AC024DFC}"/>
              </a:ext>
            </a:extLst>
          </p:cNvPr>
          <p:cNvGraphicFramePr>
            <a:graphicFrameLocks/>
          </p:cNvGraphicFramePr>
          <p:nvPr/>
        </p:nvGraphicFramePr>
        <p:xfrm>
          <a:off x="457200" y="1179512"/>
          <a:ext cx="8229600" cy="2473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969">
                  <a:extLst>
                    <a:ext uri="{9D8B030D-6E8A-4147-A177-3AD203B41FA5}">
                      <a16:colId xmlns:a16="http://schemas.microsoft.com/office/drawing/2014/main" val="1720906305"/>
                    </a:ext>
                  </a:extLst>
                </a:gridCol>
                <a:gridCol w="513933">
                  <a:extLst>
                    <a:ext uri="{9D8B030D-6E8A-4147-A177-3AD203B41FA5}">
                      <a16:colId xmlns:a16="http://schemas.microsoft.com/office/drawing/2014/main" val="841251658"/>
                    </a:ext>
                  </a:extLst>
                </a:gridCol>
                <a:gridCol w="4111463">
                  <a:extLst>
                    <a:ext uri="{9D8B030D-6E8A-4147-A177-3AD203B41FA5}">
                      <a16:colId xmlns:a16="http://schemas.microsoft.com/office/drawing/2014/main" val="3425119022"/>
                    </a:ext>
                  </a:extLst>
                </a:gridCol>
                <a:gridCol w="1127315">
                  <a:extLst>
                    <a:ext uri="{9D8B030D-6E8A-4147-A177-3AD203B41FA5}">
                      <a16:colId xmlns:a16="http://schemas.microsoft.com/office/drawing/2014/main" val="56238207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33142087"/>
                    </a:ext>
                  </a:extLst>
                </a:gridCol>
              </a:tblGrid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Status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ID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Title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Deadline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Responsible (s)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219016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Communication and dissemination plan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31/08/2021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7876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D2.2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Exploitation and data management plan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30/09/2021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719308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D2.3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Intermediate report on the coordination of Communication, Dissemination, Exploitation and training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31/05/2023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3394664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D2.4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Preferred Parts List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31/05/202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35134694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D2.5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Final report on the coordination of Communication, Dissemination, Exploitation and training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31/05/202</a:t>
                      </a:r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90946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9072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F1F2E-EF91-3AF0-BBBF-C9963DE44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/>
              <a:t>Milestones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A8D4C0-1C4E-025B-A92B-8000BF019A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EC726-B4F3-1C9A-4145-7ED2286CD2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graphicFrame>
        <p:nvGraphicFramePr>
          <p:cNvPr id="9" name="Content Placeholder 4">
            <a:extLst>
              <a:ext uri="{FF2B5EF4-FFF2-40B4-BE49-F238E27FC236}">
                <a16:creationId xmlns:a16="http://schemas.microsoft.com/office/drawing/2014/main" id="{521BB9EA-9E74-EFD1-F0FD-11D88A8A8440}"/>
              </a:ext>
            </a:extLst>
          </p:cNvPr>
          <p:cNvGraphicFramePr>
            <a:graphicFrameLocks/>
          </p:cNvGraphicFramePr>
          <p:nvPr/>
        </p:nvGraphicFramePr>
        <p:xfrm>
          <a:off x="457200" y="1179512"/>
          <a:ext cx="8229600" cy="2885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0969">
                  <a:extLst>
                    <a:ext uri="{9D8B030D-6E8A-4147-A177-3AD203B41FA5}">
                      <a16:colId xmlns:a16="http://schemas.microsoft.com/office/drawing/2014/main" val="1720906305"/>
                    </a:ext>
                  </a:extLst>
                </a:gridCol>
                <a:gridCol w="513933">
                  <a:extLst>
                    <a:ext uri="{9D8B030D-6E8A-4147-A177-3AD203B41FA5}">
                      <a16:colId xmlns:a16="http://schemas.microsoft.com/office/drawing/2014/main" val="841251658"/>
                    </a:ext>
                  </a:extLst>
                </a:gridCol>
                <a:gridCol w="4111463">
                  <a:extLst>
                    <a:ext uri="{9D8B030D-6E8A-4147-A177-3AD203B41FA5}">
                      <a16:colId xmlns:a16="http://schemas.microsoft.com/office/drawing/2014/main" val="3425119022"/>
                    </a:ext>
                  </a:extLst>
                </a:gridCol>
                <a:gridCol w="1127315">
                  <a:extLst>
                    <a:ext uri="{9D8B030D-6E8A-4147-A177-3AD203B41FA5}">
                      <a16:colId xmlns:a16="http://schemas.microsoft.com/office/drawing/2014/main" val="56238207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733142087"/>
                    </a:ext>
                  </a:extLst>
                </a:gridCol>
              </a:tblGrid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Status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ID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Title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Deadline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Responsible (s)</a:t>
                      </a: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5219016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MS08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Project Website launched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31/08/2021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 / CERN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147876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MS09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Appointing the Industrial Advisory Panel (IAP)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30/11/2021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5043425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MS10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List of commercial components of interest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31/05/2022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KU Leuven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39163922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MS11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RADNEXT-to-Industry event finished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31/05/2022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0986623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i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MS12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Second RADNEXT-to-Industry event finished</a:t>
                      </a:r>
                      <a:endParaRPr lang="en-US" sz="10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30/11/2023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ESRF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5685529"/>
                  </a:ext>
                </a:extLst>
              </a:tr>
              <a:tr h="41221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B050"/>
                          </a:solidFill>
                        </a:rPr>
                        <a:t>Completed</a:t>
                      </a:r>
                      <a:endParaRPr lang="en-US" sz="1000" i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MS13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Third RADNEXT-to-Industry event finished</a:t>
                      </a:r>
                      <a:endParaRPr lang="en-US" sz="10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31/05/2025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ESRF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0351346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74367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BF21A43-7182-B6D0-1362-FD2E363DE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BE" sz="3600" dirty="0" err="1"/>
              <a:t>Exploitation</a:t>
            </a:r>
            <a:r>
              <a:rPr lang="nl-BE" sz="3600" dirty="0"/>
              <a:t> and link </a:t>
            </a:r>
            <a:r>
              <a:rPr lang="nl-BE" sz="3600" dirty="0" err="1"/>
              <a:t>to</a:t>
            </a:r>
            <a:r>
              <a:rPr lang="nl-BE" sz="3600" dirty="0"/>
              <a:t> </a:t>
            </a:r>
            <a:r>
              <a:rPr lang="nl-BE" sz="3600" dirty="0" err="1"/>
              <a:t>industry</a:t>
            </a:r>
            <a:endParaRPr lang="en-BE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94EFCE-102B-DCFF-E126-B5274C8D01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1FE1B44-D4A0-0BBF-9937-2F645DC31C8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327B57-0485-038A-93A7-3F16B3F49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942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B9C2063-9370-8BBA-DA8D-5A256B01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GB-RADNEXT 2024</a:t>
            </a:r>
            <a:endParaRPr lang="en-BE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D1B9F58-E067-E7A2-7BC9-86E24112C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5296989" cy="3203145"/>
          </a:xfrm>
        </p:spPr>
        <p:txBody>
          <a:bodyPr>
            <a:normAutofit/>
          </a:bodyPr>
          <a:lstStyle/>
          <a:p>
            <a:r>
              <a:rPr lang="en-US" dirty="0"/>
              <a:t>Workshop dedicated to industry, 12-13 June 2024</a:t>
            </a:r>
          </a:p>
          <a:p>
            <a:r>
              <a:rPr lang="en-US" dirty="0" err="1"/>
              <a:t>Organised</a:t>
            </a:r>
            <a:r>
              <a:rPr lang="en-US" dirty="0"/>
              <a:t> by RADNEXT in collaboration with the Platform for Advanced </a:t>
            </a:r>
            <a:r>
              <a:rPr lang="en-US" dirty="0" err="1"/>
              <a:t>Characterisation</a:t>
            </a:r>
            <a:r>
              <a:rPr lang="en-US" dirty="0"/>
              <a:t> (PAC-G), RADECS association and RAL</a:t>
            </a:r>
          </a:p>
          <a:p>
            <a:endParaRPr lang="en-US" u="sng" dirty="0"/>
          </a:p>
          <a:p>
            <a:r>
              <a:rPr lang="en-US" u="sng" dirty="0"/>
              <a:t>Aim</a:t>
            </a:r>
            <a:r>
              <a:rPr lang="en-US" dirty="0"/>
              <a:t>: To </a:t>
            </a:r>
            <a:r>
              <a:rPr lang="en-US" b="1" dirty="0"/>
              <a:t>increase the level of engagement from industry </a:t>
            </a:r>
            <a:r>
              <a:rPr lang="en-US" dirty="0"/>
              <a:t>and to </a:t>
            </a:r>
            <a:r>
              <a:rPr lang="en-US" b="1" dirty="0"/>
              <a:t>stimulate discussion </a:t>
            </a:r>
            <a:br>
              <a:rPr lang="en-US" b="1" dirty="0"/>
            </a:br>
            <a:r>
              <a:rPr lang="en-US" dirty="0"/>
              <a:t>between industry and academia</a:t>
            </a:r>
          </a:p>
          <a:p>
            <a:endParaRPr lang="en-US" dirty="0"/>
          </a:p>
          <a:p>
            <a:r>
              <a:rPr lang="en-US" dirty="0"/>
              <a:t>2-day hybrid event at RAL (+Zoom)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C5F303-6606-68B6-FB5E-2A498485B0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BDF477-847D-E483-A0A3-D64241DCC3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71C5A5-2579-1035-EFE1-C1ECCF2463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482" y="527786"/>
            <a:ext cx="2688572" cy="375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948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DA92A-6DDD-26BC-A97B-69FE33ACF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G-RADNEXT 2025</a:t>
            </a:r>
            <a:endParaRPr lang="en-B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9A4CCE-398A-4964-A45D-D1723710A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E1B36-3B93-0283-63DB-2DE9FBD328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6" name="Content Placeholder 5" descr="A poster for a workshop&#10;&#10;AI-generated content may be incorrect.">
            <a:extLst>
              <a:ext uri="{FF2B5EF4-FFF2-40B4-BE49-F238E27FC236}">
                <a16:creationId xmlns:a16="http://schemas.microsoft.com/office/drawing/2014/main" id="{A87D7E31-6BA8-2EEC-7491-05C562055A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95362"/>
            <a:ext cx="5193792" cy="3200400"/>
          </a:xfrm>
        </p:spPr>
      </p:pic>
    </p:spTree>
    <p:extLst>
      <p:ext uri="{BB962C8B-B14F-4D97-AF65-F5344CB8AC3E}">
        <p14:creationId xmlns:p14="http://schemas.microsoft.com/office/powerpoint/2010/main" val="11274808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CEF26-B272-8E26-F304-C4E4A56CD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BE" dirty="0"/>
              <a:t>Communication and </a:t>
            </a:r>
            <a:r>
              <a:rPr lang="nl-BE" dirty="0" err="1"/>
              <a:t>dissemination</a:t>
            </a:r>
            <a:br>
              <a:rPr lang="nl-BE" dirty="0"/>
            </a:br>
            <a:r>
              <a:rPr lang="nl-BE" sz="22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Conferences and events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0C4C87-574C-135A-B2A1-97726DB00E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4471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BE" dirty="0"/>
              <a:t>In </a:t>
            </a:r>
            <a:r>
              <a:rPr lang="nl-BE" b="1" dirty="0"/>
              <a:t>2024</a:t>
            </a:r>
            <a:r>
              <a:rPr lang="nl-BE" dirty="0"/>
              <a:t>, RADNEXT was present at the </a:t>
            </a:r>
            <a:r>
              <a:rPr lang="nl-BE" dirty="0" err="1"/>
              <a:t>following</a:t>
            </a:r>
            <a:r>
              <a:rPr lang="nl-BE" dirty="0"/>
              <a:t> conferences</a:t>
            </a:r>
            <a:br>
              <a:rPr lang="nl-BE" dirty="0"/>
            </a:br>
            <a:r>
              <a:rPr lang="nl-BE" dirty="0"/>
              <a:t>(</a:t>
            </a:r>
            <a:r>
              <a:rPr lang="nl-BE" dirty="0" err="1"/>
              <a:t>booths</a:t>
            </a:r>
            <a:r>
              <a:rPr lang="nl-BE" dirty="0"/>
              <a:t> or </a:t>
            </a:r>
            <a:r>
              <a:rPr lang="nl-BE" dirty="0" err="1"/>
              <a:t>invited</a:t>
            </a:r>
            <a:r>
              <a:rPr lang="nl-BE" dirty="0"/>
              <a:t> </a:t>
            </a:r>
            <a:r>
              <a:rPr lang="nl-BE" dirty="0" err="1"/>
              <a:t>talks</a:t>
            </a:r>
            <a:r>
              <a:rPr lang="nl-BE" dirty="0"/>
              <a:t>):</a:t>
            </a:r>
          </a:p>
          <a:p>
            <a:pPr marL="0" indent="0">
              <a:buNone/>
            </a:pPr>
            <a:endParaRPr lang="nl-BE" dirty="0"/>
          </a:p>
          <a:p>
            <a:r>
              <a:rPr lang="nl-BE" dirty="0"/>
              <a:t>RADHARD Symposium (7-8 May, </a:t>
            </a:r>
            <a:r>
              <a:rPr lang="nl-BE" dirty="0" err="1"/>
              <a:t>Seibersdorf</a:t>
            </a:r>
            <a:r>
              <a:rPr lang="nl-BE" dirty="0"/>
              <a:t>)</a:t>
            </a:r>
          </a:p>
          <a:p>
            <a:r>
              <a:rPr lang="nl-BE" dirty="0"/>
              <a:t>GB-RADNEXT Workshop (12-13 </a:t>
            </a:r>
            <a:r>
              <a:rPr lang="nl-BE" dirty="0" err="1"/>
              <a:t>June</a:t>
            </a:r>
            <a:r>
              <a:rPr lang="nl-BE" dirty="0"/>
              <a:t>, </a:t>
            </a:r>
            <a:r>
              <a:rPr lang="nl-BE" dirty="0" err="1"/>
              <a:t>Harwell</a:t>
            </a:r>
            <a:r>
              <a:rPr lang="nl-BE" dirty="0"/>
              <a:t>) </a:t>
            </a:r>
          </a:p>
          <a:p>
            <a:r>
              <a:rPr lang="nl-BE" dirty="0"/>
              <a:t>NSREC (22-26 </a:t>
            </a:r>
            <a:r>
              <a:rPr lang="nl-BE" dirty="0" err="1"/>
              <a:t>July</a:t>
            </a:r>
            <a:r>
              <a:rPr lang="nl-BE" dirty="0"/>
              <a:t>, Ottawa)</a:t>
            </a:r>
          </a:p>
          <a:p>
            <a:r>
              <a:rPr lang="nl-BE" dirty="0"/>
              <a:t>RADECS (16-20 September, </a:t>
            </a:r>
            <a:r>
              <a:rPr lang="nl-BE" dirty="0" err="1"/>
              <a:t>Maspalomas</a:t>
            </a:r>
            <a:r>
              <a:rPr lang="nl-BE" dirty="0"/>
              <a:t>)</a:t>
            </a:r>
          </a:p>
          <a:p>
            <a:pPr marL="36576" indent="0">
              <a:buNone/>
            </a:pPr>
            <a:endParaRPr lang="nl-BE" dirty="0"/>
          </a:p>
          <a:p>
            <a:pPr marL="36576" indent="0">
              <a:buNone/>
            </a:pPr>
            <a:r>
              <a:rPr lang="nl-BE" dirty="0"/>
              <a:t>For </a:t>
            </a:r>
            <a:r>
              <a:rPr lang="nl-BE" b="1" dirty="0"/>
              <a:t>2025</a:t>
            </a:r>
            <a:r>
              <a:rPr lang="nl-BE" dirty="0"/>
              <a:t>, we are planning </a:t>
            </a:r>
            <a:r>
              <a:rPr lang="nl-BE" dirty="0" err="1"/>
              <a:t>to</a:t>
            </a:r>
            <a:r>
              <a:rPr lang="nl-BE" dirty="0"/>
              <a:t> have a </a:t>
            </a:r>
            <a:r>
              <a:rPr lang="nl-BE" dirty="0" err="1"/>
              <a:t>booth</a:t>
            </a:r>
            <a:r>
              <a:rPr lang="nl-BE" dirty="0"/>
              <a:t> at:</a:t>
            </a:r>
          </a:p>
          <a:p>
            <a:r>
              <a:rPr lang="nl-BE" dirty="0"/>
              <a:t>RADECS (29 September-3 </a:t>
            </a:r>
            <a:r>
              <a:rPr lang="nl-BE" dirty="0" err="1"/>
              <a:t>October</a:t>
            </a:r>
            <a:r>
              <a:rPr lang="nl-BE" dirty="0"/>
              <a:t>, </a:t>
            </a:r>
            <a:r>
              <a:rPr lang="nl-BE" dirty="0" err="1"/>
              <a:t>Antwerp</a:t>
            </a:r>
            <a:r>
              <a:rPr lang="nl-BE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76C461-21BA-CBE7-4080-80FBEC4BF47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D6D83F-0D67-83A9-50A5-8278BCE21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RADNEXT 4th Annual Meeting – 12-13 May 2025</a:t>
            </a:r>
            <a:endParaRPr lang="en-US" dirty="0"/>
          </a:p>
        </p:txBody>
      </p:sp>
      <p:pic>
        <p:nvPicPr>
          <p:cNvPr id="1028" name="Picture 4" descr="No alternative text description for this image">
            <a:extLst>
              <a:ext uri="{FF2B5EF4-FFF2-40B4-BE49-F238E27FC236}">
                <a16:creationId xmlns:a16="http://schemas.microsoft.com/office/drawing/2014/main" id="{4578AFEE-D073-2B61-ECBA-B250F04007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1" b="8477"/>
          <a:stretch/>
        </p:blipFill>
        <p:spPr bwMode="auto">
          <a:xfrm>
            <a:off x="6262605" y="3073480"/>
            <a:ext cx="2587571" cy="1497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No alternative text description for this image">
            <a:extLst>
              <a:ext uri="{FF2B5EF4-FFF2-40B4-BE49-F238E27FC236}">
                <a16:creationId xmlns:a16="http://schemas.microsoft.com/office/drawing/2014/main" id="{E7D888C3-0686-5823-343D-194CD07268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2605" y="1482949"/>
            <a:ext cx="2599319" cy="15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No alternative text description for this image">
            <a:extLst>
              <a:ext uri="{FF2B5EF4-FFF2-40B4-BE49-F238E27FC236}">
                <a16:creationId xmlns:a16="http://schemas.microsoft.com/office/drawing/2014/main" id="{C81727A0-7014-8387-17F3-D10B117D185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95" r="1951" b="22159"/>
          <a:stretch/>
        </p:blipFill>
        <p:spPr bwMode="auto">
          <a:xfrm>
            <a:off x="6262605" y="345967"/>
            <a:ext cx="2587571" cy="110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11424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50</TotalTime>
  <Words>1168</Words>
  <Application>Microsoft Office PowerPoint</Application>
  <PresentationFormat>On-screen Show (16:9)</PresentationFormat>
  <Paragraphs>221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Courier New</vt:lpstr>
      <vt:lpstr>open sans</vt:lpstr>
      <vt:lpstr>Wingdings</vt:lpstr>
      <vt:lpstr>CERN2Corporate16-9</vt:lpstr>
      <vt:lpstr>WP 2, Communication, Dissemination, Exploitation and Training</vt:lpstr>
      <vt:lpstr>Outline</vt:lpstr>
      <vt:lpstr>PowerPoint Presentation</vt:lpstr>
      <vt:lpstr>Deliverables</vt:lpstr>
      <vt:lpstr>Milestones</vt:lpstr>
      <vt:lpstr>Exploitation and link to industry</vt:lpstr>
      <vt:lpstr>GB-RADNEXT 2024</vt:lpstr>
      <vt:lpstr>G-RADNEXT 2025</vt:lpstr>
      <vt:lpstr>Communication and dissemination Conferences and events</vt:lpstr>
      <vt:lpstr>Communication and dissemination</vt:lpstr>
      <vt:lpstr>Communication and dissemination Website statistics</vt:lpstr>
      <vt:lpstr>Communication and dissemination Website statistics</vt:lpstr>
      <vt:lpstr>Communication and dissemination LinkedIn</vt:lpstr>
      <vt:lpstr>Communication and dissemination RADNEXT newsletter</vt:lpstr>
      <vt:lpstr>Communication and dissemination Email signatures</vt:lpstr>
      <vt:lpstr>Training activities</vt:lpstr>
      <vt:lpstr>Training activities</vt:lpstr>
      <vt:lpstr>Online training activities Webinars</vt:lpstr>
      <vt:lpstr>Online training activities MOOC: RadiationX</vt:lpstr>
      <vt:lpstr>Online training activities MOOC: RadiationX</vt:lpstr>
      <vt:lpstr>Plans for the final year</vt:lpstr>
      <vt:lpstr>Thanks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Ygor Aguiar</cp:lastModifiedBy>
  <cp:revision>465</cp:revision>
  <dcterms:created xsi:type="dcterms:W3CDTF">2016-04-26T16:44:32Z</dcterms:created>
  <dcterms:modified xsi:type="dcterms:W3CDTF">2025-05-09T12:43:13Z</dcterms:modified>
</cp:coreProperties>
</file>