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sldIdLst>
    <p:sldId id="257" r:id="rId2"/>
    <p:sldId id="270" r:id="rId3"/>
    <p:sldId id="299" r:id="rId4"/>
    <p:sldId id="258" r:id="rId5"/>
    <p:sldId id="306" r:id="rId6"/>
    <p:sldId id="307" r:id="rId7"/>
    <p:sldId id="308" r:id="rId8"/>
    <p:sldId id="309" r:id="rId9"/>
    <p:sldId id="310" r:id="rId10"/>
    <p:sldId id="319" r:id="rId11"/>
    <p:sldId id="320" r:id="rId12"/>
    <p:sldId id="321" r:id="rId13"/>
    <p:sldId id="311" r:id="rId14"/>
    <p:sldId id="312" r:id="rId15"/>
    <p:sldId id="322" r:id="rId16"/>
    <p:sldId id="323" r:id="rId17"/>
    <p:sldId id="313" r:id="rId18"/>
    <p:sldId id="314" r:id="rId19"/>
    <p:sldId id="315" r:id="rId20"/>
    <p:sldId id="317" r:id="rId21"/>
    <p:sldId id="273" r:id="rId22"/>
    <p:sldId id="275" r:id="rId23"/>
    <p:sldId id="264" r:id="rId24"/>
    <p:sldId id="318" r:id="rId25"/>
    <p:sldId id="272" r:id="rId26"/>
    <p:sldId id="259" r:id="rId2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30D5"/>
    <a:srgbClr val="FF9900"/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15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176" y="60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09/05/2025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dirty="0"/>
              <a:t>Achievements of WP 8</a:t>
            </a: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652278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/>
              <a:t>Frédéric Wrobel (Montpellier University)</a:t>
            </a:r>
          </a:p>
          <a:p>
            <a:r>
              <a:rPr lang="en-GB" sz="6200" dirty="0"/>
              <a:t>RADNEXT 4</a:t>
            </a:r>
            <a:r>
              <a:rPr lang="en-GB" sz="6200" baseline="30000" dirty="0"/>
              <a:t>th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12 and 13 May 2025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https://indico.cern.ch/e/radnext-2025   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0FEAD7-912D-4A51-4C89-0B99B2BB2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Example: </a:t>
            </a:r>
            <a:r>
              <a:rPr lang="fr-FR" dirty="0" err="1"/>
              <a:t>Effect</a:t>
            </a:r>
            <a:r>
              <a:rPr lang="fr-FR" dirty="0"/>
              <a:t> of interface trap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7443FA32-9E3B-04C7-A520-205D924E75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4272" y="993775"/>
            <a:ext cx="7295456" cy="3203575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94F731A-B150-800E-D4C5-2EF4CE333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79B018-37D2-5C3B-13D4-F6983A72B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106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E63E20-02DA-7138-E98D-A09B166EF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Parameters</a:t>
            </a:r>
            <a:r>
              <a:rPr lang="fr-FR" dirty="0"/>
              <a:t> </a:t>
            </a:r>
            <a:r>
              <a:rPr lang="fr-FR" dirty="0" err="1"/>
              <a:t>effects</a:t>
            </a:r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7E69E3A3-A13B-FEF3-0BBF-A92789A987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1812" y="993775"/>
            <a:ext cx="4421355" cy="3825732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6C77FA3-5954-1102-4A7A-8F951B62C2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54A4C6-D336-193A-1FEB-01EBC41D2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721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D86EC0-1A52-A262-8802-BCDC5BEE2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mechanisms</a:t>
            </a:r>
            <a:r>
              <a:rPr lang="fr-FR" dirty="0"/>
              <a:t> to </a:t>
            </a:r>
            <a:r>
              <a:rPr lang="fr-FR" dirty="0" err="1"/>
              <a:t>account</a:t>
            </a:r>
            <a:r>
              <a:rPr lang="fr-FR" dirty="0"/>
              <a:t> for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437385-1A43-6969-9FD0-462B381F6B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fr-FR" dirty="0"/>
              <a:t>It </a:t>
            </a:r>
            <a:r>
              <a:rPr lang="fr-FR" dirty="0" err="1"/>
              <a:t>appeared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must </a:t>
            </a:r>
            <a:r>
              <a:rPr lang="fr-FR" dirty="0" err="1"/>
              <a:t>account</a:t>
            </a:r>
            <a:r>
              <a:rPr lang="fr-FR" dirty="0"/>
              <a:t> for 2 </a:t>
            </a:r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mechanisms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Reduction of the </a:t>
            </a:r>
            <a:r>
              <a:rPr lang="fr-FR" dirty="0" err="1"/>
              <a:t>channel</a:t>
            </a:r>
            <a:r>
              <a:rPr lang="fr-FR" dirty="0"/>
              <a:t> doping </a:t>
            </a:r>
            <a:r>
              <a:rPr lang="fr-FR" dirty="0" err="1"/>
              <a:t>width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Reduction of the </a:t>
            </a:r>
            <a:r>
              <a:rPr lang="fr-FR" dirty="0" err="1"/>
              <a:t>mobility</a:t>
            </a:r>
            <a:r>
              <a:rPr lang="fr-FR" dirty="0"/>
              <a:t> </a:t>
            </a:r>
            <a:r>
              <a:rPr lang="fr-FR" dirty="0" err="1"/>
              <a:t>below</a:t>
            </a:r>
            <a:r>
              <a:rPr lang="fr-FR" dirty="0"/>
              <a:t> the </a:t>
            </a:r>
            <a:r>
              <a:rPr lang="fr-FR" dirty="0" err="1"/>
              <a:t>gate</a:t>
            </a:r>
            <a:r>
              <a:rPr lang="fr-FR" dirty="0"/>
              <a:t> (</a:t>
            </a:r>
            <a:r>
              <a:rPr lang="fr-FR" dirty="0" err="1"/>
              <a:t>need</a:t>
            </a:r>
            <a:r>
              <a:rPr lang="fr-FR" dirty="0"/>
              <a:t> </a:t>
            </a:r>
            <a:r>
              <a:rPr lang="fr-FR" dirty="0" err="1"/>
              <a:t>knowledge</a:t>
            </a:r>
            <a:r>
              <a:rPr lang="fr-FR" dirty="0"/>
              <a:t> of the doping!)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ED1BDB-E790-09D1-0E4F-79F4835B4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BDE5F0-3B4C-75A6-9629-7711EBD7D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FB0CCB5-A6E6-266E-D7B0-980C2F6BB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778" y="1778715"/>
            <a:ext cx="3395620" cy="138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04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954089-3C46-C2A2-C556-7D91211A0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Calibration of the </a:t>
            </a:r>
            <a:r>
              <a:rPr lang="fr-FR" dirty="0" err="1"/>
              <a:t>logical</a:t>
            </a:r>
            <a:r>
              <a:rPr lang="fr-FR" dirty="0"/>
              <a:t> NMOS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6A707A4-891F-F14A-3756-CDCF95774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EEDEF8-5B0C-0E43-64E1-13C90075F5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C89335A2-6626-0629-5476-6B40655C2B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565" y="969962"/>
            <a:ext cx="6975831" cy="346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170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2054D-67A9-1C58-4279-F92194639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13431C-6C39-CDCB-0226-886BCFD8A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Calibration of the Power NMOS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99E1B0-6552-CB08-1F14-EC1E44939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AAEF51-2E25-9699-DD54-1E565EE178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68C0636-523A-26D1-A2E1-C0A4D7BD0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27" y="893592"/>
            <a:ext cx="7772400" cy="386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370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843275-5570-BD3E-542E-9DFF09466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TID Modeling (1/2)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EF5ABD-D540-C132-E38C-87984FEDD1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Usual</a:t>
            </a:r>
            <a:r>
              <a:rPr lang="fr-FR" dirty="0"/>
              <a:t> Multiple </a:t>
            </a:r>
            <a:r>
              <a:rPr lang="fr-FR" dirty="0" err="1"/>
              <a:t>trapping-detrapping</a:t>
            </a:r>
            <a:r>
              <a:rPr lang="fr-FR" dirty="0"/>
              <a:t> model (</a:t>
            </a:r>
            <a:r>
              <a:rPr lang="fr-FR" dirty="0" err="1"/>
              <a:t>fixed</a:t>
            </a:r>
            <a:r>
              <a:rPr lang="fr-FR" dirty="0"/>
              <a:t> traps)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55747A-9AEA-CC47-136C-155D3E88F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94C46F-3804-1FE9-CAA3-3DA9A5B935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3B06715-A058-D2DA-0002-1DBB33FF7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160" y="1340964"/>
            <a:ext cx="5161566" cy="380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981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34FE47-0F45-A595-ED27-9387BC76B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TID Modeling (2/2)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FDB259-E736-49E0-0C82-B128F184C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In addition to Curtis model, </a:t>
            </a:r>
            <a:r>
              <a:rPr lang="fr-FR" dirty="0" err="1"/>
              <a:t>dynamics</a:t>
            </a:r>
            <a:r>
              <a:rPr lang="fr-FR" dirty="0"/>
              <a:t> of trap </a:t>
            </a:r>
            <a:r>
              <a:rPr lang="fr-FR" dirty="0" err="1"/>
              <a:t>creation</a:t>
            </a:r>
            <a:r>
              <a:rPr lang="fr-FR" dirty="0"/>
              <a:t> are </a:t>
            </a:r>
            <a:r>
              <a:rPr lang="fr-FR" dirty="0" err="1"/>
              <a:t>implemented</a:t>
            </a:r>
            <a:r>
              <a:rPr lang="fr-FR" dirty="0"/>
              <a:t> in Ecorce </a:t>
            </a:r>
            <a:r>
              <a:rPr lang="fr-FR" dirty="0" err="1"/>
              <a:t>through</a:t>
            </a:r>
            <a:r>
              <a:rPr lang="fr-FR" dirty="0"/>
              <a:t> 2 </a:t>
            </a:r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equations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D3EDB9-8498-EC12-792D-38CA8C213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FFB697-80BA-6880-C83B-DEA2E323B8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0D2A85A-01D8-A279-E594-C7CEE9915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786" y="1883956"/>
            <a:ext cx="5474368" cy="242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08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53547D-2F3D-390E-2BD6-4227EEAA8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TID Modeling of the NMOSL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B333613C-80F9-8097-585F-8C5EA92692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02853"/>
            <a:ext cx="8229600" cy="2225079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8FCEB0-03C3-B043-E22F-284E3EFE35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5BD948-CB96-9338-5E8E-BE5FE32E5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EAB1C47-9FA9-D20B-95C8-644BF3BD833A}"/>
              </a:ext>
            </a:extLst>
          </p:cNvPr>
          <p:cNvSpPr txBox="1"/>
          <p:nvPr/>
        </p:nvSpPr>
        <p:spPr>
          <a:xfrm>
            <a:off x="457201" y="1115568"/>
            <a:ext cx="8226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For NMOSL, the </a:t>
            </a:r>
            <a:r>
              <a:rPr lang="fr-FR" dirty="0" err="1"/>
              <a:t>gate</a:t>
            </a:r>
            <a:r>
              <a:rPr lang="fr-FR" dirty="0"/>
              <a:t> oxide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thin</a:t>
            </a:r>
            <a:r>
              <a:rPr lang="fr-FR" dirty="0"/>
              <a:t> (2.8nm) and the TID </a:t>
            </a:r>
            <a:r>
              <a:rPr lang="fr-FR" dirty="0" err="1"/>
              <a:t>effects</a:t>
            </a:r>
            <a:r>
              <a:rPr lang="fr-FR" dirty="0"/>
              <a:t> are </a:t>
            </a:r>
            <a:r>
              <a:rPr lang="fr-FR" dirty="0" err="1"/>
              <a:t>limited</a:t>
            </a:r>
            <a:r>
              <a:rPr lang="fr-FR" dirty="0"/>
              <a:t>. The simulation of </a:t>
            </a:r>
            <a:r>
              <a:rPr lang="fr-FR" dirty="0" err="1"/>
              <a:t>threshold</a:t>
            </a:r>
            <a:r>
              <a:rPr lang="fr-FR" dirty="0"/>
              <a:t> voltage shift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challenging</a:t>
            </a:r>
            <a:r>
              <a:rPr lang="fr-FR" dirty="0"/>
              <a:t>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79C5EF9-BEEA-A5DE-5428-850F342094D9}"/>
              </a:ext>
            </a:extLst>
          </p:cNvPr>
          <p:cNvSpPr txBox="1"/>
          <p:nvPr/>
        </p:nvSpPr>
        <p:spPr>
          <a:xfrm>
            <a:off x="457200" y="4068886"/>
            <a:ext cx="711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Simulations are consistent.</a:t>
            </a:r>
          </a:p>
        </p:txBody>
      </p:sp>
    </p:spTree>
    <p:extLst>
      <p:ext uri="{BB962C8B-B14F-4D97-AF65-F5344CB8AC3E}">
        <p14:creationId xmlns:p14="http://schemas.microsoft.com/office/powerpoint/2010/main" val="1231605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B1DBF6-DBA2-F52F-93BF-64F4FEF42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TID Modeling of the NMOSP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4F4C62-7A18-982A-652C-987E4C696A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D5FFDD-A863-C61D-7089-FB93B603F6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5524756-E95B-B99E-B5DD-A3CF00AFC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476" y="743292"/>
            <a:ext cx="6869430" cy="335463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3020065-8595-C7C8-008F-5A2DE0D57AB9}"/>
              </a:ext>
            </a:extLst>
          </p:cNvPr>
          <p:cNvSpPr txBox="1"/>
          <p:nvPr/>
        </p:nvSpPr>
        <p:spPr>
          <a:xfrm>
            <a:off x="605790" y="4183380"/>
            <a:ext cx="8226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Leakage</a:t>
            </a:r>
            <a:r>
              <a:rPr lang="fr-FR" dirty="0"/>
              <a:t> </a:t>
            </a:r>
            <a:r>
              <a:rPr lang="fr-FR" dirty="0" err="1"/>
              <a:t>current</a:t>
            </a:r>
            <a:r>
              <a:rPr lang="fr-FR" dirty="0"/>
              <a:t> simulation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perfect</a:t>
            </a:r>
            <a:r>
              <a:rPr lang="fr-FR" dirty="0"/>
              <a:t> but consistent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.</a:t>
            </a:r>
          </a:p>
          <a:p>
            <a:r>
              <a:rPr lang="fr-FR" dirty="0" err="1"/>
              <a:t>Threshold</a:t>
            </a:r>
            <a:r>
              <a:rPr lang="fr-FR" dirty="0"/>
              <a:t> voltage shift simulation </a:t>
            </a:r>
            <a:r>
              <a:rPr lang="fr-FR" dirty="0" err="1"/>
              <a:t>is</a:t>
            </a:r>
            <a:r>
              <a:rPr lang="fr-FR" dirty="0"/>
              <a:t> in </a:t>
            </a:r>
            <a:r>
              <a:rPr lang="fr-FR" dirty="0" err="1"/>
              <a:t>very</a:t>
            </a:r>
            <a:r>
              <a:rPr lang="fr-FR" dirty="0"/>
              <a:t> good agreement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1526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A0413A-4207-176C-49D9-A6FBC5C90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Above</a:t>
            </a:r>
            <a:r>
              <a:rPr lang="fr-FR" dirty="0"/>
              <a:t> 300krad?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073CAB68-CB61-9A71-275D-E98DE1D892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8228" y="993775"/>
            <a:ext cx="6867544" cy="3203575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35FA45-2122-3B4E-4F08-9E68E6E204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3E5291-2532-324F-3730-9315BB2AF2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85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Structure of WP8</a:t>
            </a:r>
          </a:p>
          <a:p>
            <a:r>
              <a:rPr lang="en-GB" dirty="0"/>
              <a:t>Status on deliverables and milestones</a:t>
            </a:r>
          </a:p>
          <a:p>
            <a:r>
              <a:rPr lang="en-GB" dirty="0"/>
              <a:t>TID simulations</a:t>
            </a:r>
          </a:p>
          <a:p>
            <a:r>
              <a:rPr lang="en-GB" dirty="0"/>
              <a:t>Feedback from previous review</a:t>
            </a:r>
          </a:p>
          <a:p>
            <a:r>
              <a:rPr lang="en-GB" dirty="0"/>
              <a:t>Scientific publication and communication</a:t>
            </a:r>
          </a:p>
          <a:p>
            <a:r>
              <a:rPr lang="en-GB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66E3D7-47DD-5182-5586-4C2068CD1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 on TCAD simulations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AC2FAD-48BB-43C5-321D-C4E0F8BF7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TCAD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powerful</a:t>
            </a:r>
            <a:r>
              <a:rPr lang="fr-FR" dirty="0"/>
              <a:t> </a:t>
            </a:r>
            <a:r>
              <a:rPr lang="fr-FR" dirty="0" err="1"/>
              <a:t>tool</a:t>
            </a:r>
            <a:endParaRPr lang="fr-FR" dirty="0"/>
          </a:p>
          <a:p>
            <a:r>
              <a:rPr lang="fr-FR" dirty="0"/>
              <a:t>Ecorce has </a:t>
            </a:r>
            <a:r>
              <a:rPr lang="fr-FR" dirty="0" err="1"/>
              <a:t>some</a:t>
            </a:r>
            <a:r>
              <a:rPr lang="fr-FR" dirty="0"/>
              <a:t> excellent </a:t>
            </a:r>
            <a:r>
              <a:rPr lang="fr-FR" dirty="0" err="1"/>
              <a:t>capabilities</a:t>
            </a:r>
            <a:r>
              <a:rPr lang="fr-FR" dirty="0"/>
              <a:t> to </a:t>
            </a:r>
            <a:r>
              <a:rPr lang="fr-FR" dirty="0" err="1"/>
              <a:t>simulate</a:t>
            </a:r>
            <a:r>
              <a:rPr lang="fr-FR" dirty="0"/>
              <a:t> radiation </a:t>
            </a:r>
            <a:r>
              <a:rPr lang="fr-FR" dirty="0" err="1"/>
              <a:t>effect</a:t>
            </a:r>
            <a:r>
              <a:rPr lang="fr-FR" dirty="0"/>
              <a:t> in </a:t>
            </a:r>
            <a:r>
              <a:rPr lang="fr-FR" dirty="0" err="1"/>
              <a:t>electronic</a:t>
            </a:r>
            <a:r>
              <a:rPr lang="fr-FR" dirty="0"/>
              <a:t> </a:t>
            </a:r>
            <a:r>
              <a:rPr lang="fr-FR" dirty="0" err="1"/>
              <a:t>devices</a:t>
            </a:r>
            <a:r>
              <a:rPr lang="fr-FR" dirty="0"/>
              <a:t>.</a:t>
            </a:r>
          </a:p>
          <a:p>
            <a:r>
              <a:rPr lang="fr-FR" dirty="0"/>
              <a:t>A </a:t>
            </a:r>
            <a:r>
              <a:rPr lang="fr-FR" dirty="0" err="1"/>
              <a:t>methodology</a:t>
            </a:r>
            <a:r>
              <a:rPr lang="fr-FR" dirty="0"/>
              <a:t> for </a:t>
            </a:r>
            <a:r>
              <a:rPr lang="fr-FR" dirty="0" err="1"/>
              <a:t>obtaining</a:t>
            </a:r>
            <a:r>
              <a:rPr lang="fr-FR" dirty="0"/>
              <a:t> TCAD modeling </a:t>
            </a:r>
            <a:r>
              <a:rPr lang="fr-FR" dirty="0" err="1"/>
              <a:t>results</a:t>
            </a:r>
            <a:r>
              <a:rPr lang="fr-FR" dirty="0"/>
              <a:t> close to </a:t>
            </a:r>
            <a:r>
              <a:rPr lang="fr-FR" dirty="0" err="1"/>
              <a:t>those</a:t>
            </a:r>
            <a:r>
              <a:rPr lang="fr-FR" dirty="0"/>
              <a:t> of </a:t>
            </a:r>
            <a:r>
              <a:rPr lang="fr-FR" dirty="0" err="1"/>
              <a:t>experiments</a:t>
            </a:r>
            <a:r>
              <a:rPr lang="fr-FR" dirty="0"/>
              <a:t> has been </a:t>
            </a:r>
            <a:r>
              <a:rPr lang="fr-FR" dirty="0" err="1"/>
              <a:t>proposed</a:t>
            </a:r>
            <a:r>
              <a:rPr lang="fr-FR" dirty="0"/>
              <a:t>.</a:t>
            </a:r>
          </a:p>
          <a:p>
            <a:r>
              <a:rPr lang="fr-FR" dirty="0"/>
              <a:t>Simulations of TID in the 150nm SOI </a:t>
            </a:r>
            <a:r>
              <a:rPr lang="fr-FR" dirty="0" err="1"/>
              <a:t>technology</a:t>
            </a:r>
            <a:r>
              <a:rPr lang="fr-FR" dirty="0"/>
              <a:t> have been </a:t>
            </a:r>
            <a:r>
              <a:rPr lang="fr-FR" dirty="0" err="1"/>
              <a:t>shown</a:t>
            </a:r>
            <a:endParaRPr lang="fr-FR" dirty="0"/>
          </a:p>
          <a:p>
            <a:r>
              <a:rPr lang="fr-FR" dirty="0"/>
              <a:t>Simulations </a:t>
            </a:r>
            <a:r>
              <a:rPr lang="fr-FR" dirty="0" err="1"/>
              <a:t>results</a:t>
            </a:r>
            <a:r>
              <a:rPr lang="fr-FR" dirty="0"/>
              <a:t> are in good agreement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experimental</a:t>
            </a:r>
            <a:r>
              <a:rPr lang="fr-FR" dirty="0"/>
              <a:t> data</a:t>
            </a:r>
          </a:p>
          <a:p>
            <a:r>
              <a:rPr lang="fr-FR" dirty="0"/>
              <a:t>TCAD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a </a:t>
            </a:r>
            <a:r>
              <a:rPr lang="fr-FR" dirty="0" err="1"/>
              <a:t>very</a:t>
            </a:r>
            <a:r>
              <a:rPr lang="fr-FR" dirty="0"/>
              <a:t> good </a:t>
            </a:r>
            <a:r>
              <a:rPr lang="fr-FR" dirty="0" err="1"/>
              <a:t>tool</a:t>
            </a:r>
            <a:r>
              <a:rPr lang="fr-FR" dirty="0"/>
              <a:t> to </a:t>
            </a:r>
            <a:r>
              <a:rPr lang="fr-FR" dirty="0" err="1"/>
              <a:t>study</a:t>
            </a:r>
            <a:r>
              <a:rPr lang="fr-FR" dirty="0"/>
              <a:t> a </a:t>
            </a:r>
            <a:r>
              <a:rPr lang="fr-FR" dirty="0" err="1"/>
              <a:t>specific</a:t>
            </a:r>
            <a:r>
              <a:rPr lang="fr-FR" dirty="0"/>
              <a:t> </a:t>
            </a:r>
            <a:r>
              <a:rPr lang="fr-FR" dirty="0" err="1"/>
              <a:t>mechanism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EAD7180-85BF-1E5A-79CD-5D11524BB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4A0073-F020-F52A-B1FC-E0C4FC140D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188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A14FE-E7F0-FD44-49FA-468DA0CAE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Follow-up of </a:t>
            </a:r>
            <a:r>
              <a:rPr lang="fr-CH" dirty="0" err="1"/>
              <a:t>recommendations</a:t>
            </a:r>
            <a:r>
              <a:rPr lang="fr-CH" dirty="0"/>
              <a:t> and </a:t>
            </a:r>
            <a:r>
              <a:rPr lang="fr-CH" dirty="0" err="1"/>
              <a:t>comments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previous</a:t>
            </a:r>
            <a:r>
              <a:rPr lang="fr-CH" dirty="0"/>
              <a:t> </a:t>
            </a:r>
            <a:r>
              <a:rPr lang="fr-CH" dirty="0" err="1"/>
              <a:t>review</a:t>
            </a:r>
            <a:r>
              <a:rPr lang="fr-CH" dirty="0"/>
              <a:t>(s) (if applicable)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6F65F-2A4E-4A66-31E6-D14B52A68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fr-FR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</a:rPr>
              <a:t>	</a:t>
            </a:r>
            <a:r>
              <a:rPr lang="fr-FR" dirty="0">
                <a:solidFill>
                  <a:srgbClr val="0070C0"/>
                </a:solidFill>
                <a:effectLst/>
              </a:rPr>
              <a:t>"WP8 reports </a:t>
            </a:r>
            <a:r>
              <a:rPr lang="fr-FR" dirty="0" err="1">
                <a:solidFill>
                  <a:srgbClr val="0070C0"/>
                </a:solidFill>
                <a:effectLst/>
              </a:rPr>
              <a:t>activity</a:t>
            </a:r>
            <a:r>
              <a:rPr lang="fr-FR" dirty="0">
                <a:solidFill>
                  <a:srgbClr val="0070C0"/>
                </a:solidFill>
                <a:effectLst/>
              </a:rPr>
              <a:t> as </a:t>
            </a:r>
            <a:r>
              <a:rPr lang="fr-FR" dirty="0" err="1">
                <a:solidFill>
                  <a:srgbClr val="0070C0"/>
                </a:solidFill>
                <a:effectLst/>
              </a:rPr>
              <a:t>expected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from</a:t>
            </a:r>
            <a:r>
              <a:rPr lang="fr-FR" dirty="0">
                <a:solidFill>
                  <a:srgbClr val="0070C0"/>
                </a:solidFill>
                <a:effectLst/>
              </a:rPr>
              <a:t> the </a:t>
            </a:r>
            <a:r>
              <a:rPr lang="fr-FR" dirty="0" err="1">
                <a:solidFill>
                  <a:srgbClr val="0070C0"/>
                </a:solidFill>
                <a:effectLst/>
              </a:rPr>
              <a:t>DoA</a:t>
            </a:r>
            <a:r>
              <a:rPr lang="fr-FR" dirty="0">
                <a:solidFill>
                  <a:srgbClr val="0070C0"/>
                </a:solidFill>
                <a:effectLst/>
              </a:rPr>
              <a:t>, </a:t>
            </a:r>
            <a:r>
              <a:rPr lang="fr-FR" dirty="0" err="1">
                <a:solidFill>
                  <a:srgbClr val="0070C0"/>
                </a:solidFill>
                <a:effectLst/>
              </a:rPr>
              <a:t>with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clear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progress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with</a:t>
            </a:r>
            <a:r>
              <a:rPr lang="fr-FR" dirty="0">
                <a:solidFill>
                  <a:srgbClr val="0070C0"/>
                </a:solidFill>
                <a:effectLst/>
              </a:rPr>
              <a:t> respect to P1. The </a:t>
            </a:r>
            <a:r>
              <a:rPr lang="fr-FR" dirty="0" err="1">
                <a:solidFill>
                  <a:srgbClr val="0070C0"/>
                </a:solidFill>
                <a:effectLst/>
              </a:rPr>
              <a:t>results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related</a:t>
            </a:r>
            <a:r>
              <a:rPr lang="fr-FR" dirty="0">
                <a:solidFill>
                  <a:srgbClr val="0070C0"/>
                </a:solidFill>
                <a:effectLst/>
              </a:rPr>
              <a:t> to the simulation of </a:t>
            </a:r>
            <a:r>
              <a:rPr lang="fr-FR" dirty="0" err="1">
                <a:solidFill>
                  <a:srgbClr val="0070C0"/>
                </a:solidFill>
                <a:effectLst/>
              </a:rPr>
              <a:t>low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energy</a:t>
            </a:r>
            <a:r>
              <a:rPr lang="fr-FR" dirty="0">
                <a:solidFill>
                  <a:srgbClr val="0070C0"/>
                </a:solidFill>
                <a:effectLst/>
              </a:rPr>
              <a:t> protons are </a:t>
            </a:r>
            <a:r>
              <a:rPr lang="fr-FR" dirty="0" err="1">
                <a:solidFill>
                  <a:srgbClr val="0070C0"/>
                </a:solidFill>
                <a:effectLst/>
              </a:rPr>
              <a:t>carefully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summarized</a:t>
            </a:r>
            <a:r>
              <a:rPr lang="fr-FR" dirty="0">
                <a:solidFill>
                  <a:srgbClr val="0070C0"/>
                </a:solidFill>
                <a:effectLst/>
              </a:rPr>
              <a:t> in D8.3. The </a:t>
            </a:r>
            <a:r>
              <a:rPr lang="fr-FR" dirty="0" err="1">
                <a:solidFill>
                  <a:srgbClr val="0070C0"/>
                </a:solidFill>
                <a:effectLst/>
              </a:rPr>
              <a:t>analysis</a:t>
            </a:r>
            <a:r>
              <a:rPr lang="fr-FR" dirty="0">
                <a:solidFill>
                  <a:srgbClr val="0070C0"/>
                </a:solidFill>
                <a:effectLst/>
              </a:rPr>
              <a:t> of proton interactions made </a:t>
            </a:r>
            <a:r>
              <a:rPr lang="fr-FR" dirty="0" err="1">
                <a:solidFill>
                  <a:srgbClr val="0070C0"/>
                </a:solidFill>
                <a:effectLst/>
              </a:rPr>
              <a:t>provides</a:t>
            </a:r>
            <a:r>
              <a:rPr lang="fr-FR" dirty="0">
                <a:solidFill>
                  <a:srgbClr val="0070C0"/>
                </a:solidFill>
                <a:effectLst/>
              </a:rPr>
              <a:t> relevant simulation </a:t>
            </a:r>
            <a:r>
              <a:rPr lang="fr-FR" dirty="0" err="1">
                <a:solidFill>
                  <a:srgbClr val="0070C0"/>
                </a:solidFill>
                <a:effectLst/>
              </a:rPr>
              <a:t>results</a:t>
            </a:r>
            <a:r>
              <a:rPr lang="fr-FR" dirty="0">
                <a:solidFill>
                  <a:srgbClr val="0070C0"/>
                </a:solidFill>
                <a:effectLst/>
              </a:rPr>
              <a:t> for </a:t>
            </a:r>
            <a:r>
              <a:rPr lang="fr-FR" dirty="0" err="1">
                <a:solidFill>
                  <a:srgbClr val="0070C0"/>
                </a:solidFill>
                <a:effectLst/>
              </a:rPr>
              <a:t>assessing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device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sensitivity</a:t>
            </a:r>
            <a:r>
              <a:rPr lang="fr-FR" dirty="0">
                <a:solidFill>
                  <a:srgbClr val="0070C0"/>
                </a:solidFill>
                <a:effectLst/>
              </a:rPr>
              <a:t>. The </a:t>
            </a:r>
            <a:r>
              <a:rPr lang="fr-FR" dirty="0" err="1">
                <a:solidFill>
                  <a:srgbClr val="0070C0"/>
                </a:solidFill>
                <a:effectLst/>
              </a:rPr>
              <a:t>strategy</a:t>
            </a:r>
            <a:r>
              <a:rPr lang="fr-FR" dirty="0">
                <a:solidFill>
                  <a:srgbClr val="0070C0"/>
                </a:solidFill>
                <a:effectLst/>
              </a:rPr>
              <a:t> of </a:t>
            </a:r>
            <a:r>
              <a:rPr lang="fr-FR" dirty="0" err="1">
                <a:solidFill>
                  <a:srgbClr val="0070C0"/>
                </a:solidFill>
                <a:effectLst/>
              </a:rPr>
              <a:t>using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Montecarlo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methods</a:t>
            </a:r>
            <a:r>
              <a:rPr lang="fr-FR" dirty="0">
                <a:solidFill>
                  <a:srgbClr val="0070C0"/>
                </a:solidFill>
                <a:effectLst/>
              </a:rPr>
              <a:t> for </a:t>
            </a:r>
            <a:r>
              <a:rPr lang="fr-FR" dirty="0" err="1">
                <a:solidFill>
                  <a:srgbClr val="0070C0"/>
                </a:solidFill>
                <a:effectLst/>
              </a:rPr>
              <a:t>simulating</a:t>
            </a:r>
            <a:r>
              <a:rPr lang="fr-FR" dirty="0">
                <a:solidFill>
                  <a:srgbClr val="0070C0"/>
                </a:solidFill>
                <a:effectLst/>
              </a:rPr>
              <a:t> radiation </a:t>
            </a:r>
            <a:r>
              <a:rPr lang="fr-FR" dirty="0" err="1">
                <a:solidFill>
                  <a:srgbClr val="0070C0"/>
                </a:solidFill>
                <a:effectLst/>
              </a:rPr>
              <a:t>effects</a:t>
            </a:r>
            <a:r>
              <a:rPr lang="fr-FR" dirty="0">
                <a:solidFill>
                  <a:srgbClr val="0070C0"/>
                </a:solidFill>
                <a:effectLst/>
              </a:rPr>
              <a:t> at circuit and transistor </a:t>
            </a:r>
            <a:r>
              <a:rPr lang="fr-FR" dirty="0" err="1">
                <a:solidFill>
                  <a:srgbClr val="0070C0"/>
                </a:solidFill>
                <a:effectLst/>
              </a:rPr>
              <a:t>level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is</a:t>
            </a:r>
            <a:r>
              <a:rPr lang="fr-FR" dirty="0">
                <a:solidFill>
                  <a:srgbClr val="0070C0"/>
                </a:solidFill>
                <a:effectLst/>
              </a:rPr>
              <a:t> effective and </a:t>
            </a:r>
            <a:r>
              <a:rPr lang="fr-FR" dirty="0" err="1">
                <a:solidFill>
                  <a:srgbClr val="0070C0"/>
                </a:solidFill>
                <a:effectLst/>
              </a:rPr>
              <a:t>provides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results</a:t>
            </a:r>
            <a:r>
              <a:rPr lang="fr-FR" dirty="0">
                <a:solidFill>
                  <a:srgbClr val="0070C0"/>
                </a:solidFill>
                <a:effectLst/>
              </a:rPr>
              <a:t> in good agreement </a:t>
            </a:r>
            <a:r>
              <a:rPr lang="fr-FR" dirty="0" err="1">
                <a:solidFill>
                  <a:srgbClr val="0070C0"/>
                </a:solidFill>
                <a:effectLst/>
              </a:rPr>
              <a:t>with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experiments</a:t>
            </a:r>
            <a:r>
              <a:rPr lang="fr-FR" dirty="0">
                <a:solidFill>
                  <a:srgbClr val="0070C0"/>
                </a:solidFill>
                <a:effectLst/>
              </a:rPr>
              <a:t> (D8.4). </a:t>
            </a:r>
            <a:r>
              <a:rPr lang="fr-FR" dirty="0" err="1">
                <a:solidFill>
                  <a:srgbClr val="0070C0"/>
                </a:solidFill>
                <a:effectLst/>
              </a:rPr>
              <a:t>Results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obtained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using</a:t>
            </a:r>
            <a:r>
              <a:rPr lang="fr-FR" dirty="0">
                <a:solidFill>
                  <a:srgbClr val="0070C0"/>
                </a:solidFill>
                <a:effectLst/>
              </a:rPr>
              <a:t> a TCAD software for </a:t>
            </a:r>
            <a:r>
              <a:rPr lang="fr-FR" dirty="0" err="1">
                <a:solidFill>
                  <a:srgbClr val="0070C0"/>
                </a:solidFill>
                <a:effectLst/>
              </a:rPr>
              <a:t>device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modelling</a:t>
            </a:r>
            <a:r>
              <a:rPr lang="fr-FR" dirty="0">
                <a:solidFill>
                  <a:srgbClr val="0070C0"/>
                </a:solidFill>
                <a:effectLst/>
              </a:rPr>
              <a:t> (MS27) </a:t>
            </a:r>
            <a:r>
              <a:rPr lang="fr-FR" dirty="0" err="1">
                <a:solidFill>
                  <a:srgbClr val="0070C0"/>
                </a:solidFill>
                <a:effectLst/>
              </a:rPr>
              <a:t>provide</a:t>
            </a:r>
            <a:r>
              <a:rPr lang="fr-FR" dirty="0">
                <a:solidFill>
                  <a:srgbClr val="0070C0"/>
                </a:solidFill>
                <a:effectLst/>
              </a:rPr>
              <a:t> important information on the </a:t>
            </a:r>
            <a:r>
              <a:rPr lang="fr-FR" dirty="0" err="1">
                <a:solidFill>
                  <a:srgbClr val="0070C0"/>
                </a:solidFill>
                <a:effectLst/>
              </a:rPr>
              <a:t>effect</a:t>
            </a:r>
            <a:r>
              <a:rPr lang="fr-FR" dirty="0">
                <a:solidFill>
                  <a:srgbClr val="0070C0"/>
                </a:solidFill>
                <a:effectLst/>
              </a:rPr>
              <a:t> of radiation on the </a:t>
            </a:r>
            <a:r>
              <a:rPr lang="fr-FR" dirty="0" err="1">
                <a:solidFill>
                  <a:srgbClr val="0070C0"/>
                </a:solidFill>
                <a:effectLst/>
              </a:rPr>
              <a:t>device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behavior</a:t>
            </a:r>
            <a:r>
              <a:rPr lang="fr-FR" dirty="0">
                <a:solidFill>
                  <a:srgbClr val="0070C0"/>
                </a:solidFill>
                <a:effectLst/>
              </a:rPr>
              <a:t>, </a:t>
            </a:r>
            <a:r>
              <a:rPr lang="fr-FR" dirty="0" err="1">
                <a:solidFill>
                  <a:srgbClr val="0070C0"/>
                </a:solidFill>
                <a:effectLst/>
              </a:rPr>
              <a:t>including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modelling</a:t>
            </a:r>
            <a:r>
              <a:rPr lang="fr-FR" dirty="0">
                <a:solidFill>
                  <a:srgbClr val="0070C0"/>
                </a:solidFill>
                <a:effectLst/>
              </a:rPr>
              <a:t> of a </a:t>
            </a:r>
            <a:r>
              <a:rPr lang="fr-FR" dirty="0" err="1">
                <a:solidFill>
                  <a:srgbClr val="0070C0"/>
                </a:solidFill>
                <a:effectLst/>
              </a:rPr>
              <a:t>specific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microchip</a:t>
            </a:r>
            <a:r>
              <a:rPr lang="fr-FR" dirty="0">
                <a:solidFill>
                  <a:srgbClr val="0070C0"/>
                </a:solidFill>
                <a:effectLst/>
              </a:rPr>
              <a:t>. MS28 </a:t>
            </a:r>
            <a:r>
              <a:rPr lang="fr-FR" dirty="0" err="1">
                <a:solidFill>
                  <a:srgbClr val="0070C0"/>
                </a:solidFill>
                <a:effectLst/>
              </a:rPr>
              <a:t>presents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also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results</a:t>
            </a:r>
            <a:r>
              <a:rPr lang="fr-FR" dirty="0">
                <a:solidFill>
                  <a:srgbClr val="0070C0"/>
                </a:solidFill>
                <a:effectLst/>
              </a:rPr>
              <a:t> of good </a:t>
            </a:r>
            <a:r>
              <a:rPr lang="fr-FR" dirty="0" err="1">
                <a:solidFill>
                  <a:srgbClr val="0070C0"/>
                </a:solidFill>
                <a:effectLst/>
              </a:rPr>
              <a:t>quality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concerning</a:t>
            </a:r>
            <a:r>
              <a:rPr lang="fr-FR" dirty="0">
                <a:solidFill>
                  <a:srgbClr val="0070C0"/>
                </a:solidFill>
                <a:effectLst/>
              </a:rPr>
              <a:t> the validation of a single </a:t>
            </a:r>
            <a:r>
              <a:rPr lang="fr-FR" dirty="0" err="1">
                <a:solidFill>
                  <a:srgbClr val="0070C0"/>
                </a:solidFill>
                <a:effectLst/>
              </a:rPr>
              <a:t>event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effect</a:t>
            </a:r>
            <a:r>
              <a:rPr lang="fr-FR" dirty="0">
                <a:solidFill>
                  <a:srgbClr val="0070C0"/>
                </a:solidFill>
                <a:effectLst/>
              </a:rPr>
              <a:t> simulation module. This module </a:t>
            </a:r>
            <a:r>
              <a:rPr lang="fr-FR" dirty="0" err="1">
                <a:solidFill>
                  <a:srgbClr val="0070C0"/>
                </a:solidFill>
                <a:effectLst/>
              </a:rPr>
              <a:t>may</a:t>
            </a:r>
            <a:r>
              <a:rPr lang="fr-FR" dirty="0">
                <a:solidFill>
                  <a:srgbClr val="0070C0"/>
                </a:solidFill>
                <a:effectLst/>
              </a:rPr>
              <a:t> </a:t>
            </a:r>
            <a:r>
              <a:rPr lang="fr-FR" dirty="0" err="1">
                <a:solidFill>
                  <a:srgbClr val="0070C0"/>
                </a:solidFill>
                <a:effectLst/>
              </a:rPr>
              <a:t>contribute</a:t>
            </a:r>
            <a:r>
              <a:rPr lang="fr-FR" dirty="0">
                <a:solidFill>
                  <a:srgbClr val="0070C0"/>
                </a:solidFill>
                <a:effectLst/>
              </a:rPr>
              <a:t> to </a:t>
            </a:r>
            <a:r>
              <a:rPr lang="fr-FR" dirty="0" err="1">
                <a:solidFill>
                  <a:srgbClr val="0070C0"/>
                </a:solidFill>
                <a:effectLst/>
              </a:rPr>
              <a:t>reduce</a:t>
            </a:r>
            <a:r>
              <a:rPr lang="fr-FR" dirty="0">
                <a:solidFill>
                  <a:srgbClr val="0070C0"/>
                </a:solidFill>
                <a:effectLst/>
              </a:rPr>
              <a:t> the use of radioactive sources, a long </a:t>
            </a:r>
            <a:r>
              <a:rPr lang="fr-FR" dirty="0" err="1">
                <a:solidFill>
                  <a:srgbClr val="0070C0"/>
                </a:solidFill>
                <a:effectLst/>
              </a:rPr>
              <a:t>term</a:t>
            </a:r>
            <a:r>
              <a:rPr lang="fr-FR" dirty="0">
                <a:solidFill>
                  <a:srgbClr val="0070C0"/>
                </a:solidFill>
                <a:effectLst/>
              </a:rPr>
              <a:t> objective of high </a:t>
            </a:r>
            <a:r>
              <a:rPr lang="fr-FR" dirty="0" err="1">
                <a:solidFill>
                  <a:srgbClr val="0070C0"/>
                </a:solidFill>
                <a:effectLst/>
              </a:rPr>
              <a:t>interest</a:t>
            </a:r>
            <a:r>
              <a:rPr lang="fr-FR" dirty="0">
                <a:solidFill>
                  <a:srgbClr val="0070C0"/>
                </a:solidFill>
                <a:effectLst/>
              </a:rPr>
              <a:t>."</a:t>
            </a:r>
          </a:p>
          <a:p>
            <a:pPr algn="just">
              <a:buNone/>
            </a:pPr>
            <a:endParaRPr lang="fr-FR" dirty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fr-FR" dirty="0">
                <a:solidFill>
                  <a:srgbClr val="0070C0"/>
                </a:solidFill>
                <a:effectLst/>
              </a:rPr>
              <a:t>No issue </a:t>
            </a:r>
            <a:r>
              <a:rPr lang="fr-FR" dirty="0" err="1">
                <a:solidFill>
                  <a:srgbClr val="0070C0"/>
                </a:solidFill>
                <a:effectLst/>
              </a:rPr>
              <a:t>from</a:t>
            </a:r>
            <a:r>
              <a:rPr lang="fr-FR" dirty="0">
                <a:solidFill>
                  <a:srgbClr val="0070C0"/>
                </a:solidFill>
                <a:effectLst/>
              </a:rPr>
              <a:t> report P2.</a:t>
            </a:r>
          </a:p>
          <a:p>
            <a:pPr algn="just">
              <a:buNone/>
            </a:pPr>
            <a:r>
              <a:rPr lang="fr-FR" dirty="0" err="1">
                <a:solidFill>
                  <a:srgbClr val="0070C0"/>
                </a:solidFill>
              </a:rPr>
              <a:t>Deliverables</a:t>
            </a:r>
            <a:r>
              <a:rPr lang="fr-FR" dirty="0">
                <a:solidFill>
                  <a:srgbClr val="0070C0"/>
                </a:solidFill>
              </a:rPr>
              <a:t> have been </a:t>
            </a:r>
            <a:r>
              <a:rPr lang="fr-FR" dirty="0" err="1">
                <a:solidFill>
                  <a:srgbClr val="0070C0"/>
                </a:solidFill>
              </a:rPr>
              <a:t>accepted</a:t>
            </a:r>
            <a:r>
              <a:rPr lang="fr-FR" dirty="0">
                <a:solidFill>
                  <a:srgbClr val="0070C0"/>
                </a:solidFill>
              </a:rPr>
              <a:t>.</a:t>
            </a:r>
          </a:p>
          <a:p>
            <a:pPr algn="just">
              <a:buNone/>
            </a:pPr>
            <a:r>
              <a:rPr lang="fr-FR" dirty="0" err="1">
                <a:solidFill>
                  <a:srgbClr val="0070C0"/>
                </a:solidFill>
                <a:effectLst/>
              </a:rPr>
              <a:t>Milestones</a:t>
            </a:r>
            <a:r>
              <a:rPr lang="fr-FR" dirty="0">
                <a:solidFill>
                  <a:srgbClr val="0070C0"/>
                </a:solidFill>
                <a:effectLst/>
              </a:rPr>
              <a:t> have been </a:t>
            </a:r>
            <a:r>
              <a:rPr lang="fr-FR" dirty="0" err="1">
                <a:solidFill>
                  <a:srgbClr val="0070C0"/>
                </a:solidFill>
                <a:effectLst/>
              </a:rPr>
              <a:t>achieved</a:t>
            </a:r>
            <a:r>
              <a:rPr lang="fr-FR" dirty="0">
                <a:solidFill>
                  <a:srgbClr val="0070C0"/>
                </a:solidFill>
                <a:effectLst/>
              </a:rPr>
              <a:t>.</a:t>
            </a:r>
          </a:p>
          <a:p>
            <a:pPr algn="just">
              <a:buNone/>
            </a:pPr>
            <a:endParaRPr lang="fr-FR" dirty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fr-FR" b="1" dirty="0">
                <a:solidFill>
                  <a:srgbClr val="0070C0"/>
                </a:solidFill>
                <a:effectLst/>
              </a:rPr>
              <a:t>All good!</a:t>
            </a:r>
          </a:p>
          <a:p>
            <a:pPr marL="36576" indent="0" algn="just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2A800A-13DD-A65E-FE19-4938E9102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FFA3A-30D7-0DAC-2267-5C983BEC3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428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F44C0-8D46-6AA2-07BA-E5960331B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Lessons</a:t>
            </a:r>
            <a:r>
              <a:rPr lang="fr-CH" dirty="0"/>
              <a:t> </a:t>
            </a:r>
            <a:r>
              <a:rPr lang="fr-CH" dirty="0" err="1"/>
              <a:t>learned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RADNEXT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7E9E1-3409-9AF7-C350-539F1DC19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Pros and cons.</a:t>
            </a:r>
          </a:p>
          <a:p>
            <a:pPr lvl="1"/>
            <a:r>
              <a:rPr lang="fr-CH" dirty="0"/>
              <a:t>Nice and efficient exchanges </a:t>
            </a:r>
            <a:r>
              <a:rPr lang="fr-CH" dirty="0" err="1"/>
              <a:t>between</a:t>
            </a:r>
            <a:r>
              <a:rPr lang="fr-CH" dirty="0"/>
              <a:t> people</a:t>
            </a:r>
          </a:p>
          <a:p>
            <a:pPr lvl="1"/>
            <a:r>
              <a:rPr lang="fr-CH" dirty="0"/>
              <a:t>Good </a:t>
            </a:r>
            <a:r>
              <a:rPr lang="fr-CH" dirty="0" err="1"/>
              <a:t>equilibrium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experiment</a:t>
            </a:r>
            <a:r>
              <a:rPr lang="fr-CH" dirty="0"/>
              <a:t>/simulations</a:t>
            </a:r>
          </a:p>
          <a:p>
            <a:pPr lvl="1"/>
            <a:endParaRPr lang="fr-CH" dirty="0"/>
          </a:p>
          <a:p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could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reused</a:t>
            </a:r>
            <a:r>
              <a:rPr lang="fr-CH" dirty="0"/>
              <a:t> or </a:t>
            </a:r>
            <a:r>
              <a:rPr lang="fr-CH" dirty="0" err="1"/>
              <a:t>rethought</a:t>
            </a:r>
            <a:r>
              <a:rPr lang="fr-CH" dirty="0"/>
              <a:t> for the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proposal</a:t>
            </a:r>
            <a:r>
              <a:rPr lang="fr-CH" dirty="0"/>
              <a:t>.</a:t>
            </a:r>
          </a:p>
          <a:p>
            <a:pPr lvl="1"/>
            <a:r>
              <a:rPr lang="fr-CH" dirty="0"/>
              <a:t>Simulations </a:t>
            </a:r>
            <a:r>
              <a:rPr lang="fr-CH" dirty="0" err="1"/>
              <a:t>tools</a:t>
            </a:r>
            <a:r>
              <a:rPr lang="fr-CH" dirty="0"/>
              <a:t>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still</a:t>
            </a:r>
            <a:r>
              <a:rPr lang="fr-CH" dirty="0"/>
              <a:t> </a:t>
            </a:r>
            <a:r>
              <a:rPr lang="fr-CH" dirty="0" err="1"/>
              <a:t>used</a:t>
            </a:r>
            <a:r>
              <a:rPr lang="fr-CH" dirty="0"/>
              <a:t> to </a:t>
            </a:r>
            <a:r>
              <a:rPr lang="fr-CH" dirty="0" err="1"/>
              <a:t>invetigate</a:t>
            </a:r>
            <a:r>
              <a:rPr lang="fr-CH" dirty="0"/>
              <a:t> more </a:t>
            </a:r>
            <a:r>
              <a:rPr lang="fr-CH" dirty="0" err="1"/>
              <a:t>mechanisms</a:t>
            </a:r>
            <a:r>
              <a:rPr lang="fr-CH" dirty="0"/>
              <a:t>/</a:t>
            </a:r>
            <a:r>
              <a:rPr lang="fr-CH" dirty="0" err="1"/>
              <a:t>methods</a:t>
            </a:r>
            <a:endParaRPr lang="fr-CH" dirty="0"/>
          </a:p>
          <a:p>
            <a:pPr marL="448056" lvl="1" indent="0">
              <a:buNone/>
            </a:pPr>
            <a:endParaRPr lang="fr-CH" dirty="0"/>
          </a:p>
          <a:p>
            <a:endParaRPr lang="fr-CH" dirty="0"/>
          </a:p>
          <a:p>
            <a:r>
              <a:rPr lang="fr-CH" dirty="0" err="1"/>
              <a:t>Any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item 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would</a:t>
            </a:r>
            <a:r>
              <a:rPr lang="fr-CH" dirty="0"/>
              <a:t> like to </a:t>
            </a:r>
            <a:r>
              <a:rPr lang="fr-CH" dirty="0" err="1"/>
              <a:t>bring</a:t>
            </a:r>
            <a:r>
              <a:rPr lang="fr-CH" dirty="0"/>
              <a:t> the attention to.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10F0B9-A663-6CDD-2DD4-88AFE2EC40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11AC1-748F-8603-A031-C06CB04AA0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07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746E7-F229-3FC2-F8AD-92705CFE8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publication and communications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9A33F0-DB82-A0D4-8337-45F335650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4th Annual Meeting – 12-13 May 2025</a:t>
            </a:r>
            <a:endParaRPr lang="en-US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AA2131E-A750-8FED-8601-684218B35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595360" cy="3646375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[1] 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Cleiton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Marques, Frédéric Wrobel,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Ygor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Aguiar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Alain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Michez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Jérôme Boch, et al.. </a:t>
            </a:r>
          </a:p>
          <a:p>
            <a:pPr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A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Methodology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to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Estimate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Single–Event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Effects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Induced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by Low–Energy Protons. </a:t>
            </a:r>
          </a:p>
          <a:p>
            <a:pPr>
              <a:spcBef>
                <a:spcPts val="225"/>
              </a:spcBef>
              <a:buNone/>
            </a:pPr>
            <a:r>
              <a:rPr lang="fr-FR" sz="1700" i="1" dirty="0">
                <a:effectLst/>
                <a:latin typeface="Times New Roman" panose="02020603050405020304" pitchFamily="18" charset="0"/>
              </a:rPr>
              <a:t>Eng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2024, 5 (1), pp.319–332. </a:t>
            </a:r>
            <a:r>
              <a:rPr lang="fr-FR" sz="1700" dirty="0">
                <a:effectLst/>
                <a:latin typeface="Apple Symbols" panose="02000000000000000000" pitchFamily="2" charset="-79"/>
                <a:cs typeface="Apple Symbols" panose="02000000000000000000" pitchFamily="2" charset="-79"/>
              </a:rPr>
              <a:t>⟨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10.3390/eng5010017</a:t>
            </a:r>
            <a:r>
              <a:rPr lang="fr-FR" sz="1700" dirty="0">
                <a:effectLst/>
                <a:latin typeface="Apple Symbols" panose="02000000000000000000" pitchFamily="2" charset="-79"/>
                <a:cs typeface="Apple Symbols" panose="02000000000000000000" pitchFamily="2" charset="-79"/>
              </a:rPr>
              <a:t>⟩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. </a:t>
            </a:r>
            <a:br>
              <a:rPr lang="fr-FR" sz="1700" dirty="0">
                <a:effectLst/>
                <a:latin typeface="Times New Roman" panose="02020603050405020304" pitchFamily="18" charset="0"/>
              </a:rPr>
            </a:br>
            <a:endParaRPr lang="fr-FR" sz="1700" dirty="0">
              <a:effectLst/>
              <a:latin typeface="Times New Roman" panose="02020603050405020304" pitchFamily="18" charset="0"/>
            </a:endParaRPr>
          </a:p>
          <a:p>
            <a:pPr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[2] 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Cleiton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Marques, Leonardo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Brendler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Frédéric Wrobel, Alexandra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Zimpeck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Walter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Bartra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et al.. </a:t>
            </a:r>
          </a:p>
          <a:p>
            <a:pPr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A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Detailed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Electrical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Analysis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of SEE on 28 nm FDSOI SRAM Architectures. </a:t>
            </a:r>
          </a:p>
          <a:p>
            <a:pPr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IEEE, pp.1–6, 2023, </a:t>
            </a:r>
            <a:r>
              <a:rPr lang="fr-FR" sz="1700" dirty="0">
                <a:effectLst/>
                <a:latin typeface="Apple Symbols" panose="02000000000000000000" pitchFamily="2" charset="-79"/>
                <a:cs typeface="Apple Symbols" panose="02000000000000000000" pitchFamily="2" charset="-79"/>
              </a:rPr>
              <a:t>⟨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10.1109/SBCCI60457.2023.10261665</a:t>
            </a:r>
            <a:r>
              <a:rPr lang="fr-FR" sz="1700" dirty="0">
                <a:effectLst/>
                <a:latin typeface="Apple Symbols" panose="02000000000000000000" pitchFamily="2" charset="-79"/>
                <a:cs typeface="Apple Symbols" panose="02000000000000000000" pitchFamily="2" charset="-79"/>
              </a:rPr>
              <a:t>⟩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. </a:t>
            </a:r>
          </a:p>
          <a:p>
            <a:pPr>
              <a:spcBef>
                <a:spcPts val="225"/>
              </a:spcBef>
              <a:buNone/>
            </a:pPr>
            <a:endParaRPr lang="fr-FR" sz="1700" dirty="0">
              <a:effectLst/>
              <a:latin typeface="Times New Roman" panose="02020603050405020304" pitchFamily="18" charset="0"/>
            </a:endParaRPr>
          </a:p>
          <a:p>
            <a:pPr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[3]  Frédéric Wrobel,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Ygor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Aguiar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Cleiton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Marques, Giuseppe Lerner,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Rubén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García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Alía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et al.. </a:t>
            </a:r>
          </a:p>
          <a:p>
            <a:pPr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An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Analytical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Approach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to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Calculate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Soft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Error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Rate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Induced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by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Atmospheric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Neutrons.</a:t>
            </a:r>
          </a:p>
          <a:p>
            <a:pPr>
              <a:spcBef>
                <a:spcPts val="225"/>
              </a:spcBef>
              <a:buNone/>
            </a:pPr>
            <a:r>
              <a:rPr lang="fr-FR" sz="1700" i="1" dirty="0">
                <a:effectLst/>
                <a:latin typeface="Times New Roman" panose="02020603050405020304" pitchFamily="18" charset="0"/>
              </a:rPr>
              <a:t>Electronics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2023, 12 (1), pp.104. </a:t>
            </a:r>
            <a:r>
              <a:rPr lang="fr-FR" sz="1700" dirty="0">
                <a:effectLst/>
                <a:latin typeface="Apple Symbols" panose="02000000000000000000" pitchFamily="2" charset="-79"/>
                <a:cs typeface="Apple Symbols" panose="02000000000000000000" pitchFamily="2" charset="-79"/>
              </a:rPr>
              <a:t>⟨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10.3390/electronics12010104</a:t>
            </a:r>
            <a:r>
              <a:rPr lang="fr-FR" sz="1700" dirty="0">
                <a:effectLst/>
                <a:latin typeface="Apple Symbols" panose="02000000000000000000" pitchFamily="2" charset="-79"/>
                <a:cs typeface="Apple Symbols" panose="02000000000000000000" pitchFamily="2" charset="-79"/>
              </a:rPr>
              <a:t>⟩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. </a:t>
            </a:r>
            <a:br>
              <a:rPr lang="fr-FR" sz="1700" dirty="0">
                <a:effectLst/>
                <a:latin typeface="Times New Roman" panose="02020603050405020304" pitchFamily="18" charset="0"/>
              </a:rPr>
            </a:br>
            <a:endParaRPr lang="fr-FR" sz="1700" dirty="0">
              <a:effectLst/>
              <a:latin typeface="Times New Roman" panose="02020603050405020304" pitchFamily="18" charset="0"/>
            </a:endParaRPr>
          </a:p>
          <a:p>
            <a:pPr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[4] 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Cleiton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Marques, Frédéric Wrobel,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Ygor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Aguiar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Alain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Michez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Frédéric Saigné, et al.. </a:t>
            </a:r>
          </a:p>
          <a:p>
            <a:pPr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Evaluation of a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Simplified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Modeling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Approach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for SEE Cross–Section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Prediction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: A Case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Study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of SEU on 6T SRAM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Cells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. </a:t>
            </a:r>
          </a:p>
          <a:p>
            <a:pPr>
              <a:spcBef>
                <a:spcPts val="225"/>
              </a:spcBef>
              <a:buNone/>
            </a:pPr>
            <a:r>
              <a:rPr lang="fr-FR" sz="1700" i="1" dirty="0">
                <a:effectLst/>
                <a:latin typeface="Times New Roman" panose="02020603050405020304" pitchFamily="18" charset="0"/>
              </a:rPr>
              <a:t>Electronics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2024, 13 (10), pp.1954. </a:t>
            </a:r>
            <a:r>
              <a:rPr lang="fr-FR" sz="1700" dirty="0">
                <a:effectLst/>
                <a:latin typeface="Apple Symbols" panose="02000000000000000000" pitchFamily="2" charset="-79"/>
                <a:cs typeface="Apple Symbols" panose="02000000000000000000" pitchFamily="2" charset="-79"/>
              </a:rPr>
              <a:t>⟨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10.3390/electronics13101954</a:t>
            </a:r>
            <a:r>
              <a:rPr lang="fr-FR" sz="1700" dirty="0">
                <a:effectLst/>
                <a:latin typeface="Apple Symbols" panose="02000000000000000000" pitchFamily="2" charset="-79"/>
                <a:cs typeface="Apple Symbols" panose="02000000000000000000" pitchFamily="2" charset="-79"/>
              </a:rPr>
              <a:t>⟩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. </a:t>
            </a:r>
            <a:br>
              <a:rPr lang="fr-FR" sz="1700" dirty="0">
                <a:effectLst/>
                <a:latin typeface="Times New Roman" panose="02020603050405020304" pitchFamily="18" charset="0"/>
              </a:rPr>
            </a:br>
            <a:endParaRPr lang="fr-FR" sz="1700" dirty="0">
              <a:effectLst/>
              <a:latin typeface="Times New Roman" panose="02020603050405020304" pitchFamily="18" charset="0"/>
            </a:endParaRPr>
          </a:p>
          <a:p>
            <a:pPr marL="36576" indent="0"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[5] 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Cleiton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Marques, Alain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Michez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Frédéric Wrobel, S.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Kuboyama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Frédéric Saigné, et al.. </a:t>
            </a:r>
          </a:p>
          <a:p>
            <a:pPr marL="36576" indent="0">
              <a:spcBef>
                <a:spcPts val="225"/>
              </a:spcBef>
              <a:buNone/>
            </a:pPr>
            <a:r>
              <a:rPr lang="fr-FR" sz="1700" dirty="0">
                <a:effectLst/>
                <a:latin typeface="Times New Roman" panose="02020603050405020304" pitchFamily="18" charset="0"/>
              </a:rPr>
              <a:t>Physical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Explanation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for the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Higher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Sensitivity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to Ion–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Induced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Burnout in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SiC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Schottky Diodes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Compared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 to Si Schottky Diodes. </a:t>
            </a:r>
          </a:p>
          <a:p>
            <a:pPr marL="36576" indent="0">
              <a:spcBef>
                <a:spcPts val="225"/>
              </a:spcBef>
              <a:buNone/>
            </a:pPr>
            <a:r>
              <a:rPr lang="fr-FR" sz="1700" i="1" dirty="0" err="1">
                <a:effectLst/>
                <a:latin typeface="Times New Roman" panose="02020603050405020304" pitchFamily="18" charset="0"/>
              </a:rPr>
              <a:t>RADiation</a:t>
            </a:r>
            <a:r>
              <a:rPr lang="fr-FR" sz="1700" i="1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700" i="1" dirty="0" err="1">
                <a:effectLst/>
                <a:latin typeface="Times New Roman" panose="02020603050405020304" pitchFamily="18" charset="0"/>
              </a:rPr>
              <a:t>Effects</a:t>
            </a:r>
            <a:r>
              <a:rPr lang="fr-FR" sz="1700" i="1" dirty="0">
                <a:effectLst/>
                <a:latin typeface="Times New Roman" panose="02020603050405020304" pitchFamily="18" charset="0"/>
              </a:rPr>
              <a:t> on Components and </a:t>
            </a:r>
            <a:r>
              <a:rPr lang="fr-FR" sz="1700" i="1" dirty="0" err="1">
                <a:effectLst/>
                <a:latin typeface="Times New Roman" panose="02020603050405020304" pitchFamily="18" charset="0"/>
              </a:rPr>
              <a:t>Systems</a:t>
            </a:r>
            <a:r>
              <a:rPr lang="fr-FR" sz="1700" i="1" dirty="0">
                <a:effectLst/>
                <a:latin typeface="Times New Roman" panose="02020603050405020304" pitchFamily="18" charset="0"/>
              </a:rPr>
              <a:t> (RADECS)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Sep 2024,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Maspalomas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Canary </a:t>
            </a:r>
            <a:r>
              <a:rPr lang="fr-FR" sz="1700" dirty="0" err="1">
                <a:effectLst/>
                <a:latin typeface="Times New Roman" panose="02020603050405020304" pitchFamily="18" charset="0"/>
              </a:rPr>
              <a:t>Islands</a:t>
            </a:r>
            <a:r>
              <a:rPr lang="fr-FR" sz="1700" dirty="0">
                <a:effectLst/>
                <a:latin typeface="Times New Roman" panose="02020603050405020304" pitchFamily="18" charset="0"/>
              </a:rPr>
              <a:t>, Spain.</a:t>
            </a:r>
          </a:p>
          <a:p>
            <a:pPr marL="448056" lvl="1" indent="0">
              <a:buNone/>
            </a:pPr>
            <a:endParaRPr lang="fr-FR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36576" indent="0" algn="l">
              <a:buNone/>
            </a:pPr>
            <a:endParaRPr lang="fr-FR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588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4009C4-5F29-07B7-4C3E-A5F834F14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Cleiton</a:t>
            </a:r>
            <a:r>
              <a:rPr lang="fr-FR" dirty="0"/>
              <a:t> Marques PhD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EC1C98-0331-BD9C-9ED6-29AA88720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5627077" cy="3268843"/>
          </a:xfrm>
        </p:spPr>
        <p:txBody>
          <a:bodyPr/>
          <a:lstStyle/>
          <a:p>
            <a:r>
              <a:rPr lang="fr-FR" dirty="0" err="1"/>
              <a:t>Cleiton</a:t>
            </a:r>
            <a:r>
              <a:rPr lang="fr-FR" dirty="0"/>
              <a:t> has </a:t>
            </a:r>
            <a:r>
              <a:rPr lang="fr-FR" dirty="0" err="1"/>
              <a:t>defended</a:t>
            </a:r>
            <a:r>
              <a:rPr lang="fr-FR" dirty="0"/>
              <a:t> </a:t>
            </a:r>
            <a:r>
              <a:rPr lang="fr-FR" dirty="0" err="1"/>
              <a:t>his</a:t>
            </a:r>
            <a:r>
              <a:rPr lang="fr-FR" dirty="0"/>
              <a:t> PhD </a:t>
            </a:r>
            <a:r>
              <a:rPr lang="fr-FR" dirty="0" err="1"/>
              <a:t>thesis</a:t>
            </a:r>
            <a:r>
              <a:rPr lang="fr-FR" dirty="0"/>
              <a:t> on </a:t>
            </a:r>
            <a:r>
              <a:rPr lang="fr-FR" dirty="0" err="1"/>
              <a:t>February</a:t>
            </a:r>
            <a:r>
              <a:rPr lang="fr-FR" dirty="0"/>
              <a:t> 20th.</a:t>
            </a:r>
          </a:p>
          <a:p>
            <a:r>
              <a:rPr lang="fr-FR" dirty="0"/>
              <a:t>He has been </a:t>
            </a:r>
            <a:r>
              <a:rPr lang="fr-FR" dirty="0" err="1"/>
              <a:t>involved</a:t>
            </a:r>
            <a:r>
              <a:rPr lang="fr-FR" dirty="0"/>
              <a:t> in </a:t>
            </a:r>
            <a:r>
              <a:rPr lang="fr-FR" dirty="0" err="1"/>
              <a:t>several</a:t>
            </a:r>
            <a:r>
              <a:rPr lang="fr-FR" dirty="0"/>
              <a:t> topics of WP8:</a:t>
            </a:r>
          </a:p>
          <a:p>
            <a:pPr lvl="1"/>
            <a:r>
              <a:rPr lang="fr-FR" dirty="0"/>
              <a:t>Proton simulation at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energy</a:t>
            </a:r>
            <a:endParaRPr lang="fr-FR" dirty="0"/>
          </a:p>
          <a:p>
            <a:pPr lvl="1"/>
            <a:r>
              <a:rPr lang="fr-FR" dirty="0"/>
              <a:t>Neutron simulation at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energy</a:t>
            </a:r>
            <a:endParaRPr lang="fr-FR" dirty="0"/>
          </a:p>
          <a:p>
            <a:pPr lvl="1"/>
            <a:r>
              <a:rPr lang="fr-FR" dirty="0" err="1"/>
              <a:t>Electronic</a:t>
            </a:r>
            <a:r>
              <a:rPr lang="fr-FR" dirty="0"/>
              <a:t> </a:t>
            </a:r>
            <a:r>
              <a:rPr lang="fr-FR" dirty="0" err="1"/>
              <a:t>devices</a:t>
            </a:r>
            <a:r>
              <a:rPr lang="fr-FR" dirty="0"/>
              <a:t> modeling</a:t>
            </a:r>
          </a:p>
          <a:p>
            <a:pPr lvl="1"/>
            <a:r>
              <a:rPr lang="fr-FR" dirty="0"/>
              <a:t>TCAD simulation (Ecorce)</a:t>
            </a:r>
          </a:p>
          <a:p>
            <a:pPr lvl="1"/>
            <a:r>
              <a:rPr lang="fr-FR" dirty="0"/>
              <a:t>SEE simulation (</a:t>
            </a:r>
            <a:r>
              <a:rPr lang="fr-FR" dirty="0" err="1"/>
              <a:t>PredicSEE</a:t>
            </a:r>
            <a:r>
              <a:rPr lang="fr-FR" dirty="0"/>
              <a:t>)</a:t>
            </a:r>
          </a:p>
          <a:p>
            <a:r>
              <a:rPr lang="fr-FR" dirty="0" err="1"/>
              <a:t>Cleiton</a:t>
            </a:r>
            <a:r>
              <a:rPr lang="fr-FR" dirty="0"/>
              <a:t> has been </a:t>
            </a:r>
            <a:r>
              <a:rPr lang="fr-FR" dirty="0" err="1"/>
              <a:t>hired</a:t>
            </a:r>
            <a:r>
              <a:rPr lang="fr-FR" dirty="0"/>
              <a:t> by </a:t>
            </a:r>
            <a:r>
              <a:rPr lang="fr-FR" dirty="0" err="1"/>
              <a:t>Delphea</a:t>
            </a:r>
            <a:r>
              <a:rPr lang="fr-FR" dirty="0"/>
              <a:t> (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develops</a:t>
            </a:r>
            <a:r>
              <a:rPr lang="fr-FR" dirty="0"/>
              <a:t> Ecorce)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E4B5C6-38BA-7B08-8CC0-5B2303786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FBF6A7-0B7D-3A7E-30B2-47961FB695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FAEF74E-1DFC-DE38-1A62-B2ACD65E7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497" y="880452"/>
            <a:ext cx="2661557" cy="266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896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114800" cy="3383485"/>
          </a:xfrm>
        </p:spPr>
        <p:txBody>
          <a:bodyPr/>
          <a:lstStyle/>
          <a:p>
            <a:r>
              <a:rPr lang="en-GB" dirty="0"/>
              <a:t>Last deliverable has been submitted on time.</a:t>
            </a:r>
          </a:p>
          <a:p>
            <a:r>
              <a:rPr lang="en-GB" dirty="0"/>
              <a:t>Thank you to the great WP8 team!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2399A779-A00C-5553-FDCD-2F98465BA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6360" y="40788"/>
            <a:ext cx="3427627" cy="472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529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294CD40-EDCC-4870-8842-DA3B39556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9319" y="993775"/>
            <a:ext cx="4805362" cy="32035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5225142" y="4328418"/>
            <a:ext cx="1907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Source: CERN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686265-2C60-0192-95D4-940B788C5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Multi-physics and multi-scale approach</a:t>
            </a:r>
            <a:br>
              <a:rPr lang="en-US" sz="2800" dirty="0"/>
            </a:b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19C607-E3C1-09AC-1CD5-F697DF3A98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2BCCCB-A026-FBA5-0115-D8847D44CA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90152" y="4723719"/>
            <a:ext cx="4670787" cy="273844"/>
          </a:xfrm>
        </p:spPr>
        <p:txBody>
          <a:bodyPr/>
          <a:lstStyle/>
          <a:p>
            <a:r>
              <a:rPr lang="en-GB" dirty="0"/>
              <a:t>RADNEXT 4th Annual Meeting – 12-13 May 2025</a:t>
            </a:r>
            <a:endParaRPr 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4F58D40C-1E21-0FB8-3C91-A8CDB7F3F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163" y="2569711"/>
            <a:ext cx="750311" cy="550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79CCDCDF-393C-4B25-DF33-DD0A7263D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019" y="1782402"/>
            <a:ext cx="822554" cy="51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25D4313-A103-37CD-D191-90B881F1F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3113" y="1026171"/>
            <a:ext cx="1053390" cy="67827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89BC01C-F128-3B50-6F71-5848A27A8C4A}"/>
              </a:ext>
            </a:extLst>
          </p:cNvPr>
          <p:cNvSpPr txBox="1"/>
          <p:nvPr/>
        </p:nvSpPr>
        <p:spPr>
          <a:xfrm>
            <a:off x="1332411" y="1187602"/>
            <a:ext cx="2072639" cy="3000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350" dirty="0"/>
              <a:t> Radiative environment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68912C1-3FBD-4F77-E375-B87CF2A2C9AC}"/>
              </a:ext>
            </a:extLst>
          </p:cNvPr>
          <p:cNvSpPr txBox="1"/>
          <p:nvPr/>
        </p:nvSpPr>
        <p:spPr>
          <a:xfrm>
            <a:off x="1345874" y="1828705"/>
            <a:ext cx="2259475" cy="3000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350" dirty="0"/>
              <a:t> Particle-matter interaction</a:t>
            </a:r>
          </a:p>
        </p:txBody>
      </p:sp>
      <p:sp>
        <p:nvSpPr>
          <p:cNvPr id="13" name="Flèche vers le bas 12">
            <a:extLst>
              <a:ext uri="{FF2B5EF4-FFF2-40B4-BE49-F238E27FC236}">
                <a16:creationId xmlns:a16="http://schemas.microsoft.com/office/drawing/2014/main" id="{E3B4D679-B242-D54D-9C70-7D03159A4998}"/>
              </a:ext>
            </a:extLst>
          </p:cNvPr>
          <p:cNvSpPr/>
          <p:nvPr/>
        </p:nvSpPr>
        <p:spPr>
          <a:xfrm>
            <a:off x="2279353" y="1476767"/>
            <a:ext cx="216024" cy="358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6BA8107-A921-ADC4-A9A7-2C1FB4414117}"/>
              </a:ext>
            </a:extLst>
          </p:cNvPr>
          <p:cNvSpPr txBox="1"/>
          <p:nvPr/>
        </p:nvSpPr>
        <p:spPr>
          <a:xfrm>
            <a:off x="1237861" y="2476777"/>
            <a:ext cx="2463281" cy="3000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350" dirty="0"/>
              <a:t> Electrons and holes transport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F465C60-E76E-CE25-0F5D-79D3ADD3BC30}"/>
              </a:ext>
            </a:extLst>
          </p:cNvPr>
          <p:cNvSpPr txBox="1"/>
          <p:nvPr/>
        </p:nvSpPr>
        <p:spPr>
          <a:xfrm>
            <a:off x="1386851" y="2737122"/>
            <a:ext cx="2060179" cy="3000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1350" dirty="0"/>
              <a:t> trapping and detrapping</a:t>
            </a:r>
            <a:endParaRPr lang="fr-FR" sz="1350" dirty="0">
              <a:solidFill>
                <a:schemeClr val="tx2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E6E14E2-401E-1C12-EF08-2A865F537AC8}"/>
              </a:ext>
            </a:extLst>
          </p:cNvPr>
          <p:cNvSpPr txBox="1"/>
          <p:nvPr/>
        </p:nvSpPr>
        <p:spPr>
          <a:xfrm>
            <a:off x="896984" y="3401848"/>
            <a:ext cx="2952206" cy="3000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350" dirty="0"/>
              <a:t> Effect on the cell (SET, SEU …)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4026B92-B1D0-3AFE-00BE-76D54DF14E22}"/>
              </a:ext>
            </a:extLst>
          </p:cNvPr>
          <p:cNvSpPr txBox="1"/>
          <p:nvPr/>
        </p:nvSpPr>
        <p:spPr>
          <a:xfrm>
            <a:off x="1621556" y="4103926"/>
            <a:ext cx="1809621" cy="3000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350" dirty="0"/>
              <a:t> Effect on the system</a:t>
            </a:r>
          </a:p>
        </p:txBody>
      </p:sp>
      <p:sp>
        <p:nvSpPr>
          <p:cNvPr id="18" name="Flèche vers le bas 17">
            <a:extLst>
              <a:ext uri="{FF2B5EF4-FFF2-40B4-BE49-F238E27FC236}">
                <a16:creationId xmlns:a16="http://schemas.microsoft.com/office/drawing/2014/main" id="{394DF3B0-2392-95C0-CB6B-AEF11D64D797}"/>
              </a:ext>
            </a:extLst>
          </p:cNvPr>
          <p:cNvSpPr/>
          <p:nvPr/>
        </p:nvSpPr>
        <p:spPr>
          <a:xfrm>
            <a:off x="2308929" y="3715417"/>
            <a:ext cx="216024" cy="358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9" name="Flèche vers le bas 18">
            <a:extLst>
              <a:ext uri="{FF2B5EF4-FFF2-40B4-BE49-F238E27FC236}">
                <a16:creationId xmlns:a16="http://schemas.microsoft.com/office/drawing/2014/main" id="{4C35B362-0F4D-FB8C-430F-08872AB1A269}"/>
              </a:ext>
            </a:extLst>
          </p:cNvPr>
          <p:cNvSpPr/>
          <p:nvPr/>
        </p:nvSpPr>
        <p:spPr>
          <a:xfrm>
            <a:off x="2308929" y="3030776"/>
            <a:ext cx="216024" cy="358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20" name="Flèche vers le bas 19">
            <a:extLst>
              <a:ext uri="{FF2B5EF4-FFF2-40B4-BE49-F238E27FC236}">
                <a16:creationId xmlns:a16="http://schemas.microsoft.com/office/drawing/2014/main" id="{31197099-0EC4-D925-A762-751DF696AE24}"/>
              </a:ext>
            </a:extLst>
          </p:cNvPr>
          <p:cNvSpPr/>
          <p:nvPr/>
        </p:nvSpPr>
        <p:spPr>
          <a:xfrm>
            <a:off x="2308929" y="2105705"/>
            <a:ext cx="216024" cy="358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21" name="Flèche vers le bas 20">
            <a:extLst>
              <a:ext uri="{FF2B5EF4-FFF2-40B4-BE49-F238E27FC236}">
                <a16:creationId xmlns:a16="http://schemas.microsoft.com/office/drawing/2014/main" id="{2A0D9383-A75B-89D9-6927-E8D52EBDC401}"/>
              </a:ext>
            </a:extLst>
          </p:cNvPr>
          <p:cNvSpPr/>
          <p:nvPr/>
        </p:nvSpPr>
        <p:spPr>
          <a:xfrm rot="16200000">
            <a:off x="5089724" y="1221261"/>
            <a:ext cx="216024" cy="358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F3ABBAC-9018-43FC-D3A9-3A1D5BEBA806}"/>
              </a:ext>
            </a:extLst>
          </p:cNvPr>
          <p:cNvSpPr txBox="1"/>
          <p:nvPr/>
        </p:nvSpPr>
        <p:spPr>
          <a:xfrm>
            <a:off x="5542603" y="1130685"/>
            <a:ext cx="237928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b="1" dirty="0"/>
              <a:t>Natural environment, beam facilities (FLUKA)</a:t>
            </a:r>
          </a:p>
        </p:txBody>
      </p:sp>
      <p:sp>
        <p:nvSpPr>
          <p:cNvPr id="23" name="Flèche vers le bas 22">
            <a:extLst>
              <a:ext uri="{FF2B5EF4-FFF2-40B4-BE49-F238E27FC236}">
                <a16:creationId xmlns:a16="http://schemas.microsoft.com/office/drawing/2014/main" id="{B1351D26-7BB7-4CED-1E3F-52FA6A72F4E8}"/>
              </a:ext>
            </a:extLst>
          </p:cNvPr>
          <p:cNvSpPr/>
          <p:nvPr/>
        </p:nvSpPr>
        <p:spPr>
          <a:xfrm rot="16200000">
            <a:off x="5089724" y="1892851"/>
            <a:ext cx="216024" cy="358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54261C4-C84C-086D-8A8F-A50EE5B4AC74}"/>
              </a:ext>
            </a:extLst>
          </p:cNvPr>
          <p:cNvSpPr txBox="1"/>
          <p:nvPr/>
        </p:nvSpPr>
        <p:spPr>
          <a:xfrm>
            <a:off x="5542602" y="1922263"/>
            <a:ext cx="17979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b="1" dirty="0"/>
              <a:t>FLUKA, GEANT4, DHORIN</a:t>
            </a:r>
          </a:p>
        </p:txBody>
      </p:sp>
      <p:sp>
        <p:nvSpPr>
          <p:cNvPr id="25" name="Flèche vers le bas 24">
            <a:extLst>
              <a:ext uri="{FF2B5EF4-FFF2-40B4-BE49-F238E27FC236}">
                <a16:creationId xmlns:a16="http://schemas.microsoft.com/office/drawing/2014/main" id="{101AEF9F-2E46-27FD-9CCB-F418A33820D5}"/>
              </a:ext>
            </a:extLst>
          </p:cNvPr>
          <p:cNvSpPr/>
          <p:nvPr/>
        </p:nvSpPr>
        <p:spPr>
          <a:xfrm rot="16200000">
            <a:off x="5089724" y="2679423"/>
            <a:ext cx="216024" cy="358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5C765F8-F5A7-1EB1-2F2F-800511A700F4}"/>
              </a:ext>
            </a:extLst>
          </p:cNvPr>
          <p:cNvSpPr txBox="1"/>
          <p:nvPr/>
        </p:nvSpPr>
        <p:spPr>
          <a:xfrm>
            <a:off x="5542602" y="2712973"/>
            <a:ext cx="20601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b="1" dirty="0"/>
              <a:t>Ecorce, PredicSEE</a:t>
            </a:r>
          </a:p>
          <a:p>
            <a:endParaRPr lang="fr-FR" sz="1350" b="1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975FFFAE-343A-0207-BB02-C212CCD5FF3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162" y="3236919"/>
            <a:ext cx="717748" cy="819320"/>
          </a:xfrm>
          <a:prstGeom prst="rect">
            <a:avLst/>
          </a:prstGeom>
          <a:noFill/>
        </p:spPr>
      </p:pic>
      <p:sp>
        <p:nvSpPr>
          <p:cNvPr id="28" name="Flèche vers le bas 27">
            <a:extLst>
              <a:ext uri="{FF2B5EF4-FFF2-40B4-BE49-F238E27FC236}">
                <a16:creationId xmlns:a16="http://schemas.microsoft.com/office/drawing/2014/main" id="{B639FEAF-38D2-0405-7062-96EED58536C2}"/>
              </a:ext>
            </a:extLst>
          </p:cNvPr>
          <p:cNvSpPr/>
          <p:nvPr/>
        </p:nvSpPr>
        <p:spPr>
          <a:xfrm rot="16200000">
            <a:off x="5108859" y="3568654"/>
            <a:ext cx="216024" cy="358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D306C8E-A22C-1BC7-4979-01237FFEE99B}"/>
              </a:ext>
            </a:extLst>
          </p:cNvPr>
          <p:cNvSpPr txBox="1"/>
          <p:nvPr/>
        </p:nvSpPr>
        <p:spPr>
          <a:xfrm>
            <a:off x="5558342" y="3609607"/>
            <a:ext cx="17979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b="1" dirty="0"/>
              <a:t>Spice</a:t>
            </a:r>
          </a:p>
        </p:txBody>
      </p:sp>
    </p:spTree>
    <p:extLst>
      <p:ext uri="{BB962C8B-B14F-4D97-AF65-F5344CB8AC3E}">
        <p14:creationId xmlns:p14="http://schemas.microsoft.com/office/powerpoint/2010/main" val="320950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WP8: Work Package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89405"/>
            <a:ext cx="8229600" cy="3203145"/>
          </a:xfrm>
        </p:spPr>
        <p:txBody>
          <a:bodyPr>
            <a:normAutofit fontScale="85000" lnSpcReduction="20000"/>
          </a:bodyPr>
          <a:lstStyle/>
          <a:p>
            <a:pPr marL="36576" indent="0">
              <a:lnSpc>
                <a:spcPct val="200000"/>
              </a:lnSpc>
              <a:buNone/>
            </a:pPr>
            <a:br>
              <a:rPr lang="fr-FR" sz="1900" dirty="0"/>
            </a:br>
            <a:r>
              <a:rPr lang="fr-FR" sz="1900" dirty="0"/>
              <a:t>• </a:t>
            </a:r>
            <a:r>
              <a:rPr lang="fr-FR" sz="1900" b="1" dirty="0" err="1"/>
              <a:t>Task</a:t>
            </a:r>
            <a:r>
              <a:rPr lang="fr-FR" sz="1900" b="1" dirty="0"/>
              <a:t> 8.1: </a:t>
            </a:r>
            <a:r>
              <a:rPr lang="fr-FR" sz="1900" dirty="0"/>
              <a:t>Coordination (UM, CERN, GSI, ELI)</a:t>
            </a:r>
            <a:br>
              <a:rPr lang="fr-FR" sz="1900" dirty="0"/>
            </a:br>
            <a:r>
              <a:rPr lang="fr-FR" sz="1900" dirty="0"/>
              <a:t>• </a:t>
            </a:r>
            <a:r>
              <a:rPr lang="fr-FR" sz="1900" b="1" dirty="0" err="1"/>
              <a:t>Task</a:t>
            </a:r>
            <a:r>
              <a:rPr lang="fr-FR" sz="1900" b="1" dirty="0"/>
              <a:t> 8.2: </a:t>
            </a:r>
            <a:r>
              <a:rPr lang="fr-FR" sz="1900" dirty="0"/>
              <a:t>Impact of </a:t>
            </a:r>
            <a:r>
              <a:rPr lang="fr-FR" sz="1900" dirty="0" err="1"/>
              <a:t>low</a:t>
            </a:r>
            <a:r>
              <a:rPr lang="fr-FR" sz="1900" dirty="0"/>
              <a:t> </a:t>
            </a:r>
            <a:r>
              <a:rPr lang="fr-FR" sz="1900" dirty="0" err="1"/>
              <a:t>energy</a:t>
            </a:r>
            <a:r>
              <a:rPr lang="fr-FR" sz="1900" dirty="0"/>
              <a:t> </a:t>
            </a:r>
            <a:r>
              <a:rPr lang="fr-FR" sz="1900" dirty="0" err="1"/>
              <a:t>particles</a:t>
            </a:r>
            <a:r>
              <a:rPr lang="fr-FR" sz="1900" dirty="0"/>
              <a:t> on SEU rate </a:t>
            </a:r>
            <a:r>
              <a:rPr lang="fr-FR" sz="1900" dirty="0" err="1"/>
              <a:t>prediction</a:t>
            </a:r>
            <a:r>
              <a:rPr lang="fr-FR" sz="1900" dirty="0"/>
              <a:t> (UM)</a:t>
            </a:r>
            <a:br>
              <a:rPr lang="fr-FR" sz="1900" dirty="0"/>
            </a:br>
            <a:r>
              <a:rPr lang="fr-FR" sz="1900" dirty="0"/>
              <a:t>• </a:t>
            </a:r>
            <a:r>
              <a:rPr lang="fr-FR" sz="1900" b="1" dirty="0" err="1"/>
              <a:t>Task</a:t>
            </a:r>
            <a:r>
              <a:rPr lang="fr-FR" sz="1900" b="1" dirty="0"/>
              <a:t> 8.3: </a:t>
            </a:r>
            <a:r>
              <a:rPr lang="fr-FR" sz="1900" dirty="0"/>
              <a:t>Circuit </a:t>
            </a:r>
            <a:r>
              <a:rPr lang="fr-FR" sz="1900" dirty="0" err="1"/>
              <a:t>level</a:t>
            </a:r>
            <a:r>
              <a:rPr lang="fr-FR" sz="1900" dirty="0"/>
              <a:t> </a:t>
            </a:r>
            <a:r>
              <a:rPr lang="fr-FR" sz="1900" dirty="0" err="1"/>
              <a:t>modelling</a:t>
            </a:r>
            <a:r>
              <a:rPr lang="fr-FR" sz="1900" dirty="0"/>
              <a:t> (UM)</a:t>
            </a:r>
            <a:br>
              <a:rPr lang="fr-FR" sz="1900" dirty="0"/>
            </a:br>
            <a:r>
              <a:rPr lang="fr-FR" sz="1900" dirty="0"/>
              <a:t>• </a:t>
            </a:r>
            <a:r>
              <a:rPr lang="fr-FR" sz="1900" b="1" dirty="0" err="1"/>
              <a:t>Task</a:t>
            </a:r>
            <a:r>
              <a:rPr lang="fr-FR" sz="1900" b="1" dirty="0"/>
              <a:t> 8.4: </a:t>
            </a:r>
            <a:r>
              <a:rPr lang="fr-FR" sz="1900" dirty="0"/>
              <a:t>Facility </a:t>
            </a:r>
            <a:r>
              <a:rPr lang="fr-FR" sz="1900" dirty="0" err="1"/>
              <a:t>modelling</a:t>
            </a:r>
            <a:r>
              <a:rPr lang="fr-FR" sz="1900" dirty="0"/>
              <a:t> (CERN, GSI, ELI)</a:t>
            </a:r>
            <a:br>
              <a:rPr lang="fr-FR" sz="1900" dirty="0"/>
            </a:br>
            <a:r>
              <a:rPr lang="fr-FR" sz="1900" dirty="0"/>
              <a:t>• </a:t>
            </a:r>
            <a:r>
              <a:rPr lang="fr-FR" sz="1900" b="1" dirty="0" err="1"/>
              <a:t>Task</a:t>
            </a:r>
            <a:r>
              <a:rPr lang="fr-FR" sz="1900" b="1" dirty="0"/>
              <a:t> 8.5: </a:t>
            </a:r>
            <a:r>
              <a:rPr lang="fr-FR" sz="1900" dirty="0"/>
              <a:t>Dose </a:t>
            </a:r>
            <a:r>
              <a:rPr lang="fr-FR" sz="1900" dirty="0" err="1"/>
              <a:t>Effect</a:t>
            </a:r>
            <a:r>
              <a:rPr lang="fr-FR" sz="1900" dirty="0"/>
              <a:t> </a:t>
            </a:r>
            <a:r>
              <a:rPr lang="fr-FR" sz="1900" dirty="0" err="1"/>
              <a:t>with</a:t>
            </a:r>
            <a:r>
              <a:rPr lang="fr-FR" sz="1900" dirty="0"/>
              <a:t> ECORCE (UM)</a:t>
            </a:r>
            <a:br>
              <a:rPr lang="fr-FR" sz="1900" dirty="0"/>
            </a:br>
            <a:r>
              <a:rPr lang="fr-FR" sz="1900" dirty="0"/>
              <a:t>• </a:t>
            </a:r>
            <a:r>
              <a:rPr lang="fr-FR" sz="1900" b="1" dirty="0" err="1"/>
              <a:t>Task</a:t>
            </a:r>
            <a:r>
              <a:rPr lang="fr-FR" sz="1900" b="1" dirty="0"/>
              <a:t> 8.6: </a:t>
            </a:r>
            <a:r>
              <a:rPr lang="fr-FR" sz="1900" dirty="0" err="1"/>
              <a:t>Integration</a:t>
            </a:r>
            <a:r>
              <a:rPr lang="fr-FR" sz="1900" dirty="0"/>
              <a:t> of SEE </a:t>
            </a:r>
            <a:r>
              <a:rPr lang="fr-FR" sz="1900" dirty="0" err="1"/>
              <a:t>event</a:t>
            </a:r>
            <a:r>
              <a:rPr lang="fr-FR" sz="1900" dirty="0"/>
              <a:t>-by-</a:t>
            </a:r>
            <a:r>
              <a:rPr lang="fr-FR" sz="1900" dirty="0" err="1"/>
              <a:t>event</a:t>
            </a:r>
            <a:r>
              <a:rPr lang="fr-FR" sz="1900" dirty="0"/>
              <a:t> </a:t>
            </a:r>
            <a:r>
              <a:rPr lang="fr-FR" sz="1900" dirty="0" err="1"/>
              <a:t>scoring</a:t>
            </a:r>
            <a:r>
              <a:rPr lang="fr-FR" sz="1900" dirty="0"/>
              <a:t> in FLUKA (CERN) 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47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AEF350-29F2-0E49-A281-FB1AF2C22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WP8: </a:t>
            </a:r>
            <a:r>
              <a:rPr lang="en-US" dirty="0"/>
              <a:t>Main achievements in the fourth year</a:t>
            </a:r>
            <a:endParaRPr lang="fr-FR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C6C5AC19-32DF-AD40-BF1C-D00D449590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102456"/>
              </p:ext>
            </p:extLst>
          </p:nvPr>
        </p:nvGraphicFramePr>
        <p:xfrm>
          <a:off x="457201" y="879566"/>
          <a:ext cx="8226855" cy="38804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1518">
                  <a:extLst>
                    <a:ext uri="{9D8B030D-6E8A-4147-A177-3AD203B41FA5}">
                      <a16:colId xmlns:a16="http://schemas.microsoft.com/office/drawing/2014/main" val="1088051373"/>
                    </a:ext>
                  </a:extLst>
                </a:gridCol>
                <a:gridCol w="2502051">
                  <a:extLst>
                    <a:ext uri="{9D8B030D-6E8A-4147-A177-3AD203B41FA5}">
                      <a16:colId xmlns:a16="http://schemas.microsoft.com/office/drawing/2014/main" val="329761688"/>
                    </a:ext>
                  </a:extLst>
                </a:gridCol>
                <a:gridCol w="1087848">
                  <a:extLst>
                    <a:ext uri="{9D8B030D-6E8A-4147-A177-3AD203B41FA5}">
                      <a16:colId xmlns:a16="http://schemas.microsoft.com/office/drawing/2014/main" val="383760903"/>
                    </a:ext>
                  </a:extLst>
                </a:gridCol>
                <a:gridCol w="510515">
                  <a:extLst>
                    <a:ext uri="{9D8B030D-6E8A-4147-A177-3AD203B41FA5}">
                      <a16:colId xmlns:a16="http://schemas.microsoft.com/office/drawing/2014/main" val="973263137"/>
                    </a:ext>
                  </a:extLst>
                </a:gridCol>
                <a:gridCol w="577333">
                  <a:extLst>
                    <a:ext uri="{9D8B030D-6E8A-4147-A177-3AD203B41FA5}">
                      <a16:colId xmlns:a16="http://schemas.microsoft.com/office/drawing/2014/main" val="3927418565"/>
                    </a:ext>
                  </a:extLst>
                </a:gridCol>
                <a:gridCol w="552492">
                  <a:extLst>
                    <a:ext uri="{9D8B030D-6E8A-4147-A177-3AD203B41FA5}">
                      <a16:colId xmlns:a16="http://schemas.microsoft.com/office/drawing/2014/main" val="1684594529"/>
                    </a:ext>
                  </a:extLst>
                </a:gridCol>
                <a:gridCol w="39026">
                  <a:extLst>
                    <a:ext uri="{9D8B030D-6E8A-4147-A177-3AD203B41FA5}">
                      <a16:colId xmlns:a16="http://schemas.microsoft.com/office/drawing/2014/main" val="113507550"/>
                    </a:ext>
                  </a:extLst>
                </a:gridCol>
                <a:gridCol w="591518">
                  <a:extLst>
                    <a:ext uri="{9D8B030D-6E8A-4147-A177-3AD203B41FA5}">
                      <a16:colId xmlns:a16="http://schemas.microsoft.com/office/drawing/2014/main" val="3272787004"/>
                    </a:ext>
                  </a:extLst>
                </a:gridCol>
                <a:gridCol w="428558">
                  <a:extLst>
                    <a:ext uri="{9D8B030D-6E8A-4147-A177-3AD203B41FA5}">
                      <a16:colId xmlns:a16="http://schemas.microsoft.com/office/drawing/2014/main" val="2853520059"/>
                    </a:ext>
                  </a:extLst>
                </a:gridCol>
                <a:gridCol w="162960">
                  <a:extLst>
                    <a:ext uri="{9D8B030D-6E8A-4147-A177-3AD203B41FA5}">
                      <a16:colId xmlns:a16="http://schemas.microsoft.com/office/drawing/2014/main" val="519831679"/>
                    </a:ext>
                  </a:extLst>
                </a:gridCol>
                <a:gridCol w="591518">
                  <a:extLst>
                    <a:ext uri="{9D8B030D-6E8A-4147-A177-3AD203B41FA5}">
                      <a16:colId xmlns:a16="http://schemas.microsoft.com/office/drawing/2014/main" val="13970794"/>
                    </a:ext>
                  </a:extLst>
                </a:gridCol>
                <a:gridCol w="362196">
                  <a:extLst>
                    <a:ext uri="{9D8B030D-6E8A-4147-A177-3AD203B41FA5}">
                      <a16:colId xmlns:a16="http://schemas.microsoft.com/office/drawing/2014/main" val="2347730883"/>
                    </a:ext>
                  </a:extLst>
                </a:gridCol>
                <a:gridCol w="39026">
                  <a:extLst>
                    <a:ext uri="{9D8B030D-6E8A-4147-A177-3AD203B41FA5}">
                      <a16:colId xmlns:a16="http://schemas.microsoft.com/office/drawing/2014/main" val="2313125294"/>
                    </a:ext>
                  </a:extLst>
                </a:gridCol>
                <a:gridCol w="190296">
                  <a:extLst>
                    <a:ext uri="{9D8B030D-6E8A-4147-A177-3AD203B41FA5}">
                      <a16:colId xmlns:a16="http://schemas.microsoft.com/office/drawing/2014/main" val="3648990410"/>
                    </a:ext>
                  </a:extLst>
                </a:gridCol>
              </a:tblGrid>
              <a:tr h="1814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T0+18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dec-22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D8.1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Frederic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Wrobel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Ygor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Aguiar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Cleiton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Marques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2842369071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M8.1 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Roberto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Versaci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+ All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Postdocs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1464191472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D8.2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Roberto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Versaci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Jérôme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Boch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Postdocs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3677272034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T0+24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june-23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D8.3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Frederic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Wrobel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Ygor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Aguiar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Cleiton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Marques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3106587347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T0+30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dec-23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D8.4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Frederic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Wrobel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Ygor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Aguiar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Cleiton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Marques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3269293679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M8.2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Alain </a:t>
                      </a:r>
                      <a:r>
                        <a:rPr lang="fr-FR" sz="10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Michez</a:t>
                      </a:r>
                      <a:endParaRPr lang="fr-FR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+ Jérôme </a:t>
                      </a:r>
                      <a:r>
                        <a:rPr lang="fr-FR" sz="10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Boch</a:t>
                      </a:r>
                      <a:endParaRPr lang="fr-FR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3091304984"/>
                  </a:ext>
                </a:extLst>
              </a:tr>
              <a:tr h="35514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T0+36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june-24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M8.3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David </a:t>
                      </a:r>
                      <a:r>
                        <a:rPr lang="fr-FR" sz="100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Lucsanyi</a:t>
                      </a:r>
                      <a:endParaRPr lang="fr-FR" sz="1000" dirty="0">
                        <a:solidFill>
                          <a:schemeClr val="bg2">
                            <a:lumMod val="1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+Giuseppe Lerner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Gabrielle Hugo</a:t>
                      </a: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2959986095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>
                          <a:effectLst/>
                        </a:rPr>
                        <a:t>T0+42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dec-24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u="none" strike="noStrike" dirty="0">
                          <a:effectLst/>
                        </a:rPr>
                        <a:t>D8.5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Alain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Michez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Jérôme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Boch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4025428826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771685912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1237863284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>
                          <a:solidFill>
                            <a:srgbClr val="00B050"/>
                          </a:solidFill>
                          <a:effectLst/>
                        </a:rPr>
                        <a:t>D8.1</a:t>
                      </a:r>
                      <a:endParaRPr lang="fr-FR" sz="10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11"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Simulation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results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of the importance of 1-10MeV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energy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range on the SER for neutrons (T0+18months) </a:t>
                      </a:r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549E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535149990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>
                          <a:solidFill>
                            <a:srgbClr val="00B050"/>
                          </a:solidFill>
                          <a:effectLst/>
                        </a:rPr>
                        <a:t>D8.2</a:t>
                      </a:r>
                      <a:endParaRPr lang="fr-FR" sz="10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Modelling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of the X-Ray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generator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and Co60 source (T0+18months) </a:t>
                      </a:r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549E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879230423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>
                          <a:solidFill>
                            <a:srgbClr val="00B050"/>
                          </a:solidFill>
                          <a:effectLst/>
                        </a:rPr>
                        <a:t>D8.3</a:t>
                      </a:r>
                      <a:endParaRPr lang="fr-FR" sz="10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Recommendation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for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simulating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low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energy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protons (T0+24months) </a:t>
                      </a:r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549E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3431927844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>
                          <a:solidFill>
                            <a:srgbClr val="00B050"/>
                          </a:solidFill>
                          <a:effectLst/>
                        </a:rPr>
                        <a:t>D8.4</a:t>
                      </a:r>
                      <a:endParaRPr lang="fr-FR" sz="10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Simulation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results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and report on circuit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modelling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(T0+30months) </a:t>
                      </a:r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549E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3828456410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D8.5</a:t>
                      </a:r>
                      <a:endParaRPr lang="fr-FR" sz="1000" b="1" i="0" u="none" strike="noStrike" dirty="0">
                        <a:solidFill>
                          <a:srgbClr val="2630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13">
                  <a:txBody>
                    <a:bodyPr/>
                    <a:lstStyle/>
                    <a:p>
                      <a:pPr algn="l" fontAlgn="b"/>
                      <a:r>
                        <a:rPr lang="fr-FR" sz="1000" b="1" u="none" strike="noStrike" dirty="0" err="1">
                          <a:solidFill>
                            <a:srgbClr val="2630D5"/>
                          </a:solidFill>
                          <a:effectLst/>
                        </a:rPr>
                        <a:t>Determination</a:t>
                      </a:r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 of the </a:t>
                      </a:r>
                      <a:r>
                        <a:rPr lang="fr-FR" sz="1000" b="1" u="none" strike="noStrike" dirty="0" err="1">
                          <a:solidFill>
                            <a:srgbClr val="2630D5"/>
                          </a:solidFill>
                          <a:effectLst/>
                        </a:rPr>
                        <a:t>fitting</a:t>
                      </a:r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 </a:t>
                      </a:r>
                      <a:r>
                        <a:rPr lang="fr-FR" sz="1000" b="1" u="none" strike="noStrike" dirty="0" err="1">
                          <a:solidFill>
                            <a:srgbClr val="2630D5"/>
                          </a:solidFill>
                          <a:effectLst/>
                        </a:rPr>
                        <a:t>parameters</a:t>
                      </a:r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 for the </a:t>
                      </a:r>
                      <a:r>
                        <a:rPr lang="fr-FR" sz="1000" b="1" u="none" strike="noStrike" dirty="0" err="1">
                          <a:solidFill>
                            <a:srgbClr val="2630D5"/>
                          </a:solidFill>
                          <a:effectLst/>
                        </a:rPr>
                        <a:t>target</a:t>
                      </a:r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 </a:t>
                      </a:r>
                      <a:r>
                        <a:rPr lang="fr-FR" sz="1000" b="1" u="none" strike="noStrike" dirty="0" err="1">
                          <a:solidFill>
                            <a:srgbClr val="2630D5"/>
                          </a:solidFill>
                          <a:effectLst/>
                        </a:rPr>
                        <a:t>device</a:t>
                      </a:r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 and </a:t>
                      </a:r>
                      <a:r>
                        <a:rPr lang="fr-FR" sz="1000" b="1" u="none" strike="noStrike" dirty="0" err="1">
                          <a:solidFill>
                            <a:srgbClr val="2630D5"/>
                          </a:solidFill>
                          <a:effectLst/>
                        </a:rPr>
                        <a:t>comparison</a:t>
                      </a:r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 </a:t>
                      </a:r>
                      <a:r>
                        <a:rPr lang="fr-FR" sz="1000" b="1" u="none" strike="noStrike" dirty="0" err="1">
                          <a:solidFill>
                            <a:srgbClr val="2630D5"/>
                          </a:solidFill>
                          <a:effectLst/>
                        </a:rPr>
                        <a:t>with</a:t>
                      </a:r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 the </a:t>
                      </a:r>
                      <a:r>
                        <a:rPr lang="fr-FR" sz="1000" b="1" u="none" strike="noStrike" dirty="0" err="1">
                          <a:solidFill>
                            <a:srgbClr val="2630D5"/>
                          </a:solidFill>
                          <a:effectLst/>
                        </a:rPr>
                        <a:t>experimental</a:t>
                      </a:r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 </a:t>
                      </a:r>
                      <a:r>
                        <a:rPr lang="fr-FR" sz="1000" b="1" u="none" strike="noStrike" dirty="0" err="1">
                          <a:solidFill>
                            <a:srgbClr val="2630D5"/>
                          </a:solidFill>
                          <a:effectLst/>
                        </a:rPr>
                        <a:t>results</a:t>
                      </a:r>
                      <a:r>
                        <a:rPr lang="fr-FR" sz="1000" b="1" u="none" strike="noStrike" dirty="0">
                          <a:solidFill>
                            <a:srgbClr val="2630D5"/>
                          </a:solidFill>
                          <a:effectLst/>
                        </a:rPr>
                        <a:t> (T0+42months) </a:t>
                      </a:r>
                      <a:endParaRPr lang="fr-FR" sz="1000" b="1" i="0" u="none" strike="noStrike" dirty="0">
                        <a:solidFill>
                          <a:srgbClr val="2630D5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549E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1375727991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549E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812946165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>
                          <a:solidFill>
                            <a:srgbClr val="00B050"/>
                          </a:solidFill>
                          <a:effectLst/>
                        </a:rPr>
                        <a:t>M8.1</a:t>
                      </a:r>
                      <a:endParaRPr lang="fr-FR" sz="10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13"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Facility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modelling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for RADNEXT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experimental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conditions (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modelling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released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and simulations are running at T0+18months) </a:t>
                      </a:r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549E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3277701879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>
                          <a:solidFill>
                            <a:srgbClr val="00B050"/>
                          </a:solidFill>
                          <a:effectLst/>
                        </a:rPr>
                        <a:t>M8.2</a:t>
                      </a:r>
                      <a:endParaRPr lang="fr-FR" sz="10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ECORCE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evaluation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(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Modelling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released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and simulations are running at T0+30months) </a:t>
                      </a:r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549E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3146940700"/>
                  </a:ext>
                </a:extLst>
              </a:tr>
              <a:tr h="196697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>
                          <a:solidFill>
                            <a:srgbClr val="00B050"/>
                          </a:solidFill>
                          <a:effectLst/>
                        </a:rPr>
                        <a:t>M8.3</a:t>
                      </a:r>
                      <a:endParaRPr lang="fr-FR" sz="10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gridSpan="10">
                  <a:txBody>
                    <a:bodyPr/>
                    <a:lstStyle/>
                    <a:p>
                      <a:pPr algn="l" fontAlgn="b"/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Validation of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Fluka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SEE module (Report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including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benchmark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results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and instructions for </a:t>
                      </a:r>
                      <a:r>
                        <a:rPr lang="fr-FR" sz="1000" b="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users</a:t>
                      </a:r>
                      <a:r>
                        <a:rPr lang="fr-FR" sz="10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at T0+36months) </a:t>
                      </a:r>
                      <a:endParaRPr lang="fr-FR" sz="1000" b="0" i="0" u="none" strike="noStrike" dirty="0">
                        <a:solidFill>
                          <a:srgbClr val="00B050"/>
                        </a:solidFill>
                        <a:effectLst/>
                        <a:latin typeface="ArialMT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3" marR="6813" marT="6813" marB="0" anchor="b"/>
                </a:tc>
                <a:extLst>
                  <a:ext uri="{0D108BD9-81ED-4DB2-BD59-A6C34878D82A}">
                    <a16:rowId xmlns:a16="http://schemas.microsoft.com/office/drawing/2014/main" val="1189668499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06EC1CE-A364-8047-92F9-CD637E0F0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lèche vers la droite 6">
            <a:extLst>
              <a:ext uri="{FF2B5EF4-FFF2-40B4-BE49-F238E27FC236}">
                <a16:creationId xmlns:a16="http://schemas.microsoft.com/office/drawing/2014/main" id="{0F4ACF21-DE36-180D-88F9-1E31B5D71FAD}"/>
              </a:ext>
            </a:extLst>
          </p:cNvPr>
          <p:cNvSpPr/>
          <p:nvPr/>
        </p:nvSpPr>
        <p:spPr>
          <a:xfrm flipV="1">
            <a:off x="66060" y="3786317"/>
            <a:ext cx="330926" cy="21224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08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0529F5-9800-639F-8792-2040A0D94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TID simulations (A. </a:t>
            </a:r>
            <a:r>
              <a:rPr lang="fr-FR" dirty="0" err="1"/>
              <a:t>michez</a:t>
            </a:r>
            <a:r>
              <a:rPr lang="fr-FR" dirty="0"/>
              <a:t>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F249EE-165E-1009-3933-36E95EBFA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648133"/>
          </a:xfrm>
        </p:spPr>
        <p:txBody>
          <a:bodyPr/>
          <a:lstStyle/>
          <a:p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/>
              <a:t>known</a:t>
            </a:r>
            <a:r>
              <a:rPr lang="fr-FR" dirty="0"/>
              <a:t> TCAD </a:t>
            </a:r>
            <a:r>
              <a:rPr lang="fr-FR" dirty="0" err="1"/>
              <a:t>tools</a:t>
            </a:r>
            <a:r>
              <a:rPr lang="fr-FR" dirty="0"/>
              <a:t>: </a:t>
            </a:r>
            <a:r>
              <a:rPr lang="fr-FR" dirty="0" err="1"/>
              <a:t>Sentaurus</a:t>
            </a:r>
            <a:r>
              <a:rPr lang="fr-FR" dirty="0"/>
              <a:t> (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Synopsys</a:t>
            </a:r>
            <a:r>
              <a:rPr lang="fr-FR" dirty="0"/>
              <a:t>), ATLAS (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Silvaco</a:t>
            </a:r>
            <a:r>
              <a:rPr lang="fr-FR" dirty="0"/>
              <a:t>)</a:t>
            </a:r>
          </a:p>
          <a:p>
            <a:r>
              <a:rPr lang="fr-FR" dirty="0" err="1"/>
              <a:t>Focused</a:t>
            </a:r>
            <a:r>
              <a:rPr lang="fr-FR" dirty="0"/>
              <a:t> on process and </a:t>
            </a:r>
            <a:r>
              <a:rPr lang="fr-FR" dirty="0" err="1"/>
              <a:t>device</a:t>
            </a:r>
            <a:r>
              <a:rPr lang="fr-FR" dirty="0"/>
              <a:t> </a:t>
            </a:r>
            <a:r>
              <a:rPr lang="fr-FR" dirty="0" err="1"/>
              <a:t>modelling</a:t>
            </a:r>
            <a:endParaRPr lang="fr-FR" dirty="0"/>
          </a:p>
          <a:p>
            <a:r>
              <a:rPr lang="fr-FR" dirty="0"/>
              <a:t>Do not </a:t>
            </a:r>
            <a:r>
              <a:rPr lang="fr-FR" dirty="0" err="1"/>
              <a:t>account</a:t>
            </a:r>
            <a:r>
              <a:rPr lang="fr-FR" dirty="0"/>
              <a:t> for all </a:t>
            </a:r>
            <a:r>
              <a:rPr lang="fr-FR" dirty="0" err="1"/>
              <a:t>phenomena</a:t>
            </a:r>
            <a:r>
              <a:rPr lang="fr-FR" dirty="0"/>
              <a:t> </a:t>
            </a:r>
            <a:r>
              <a:rPr lang="fr-FR" dirty="0" err="1"/>
              <a:t>induced</a:t>
            </a:r>
            <a:r>
              <a:rPr lang="fr-FR" dirty="0"/>
              <a:t> by radiation</a:t>
            </a:r>
          </a:p>
          <a:p>
            <a:r>
              <a:rPr lang="fr-FR" dirty="0"/>
              <a:t>For TID </a:t>
            </a:r>
            <a:r>
              <a:rPr lang="fr-FR" dirty="0" err="1"/>
              <a:t>effects</a:t>
            </a:r>
            <a:r>
              <a:rPr lang="fr-FR" dirty="0"/>
              <a:t>, charges in the </a:t>
            </a:r>
            <a:r>
              <a:rPr lang="fr-FR" dirty="0" err="1"/>
              <a:t>insulator</a:t>
            </a:r>
            <a:r>
              <a:rPr lang="fr-FR" dirty="0"/>
              <a:t> are </a:t>
            </a:r>
            <a:r>
              <a:rPr lang="fr-FR" dirty="0" err="1"/>
              <a:t>usually</a:t>
            </a:r>
            <a:r>
              <a:rPr lang="fr-FR" dirty="0"/>
              <a:t> </a:t>
            </a:r>
            <a:r>
              <a:rPr lang="fr-FR" dirty="0" err="1"/>
              <a:t>considered</a:t>
            </a:r>
            <a:r>
              <a:rPr lang="fr-FR" dirty="0"/>
              <a:t> as immobile.</a:t>
            </a:r>
          </a:p>
          <a:p>
            <a:r>
              <a:rPr lang="fr-FR" dirty="0"/>
              <a:t>In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investigate</a:t>
            </a:r>
            <a:r>
              <a:rPr lang="fr-FR" dirty="0"/>
              <a:t> </a:t>
            </a:r>
            <a:r>
              <a:rPr lang="fr-FR" dirty="0" err="1"/>
              <a:t>refined</a:t>
            </a:r>
            <a:r>
              <a:rPr lang="fr-FR" dirty="0"/>
              <a:t> modeling </a:t>
            </a:r>
            <a:r>
              <a:rPr lang="fr-FR" dirty="0" err="1"/>
              <a:t>included</a:t>
            </a:r>
            <a:r>
              <a:rPr lang="fr-FR" dirty="0"/>
              <a:t> in the Ecorce software:</a:t>
            </a:r>
          </a:p>
          <a:p>
            <a:pPr lvl="1"/>
            <a:r>
              <a:rPr lang="fr-FR" dirty="0" err="1"/>
              <a:t>trapping-detrapping</a:t>
            </a:r>
            <a:r>
              <a:rPr lang="fr-FR" dirty="0"/>
              <a:t> of charges in </a:t>
            </a:r>
            <a:r>
              <a:rPr lang="fr-FR" dirty="0" err="1"/>
              <a:t>insulators</a:t>
            </a:r>
            <a:endParaRPr lang="fr-FR" dirty="0"/>
          </a:p>
          <a:p>
            <a:pPr lvl="1"/>
            <a:r>
              <a:rPr lang="fr-FR" dirty="0"/>
              <a:t>carrier transport </a:t>
            </a:r>
            <a:r>
              <a:rPr lang="fr-FR" dirty="0" err="1"/>
              <a:t>induced</a:t>
            </a:r>
            <a:r>
              <a:rPr lang="fr-FR" dirty="0"/>
              <a:t> trap </a:t>
            </a:r>
            <a:r>
              <a:rPr lang="fr-FR" dirty="0" err="1"/>
              <a:t>creation</a:t>
            </a:r>
            <a:endParaRPr lang="fr-FR" dirty="0"/>
          </a:p>
          <a:p>
            <a:pPr lvl="2"/>
            <a:r>
              <a:rPr lang="fr-FR" dirty="0"/>
              <a:t> in the volume of </a:t>
            </a:r>
            <a:r>
              <a:rPr lang="fr-FR" dirty="0" err="1"/>
              <a:t>insulators</a:t>
            </a:r>
            <a:r>
              <a:rPr lang="fr-FR" dirty="0"/>
              <a:t> </a:t>
            </a:r>
          </a:p>
          <a:p>
            <a:pPr lvl="2"/>
            <a:r>
              <a:rPr lang="fr-FR" dirty="0"/>
              <a:t>at the </a:t>
            </a:r>
            <a:r>
              <a:rPr lang="fr-FR" dirty="0" err="1"/>
              <a:t>semiconductor</a:t>
            </a:r>
            <a:r>
              <a:rPr lang="fr-FR" dirty="0"/>
              <a:t>/</a:t>
            </a:r>
            <a:r>
              <a:rPr lang="fr-FR" dirty="0" err="1"/>
              <a:t>insulator</a:t>
            </a:r>
            <a:r>
              <a:rPr lang="fr-FR" dirty="0"/>
              <a:t> interfaces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197C3C-4EFB-DC89-98C1-7F0233DE58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4B288B-E461-965A-6CF7-8E16D4CB5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756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B728B8-B12D-BC9C-1F0B-0421771D0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Target </a:t>
            </a:r>
            <a:r>
              <a:rPr lang="fr-FR" dirty="0" err="1"/>
              <a:t>device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EEC14D-6A0C-ED18-5233-8DB276632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888716" cy="3665907"/>
          </a:xfrm>
        </p:spPr>
        <p:txBody>
          <a:bodyPr/>
          <a:lstStyle/>
          <a:p>
            <a:r>
              <a:rPr lang="fr-FR" dirty="0" err="1">
                <a:effectLst/>
                <a:latin typeface="Times New Roman" panose="02020603050405020304" pitchFamily="18" charset="0"/>
              </a:rPr>
              <a:t>Microchip</a:t>
            </a:r>
            <a:r>
              <a:rPr lang="fr-FR" dirty="0">
                <a:effectLst/>
                <a:latin typeface="Times New Roman" panose="02020603050405020304" pitchFamily="18" charset="0"/>
              </a:rPr>
              <a:t> proposes a full set of transistors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based</a:t>
            </a:r>
            <a:r>
              <a:rPr lang="fr-FR" dirty="0">
                <a:effectLst/>
                <a:latin typeface="Times New Roman" panose="02020603050405020304" pitchFamily="18" charset="0"/>
              </a:rPr>
              <a:t> on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its</a:t>
            </a:r>
            <a:r>
              <a:rPr lang="fr-FR" dirty="0">
                <a:effectLst/>
                <a:latin typeface="Times New Roman" panose="02020603050405020304" pitchFamily="18" charset="0"/>
              </a:rPr>
              <a:t> AT77K PDSOI 150 nm process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technology</a:t>
            </a:r>
            <a:r>
              <a:rPr lang="fr-FR" dirty="0">
                <a:effectLst/>
                <a:latin typeface="Times New Roman" panose="02020603050405020304" pitchFamily="18" charset="0"/>
              </a:rPr>
              <a:t> </a:t>
            </a:r>
          </a:p>
          <a:p>
            <a:r>
              <a:rPr lang="fr-FR" dirty="0" err="1">
                <a:effectLst/>
                <a:latin typeface="Times New Roman" panose="02020603050405020304" pitchFamily="18" charset="0"/>
              </a:rPr>
              <a:t>These</a:t>
            </a:r>
            <a:r>
              <a:rPr lang="fr-FR" dirty="0">
                <a:effectLst/>
                <a:latin typeface="Times New Roman" panose="02020603050405020304" pitchFamily="18" charset="0"/>
              </a:rPr>
              <a:t>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devices</a:t>
            </a:r>
            <a:r>
              <a:rPr lang="fr-FR" dirty="0">
                <a:effectLst/>
                <a:latin typeface="Times New Roman" panose="02020603050405020304" pitchFamily="18" charset="0"/>
              </a:rPr>
              <a:t> have been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tested</a:t>
            </a:r>
            <a:r>
              <a:rPr lang="fr-FR" dirty="0">
                <a:effectLst/>
                <a:latin typeface="Times New Roman" panose="02020603050405020304" pitchFamily="18" charset="0"/>
              </a:rPr>
              <a:t> for Total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Ionizing</a:t>
            </a:r>
            <a:r>
              <a:rPr lang="fr-FR" dirty="0">
                <a:effectLst/>
                <a:latin typeface="Times New Roman" panose="02020603050405020304" pitchFamily="18" charset="0"/>
              </a:rPr>
              <a:t> Dose (TID) up to 300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krad</a:t>
            </a:r>
            <a:r>
              <a:rPr lang="fr-FR" dirty="0">
                <a:effectLst/>
                <a:latin typeface="Times New Roman" panose="02020603050405020304" pitchFamily="18" charset="0"/>
              </a:rPr>
              <a:t>. This made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this</a:t>
            </a:r>
            <a:r>
              <a:rPr lang="fr-FR" dirty="0">
                <a:effectLst/>
                <a:latin typeface="Times New Roman" panose="02020603050405020304" pitchFamily="18" charset="0"/>
              </a:rPr>
              <a:t>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technology</a:t>
            </a:r>
            <a:r>
              <a:rPr lang="fr-FR" dirty="0">
                <a:effectLst/>
                <a:latin typeface="Times New Roman" panose="02020603050405020304" pitchFamily="18" charset="0"/>
              </a:rPr>
              <a:t>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suitable</a:t>
            </a:r>
            <a:r>
              <a:rPr lang="fr-FR" dirty="0">
                <a:effectLst/>
                <a:latin typeface="Times New Roman" panose="02020603050405020304" pitchFamily="18" charset="0"/>
              </a:rPr>
              <a:t> to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create</a:t>
            </a:r>
            <a:r>
              <a:rPr lang="fr-FR" dirty="0">
                <a:effectLst/>
                <a:latin typeface="Times New Roman" panose="02020603050405020304" pitchFamily="18" charset="0"/>
              </a:rPr>
              <a:t>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ASICs</a:t>
            </a:r>
            <a:r>
              <a:rPr lang="fr-FR" dirty="0">
                <a:effectLst/>
                <a:latin typeface="Times New Roman" panose="02020603050405020304" pitchFamily="18" charset="0"/>
              </a:rPr>
              <a:t> (Application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Specific</a:t>
            </a:r>
            <a:r>
              <a:rPr lang="fr-FR" dirty="0">
                <a:effectLst/>
                <a:latin typeface="Times New Roman" panose="02020603050405020304" pitchFamily="18" charset="0"/>
              </a:rPr>
              <a:t> Integrated Circuit)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dedicated</a:t>
            </a:r>
            <a:r>
              <a:rPr lang="fr-FR" dirty="0">
                <a:effectLst/>
                <a:latin typeface="Times New Roman" panose="02020603050405020304" pitchFamily="18" charset="0"/>
              </a:rPr>
              <a:t> to </a:t>
            </a:r>
            <a:r>
              <a:rPr lang="fr-FR" dirty="0" err="1">
                <a:effectLst/>
                <a:latin typeface="Times New Roman" panose="02020603050405020304" pitchFamily="18" charset="0"/>
              </a:rPr>
              <a:t>space</a:t>
            </a:r>
            <a:r>
              <a:rPr lang="fr-FR" dirty="0">
                <a:effectLst/>
                <a:latin typeface="Times New Roman" panose="02020603050405020304" pitchFamily="18" charset="0"/>
              </a:rPr>
              <a:t> applications. </a:t>
            </a:r>
          </a:p>
          <a:p>
            <a:r>
              <a:rPr lang="fr-FR" dirty="0" err="1">
                <a:latin typeface="Times New Roman" panose="02020603050405020304" pitchFamily="18" charset="0"/>
              </a:rPr>
              <a:t>We</a:t>
            </a:r>
            <a:r>
              <a:rPr lang="fr-FR" dirty="0">
                <a:latin typeface="Times New Roman" panose="02020603050405020304" pitchFamily="18" charset="0"/>
              </a:rPr>
              <a:t> </a:t>
            </a:r>
            <a:r>
              <a:rPr lang="fr-FR" dirty="0" err="1">
                <a:latin typeface="Times New Roman" panose="02020603050405020304" pitchFamily="18" charset="0"/>
              </a:rPr>
              <a:t>focused</a:t>
            </a:r>
            <a:r>
              <a:rPr lang="fr-FR" dirty="0">
                <a:latin typeface="Times New Roman" panose="02020603050405020304" pitchFamily="18" charset="0"/>
              </a:rPr>
              <a:t> on 2 NMOS:</a:t>
            </a:r>
          </a:p>
          <a:p>
            <a:pPr lvl="1"/>
            <a:r>
              <a:rPr lang="fr-FR" dirty="0" err="1">
                <a:effectLst/>
                <a:latin typeface="Times New Roman" panose="02020603050405020304" pitchFamily="18" charset="0"/>
              </a:rPr>
              <a:t>Logical</a:t>
            </a:r>
            <a:r>
              <a:rPr lang="fr-FR" dirty="0">
                <a:effectLst/>
                <a:latin typeface="Times New Roman" panose="02020603050405020304" pitchFamily="18" charset="0"/>
              </a:rPr>
              <a:t> NMOS (NMOSL): W/L = 10um/0.18um</a:t>
            </a:r>
          </a:p>
          <a:p>
            <a:pPr lvl="1"/>
            <a:r>
              <a:rPr lang="fr-FR" dirty="0">
                <a:latin typeface="Times New Roman" panose="02020603050405020304" pitchFamily="18" charset="0"/>
              </a:rPr>
              <a:t>Power NMOS (NMOSP): W/L = 20um/1um</a:t>
            </a:r>
            <a:endParaRPr lang="fr-FR" dirty="0">
              <a:effectLst/>
              <a:latin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571FD3-4C5B-C426-E232-353D1F9F03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632BF8-994B-F258-794E-63BDFA82E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AA1EEF6-A480-69CA-5996-D897E186A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16" y="1126026"/>
            <a:ext cx="3750020" cy="289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91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6026C1-3717-2310-8D4A-0D7DCEFAD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Static</a:t>
            </a:r>
            <a:r>
              <a:rPr lang="fr-FR" dirty="0"/>
              <a:t> </a:t>
            </a:r>
            <a:r>
              <a:rPr lang="fr-FR" dirty="0" err="1"/>
              <a:t>Characteristic</a:t>
            </a:r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14193B8D-F85D-855C-6E11-F5803CA043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19" y="880452"/>
            <a:ext cx="4198980" cy="2195295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66EB6D-BD86-6BC0-3A3D-7D77C79936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2675A9-C9BF-E436-CADC-A403942F86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7C9CD7A-41D9-EC6B-A2D8-E1B35C21B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199" y="807566"/>
            <a:ext cx="4878431" cy="219529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5620503-3361-792F-29AD-4408A6C29674}"/>
              </a:ext>
            </a:extLst>
          </p:cNvPr>
          <p:cNvSpPr txBox="1"/>
          <p:nvPr/>
        </p:nvSpPr>
        <p:spPr>
          <a:xfrm>
            <a:off x="560071" y="3509010"/>
            <a:ext cx="8123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Before</a:t>
            </a:r>
            <a:r>
              <a:rPr lang="fr-FR" dirty="0"/>
              <a:t> </a:t>
            </a:r>
            <a:r>
              <a:rPr lang="fr-FR" dirty="0" err="1"/>
              <a:t>studying</a:t>
            </a:r>
            <a:r>
              <a:rPr lang="fr-FR" dirty="0"/>
              <a:t> TID </a:t>
            </a:r>
            <a:r>
              <a:rPr lang="fr-FR" dirty="0" err="1"/>
              <a:t>effects</a:t>
            </a:r>
            <a:r>
              <a:rPr lang="fr-FR" dirty="0"/>
              <a:t>, simulations must </a:t>
            </a:r>
            <a:r>
              <a:rPr lang="fr-FR" dirty="0" err="1"/>
              <a:t>be</a:t>
            </a:r>
            <a:r>
              <a:rPr lang="fr-FR" dirty="0"/>
              <a:t> able to </a:t>
            </a:r>
            <a:r>
              <a:rPr lang="fr-FR" dirty="0" err="1"/>
              <a:t>reproduce</a:t>
            </a:r>
            <a:r>
              <a:rPr lang="fr-FR" dirty="0"/>
              <a:t> </a:t>
            </a: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characteristic</a:t>
            </a:r>
            <a:r>
              <a:rPr lang="fr-FR" dirty="0"/>
              <a:t>! </a:t>
            </a:r>
          </a:p>
          <a:p>
            <a:r>
              <a:rPr lang="fr-FR" dirty="0"/>
              <a:t>Calibration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required</a:t>
            </a:r>
            <a:r>
              <a:rPr lang="fr-FR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02274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EAC030-8840-E987-8FC4-7F7951706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Adjusted</a:t>
            </a:r>
            <a:r>
              <a:rPr lang="fr-FR" dirty="0"/>
              <a:t> </a:t>
            </a:r>
            <a:r>
              <a:rPr lang="fr-FR" dirty="0" err="1"/>
              <a:t>parameters</a:t>
            </a:r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97978BE4-AA50-76C7-DB0E-A7347458E3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7778" y="799465"/>
            <a:ext cx="7845698" cy="3203575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81A04E7-352E-229A-2A13-F185E63BDC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F909BF-AFBB-97C4-F017-7146E0DE32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4675177-905D-34E9-5484-B2BC09AA181E}"/>
              </a:ext>
            </a:extLst>
          </p:cNvPr>
          <p:cNvSpPr txBox="1"/>
          <p:nvPr/>
        </p:nvSpPr>
        <p:spPr>
          <a:xfrm>
            <a:off x="731520" y="4126230"/>
            <a:ext cx="7015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The </a:t>
            </a:r>
            <a:r>
              <a:rPr lang="fr-FR" dirty="0" err="1"/>
              <a:t>effect</a:t>
            </a:r>
            <a:r>
              <a:rPr lang="fr-FR" dirty="0"/>
              <a:t> of the variation of all </a:t>
            </a: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parameters</a:t>
            </a:r>
            <a:r>
              <a:rPr lang="fr-FR" dirty="0"/>
              <a:t> has been </a:t>
            </a:r>
            <a:r>
              <a:rPr lang="fr-FR" dirty="0" err="1"/>
              <a:t>studied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5461808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17876</TotalTime>
  <Words>1652</Words>
  <Application>Microsoft Macintosh PowerPoint</Application>
  <PresentationFormat>Affichage à l'écran (16:9)</PresentationFormat>
  <Paragraphs>233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3" baseType="lpstr">
      <vt:lpstr>Apple Symbols</vt:lpstr>
      <vt:lpstr>Arial</vt:lpstr>
      <vt:lpstr>ArialMT</vt:lpstr>
      <vt:lpstr>Calibri</vt:lpstr>
      <vt:lpstr>Helvetica</vt:lpstr>
      <vt:lpstr>Times New Roman</vt:lpstr>
      <vt:lpstr>CERN2Corporate16-9</vt:lpstr>
      <vt:lpstr>Achievements of WP 8</vt:lpstr>
      <vt:lpstr>Outline</vt:lpstr>
      <vt:lpstr>Multi-physics and multi-scale approach </vt:lpstr>
      <vt:lpstr>WP8: Work Package Overview</vt:lpstr>
      <vt:lpstr>WP8: Main achievements in the fourth year</vt:lpstr>
      <vt:lpstr>TID simulations (A. michez)</vt:lpstr>
      <vt:lpstr>Target device</vt:lpstr>
      <vt:lpstr>Static Characteristic</vt:lpstr>
      <vt:lpstr>Adjusted parameters</vt:lpstr>
      <vt:lpstr>Example: Effect of interface trap</vt:lpstr>
      <vt:lpstr>Parameters effects</vt:lpstr>
      <vt:lpstr>Additional mechanisms to account for</vt:lpstr>
      <vt:lpstr>Calibration of the logical NMOS</vt:lpstr>
      <vt:lpstr>Calibration of the Power NMOS</vt:lpstr>
      <vt:lpstr>TID Modeling (1/2)</vt:lpstr>
      <vt:lpstr>TID Modeling (2/2)</vt:lpstr>
      <vt:lpstr>TID Modeling of the NMOSL</vt:lpstr>
      <vt:lpstr>TID Modeling of the NMOSP</vt:lpstr>
      <vt:lpstr>Above 300krad?</vt:lpstr>
      <vt:lpstr>Conclusions on TCAD simulations</vt:lpstr>
      <vt:lpstr>Follow-up of recommendations and comments from previous review(s) (if applicable)</vt:lpstr>
      <vt:lpstr>Lessons learned from RADNEXT</vt:lpstr>
      <vt:lpstr>Scientific publication and communications</vt:lpstr>
      <vt:lpstr>Cleiton Marques PhD</vt:lpstr>
      <vt:lpstr>Conclusion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Frederic Wrobel</cp:lastModifiedBy>
  <cp:revision>451</cp:revision>
  <dcterms:created xsi:type="dcterms:W3CDTF">2016-04-26T16:44:32Z</dcterms:created>
  <dcterms:modified xsi:type="dcterms:W3CDTF">2025-05-09T13:09:16Z</dcterms:modified>
</cp:coreProperties>
</file>