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6"/>
  </p:notesMasterIdLst>
  <p:sldIdLst>
    <p:sldId id="257" r:id="rId2"/>
    <p:sldId id="264" r:id="rId3"/>
    <p:sldId id="267" r:id="rId4"/>
    <p:sldId id="268" r:id="rId5"/>
    <p:sldId id="272" r:id="rId6"/>
    <p:sldId id="273" r:id="rId7"/>
    <p:sldId id="274" r:id="rId8"/>
    <p:sldId id="275" r:id="rId9"/>
    <p:sldId id="276" r:id="rId10"/>
    <p:sldId id="259" r:id="rId11"/>
    <p:sldId id="269" r:id="rId12"/>
    <p:sldId id="270" r:id="rId13"/>
    <p:sldId id="271" r:id="rId14"/>
    <p:sldId id="266"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4166CE-AAA5-747D-7F0F-EE21733A3E14}" name="Pablo Federico Lopez" initials="PFL" userId="S::pablo.lopez@cern.ch::a75b52cc-7d67-4f58-b2dc-17b949e4c18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uben Garcia Alia" initials="RGA" lastIdx="1" clrIdx="0">
    <p:extLst>
      <p:ext uri="{19B8F6BF-5375-455C-9EA6-DF929625EA0E}">
        <p15:presenceInfo xmlns:p15="http://schemas.microsoft.com/office/powerpoint/2012/main" userId="S::ruben.garcia.alia@cern.ch::0d622252-54ff-4c3d-aaf0-7d44d53151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3CB2"/>
    <a:srgbClr val="BF95DF"/>
    <a:srgbClr val="0C377B"/>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43" autoAdjust="0"/>
    <p:restoredTop sz="94027" autoAdjust="0"/>
  </p:normalViewPr>
  <p:slideViewPr>
    <p:cSldViewPr snapToGrid="0" snapToObjects="1">
      <p:cViewPr varScale="1">
        <p:scale>
          <a:sx n="157" d="100"/>
          <a:sy n="157" d="100"/>
        </p:scale>
        <p:origin x="456" y="138"/>
      </p:cViewPr>
      <p:guideLst>
        <p:guide orient="horz" pos="1620"/>
        <p:guide pos="289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00" d="100"/>
          <a:sy n="100" d="100"/>
        </p:scale>
        <p:origin x="355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12/05/2025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
        <p:nvSpPr>
          <p:cNvPr id="8" name="Footer Placeholder 7"/>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460EA63-43D2-E842-92EA-B304A8820AD7}" type="slidenum">
              <a:rPr lang="fr-FR" smtClean="0"/>
              <a:t>1</a:t>
            </a:fld>
            <a:endParaRPr lang="fr-FR"/>
          </a:p>
        </p:txBody>
      </p:sp>
    </p:spTree>
    <p:extLst>
      <p:ext uri="{BB962C8B-B14F-4D97-AF65-F5344CB8AC3E}">
        <p14:creationId xmlns:p14="http://schemas.microsoft.com/office/powerpoint/2010/main" val="8860968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2" name="Footer Placeholder 2">
            <a:extLst>
              <a:ext uri="{FF2B5EF4-FFF2-40B4-BE49-F238E27FC236}">
                <a16:creationId xmlns:a16="http://schemas.microsoft.com/office/drawing/2014/main" id="{8DB92A34-2FB3-2A40-A8A3-7B20175E7E95}"/>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4th Annual Meeting – 12-13 May 2025</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3" name="Footer Placeholder 2">
            <a:extLst>
              <a:ext uri="{FF2B5EF4-FFF2-40B4-BE49-F238E27FC236}">
                <a16:creationId xmlns:a16="http://schemas.microsoft.com/office/drawing/2014/main" id="{B83FBC70-831A-F6BF-B4DD-23E75FE34E01}"/>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4th Annual Meeting – 12-13 May 2025</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5" name="Footer Placeholder 2">
            <a:extLst>
              <a:ext uri="{FF2B5EF4-FFF2-40B4-BE49-F238E27FC236}">
                <a16:creationId xmlns:a16="http://schemas.microsoft.com/office/drawing/2014/main" id="{4991CDF0-8E29-B84C-38E9-A944E0B3877E}"/>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4th Annual Meeting – 12-13 May 2025</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3" name="Footer Placeholder 2">
            <a:extLst>
              <a:ext uri="{FF2B5EF4-FFF2-40B4-BE49-F238E27FC236}">
                <a16:creationId xmlns:a16="http://schemas.microsoft.com/office/drawing/2014/main" id="{08615B31-9602-7A0E-42CA-E020A95E7804}"/>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4th Annual Meeting – 12-13 May 2025</a:t>
            </a:r>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3" name="Footer Placeholder 2">
            <a:extLst>
              <a:ext uri="{FF2B5EF4-FFF2-40B4-BE49-F238E27FC236}">
                <a16:creationId xmlns:a16="http://schemas.microsoft.com/office/drawing/2014/main" id="{50385D8D-B833-2E8F-7DB7-7BB220A0C6F1}"/>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4th Annual Meeting – 12-13 May 2025</a:t>
            </a:r>
            <a:endParaRPr lang="en-US" dirty="0"/>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2600" b="1"/>
            </a:lvl1pPr>
          </a:lstStyle>
          <a:p>
            <a:r>
              <a:rPr kumimoji="0" lang="en-US" dirty="0"/>
              <a:t>Click to edit Master title style</a:t>
            </a:r>
          </a:p>
        </p:txBody>
      </p:sp>
      <p:sp>
        <p:nvSpPr>
          <p:cNvPr id="3" name="Espace réservé du contenu 2"/>
          <p:cNvSpPr>
            <a:spLocks noGrp="1"/>
          </p:cNvSpPr>
          <p:nvPr>
            <p:ph idx="1"/>
          </p:nvPr>
        </p:nvSpPr>
        <p:spPr/>
        <p:txBody>
          <a:bodyPr/>
          <a:lstStyle>
            <a:lvl1pPr>
              <a:defRPr sz="1600"/>
            </a:lvl1pPr>
            <a:lvl2pPr>
              <a:defRPr sz="1500"/>
            </a:lvl2pPr>
            <a:lvl3pPr>
              <a:defRPr sz="1400"/>
            </a:lvl3pPr>
            <a:lvl4pPr>
              <a:defRPr sz="1300"/>
            </a:lvl4pPr>
            <a:lvl5pPr>
              <a:defRPr sz="12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4" name="Footer Placeholder 2">
            <a:extLst>
              <a:ext uri="{FF2B5EF4-FFF2-40B4-BE49-F238E27FC236}">
                <a16:creationId xmlns:a16="http://schemas.microsoft.com/office/drawing/2014/main" id="{AF1813C6-5B20-1864-0E86-097D8F49CC00}"/>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4th Annual Meeting – 12-13 May 2025</a:t>
            </a:r>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5" name="Footer Placeholder 2">
            <a:extLst>
              <a:ext uri="{FF2B5EF4-FFF2-40B4-BE49-F238E27FC236}">
                <a16:creationId xmlns:a16="http://schemas.microsoft.com/office/drawing/2014/main" id="{BD4D4922-A563-0FA3-27F7-DEF97F0C5A37}"/>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4th Annual Meeting – 12-13 May 2025</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3" name="Footer Placeholder 2">
            <a:extLst>
              <a:ext uri="{FF2B5EF4-FFF2-40B4-BE49-F238E27FC236}">
                <a16:creationId xmlns:a16="http://schemas.microsoft.com/office/drawing/2014/main" id="{B39AC94D-BCF6-67E3-E269-2A80664EF874}"/>
              </a:ext>
            </a:extLst>
          </p:cNvPr>
          <p:cNvSpPr>
            <a:spLocks noGrp="1"/>
          </p:cNvSpPr>
          <p:nvPr>
            <p:ph type="ftr" sz="quarter" idx="1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4th Annual Meeting – 12-13 May 2025</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3" name="Footer Placeholder 2"/>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RADNEXT 4th Annual Meeting – 12-13 May 2025</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6" name="Picture 5">
            <a:extLst>
              <a:ext uri="{FF2B5EF4-FFF2-40B4-BE49-F238E27FC236}">
                <a16:creationId xmlns:a16="http://schemas.microsoft.com/office/drawing/2014/main" id="{189B27FB-FA01-4CBA-8008-D7658876D9BA}"/>
              </a:ext>
            </a:extLst>
          </p:cNvPr>
          <p:cNvPicPr>
            <a:picLocks noChangeAspect="1"/>
          </p:cNvPicPr>
          <p:nvPr userDrawn="1"/>
        </p:nvPicPr>
        <p:blipFill>
          <a:blip r:embed="rId15"/>
          <a:stretch>
            <a:fillRect/>
          </a:stretch>
        </p:blipFill>
        <p:spPr>
          <a:xfrm>
            <a:off x="199368" y="4709827"/>
            <a:ext cx="1144799" cy="43367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sldNum="0"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hyperlink" Target="https://indico.cern.ch/event/1468986/" TargetMode="Externa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171" y="809250"/>
            <a:ext cx="8226854" cy="705332"/>
          </a:xfrm>
        </p:spPr>
        <p:txBody>
          <a:bodyPr>
            <a:noAutofit/>
          </a:bodyPr>
          <a:lstStyle/>
          <a:p>
            <a:r>
              <a:rPr lang="en-US" sz="3000" b="1" dirty="0"/>
              <a:t>TA status and funds reallocation</a:t>
            </a:r>
            <a:endParaRPr lang="en-GB" sz="3000"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9969" y="2943654"/>
            <a:ext cx="4481056" cy="1697514"/>
          </a:xfrm>
          <a:prstGeom prst="rect">
            <a:avLst/>
          </a:prstGeom>
        </p:spPr>
      </p:pic>
      <p:sp>
        <p:nvSpPr>
          <p:cNvPr id="4" name="TextBox 3">
            <a:extLst>
              <a:ext uri="{FF2B5EF4-FFF2-40B4-BE49-F238E27FC236}">
                <a16:creationId xmlns:a16="http://schemas.microsoft.com/office/drawing/2014/main" id="{A970C96F-7A01-42ED-B56F-C87325DCA457}"/>
              </a:ext>
            </a:extLst>
          </p:cNvPr>
          <p:cNvSpPr txBox="1"/>
          <p:nvPr/>
        </p:nvSpPr>
        <p:spPr>
          <a:xfrm>
            <a:off x="4238941" y="4441113"/>
            <a:ext cx="4405201" cy="400110"/>
          </a:xfrm>
          <a:prstGeom prst="rect">
            <a:avLst/>
          </a:prstGeom>
          <a:noFill/>
        </p:spPr>
        <p:txBody>
          <a:bodyPr wrap="square" rtlCol="0">
            <a:spAutoFit/>
          </a:bodyPr>
          <a:lstStyle/>
          <a:p>
            <a:r>
              <a:rPr lang="en-GB" sz="1000" i="1" dirty="0"/>
              <a:t>This project has received funding from the European Union’s Horizon 2020 research and innovation programme under grant agreement No 101008126</a:t>
            </a:r>
          </a:p>
        </p:txBody>
      </p:sp>
      <p:pic>
        <p:nvPicPr>
          <p:cNvPr id="1026" name="Picture 2" descr="EU">
            <a:extLst>
              <a:ext uri="{FF2B5EF4-FFF2-40B4-BE49-F238E27FC236}">
                <a16:creationId xmlns:a16="http://schemas.microsoft.com/office/drawing/2014/main" id="{5FE47455-FD09-4E1C-A5CB-C7940CD64E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2410" y="4505319"/>
            <a:ext cx="406531" cy="271698"/>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13B0DEC1-A2CE-9619-E110-F7529A178A6A}"/>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
        <p:nvSpPr>
          <p:cNvPr id="9" name="Text Placeholder 5">
            <a:extLst>
              <a:ext uri="{FF2B5EF4-FFF2-40B4-BE49-F238E27FC236}">
                <a16:creationId xmlns:a16="http://schemas.microsoft.com/office/drawing/2014/main" id="{EE05830F-7944-1DFE-46EF-28D7828D66D0}"/>
              </a:ext>
            </a:extLst>
          </p:cNvPr>
          <p:cNvSpPr>
            <a:spLocks noGrp="1"/>
          </p:cNvSpPr>
          <p:nvPr>
            <p:ph type="body" idx="10"/>
          </p:nvPr>
        </p:nvSpPr>
        <p:spPr>
          <a:xfrm>
            <a:off x="457200" y="2137647"/>
            <a:ext cx="6355830" cy="829371"/>
          </a:xfrm>
        </p:spPr>
        <p:txBody>
          <a:bodyPr>
            <a:normAutofit fontScale="25000" lnSpcReduction="20000"/>
          </a:bodyPr>
          <a:lstStyle/>
          <a:p>
            <a:r>
              <a:rPr lang="en-US" sz="6200" dirty="0"/>
              <a:t>Daniel S</a:t>
            </a:r>
            <a:r>
              <a:rPr lang="sv-SE" sz="6200" dirty="0"/>
              <a:t>öderström</a:t>
            </a:r>
            <a:r>
              <a:rPr lang="en-US" sz="6200" dirty="0"/>
              <a:t> (CERN)</a:t>
            </a:r>
          </a:p>
          <a:p>
            <a:r>
              <a:rPr lang="en-GB" sz="6200" dirty="0"/>
              <a:t>RADNEXT 4</a:t>
            </a:r>
            <a:r>
              <a:rPr lang="en-GB" sz="6200" baseline="30000" dirty="0"/>
              <a:t>th</a:t>
            </a:r>
            <a:r>
              <a:rPr lang="en-GB" sz="6200" dirty="0"/>
              <a:t> Annual Meeting </a:t>
            </a:r>
            <a:r>
              <a:rPr lang="en-US" sz="6200" dirty="0">
                <a:solidFill>
                  <a:schemeClr val="tx2">
                    <a:lumMod val="60000"/>
                    <a:lumOff val="40000"/>
                  </a:schemeClr>
                </a:solidFill>
              </a:rPr>
              <a:t>– 12 and 13 May 2025</a:t>
            </a:r>
          </a:p>
          <a:p>
            <a:r>
              <a:rPr lang="en-US" sz="6400" u="sng" dirty="0">
                <a:solidFill>
                  <a:srgbClr val="0563C1"/>
                </a:solidFill>
                <a:latin typeface="+mj-lt"/>
                <a:ea typeface="Calibri" panose="020F0502020204030204" pitchFamily="34" charset="0"/>
                <a:hlinkClick r:id="rId5"/>
              </a:rPr>
              <a:t>https://indico.cern.ch/e/radnext-2025</a:t>
            </a:r>
            <a:endParaRPr lang="en-GB" sz="6400" dirty="0">
              <a:solidFill>
                <a:schemeClr val="tx2">
                  <a:lumMod val="60000"/>
                  <a:lumOff val="40000"/>
                </a:schemeClr>
              </a:solidFill>
              <a:latin typeface="+mj-lt"/>
            </a:endParaRPr>
          </a:p>
        </p:txBody>
      </p:sp>
    </p:spTree>
    <p:extLst>
      <p:ext uri="{BB962C8B-B14F-4D97-AF65-F5344CB8AC3E}">
        <p14:creationId xmlns:p14="http://schemas.microsoft.com/office/powerpoint/2010/main" val="15901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AB4C2-E1D9-4936-B07F-0D3C77ADD720}"/>
              </a:ext>
            </a:extLst>
          </p:cNvPr>
          <p:cNvSpPr>
            <a:spLocks noGrp="1"/>
          </p:cNvSpPr>
          <p:nvPr>
            <p:ph type="title"/>
          </p:nvPr>
        </p:nvSpPr>
        <p:spPr>
          <a:xfrm>
            <a:off x="1466163" y="1758113"/>
            <a:ext cx="6395742" cy="705332"/>
          </a:xfrm>
        </p:spPr>
        <p:txBody>
          <a:bodyPr>
            <a:normAutofit/>
          </a:bodyPr>
          <a:lstStyle/>
          <a:p>
            <a:pPr algn="ctr"/>
            <a:r>
              <a:rPr lang="en-US" sz="2000" dirty="0"/>
              <a:t>Thank you for your attention!</a:t>
            </a:r>
            <a:endParaRPr lang="en-GB" sz="1600" b="0" dirty="0"/>
          </a:p>
        </p:txBody>
      </p:sp>
      <p:sp>
        <p:nvSpPr>
          <p:cNvPr id="3" name="Footer Placeholder 4">
            <a:extLst>
              <a:ext uri="{FF2B5EF4-FFF2-40B4-BE49-F238E27FC236}">
                <a16:creationId xmlns:a16="http://schemas.microsoft.com/office/drawing/2014/main" id="{77FAFAF3-27EB-8F6D-4882-C30A04AF45DF}"/>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72409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57CB084-0477-285D-BEE5-D2DDCC782907}"/>
              </a:ext>
            </a:extLst>
          </p:cNvPr>
          <p:cNvSpPr>
            <a:spLocks noGrp="1"/>
          </p:cNvSpPr>
          <p:nvPr>
            <p:ph type="ftr" sz="quarter" idx="3"/>
          </p:nvPr>
        </p:nvSpPr>
        <p:spPr/>
        <p:txBody>
          <a:bodyPr/>
          <a:lstStyle/>
          <a:p>
            <a:r>
              <a:rPr lang="en-GB" dirty="0"/>
              <a:t>RADNEXT 4th Annual Meeting – 12-13 May 2025</a:t>
            </a:r>
            <a:endParaRPr lang="en-US" dirty="0"/>
          </a:p>
        </p:txBody>
      </p:sp>
      <p:sp>
        <p:nvSpPr>
          <p:cNvPr id="8" name="Title 1">
            <a:extLst>
              <a:ext uri="{FF2B5EF4-FFF2-40B4-BE49-F238E27FC236}">
                <a16:creationId xmlns:a16="http://schemas.microsoft.com/office/drawing/2014/main" id="{D9DCBE18-9F52-9525-A571-6E55D4F4533A}"/>
              </a:ext>
            </a:extLst>
          </p:cNvPr>
          <p:cNvSpPr>
            <a:spLocks noGrp="1"/>
          </p:cNvSpPr>
          <p:nvPr>
            <p:ph type="title"/>
          </p:nvPr>
        </p:nvSpPr>
        <p:spPr>
          <a:xfrm>
            <a:off x="457200" y="175120"/>
            <a:ext cx="8226854" cy="705332"/>
          </a:xfrm>
        </p:spPr>
        <p:txBody>
          <a:bodyPr/>
          <a:lstStyle/>
          <a:p>
            <a:r>
              <a:rPr lang="fr-CH" dirty="0"/>
              <a:t>TA call 13 </a:t>
            </a:r>
            <a:r>
              <a:rPr lang="fr-CH" dirty="0" err="1"/>
              <a:t>overview</a:t>
            </a:r>
            <a:endParaRPr lang="en-GB" dirty="0"/>
          </a:p>
        </p:txBody>
      </p:sp>
      <p:sp>
        <p:nvSpPr>
          <p:cNvPr id="9" name="Content Placeholder 2">
            <a:extLst>
              <a:ext uri="{FF2B5EF4-FFF2-40B4-BE49-F238E27FC236}">
                <a16:creationId xmlns:a16="http://schemas.microsoft.com/office/drawing/2014/main" id="{9A2ACBFB-B913-CCAB-9FB9-AD2C8FAF20C9}"/>
              </a:ext>
            </a:extLst>
          </p:cNvPr>
          <p:cNvSpPr>
            <a:spLocks noGrp="1"/>
          </p:cNvSpPr>
          <p:nvPr>
            <p:ph idx="1"/>
          </p:nvPr>
        </p:nvSpPr>
        <p:spPr>
          <a:xfrm>
            <a:off x="457200" y="994205"/>
            <a:ext cx="8229600" cy="3341234"/>
          </a:xfrm>
        </p:spPr>
        <p:txBody>
          <a:bodyPr>
            <a:normAutofit lnSpcReduction="10000"/>
          </a:bodyPr>
          <a:lstStyle/>
          <a:p>
            <a:pPr marL="36576" indent="0">
              <a:buNone/>
            </a:pPr>
            <a:r>
              <a:rPr lang="en-US" sz="2000" b="1" dirty="0"/>
              <a:t>Call 13:</a:t>
            </a:r>
          </a:p>
          <a:p>
            <a:r>
              <a:rPr lang="en-GB" sz="1800" dirty="0"/>
              <a:t>38 proposals received</a:t>
            </a:r>
          </a:p>
          <a:p>
            <a:pPr lvl="1"/>
            <a:r>
              <a:rPr lang="en-GB" sz="1600" dirty="0"/>
              <a:t>9 for WP9</a:t>
            </a:r>
          </a:p>
          <a:p>
            <a:pPr lvl="1"/>
            <a:r>
              <a:rPr lang="en-GB" sz="1600" dirty="0"/>
              <a:t>29 for WP10</a:t>
            </a:r>
          </a:p>
          <a:p>
            <a:pPr lvl="1"/>
            <a:r>
              <a:rPr lang="en-GB" sz="1700" dirty="0"/>
              <a:t>13 RADNEXT internal (34 %)</a:t>
            </a:r>
          </a:p>
          <a:p>
            <a:pPr lvl="1"/>
            <a:r>
              <a:rPr lang="en-GB" sz="1700" dirty="0"/>
              <a:t>11 from industry (29 %)</a:t>
            </a:r>
          </a:p>
          <a:p>
            <a:r>
              <a:rPr lang="en-GB" sz="1700" dirty="0"/>
              <a:t>20 proposal accepted (53 %)</a:t>
            </a:r>
          </a:p>
          <a:p>
            <a:pPr lvl="1"/>
            <a:r>
              <a:rPr lang="en-GB" sz="1600" dirty="0"/>
              <a:t>7 for WP9 (78 % of 9)</a:t>
            </a:r>
          </a:p>
          <a:p>
            <a:pPr lvl="1"/>
            <a:r>
              <a:rPr lang="en-GB" sz="1600" dirty="0"/>
              <a:t>13 for WP10 (45 % of 29)</a:t>
            </a:r>
          </a:p>
          <a:p>
            <a:pPr lvl="1"/>
            <a:r>
              <a:rPr lang="en-GB" sz="1600" dirty="0"/>
              <a:t>9 RADNEXT internal (69 % of 13)</a:t>
            </a:r>
          </a:p>
          <a:p>
            <a:pPr lvl="1"/>
            <a:r>
              <a:rPr lang="en-GB" sz="1600" dirty="0"/>
              <a:t>5 from industry (45 % of 11)</a:t>
            </a:r>
            <a:endParaRPr lang="en-GB" sz="1800" dirty="0"/>
          </a:p>
          <a:p>
            <a:endParaRPr lang="en-GB" sz="1800" dirty="0"/>
          </a:p>
        </p:txBody>
      </p:sp>
      <p:pic>
        <p:nvPicPr>
          <p:cNvPr id="6" name="Picture 5" descr="A graph with different colored lines&#10;&#10;AI-generated content may be incorrect.">
            <a:extLst>
              <a:ext uri="{FF2B5EF4-FFF2-40B4-BE49-F238E27FC236}">
                <a16:creationId xmlns:a16="http://schemas.microsoft.com/office/drawing/2014/main" id="{4F203C02-B2B2-2243-804E-D7E110FE7E2B}"/>
              </a:ext>
            </a:extLst>
          </p:cNvPr>
          <p:cNvPicPr>
            <a:picLocks noChangeAspect="1"/>
          </p:cNvPicPr>
          <p:nvPr/>
        </p:nvPicPr>
        <p:blipFill>
          <a:blip r:embed="rId2"/>
          <a:stretch>
            <a:fillRect/>
          </a:stretch>
        </p:blipFill>
        <p:spPr>
          <a:xfrm>
            <a:off x="5090348" y="2402460"/>
            <a:ext cx="3596452" cy="2247783"/>
          </a:xfrm>
          <a:prstGeom prst="rect">
            <a:avLst/>
          </a:prstGeom>
        </p:spPr>
      </p:pic>
      <p:pic>
        <p:nvPicPr>
          <p:cNvPr id="7" name="Picture 6" descr="A graph with different colored bars&#10;&#10;AI-generated content may be incorrect.">
            <a:extLst>
              <a:ext uri="{FF2B5EF4-FFF2-40B4-BE49-F238E27FC236}">
                <a16:creationId xmlns:a16="http://schemas.microsoft.com/office/drawing/2014/main" id="{616FA9B5-8AAE-D660-28E6-D64B214C62D1}"/>
              </a:ext>
            </a:extLst>
          </p:cNvPr>
          <p:cNvPicPr>
            <a:picLocks noChangeAspect="1"/>
          </p:cNvPicPr>
          <p:nvPr/>
        </p:nvPicPr>
        <p:blipFill>
          <a:blip r:embed="rId3"/>
          <a:stretch>
            <a:fillRect/>
          </a:stretch>
        </p:blipFill>
        <p:spPr>
          <a:xfrm>
            <a:off x="5091611" y="64821"/>
            <a:ext cx="3753093" cy="2345683"/>
          </a:xfrm>
          <a:prstGeom prst="rect">
            <a:avLst/>
          </a:prstGeom>
        </p:spPr>
      </p:pic>
    </p:spTree>
    <p:extLst>
      <p:ext uri="{BB962C8B-B14F-4D97-AF65-F5344CB8AC3E}">
        <p14:creationId xmlns:p14="http://schemas.microsoft.com/office/powerpoint/2010/main" val="1509482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6ACBE-842F-E63A-3CE7-4EF52A9E7D0B}"/>
              </a:ext>
            </a:extLst>
          </p:cNvPr>
          <p:cNvSpPr>
            <a:spLocks noGrp="1"/>
          </p:cNvSpPr>
          <p:nvPr>
            <p:ph type="title"/>
          </p:nvPr>
        </p:nvSpPr>
        <p:spPr/>
        <p:txBody>
          <a:bodyPr/>
          <a:lstStyle/>
          <a:p>
            <a:r>
              <a:rPr lang="en-US" dirty="0"/>
              <a:t>Beam types overview</a:t>
            </a:r>
            <a:endParaRPr lang="en-GB" dirty="0"/>
          </a:p>
        </p:txBody>
      </p:sp>
      <p:sp>
        <p:nvSpPr>
          <p:cNvPr id="3" name="Content Placeholder 2">
            <a:extLst>
              <a:ext uri="{FF2B5EF4-FFF2-40B4-BE49-F238E27FC236}">
                <a16:creationId xmlns:a16="http://schemas.microsoft.com/office/drawing/2014/main" id="{503AC61F-A475-5564-B3B4-3DD8B088A39D}"/>
              </a:ext>
            </a:extLst>
          </p:cNvPr>
          <p:cNvSpPr>
            <a:spLocks noGrp="1"/>
          </p:cNvSpPr>
          <p:nvPr>
            <p:ph idx="1"/>
          </p:nvPr>
        </p:nvSpPr>
        <p:spPr/>
        <p:txBody>
          <a:bodyPr/>
          <a:lstStyle/>
          <a:p>
            <a:r>
              <a:rPr lang="en-GB" sz="1800" dirty="0"/>
              <a:t>Proposals of Heavy ion: 143 (36.2%)</a:t>
            </a:r>
          </a:p>
          <a:p>
            <a:r>
              <a:rPr lang="en-GB" sz="1800" dirty="0"/>
              <a:t>Proposals of Proton: 136 (34.4%)</a:t>
            </a:r>
          </a:p>
          <a:p>
            <a:r>
              <a:rPr lang="en-GB" sz="1800" dirty="0"/>
              <a:t>Proposals of Neutron: 80 (20.3%)</a:t>
            </a:r>
          </a:p>
          <a:p>
            <a:r>
              <a:rPr lang="en-GB" sz="1800" dirty="0"/>
              <a:t>Proposals of Mixed-field: 16 (4.1%)</a:t>
            </a:r>
          </a:p>
          <a:p>
            <a:r>
              <a:rPr lang="en-GB" sz="1800" dirty="0"/>
              <a:t>Proposals of Other: 20 (5.1%)</a:t>
            </a:r>
          </a:p>
          <a:p>
            <a:pPr lvl="1"/>
            <a:r>
              <a:rPr lang="en-GB" dirty="0"/>
              <a:t>Photon: 12</a:t>
            </a:r>
          </a:p>
          <a:p>
            <a:pPr lvl="1"/>
            <a:r>
              <a:rPr lang="en-GB" dirty="0"/>
              <a:t>Electron: 6</a:t>
            </a:r>
          </a:p>
          <a:p>
            <a:pPr lvl="1"/>
            <a:r>
              <a:rPr lang="en-GB" dirty="0"/>
              <a:t>Muon: 2</a:t>
            </a:r>
          </a:p>
        </p:txBody>
      </p:sp>
      <p:sp>
        <p:nvSpPr>
          <p:cNvPr id="4" name="Footer Placeholder 3">
            <a:extLst>
              <a:ext uri="{FF2B5EF4-FFF2-40B4-BE49-F238E27FC236}">
                <a16:creationId xmlns:a16="http://schemas.microsoft.com/office/drawing/2014/main" id="{99F548A8-31D7-56E1-1F54-53E23258089B}"/>
              </a:ext>
            </a:extLst>
          </p:cNvPr>
          <p:cNvSpPr>
            <a:spLocks noGrp="1"/>
          </p:cNvSpPr>
          <p:nvPr>
            <p:ph type="ftr" sz="quarter" idx="3"/>
          </p:nvPr>
        </p:nvSpPr>
        <p:spPr/>
        <p:txBody>
          <a:bodyPr/>
          <a:lstStyle/>
          <a:p>
            <a:r>
              <a:rPr lang="en-GB"/>
              <a:t>RADNEXT 4th Annual Meeting – 12-13 May 2025</a:t>
            </a:r>
            <a:endParaRPr lang="en-US" dirty="0"/>
          </a:p>
        </p:txBody>
      </p:sp>
      <p:pic>
        <p:nvPicPr>
          <p:cNvPr id="7" name="Picture 6" descr="A graph with different colored lines&#10;&#10;Description automatically generated">
            <a:extLst>
              <a:ext uri="{FF2B5EF4-FFF2-40B4-BE49-F238E27FC236}">
                <a16:creationId xmlns:a16="http://schemas.microsoft.com/office/drawing/2014/main" id="{62DCAE04-FE79-C19B-D6D0-D7F62986A484}"/>
              </a:ext>
            </a:extLst>
          </p:cNvPr>
          <p:cNvPicPr>
            <a:picLocks noChangeAspect="1"/>
          </p:cNvPicPr>
          <p:nvPr/>
        </p:nvPicPr>
        <p:blipFill>
          <a:blip r:embed="rId2"/>
          <a:srcRect r="8921"/>
          <a:stretch/>
        </p:blipFill>
        <p:spPr>
          <a:xfrm>
            <a:off x="4774115" y="818071"/>
            <a:ext cx="3982838" cy="2733090"/>
          </a:xfrm>
          <a:prstGeom prst="rect">
            <a:avLst/>
          </a:prstGeom>
        </p:spPr>
      </p:pic>
      <p:sp>
        <p:nvSpPr>
          <p:cNvPr id="8" name="TextBox 7">
            <a:extLst>
              <a:ext uri="{FF2B5EF4-FFF2-40B4-BE49-F238E27FC236}">
                <a16:creationId xmlns:a16="http://schemas.microsoft.com/office/drawing/2014/main" id="{A5F3C238-1ABE-67BB-5A1F-2643AC632407}"/>
              </a:ext>
            </a:extLst>
          </p:cNvPr>
          <p:cNvSpPr txBox="1"/>
          <p:nvPr/>
        </p:nvSpPr>
        <p:spPr>
          <a:xfrm>
            <a:off x="6197600" y="3697476"/>
            <a:ext cx="2602895" cy="523220"/>
          </a:xfrm>
          <a:prstGeom prst="rect">
            <a:avLst/>
          </a:prstGeom>
          <a:noFill/>
        </p:spPr>
        <p:txBody>
          <a:bodyPr wrap="square" rtlCol="0">
            <a:spAutoFit/>
          </a:bodyPr>
          <a:lstStyle/>
          <a:p>
            <a:r>
              <a:rPr lang="en-US" sz="1400" i="1" dirty="0"/>
              <a:t>Same data in this figure as the ones on the previous slide</a:t>
            </a:r>
            <a:endParaRPr lang="en-GB" sz="1400" i="1" dirty="0"/>
          </a:p>
        </p:txBody>
      </p:sp>
    </p:spTree>
    <p:extLst>
      <p:ext uri="{BB962C8B-B14F-4D97-AF65-F5344CB8AC3E}">
        <p14:creationId xmlns:p14="http://schemas.microsoft.com/office/powerpoint/2010/main" val="1210046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88378-2BC5-706E-0DC8-48B10BD4C7AA}"/>
              </a:ext>
            </a:extLst>
          </p:cNvPr>
          <p:cNvSpPr>
            <a:spLocks noGrp="1"/>
          </p:cNvSpPr>
          <p:nvPr>
            <p:ph type="title"/>
          </p:nvPr>
        </p:nvSpPr>
        <p:spPr/>
        <p:txBody>
          <a:bodyPr/>
          <a:lstStyle/>
          <a:p>
            <a:r>
              <a:rPr lang="en-US" dirty="0"/>
              <a:t>Overview of users and acceptance rates</a:t>
            </a:r>
            <a:endParaRPr lang="en-GB" dirty="0"/>
          </a:p>
        </p:txBody>
      </p:sp>
      <p:sp>
        <p:nvSpPr>
          <p:cNvPr id="3" name="Content Placeholder 2">
            <a:extLst>
              <a:ext uri="{FF2B5EF4-FFF2-40B4-BE49-F238E27FC236}">
                <a16:creationId xmlns:a16="http://schemas.microsoft.com/office/drawing/2014/main" id="{CD8707C8-C86B-9115-7353-A67D7F9B027E}"/>
              </a:ext>
            </a:extLst>
          </p:cNvPr>
          <p:cNvSpPr>
            <a:spLocks noGrp="1"/>
          </p:cNvSpPr>
          <p:nvPr>
            <p:ph idx="1"/>
          </p:nvPr>
        </p:nvSpPr>
        <p:spPr>
          <a:xfrm>
            <a:off x="457200" y="994205"/>
            <a:ext cx="8229600" cy="3572957"/>
          </a:xfrm>
        </p:spPr>
        <p:txBody>
          <a:bodyPr/>
          <a:lstStyle/>
          <a:p>
            <a:r>
              <a:rPr lang="en-US" dirty="0"/>
              <a:t>Of 399 submitted proposals:</a:t>
            </a:r>
          </a:p>
          <a:p>
            <a:pPr lvl="1"/>
            <a:r>
              <a:rPr lang="en-GB" dirty="0"/>
              <a:t>214 proposals accepted (54 %)</a:t>
            </a:r>
          </a:p>
          <a:p>
            <a:pPr lvl="1"/>
            <a:r>
              <a:rPr lang="en-GB" dirty="0"/>
              <a:t>113 from industrial users (28 %)</a:t>
            </a:r>
          </a:p>
          <a:p>
            <a:pPr lvl="1"/>
            <a:r>
              <a:rPr lang="en-GB" dirty="0"/>
              <a:t>99 for WP9 (25 %)</a:t>
            </a:r>
          </a:p>
          <a:p>
            <a:pPr lvl="1"/>
            <a:r>
              <a:rPr lang="en-GB" dirty="0"/>
              <a:t>52 with a woman PI (13 %)</a:t>
            </a:r>
          </a:p>
          <a:p>
            <a:r>
              <a:rPr lang="en-GB" dirty="0"/>
              <a:t>Of 214 accepted proposals:</a:t>
            </a:r>
          </a:p>
          <a:p>
            <a:pPr lvl="1"/>
            <a:r>
              <a:rPr lang="en-GB" dirty="0"/>
              <a:t>47 from industrial users (22 %)</a:t>
            </a:r>
          </a:p>
          <a:p>
            <a:pPr lvl="1"/>
            <a:r>
              <a:rPr lang="en-GB" dirty="0"/>
              <a:t>67 for WP9 (31 %)</a:t>
            </a:r>
          </a:p>
          <a:p>
            <a:pPr lvl="1"/>
            <a:r>
              <a:rPr lang="en-GB" dirty="0"/>
              <a:t>30 with a woman PI (14 %)</a:t>
            </a:r>
          </a:p>
          <a:p>
            <a:r>
              <a:rPr lang="en-GB" dirty="0"/>
              <a:t>Of 47 accepted industrial users:</a:t>
            </a:r>
          </a:p>
          <a:p>
            <a:pPr lvl="1"/>
            <a:r>
              <a:rPr lang="en-GB" dirty="0"/>
              <a:t>32 companies represented from 14 countries</a:t>
            </a:r>
          </a:p>
          <a:p>
            <a:pPr lvl="1"/>
            <a:r>
              <a:rPr lang="en-GB" dirty="0"/>
              <a:t>24 tests executed, 8 cancelled, 5 scheduled, 10 pending</a:t>
            </a:r>
          </a:p>
        </p:txBody>
      </p:sp>
      <p:sp>
        <p:nvSpPr>
          <p:cNvPr id="4" name="Footer Placeholder 3">
            <a:extLst>
              <a:ext uri="{FF2B5EF4-FFF2-40B4-BE49-F238E27FC236}">
                <a16:creationId xmlns:a16="http://schemas.microsoft.com/office/drawing/2014/main" id="{47CC0B69-AD35-2899-99B9-81D867DC09DB}"/>
              </a:ext>
            </a:extLst>
          </p:cNvPr>
          <p:cNvSpPr>
            <a:spLocks noGrp="1"/>
          </p:cNvSpPr>
          <p:nvPr>
            <p:ph type="ftr" sz="quarter" idx="3"/>
          </p:nvPr>
        </p:nvSpPr>
        <p:spPr/>
        <p:txBody>
          <a:bodyPr/>
          <a:lstStyle/>
          <a:p>
            <a:r>
              <a:rPr lang="en-GB"/>
              <a:t>RADNEXT 4th Annual Meeting – 12-13 May 2025</a:t>
            </a:r>
            <a:endParaRPr lang="en-US" dirty="0"/>
          </a:p>
        </p:txBody>
      </p:sp>
      <p:pic>
        <p:nvPicPr>
          <p:cNvPr id="8" name="Picture 7" descr="A graph with different colored bars&#10;&#10;AI-generated content may be incorrect.">
            <a:extLst>
              <a:ext uri="{FF2B5EF4-FFF2-40B4-BE49-F238E27FC236}">
                <a16:creationId xmlns:a16="http://schemas.microsoft.com/office/drawing/2014/main" id="{5AB18327-C4D1-356E-4A10-6CC150A5C777}"/>
              </a:ext>
            </a:extLst>
          </p:cNvPr>
          <p:cNvPicPr>
            <a:picLocks noChangeAspect="1"/>
          </p:cNvPicPr>
          <p:nvPr/>
        </p:nvPicPr>
        <p:blipFill>
          <a:blip r:embed="rId2"/>
          <a:stretch>
            <a:fillRect/>
          </a:stretch>
        </p:blipFill>
        <p:spPr>
          <a:xfrm>
            <a:off x="5004485" y="651505"/>
            <a:ext cx="3773762" cy="2358601"/>
          </a:xfrm>
          <a:prstGeom prst="rect">
            <a:avLst/>
          </a:prstGeom>
        </p:spPr>
      </p:pic>
      <p:sp>
        <p:nvSpPr>
          <p:cNvPr id="9" name="TextBox 8">
            <a:extLst>
              <a:ext uri="{FF2B5EF4-FFF2-40B4-BE49-F238E27FC236}">
                <a16:creationId xmlns:a16="http://schemas.microsoft.com/office/drawing/2014/main" id="{9DA6E575-7020-BE32-CF31-98F4553D5E3B}"/>
              </a:ext>
            </a:extLst>
          </p:cNvPr>
          <p:cNvSpPr txBox="1"/>
          <p:nvPr/>
        </p:nvSpPr>
        <p:spPr>
          <a:xfrm>
            <a:off x="5422146" y="3091196"/>
            <a:ext cx="2763912" cy="523220"/>
          </a:xfrm>
          <a:prstGeom prst="rect">
            <a:avLst/>
          </a:prstGeom>
          <a:noFill/>
        </p:spPr>
        <p:txBody>
          <a:bodyPr wrap="square" rtlCol="0">
            <a:spAutoFit/>
          </a:bodyPr>
          <a:lstStyle/>
          <a:p>
            <a:r>
              <a:rPr lang="en-US" sz="1400" i="1" dirty="0"/>
              <a:t>Institution type distributions over all submitted proposals</a:t>
            </a:r>
            <a:endParaRPr lang="en-GB" sz="1400" i="1" dirty="0"/>
          </a:p>
        </p:txBody>
      </p:sp>
    </p:spTree>
    <p:extLst>
      <p:ext uri="{BB962C8B-B14F-4D97-AF65-F5344CB8AC3E}">
        <p14:creationId xmlns:p14="http://schemas.microsoft.com/office/powerpoint/2010/main" val="2426051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0CAF53A-891A-5AF3-B71D-CD88F10DD5DE}"/>
              </a:ext>
            </a:extLst>
          </p:cNvPr>
          <p:cNvPicPr>
            <a:picLocks noChangeAspect="1"/>
          </p:cNvPicPr>
          <p:nvPr/>
        </p:nvPicPr>
        <p:blipFill>
          <a:blip r:embed="rId2"/>
          <a:srcRect/>
          <a:stretch/>
        </p:blipFill>
        <p:spPr>
          <a:xfrm>
            <a:off x="220873" y="678824"/>
            <a:ext cx="4668558" cy="2334278"/>
          </a:xfrm>
          <a:prstGeom prst="rect">
            <a:avLst/>
          </a:prstGeom>
        </p:spPr>
      </p:pic>
      <p:sp>
        <p:nvSpPr>
          <p:cNvPr id="2" name="Title 1">
            <a:extLst>
              <a:ext uri="{FF2B5EF4-FFF2-40B4-BE49-F238E27FC236}">
                <a16:creationId xmlns:a16="http://schemas.microsoft.com/office/drawing/2014/main" id="{236F091B-A010-15D8-BBA0-1EFE0C1CCD40}"/>
              </a:ext>
            </a:extLst>
          </p:cNvPr>
          <p:cNvSpPr>
            <a:spLocks noGrp="1"/>
          </p:cNvSpPr>
          <p:nvPr>
            <p:ph type="title"/>
          </p:nvPr>
        </p:nvSpPr>
        <p:spPr/>
        <p:txBody>
          <a:bodyPr/>
          <a:lstStyle/>
          <a:p>
            <a:r>
              <a:rPr lang="en-US" dirty="0"/>
              <a:t>Proposal advancements</a:t>
            </a:r>
            <a:endParaRPr lang="en-GB" dirty="0"/>
          </a:p>
        </p:txBody>
      </p:sp>
      <p:graphicFrame>
        <p:nvGraphicFramePr>
          <p:cNvPr id="15" name="Table 14">
            <a:extLst>
              <a:ext uri="{FF2B5EF4-FFF2-40B4-BE49-F238E27FC236}">
                <a16:creationId xmlns:a16="http://schemas.microsoft.com/office/drawing/2014/main" id="{A2534368-3670-F4DC-7897-76E0930147EF}"/>
              </a:ext>
            </a:extLst>
          </p:cNvPr>
          <p:cNvGraphicFramePr>
            <a:graphicFrameLocks noGrp="1"/>
          </p:cNvGraphicFramePr>
          <p:nvPr>
            <p:extLst>
              <p:ext uri="{D42A27DB-BD31-4B8C-83A1-F6EECF244321}">
                <p14:modId xmlns:p14="http://schemas.microsoft.com/office/powerpoint/2010/main" val="343155619"/>
              </p:ext>
            </p:extLst>
          </p:nvPr>
        </p:nvGraphicFramePr>
        <p:xfrm>
          <a:off x="382045" y="3013102"/>
          <a:ext cx="8377163" cy="1592104"/>
        </p:xfrm>
        <a:graphic>
          <a:graphicData uri="http://schemas.openxmlformats.org/drawingml/2006/table">
            <a:tbl>
              <a:tblPr>
                <a:tableStyleId>{5C22544A-7EE6-4342-B048-85BDC9FD1C3A}</a:tableStyleId>
              </a:tblPr>
              <a:tblGrid>
                <a:gridCol w="1631119">
                  <a:extLst>
                    <a:ext uri="{9D8B030D-6E8A-4147-A177-3AD203B41FA5}">
                      <a16:colId xmlns:a16="http://schemas.microsoft.com/office/drawing/2014/main" val="329831975"/>
                    </a:ext>
                  </a:extLst>
                </a:gridCol>
                <a:gridCol w="481687">
                  <a:extLst>
                    <a:ext uri="{9D8B030D-6E8A-4147-A177-3AD203B41FA5}">
                      <a16:colId xmlns:a16="http://schemas.microsoft.com/office/drawing/2014/main" val="4043726883"/>
                    </a:ext>
                  </a:extLst>
                </a:gridCol>
                <a:gridCol w="481687">
                  <a:extLst>
                    <a:ext uri="{9D8B030D-6E8A-4147-A177-3AD203B41FA5}">
                      <a16:colId xmlns:a16="http://schemas.microsoft.com/office/drawing/2014/main" val="2947188441"/>
                    </a:ext>
                  </a:extLst>
                </a:gridCol>
                <a:gridCol w="571999">
                  <a:extLst>
                    <a:ext uri="{9D8B030D-6E8A-4147-A177-3AD203B41FA5}">
                      <a16:colId xmlns:a16="http://schemas.microsoft.com/office/drawing/2014/main" val="10017793"/>
                    </a:ext>
                  </a:extLst>
                </a:gridCol>
                <a:gridCol w="491718">
                  <a:extLst>
                    <a:ext uri="{9D8B030D-6E8A-4147-A177-3AD203B41FA5}">
                      <a16:colId xmlns:a16="http://schemas.microsoft.com/office/drawing/2014/main" val="2336395384"/>
                    </a:ext>
                  </a:extLst>
                </a:gridCol>
                <a:gridCol w="471644">
                  <a:extLst>
                    <a:ext uri="{9D8B030D-6E8A-4147-A177-3AD203B41FA5}">
                      <a16:colId xmlns:a16="http://schemas.microsoft.com/office/drawing/2014/main" val="2074933923"/>
                    </a:ext>
                  </a:extLst>
                </a:gridCol>
                <a:gridCol w="471644">
                  <a:extLst>
                    <a:ext uri="{9D8B030D-6E8A-4147-A177-3AD203B41FA5}">
                      <a16:colId xmlns:a16="http://schemas.microsoft.com/office/drawing/2014/main" val="3514185381"/>
                    </a:ext>
                  </a:extLst>
                </a:gridCol>
                <a:gridCol w="474157">
                  <a:extLst>
                    <a:ext uri="{9D8B030D-6E8A-4147-A177-3AD203B41FA5}">
                      <a16:colId xmlns:a16="http://schemas.microsoft.com/office/drawing/2014/main" val="144489173"/>
                    </a:ext>
                  </a:extLst>
                </a:gridCol>
                <a:gridCol w="471644">
                  <a:extLst>
                    <a:ext uri="{9D8B030D-6E8A-4147-A177-3AD203B41FA5}">
                      <a16:colId xmlns:a16="http://schemas.microsoft.com/office/drawing/2014/main" val="571858576"/>
                    </a:ext>
                  </a:extLst>
                </a:gridCol>
                <a:gridCol w="471644">
                  <a:extLst>
                    <a:ext uri="{9D8B030D-6E8A-4147-A177-3AD203B41FA5}">
                      <a16:colId xmlns:a16="http://schemas.microsoft.com/office/drawing/2014/main" val="3487213949"/>
                    </a:ext>
                  </a:extLst>
                </a:gridCol>
                <a:gridCol w="471644">
                  <a:extLst>
                    <a:ext uri="{9D8B030D-6E8A-4147-A177-3AD203B41FA5}">
                      <a16:colId xmlns:a16="http://schemas.microsoft.com/office/drawing/2014/main" val="2480721886"/>
                    </a:ext>
                  </a:extLst>
                </a:gridCol>
                <a:gridCol w="471644">
                  <a:extLst>
                    <a:ext uri="{9D8B030D-6E8A-4147-A177-3AD203B41FA5}">
                      <a16:colId xmlns:a16="http://schemas.microsoft.com/office/drawing/2014/main" val="1571797915"/>
                    </a:ext>
                  </a:extLst>
                </a:gridCol>
                <a:gridCol w="471644">
                  <a:extLst>
                    <a:ext uri="{9D8B030D-6E8A-4147-A177-3AD203B41FA5}">
                      <a16:colId xmlns:a16="http://schemas.microsoft.com/office/drawing/2014/main" val="1922797921"/>
                    </a:ext>
                  </a:extLst>
                </a:gridCol>
                <a:gridCol w="471644">
                  <a:extLst>
                    <a:ext uri="{9D8B030D-6E8A-4147-A177-3AD203B41FA5}">
                      <a16:colId xmlns:a16="http://schemas.microsoft.com/office/drawing/2014/main" val="1281499530"/>
                    </a:ext>
                  </a:extLst>
                </a:gridCol>
                <a:gridCol w="471644">
                  <a:extLst>
                    <a:ext uri="{9D8B030D-6E8A-4147-A177-3AD203B41FA5}">
                      <a16:colId xmlns:a16="http://schemas.microsoft.com/office/drawing/2014/main" val="2380188079"/>
                    </a:ext>
                  </a:extLst>
                </a:gridCol>
              </a:tblGrid>
              <a:tr h="142875">
                <a:tc>
                  <a:txBody>
                    <a:bodyPr/>
                    <a:lstStyle/>
                    <a:p>
                      <a:pPr marL="0" algn="l" rtl="0" eaLnBrk="1" fontAlgn="b" latinLnBrk="0" hangingPunct="1"/>
                      <a:r>
                        <a:rPr kumimoji="0" lang="en-GB" sz="1050" b="0" u="none" strike="noStrike" kern="1200" dirty="0">
                          <a:solidFill>
                            <a:schemeClr val="bg1"/>
                          </a:solidFill>
                          <a:effectLst/>
                          <a:latin typeface="+mn-lt"/>
                          <a:ea typeface="+mn-ea"/>
                          <a:cs typeface="+mn-cs"/>
                        </a:rPr>
                        <a:t> </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dirty="0">
                          <a:solidFill>
                            <a:schemeClr val="bg1"/>
                          </a:solidFill>
                          <a:effectLst/>
                          <a:latin typeface="+mn-lt"/>
                          <a:ea typeface="+mn-ea"/>
                          <a:cs typeface="+mn-cs"/>
                        </a:rPr>
                        <a:t>Total</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a:solidFill>
                            <a:schemeClr val="bg1"/>
                          </a:solidFill>
                          <a:effectLst/>
                          <a:latin typeface="+mn-lt"/>
                          <a:ea typeface="+mn-ea"/>
                          <a:cs typeface="+mn-cs"/>
                        </a:rPr>
                        <a:t>TA01</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dirty="0">
                          <a:solidFill>
                            <a:schemeClr val="bg1"/>
                          </a:solidFill>
                          <a:effectLst/>
                          <a:latin typeface="+mn-lt"/>
                          <a:ea typeface="+mn-ea"/>
                          <a:cs typeface="+mn-cs"/>
                        </a:rPr>
                        <a:t>TA02</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dirty="0">
                          <a:solidFill>
                            <a:schemeClr val="bg1"/>
                          </a:solidFill>
                          <a:effectLst/>
                          <a:latin typeface="+mn-lt"/>
                          <a:ea typeface="+mn-ea"/>
                          <a:cs typeface="+mn-cs"/>
                        </a:rPr>
                        <a:t>TA03</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dirty="0">
                          <a:solidFill>
                            <a:schemeClr val="bg1"/>
                          </a:solidFill>
                          <a:effectLst/>
                          <a:latin typeface="+mn-lt"/>
                          <a:ea typeface="+mn-ea"/>
                          <a:cs typeface="+mn-cs"/>
                        </a:rPr>
                        <a:t>TA04</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dirty="0">
                          <a:solidFill>
                            <a:schemeClr val="bg1"/>
                          </a:solidFill>
                          <a:effectLst/>
                          <a:latin typeface="+mn-lt"/>
                          <a:ea typeface="+mn-ea"/>
                          <a:cs typeface="+mn-cs"/>
                        </a:rPr>
                        <a:t>TA05</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dirty="0">
                          <a:solidFill>
                            <a:schemeClr val="bg1"/>
                          </a:solidFill>
                          <a:effectLst/>
                          <a:latin typeface="+mn-lt"/>
                          <a:ea typeface="+mn-ea"/>
                          <a:cs typeface="+mn-cs"/>
                        </a:rPr>
                        <a:t>TA06</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a:solidFill>
                            <a:schemeClr val="bg1"/>
                          </a:solidFill>
                          <a:effectLst/>
                          <a:latin typeface="+mn-lt"/>
                          <a:ea typeface="+mn-ea"/>
                          <a:cs typeface="+mn-cs"/>
                        </a:rPr>
                        <a:t>TA07</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dirty="0">
                          <a:solidFill>
                            <a:schemeClr val="bg1"/>
                          </a:solidFill>
                          <a:effectLst/>
                          <a:latin typeface="+mn-lt"/>
                          <a:ea typeface="+mn-ea"/>
                          <a:cs typeface="+mn-cs"/>
                        </a:rPr>
                        <a:t>TA08</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dirty="0">
                          <a:solidFill>
                            <a:schemeClr val="bg1"/>
                          </a:solidFill>
                          <a:effectLst/>
                          <a:latin typeface="+mn-lt"/>
                          <a:ea typeface="+mn-ea"/>
                          <a:cs typeface="+mn-cs"/>
                        </a:rPr>
                        <a:t>TA09</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a:solidFill>
                            <a:schemeClr val="bg1"/>
                          </a:solidFill>
                          <a:effectLst/>
                          <a:latin typeface="+mn-lt"/>
                          <a:ea typeface="+mn-ea"/>
                          <a:cs typeface="+mn-cs"/>
                        </a:rPr>
                        <a:t>TA10</a:t>
                      </a:r>
                    </a:p>
                  </a:txBody>
                  <a:tcPr marL="7144" marR="7144" marT="7144" marB="0" anchor="ctr">
                    <a:solidFill>
                      <a:schemeClr val="tx2"/>
                    </a:solidFill>
                  </a:tcPr>
                </a:tc>
                <a:tc>
                  <a:txBody>
                    <a:bodyPr/>
                    <a:lstStyle/>
                    <a:p>
                      <a:pPr marL="0" algn="ctr" rtl="0" eaLnBrk="1" fontAlgn="b" latinLnBrk="0" hangingPunct="1"/>
                      <a:r>
                        <a:rPr kumimoji="0" lang="en-GB" sz="1100" b="0" u="none" strike="noStrike" kern="1200" dirty="0">
                          <a:solidFill>
                            <a:schemeClr val="bg1"/>
                          </a:solidFill>
                          <a:effectLst/>
                          <a:latin typeface="+mn-lt"/>
                          <a:ea typeface="+mn-ea"/>
                          <a:cs typeface="+mn-cs"/>
                        </a:rPr>
                        <a:t>TA11</a:t>
                      </a:r>
                    </a:p>
                  </a:txBody>
                  <a:tcPr marL="7144" marR="7144" marT="7144" marB="0" anchor="ctr">
                    <a:solidFill>
                      <a:schemeClr val="tx2"/>
                    </a:solidFill>
                  </a:tcPr>
                </a:tc>
                <a:tc>
                  <a:txBody>
                    <a:bodyPr/>
                    <a:lstStyle/>
                    <a:p>
                      <a:pPr marL="0" algn="ctr" rtl="0" eaLnBrk="1" fontAlgn="b" latinLnBrk="0" hangingPunct="1"/>
                      <a:r>
                        <a:rPr kumimoji="0" lang="en-US" sz="1100" b="0" u="none" strike="noStrike" kern="1200" dirty="0">
                          <a:solidFill>
                            <a:schemeClr val="bg1"/>
                          </a:solidFill>
                          <a:effectLst/>
                          <a:latin typeface="+mn-lt"/>
                          <a:ea typeface="+mn-ea"/>
                          <a:cs typeface="+mn-cs"/>
                        </a:rPr>
                        <a:t>TA12</a:t>
                      </a:r>
                      <a:endParaRPr kumimoji="0" lang="en-GB" sz="1100" b="0" u="none" strike="noStrike" kern="1200" dirty="0">
                        <a:solidFill>
                          <a:schemeClr val="bg1"/>
                        </a:solidFill>
                        <a:effectLst/>
                        <a:latin typeface="+mn-lt"/>
                        <a:ea typeface="+mn-ea"/>
                        <a:cs typeface="+mn-cs"/>
                      </a:endParaRPr>
                    </a:p>
                  </a:txBody>
                  <a:tcPr marL="7144" marR="7144" marT="7144" marB="0" anchor="ctr">
                    <a:solidFill>
                      <a:schemeClr val="tx2"/>
                    </a:solidFill>
                  </a:tcPr>
                </a:tc>
                <a:tc>
                  <a:txBody>
                    <a:bodyPr/>
                    <a:lstStyle/>
                    <a:p>
                      <a:pPr marL="0" algn="ctr" rtl="0" eaLnBrk="1" fontAlgn="b" latinLnBrk="0" hangingPunct="1"/>
                      <a:r>
                        <a:rPr kumimoji="0" lang="en-US" sz="1100" b="0" u="none" strike="noStrike" kern="1200" dirty="0">
                          <a:solidFill>
                            <a:schemeClr val="bg1"/>
                          </a:solidFill>
                          <a:effectLst/>
                          <a:latin typeface="+mn-lt"/>
                          <a:ea typeface="+mn-ea"/>
                          <a:cs typeface="+mn-cs"/>
                        </a:rPr>
                        <a:t>TA13</a:t>
                      </a:r>
                      <a:endParaRPr kumimoji="0" lang="en-GB" sz="1100" b="0" u="none" strike="noStrike" kern="1200" dirty="0">
                        <a:solidFill>
                          <a:schemeClr val="bg1"/>
                        </a:solidFill>
                        <a:effectLst/>
                        <a:latin typeface="+mn-lt"/>
                        <a:ea typeface="+mn-ea"/>
                        <a:cs typeface="+mn-cs"/>
                      </a:endParaRPr>
                    </a:p>
                  </a:txBody>
                  <a:tcPr marL="7144" marR="7144" marT="7144" marB="0" anchor="ctr">
                    <a:solidFill>
                      <a:schemeClr val="tx2"/>
                    </a:solidFill>
                  </a:tcPr>
                </a:tc>
                <a:extLst>
                  <a:ext uri="{0D108BD9-81ED-4DB2-BD59-A6C34878D82A}">
                    <a16:rowId xmlns:a16="http://schemas.microsoft.com/office/drawing/2014/main" val="2405830140"/>
                  </a:ext>
                </a:extLst>
              </a:tr>
              <a:tr h="142875">
                <a:tc>
                  <a:txBody>
                    <a:bodyPr/>
                    <a:lstStyle/>
                    <a:p>
                      <a:pPr marL="0" algn="l" rtl="0" eaLnBrk="1" fontAlgn="b" latinLnBrk="0" hangingPunct="1"/>
                      <a:r>
                        <a:rPr kumimoji="0" lang="en-GB" sz="1050" b="0" u="none" strike="noStrike" kern="1200" dirty="0">
                          <a:solidFill>
                            <a:schemeClr val="accent6"/>
                          </a:solidFill>
                          <a:effectLst/>
                          <a:latin typeface="+mn-lt"/>
                          <a:ea typeface="+mn-ea"/>
                          <a:cs typeface="+mn-cs"/>
                        </a:rPr>
                        <a:t>Accepted by USP</a:t>
                      </a:r>
                    </a:p>
                  </a:txBody>
                  <a:tcPr marL="7144" marR="7144" marT="7144" marB="0" anchor="ctr">
                    <a:solidFill>
                      <a:schemeClr val="tx1">
                        <a:lumMod val="40000"/>
                        <a:lumOff val="60000"/>
                      </a:schemeClr>
                    </a:solidFill>
                  </a:tcPr>
                </a:tc>
                <a:tc>
                  <a:txBody>
                    <a:bodyPr/>
                    <a:lstStyle/>
                    <a:p>
                      <a:pPr algn="ctr" fontAlgn="b"/>
                      <a:r>
                        <a:rPr lang="en-GB" sz="1100" b="0" i="0" u="none" strike="noStrike" dirty="0">
                          <a:solidFill>
                            <a:schemeClr val="accent6"/>
                          </a:solidFill>
                          <a:effectLst/>
                          <a:latin typeface="+mn-lt"/>
                        </a:rPr>
                        <a:t>214</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14</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19</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10</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16</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14</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13</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23</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17</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13</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26</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18</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11</a:t>
                      </a:r>
                    </a:p>
                  </a:txBody>
                  <a:tcPr marL="9525" marR="9525" marT="9525" marB="0" anchor="b">
                    <a:solidFill>
                      <a:schemeClr val="tx1">
                        <a:lumMod val="40000"/>
                        <a:lumOff val="60000"/>
                      </a:schemeClr>
                    </a:solidFill>
                  </a:tcPr>
                </a:tc>
                <a:tc>
                  <a:txBody>
                    <a:bodyPr/>
                    <a:lstStyle/>
                    <a:p>
                      <a:pPr algn="ctr" fontAlgn="b"/>
                      <a:r>
                        <a:rPr lang="en-GB" sz="1100" b="0" i="0" u="none" strike="noStrike">
                          <a:solidFill>
                            <a:schemeClr val="accent6"/>
                          </a:solidFill>
                          <a:effectLst/>
                          <a:latin typeface="+mn-lt"/>
                        </a:rPr>
                        <a:t>20</a:t>
                      </a:r>
                    </a:p>
                  </a:txBody>
                  <a:tcPr marL="9525" marR="9525" marT="9525" marB="0" anchor="b">
                    <a:solidFill>
                      <a:schemeClr val="tx1">
                        <a:lumMod val="40000"/>
                        <a:lumOff val="60000"/>
                      </a:schemeClr>
                    </a:solidFill>
                  </a:tcPr>
                </a:tc>
                <a:extLst>
                  <a:ext uri="{0D108BD9-81ED-4DB2-BD59-A6C34878D82A}">
                    <a16:rowId xmlns:a16="http://schemas.microsoft.com/office/drawing/2014/main" val="1546441116"/>
                  </a:ext>
                </a:extLst>
              </a:tr>
              <a:tr h="142875">
                <a:tc>
                  <a:txBody>
                    <a:bodyPr/>
                    <a:lstStyle/>
                    <a:p>
                      <a:pPr marL="0" algn="l" rtl="0" eaLnBrk="1" fontAlgn="b" latinLnBrk="0" hangingPunct="1"/>
                      <a:r>
                        <a:rPr kumimoji="0" lang="en-GB" sz="1050" b="0" u="none" strike="noStrike" kern="1200" dirty="0">
                          <a:solidFill>
                            <a:schemeClr val="accent6"/>
                          </a:solidFill>
                          <a:effectLst/>
                          <a:latin typeface="+mn-lt"/>
                          <a:ea typeface="+mn-ea"/>
                          <a:cs typeface="+mn-cs"/>
                        </a:rPr>
                        <a:t>Cancelled</a:t>
                      </a:r>
                    </a:p>
                  </a:txBody>
                  <a:tcPr marL="7144" marR="7144" marT="7144" marB="0" anchor="ctr">
                    <a:solidFill>
                      <a:srgbClr val="BF95DF"/>
                    </a:solidFill>
                  </a:tcPr>
                </a:tc>
                <a:tc>
                  <a:txBody>
                    <a:bodyPr/>
                    <a:lstStyle/>
                    <a:p>
                      <a:pPr algn="ctr" fontAlgn="b"/>
                      <a:r>
                        <a:rPr lang="en-GB" sz="1100" b="0" i="0" u="none" strike="noStrike">
                          <a:solidFill>
                            <a:schemeClr val="accent6"/>
                          </a:solidFill>
                          <a:effectLst/>
                          <a:latin typeface="+mn-lt"/>
                        </a:rPr>
                        <a:t>22</a:t>
                      </a:r>
                    </a:p>
                  </a:txBody>
                  <a:tcPr marL="9525" marR="9525" marT="9525" marB="0" anchor="b">
                    <a:solidFill>
                      <a:srgbClr val="BF95DF"/>
                    </a:solidFill>
                  </a:tcPr>
                </a:tc>
                <a:tc>
                  <a:txBody>
                    <a:bodyPr/>
                    <a:lstStyle/>
                    <a:p>
                      <a:pPr algn="ctr" fontAlgn="b"/>
                      <a:r>
                        <a:rPr lang="en-GB" sz="1100" b="0" i="0" u="none" strike="noStrike" dirty="0">
                          <a:solidFill>
                            <a:schemeClr val="accent6"/>
                          </a:solidFill>
                          <a:effectLst/>
                          <a:latin typeface="+mn-lt"/>
                        </a:rPr>
                        <a:t>2</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7</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1</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2</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3</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2</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3</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1</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1</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0</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0</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0</a:t>
                      </a:r>
                    </a:p>
                  </a:txBody>
                  <a:tcPr marL="9525" marR="9525" marT="9525" marB="0" anchor="b">
                    <a:solidFill>
                      <a:srgbClr val="BF95DF"/>
                    </a:solidFill>
                  </a:tcPr>
                </a:tc>
                <a:tc>
                  <a:txBody>
                    <a:bodyPr/>
                    <a:lstStyle/>
                    <a:p>
                      <a:pPr algn="ctr" fontAlgn="b"/>
                      <a:r>
                        <a:rPr lang="en-GB" sz="1100" b="0" i="0" u="none" strike="noStrike">
                          <a:solidFill>
                            <a:schemeClr val="accent6"/>
                          </a:solidFill>
                          <a:effectLst/>
                          <a:latin typeface="+mn-lt"/>
                        </a:rPr>
                        <a:t>0</a:t>
                      </a:r>
                    </a:p>
                  </a:txBody>
                  <a:tcPr marL="9525" marR="9525" marT="9525" marB="0" anchor="b">
                    <a:solidFill>
                      <a:srgbClr val="BF95DF"/>
                    </a:solidFill>
                  </a:tcPr>
                </a:tc>
                <a:extLst>
                  <a:ext uri="{0D108BD9-81ED-4DB2-BD59-A6C34878D82A}">
                    <a16:rowId xmlns:a16="http://schemas.microsoft.com/office/drawing/2014/main" val="831335608"/>
                  </a:ext>
                </a:extLst>
              </a:tr>
              <a:tr h="155110">
                <a:tc>
                  <a:txBody>
                    <a:bodyPr/>
                    <a:lstStyle/>
                    <a:p>
                      <a:pPr marL="0" algn="l" rtl="0" eaLnBrk="1" fontAlgn="b" latinLnBrk="0" hangingPunct="1"/>
                      <a:r>
                        <a:rPr kumimoji="0" lang="en-GB" sz="1050" b="0" u="none" strike="noStrike" kern="1200" dirty="0">
                          <a:solidFill>
                            <a:schemeClr val="accent6"/>
                          </a:solidFill>
                          <a:effectLst/>
                          <a:latin typeface="+mn-lt"/>
                          <a:ea typeface="+mn-ea"/>
                          <a:cs typeface="+mn-cs"/>
                        </a:rPr>
                        <a:t>Tests scheduled</a:t>
                      </a:r>
                    </a:p>
                  </a:txBody>
                  <a:tcPr marL="7144" marR="7144" marT="7144" marB="0" anchor="ctr">
                    <a:solidFill>
                      <a:srgbClr val="FFFF00"/>
                    </a:solidFill>
                  </a:tcPr>
                </a:tc>
                <a:tc>
                  <a:txBody>
                    <a:bodyPr/>
                    <a:lstStyle/>
                    <a:p>
                      <a:pPr algn="ctr" fontAlgn="b"/>
                      <a:r>
                        <a:rPr lang="en-GB" sz="1100" b="0" i="0" u="none" strike="noStrike" dirty="0">
                          <a:solidFill>
                            <a:schemeClr val="accent6"/>
                          </a:solidFill>
                          <a:effectLst/>
                          <a:latin typeface="+mn-lt"/>
                        </a:rPr>
                        <a:t>149</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12</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12</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9</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14</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11</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10</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16</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16</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12</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21</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10</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4</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2</a:t>
                      </a:r>
                    </a:p>
                  </a:txBody>
                  <a:tcPr marL="9525" marR="9525" marT="9525" marB="0" anchor="b">
                    <a:solidFill>
                      <a:srgbClr val="FFFF00"/>
                    </a:solidFill>
                  </a:tcPr>
                </a:tc>
                <a:extLst>
                  <a:ext uri="{0D108BD9-81ED-4DB2-BD59-A6C34878D82A}">
                    <a16:rowId xmlns:a16="http://schemas.microsoft.com/office/drawing/2014/main" val="1514895602"/>
                  </a:ext>
                </a:extLst>
              </a:tr>
              <a:tr h="142875">
                <a:tc>
                  <a:txBody>
                    <a:bodyPr/>
                    <a:lstStyle/>
                    <a:p>
                      <a:pPr marL="0" algn="l" rtl="0" eaLnBrk="1" fontAlgn="b" latinLnBrk="0" hangingPunct="1"/>
                      <a:r>
                        <a:rPr kumimoji="0" lang="en-GB" sz="1050" b="0" u="none" strike="noStrike" kern="1200" dirty="0">
                          <a:solidFill>
                            <a:schemeClr val="accent6"/>
                          </a:solidFill>
                          <a:effectLst/>
                          <a:latin typeface="+mn-lt"/>
                          <a:ea typeface="+mn-ea"/>
                          <a:cs typeface="+mn-cs"/>
                        </a:rPr>
                        <a:t>% Scheduled</a:t>
                      </a:r>
                    </a:p>
                  </a:txBody>
                  <a:tcPr marL="7144" marR="7144" marT="7144" marB="0" anchor="ctr">
                    <a:solidFill>
                      <a:srgbClr val="FFFF00"/>
                    </a:solidFill>
                  </a:tcPr>
                </a:tc>
                <a:tc>
                  <a:txBody>
                    <a:bodyPr/>
                    <a:lstStyle/>
                    <a:p>
                      <a:pPr algn="ctr" fontAlgn="b"/>
                      <a:r>
                        <a:rPr lang="en-GB" sz="1100" b="0" i="0" u="none" strike="noStrike">
                          <a:solidFill>
                            <a:schemeClr val="accent6"/>
                          </a:solidFill>
                          <a:effectLst/>
                          <a:latin typeface="+mn-lt"/>
                        </a:rPr>
                        <a:t>78%</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91%</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80%</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81%</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56%</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36%</a:t>
                      </a:r>
                    </a:p>
                  </a:txBody>
                  <a:tcPr marL="9525" marR="9525" marT="9525" marB="0" anchor="b">
                    <a:solidFill>
                      <a:srgbClr val="FFFF00"/>
                    </a:solidFill>
                  </a:tcPr>
                </a:tc>
                <a:tc>
                  <a:txBody>
                    <a:bodyPr/>
                    <a:lstStyle/>
                    <a:p>
                      <a:pPr algn="ctr" fontAlgn="b"/>
                      <a:r>
                        <a:rPr lang="en-GB" sz="1100" b="0" i="0" u="none" strike="noStrike">
                          <a:solidFill>
                            <a:schemeClr val="accent6"/>
                          </a:solidFill>
                          <a:effectLst/>
                          <a:latin typeface="+mn-lt"/>
                        </a:rPr>
                        <a:t>10%</a:t>
                      </a:r>
                    </a:p>
                  </a:txBody>
                  <a:tcPr marL="9525" marR="9525" marT="9525" marB="0" anchor="b">
                    <a:solidFill>
                      <a:srgbClr val="FFFF00"/>
                    </a:solidFill>
                  </a:tcPr>
                </a:tc>
                <a:extLst>
                  <a:ext uri="{0D108BD9-81ED-4DB2-BD59-A6C34878D82A}">
                    <a16:rowId xmlns:a16="http://schemas.microsoft.com/office/drawing/2014/main" val="590372801"/>
                  </a:ext>
                </a:extLst>
              </a:tr>
              <a:tr h="142875">
                <a:tc>
                  <a:txBody>
                    <a:bodyPr/>
                    <a:lstStyle/>
                    <a:p>
                      <a:pPr marL="0" algn="l" rtl="0" eaLnBrk="1" fontAlgn="b" latinLnBrk="0" hangingPunct="1"/>
                      <a:r>
                        <a:rPr kumimoji="0" lang="en-GB" sz="1050" b="0" u="none" strike="noStrike" kern="1200" dirty="0">
                          <a:solidFill>
                            <a:schemeClr val="accent6"/>
                          </a:solidFill>
                          <a:effectLst/>
                          <a:latin typeface="+mn-lt"/>
                          <a:ea typeface="+mn-ea"/>
                          <a:cs typeface="+mn-cs"/>
                        </a:rPr>
                        <a:t>Tests executed</a:t>
                      </a:r>
                    </a:p>
                  </a:txBody>
                  <a:tcPr marL="7144" marR="7144" marT="7144" marB="0" anchor="ctr">
                    <a:solidFill>
                      <a:srgbClr val="92D050"/>
                    </a:solidFill>
                  </a:tcPr>
                </a:tc>
                <a:tc>
                  <a:txBody>
                    <a:bodyPr/>
                    <a:lstStyle/>
                    <a:p>
                      <a:pPr algn="ctr" fontAlgn="b"/>
                      <a:r>
                        <a:rPr lang="en-GB" sz="1100" b="0" i="0" u="none" strike="noStrike">
                          <a:solidFill>
                            <a:schemeClr val="accent6"/>
                          </a:solidFill>
                          <a:effectLst/>
                          <a:latin typeface="+mn-lt"/>
                        </a:rPr>
                        <a:t>137</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12</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12</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9</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14</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11</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10</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16</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16</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10</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19</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7</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0</a:t>
                      </a:r>
                    </a:p>
                  </a:txBody>
                  <a:tcPr marL="9525" marR="9525" marT="9525" marB="0" anchor="b">
                    <a:solidFill>
                      <a:srgbClr val="92D050"/>
                    </a:solidFill>
                  </a:tcPr>
                </a:tc>
                <a:extLst>
                  <a:ext uri="{0D108BD9-81ED-4DB2-BD59-A6C34878D82A}">
                    <a16:rowId xmlns:a16="http://schemas.microsoft.com/office/drawing/2014/main" val="1435558821"/>
                  </a:ext>
                </a:extLst>
              </a:tr>
              <a:tr h="142875">
                <a:tc>
                  <a:txBody>
                    <a:bodyPr/>
                    <a:lstStyle/>
                    <a:p>
                      <a:pPr marL="0" algn="l" rtl="0" eaLnBrk="1" fontAlgn="b" latinLnBrk="0" hangingPunct="1"/>
                      <a:r>
                        <a:rPr kumimoji="0" lang="en-GB" sz="1050" b="0" u="none" strike="noStrike" kern="1200" dirty="0">
                          <a:solidFill>
                            <a:schemeClr val="accent6"/>
                          </a:solidFill>
                          <a:effectLst/>
                          <a:latin typeface="+mn-lt"/>
                          <a:ea typeface="+mn-ea"/>
                          <a:cs typeface="+mn-cs"/>
                        </a:rPr>
                        <a:t>% Executed</a:t>
                      </a:r>
                    </a:p>
                  </a:txBody>
                  <a:tcPr marL="7144" marR="7144" marT="7144" marB="0" anchor="ctr">
                    <a:solidFill>
                      <a:srgbClr val="92D050"/>
                    </a:solidFill>
                  </a:tcPr>
                </a:tc>
                <a:tc>
                  <a:txBody>
                    <a:bodyPr/>
                    <a:lstStyle/>
                    <a:p>
                      <a:pPr algn="ctr" fontAlgn="b"/>
                      <a:r>
                        <a:rPr lang="en-GB" sz="1100" b="0" i="0" u="none" strike="noStrike">
                          <a:solidFill>
                            <a:schemeClr val="accent6"/>
                          </a:solidFill>
                          <a:effectLst/>
                          <a:latin typeface="+mn-lt"/>
                        </a:rPr>
                        <a:t>71%</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92D050"/>
                    </a:solidFill>
                  </a:tcPr>
                </a:tc>
                <a:tc>
                  <a:txBody>
                    <a:bodyPr/>
                    <a:lstStyle/>
                    <a:p>
                      <a:pPr algn="ctr" fontAlgn="b"/>
                      <a:r>
                        <a:rPr lang="en-GB" sz="1100" b="0" i="0" u="none" strike="noStrike" dirty="0">
                          <a:solidFill>
                            <a:schemeClr val="accent6"/>
                          </a:solidFill>
                          <a:effectLst/>
                          <a:latin typeface="+mn-lt"/>
                        </a:rPr>
                        <a:t>100%</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91%</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80%</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83%</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73%</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39%</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9%</a:t>
                      </a:r>
                    </a:p>
                  </a:txBody>
                  <a:tcPr marL="9525" marR="9525" marT="9525" marB="0" anchor="b">
                    <a:solidFill>
                      <a:srgbClr val="92D050"/>
                    </a:solidFill>
                  </a:tcPr>
                </a:tc>
                <a:tc>
                  <a:txBody>
                    <a:bodyPr/>
                    <a:lstStyle/>
                    <a:p>
                      <a:pPr algn="ctr" fontAlgn="b"/>
                      <a:r>
                        <a:rPr lang="en-GB" sz="1100" b="0" i="0" u="none" strike="noStrike">
                          <a:solidFill>
                            <a:schemeClr val="accent6"/>
                          </a:solidFill>
                          <a:effectLst/>
                          <a:latin typeface="+mn-lt"/>
                        </a:rPr>
                        <a:t>0%</a:t>
                      </a:r>
                    </a:p>
                  </a:txBody>
                  <a:tcPr marL="9525" marR="9525" marT="9525" marB="0" anchor="b">
                    <a:solidFill>
                      <a:srgbClr val="92D050"/>
                    </a:solidFill>
                  </a:tcPr>
                </a:tc>
                <a:extLst>
                  <a:ext uri="{0D108BD9-81ED-4DB2-BD59-A6C34878D82A}">
                    <a16:rowId xmlns:a16="http://schemas.microsoft.com/office/drawing/2014/main" val="3833843510"/>
                  </a:ext>
                </a:extLst>
              </a:tr>
              <a:tr h="142875">
                <a:tc>
                  <a:txBody>
                    <a:bodyPr/>
                    <a:lstStyle/>
                    <a:p>
                      <a:pPr marL="0" algn="l" rtl="0" eaLnBrk="1" fontAlgn="b" latinLnBrk="0" hangingPunct="1"/>
                      <a:r>
                        <a:rPr kumimoji="0" lang="en-GB" sz="1050" b="0" u="none" strike="noStrike" kern="1200" dirty="0">
                          <a:solidFill>
                            <a:schemeClr val="accent6"/>
                          </a:solidFill>
                          <a:effectLst/>
                          <a:latin typeface="+mn-lt"/>
                          <a:ea typeface="+mn-ea"/>
                          <a:cs typeface="+mn-cs"/>
                        </a:rPr>
                        <a:t>Test reports</a:t>
                      </a:r>
                    </a:p>
                  </a:txBody>
                  <a:tcPr marL="7144" marR="7144" marT="7144" marB="0" anchor="ctr">
                    <a:solidFill>
                      <a:schemeClr val="accent1"/>
                    </a:solidFill>
                  </a:tcPr>
                </a:tc>
                <a:tc>
                  <a:txBody>
                    <a:bodyPr/>
                    <a:lstStyle/>
                    <a:p>
                      <a:pPr algn="ctr" fontAlgn="b"/>
                      <a:r>
                        <a:rPr lang="en-GB" sz="1100" b="0" i="0" u="none" strike="noStrike">
                          <a:solidFill>
                            <a:schemeClr val="accent6"/>
                          </a:solidFill>
                          <a:effectLst/>
                          <a:latin typeface="+mn-lt"/>
                        </a:rPr>
                        <a:t>116</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12</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12</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9</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14</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11</a:t>
                      </a:r>
                    </a:p>
                  </a:txBody>
                  <a:tcPr marL="9525" marR="9525" marT="9525" marB="0" anchor="b">
                    <a:solidFill>
                      <a:schemeClr val="accent1"/>
                    </a:solidFill>
                  </a:tcPr>
                </a:tc>
                <a:tc>
                  <a:txBody>
                    <a:bodyPr/>
                    <a:lstStyle/>
                    <a:p>
                      <a:pPr algn="ctr" fontAlgn="b"/>
                      <a:r>
                        <a:rPr lang="en-GB" sz="1100" b="0" i="0" u="none" strike="noStrike" dirty="0">
                          <a:solidFill>
                            <a:schemeClr val="accent6"/>
                          </a:solidFill>
                          <a:effectLst/>
                          <a:latin typeface="+mn-lt"/>
                        </a:rPr>
                        <a:t>10</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11</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13</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8</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14</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2</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0</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0</a:t>
                      </a:r>
                    </a:p>
                  </a:txBody>
                  <a:tcPr marL="9525" marR="9525" marT="9525" marB="0" anchor="b">
                    <a:solidFill>
                      <a:schemeClr val="accent1"/>
                    </a:solidFill>
                  </a:tcPr>
                </a:tc>
                <a:extLst>
                  <a:ext uri="{0D108BD9-81ED-4DB2-BD59-A6C34878D82A}">
                    <a16:rowId xmlns:a16="http://schemas.microsoft.com/office/drawing/2014/main" val="934222675"/>
                  </a:ext>
                </a:extLst>
              </a:tr>
              <a:tr h="142875">
                <a:tc>
                  <a:txBody>
                    <a:bodyPr/>
                    <a:lstStyle/>
                    <a:p>
                      <a:pPr marL="0" algn="l" rtl="0" eaLnBrk="1" fontAlgn="b" latinLnBrk="0" hangingPunct="1"/>
                      <a:r>
                        <a:rPr kumimoji="0" lang="en-GB" sz="1050" b="0" u="none" strike="noStrike" kern="1200" dirty="0">
                          <a:solidFill>
                            <a:schemeClr val="accent6"/>
                          </a:solidFill>
                          <a:effectLst/>
                          <a:latin typeface="+mn-lt"/>
                          <a:ea typeface="+mn-ea"/>
                          <a:cs typeface="+mn-cs"/>
                        </a:rPr>
                        <a:t>% Reports</a:t>
                      </a:r>
                    </a:p>
                  </a:txBody>
                  <a:tcPr marL="7144" marR="7144" marT="7144" marB="0" anchor="ctr">
                    <a:solidFill>
                      <a:schemeClr val="accent1"/>
                    </a:solidFill>
                  </a:tcPr>
                </a:tc>
                <a:tc>
                  <a:txBody>
                    <a:bodyPr/>
                    <a:lstStyle/>
                    <a:p>
                      <a:pPr algn="ctr" fontAlgn="b"/>
                      <a:r>
                        <a:rPr lang="en-GB" sz="1100" b="0" i="0" u="none" strike="noStrike">
                          <a:solidFill>
                            <a:schemeClr val="accent6"/>
                          </a:solidFill>
                          <a:effectLst/>
                          <a:latin typeface="+mn-lt"/>
                        </a:rPr>
                        <a:t>60%</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100%</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91%</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55%</a:t>
                      </a:r>
                    </a:p>
                  </a:txBody>
                  <a:tcPr marL="9525" marR="9525" marT="9525" marB="0" anchor="b">
                    <a:solidFill>
                      <a:schemeClr val="accent1"/>
                    </a:solidFill>
                  </a:tcPr>
                </a:tc>
                <a:tc>
                  <a:txBody>
                    <a:bodyPr/>
                    <a:lstStyle/>
                    <a:p>
                      <a:pPr algn="ctr" fontAlgn="b"/>
                      <a:r>
                        <a:rPr lang="en-GB" sz="1100" b="0" i="0" u="none" strike="noStrike" dirty="0">
                          <a:solidFill>
                            <a:schemeClr val="accent6"/>
                          </a:solidFill>
                          <a:effectLst/>
                          <a:latin typeface="+mn-lt"/>
                        </a:rPr>
                        <a:t>81%</a:t>
                      </a:r>
                    </a:p>
                  </a:txBody>
                  <a:tcPr marL="9525" marR="9525" marT="9525" marB="0" anchor="b">
                    <a:solidFill>
                      <a:schemeClr val="accent1"/>
                    </a:solidFill>
                  </a:tcPr>
                </a:tc>
                <a:tc>
                  <a:txBody>
                    <a:bodyPr/>
                    <a:lstStyle/>
                    <a:p>
                      <a:pPr algn="ctr" fontAlgn="b"/>
                      <a:r>
                        <a:rPr lang="en-GB" sz="1100" b="0" i="0" u="none" strike="noStrike">
                          <a:solidFill>
                            <a:schemeClr val="accent6"/>
                          </a:solidFill>
                          <a:effectLst/>
                          <a:latin typeface="+mn-lt"/>
                        </a:rPr>
                        <a:t>67%</a:t>
                      </a:r>
                    </a:p>
                  </a:txBody>
                  <a:tcPr marL="9525" marR="9525" marT="9525" marB="0" anchor="b">
                    <a:solidFill>
                      <a:schemeClr val="accent1"/>
                    </a:solidFill>
                  </a:tcPr>
                </a:tc>
                <a:tc>
                  <a:txBody>
                    <a:bodyPr/>
                    <a:lstStyle/>
                    <a:p>
                      <a:pPr algn="ctr" fontAlgn="b"/>
                      <a:r>
                        <a:rPr lang="en-GB" sz="1100" b="0" i="0" u="none" strike="noStrike" dirty="0">
                          <a:solidFill>
                            <a:schemeClr val="accent6"/>
                          </a:solidFill>
                          <a:effectLst/>
                          <a:latin typeface="+mn-lt"/>
                        </a:rPr>
                        <a:t>54%</a:t>
                      </a:r>
                    </a:p>
                  </a:txBody>
                  <a:tcPr marL="9525" marR="9525" marT="9525" marB="0" anchor="b">
                    <a:solidFill>
                      <a:schemeClr val="accent1"/>
                    </a:solidFill>
                  </a:tcPr>
                </a:tc>
                <a:tc>
                  <a:txBody>
                    <a:bodyPr/>
                    <a:lstStyle/>
                    <a:p>
                      <a:pPr algn="ctr" fontAlgn="b"/>
                      <a:r>
                        <a:rPr lang="en-GB" sz="1100" b="0" i="0" u="none" strike="noStrike" dirty="0">
                          <a:solidFill>
                            <a:schemeClr val="accent6"/>
                          </a:solidFill>
                          <a:effectLst/>
                          <a:latin typeface="+mn-lt"/>
                        </a:rPr>
                        <a:t>11%</a:t>
                      </a:r>
                    </a:p>
                  </a:txBody>
                  <a:tcPr marL="9525" marR="9525" marT="9525" marB="0" anchor="b">
                    <a:solidFill>
                      <a:schemeClr val="accent1"/>
                    </a:solidFill>
                  </a:tcPr>
                </a:tc>
                <a:tc>
                  <a:txBody>
                    <a:bodyPr/>
                    <a:lstStyle/>
                    <a:p>
                      <a:pPr algn="ctr" fontAlgn="b"/>
                      <a:r>
                        <a:rPr lang="en-GB" sz="1100" b="0" i="0" u="none" strike="noStrike" dirty="0">
                          <a:solidFill>
                            <a:schemeClr val="accent6"/>
                          </a:solidFill>
                          <a:effectLst/>
                          <a:latin typeface="+mn-lt"/>
                        </a:rPr>
                        <a:t>0%</a:t>
                      </a:r>
                    </a:p>
                  </a:txBody>
                  <a:tcPr marL="9525" marR="9525" marT="9525" marB="0" anchor="b">
                    <a:solidFill>
                      <a:schemeClr val="accent1"/>
                    </a:solidFill>
                  </a:tcPr>
                </a:tc>
                <a:tc>
                  <a:txBody>
                    <a:bodyPr/>
                    <a:lstStyle/>
                    <a:p>
                      <a:pPr algn="ctr" fontAlgn="b"/>
                      <a:r>
                        <a:rPr lang="en-GB" sz="1100" b="0" i="0" u="none" strike="noStrike" dirty="0">
                          <a:solidFill>
                            <a:schemeClr val="accent6"/>
                          </a:solidFill>
                          <a:effectLst/>
                          <a:latin typeface="+mn-lt"/>
                        </a:rPr>
                        <a:t>0%</a:t>
                      </a:r>
                    </a:p>
                  </a:txBody>
                  <a:tcPr marL="9525" marR="9525" marT="9525" marB="0" anchor="b">
                    <a:solidFill>
                      <a:schemeClr val="accent1"/>
                    </a:solidFill>
                  </a:tcPr>
                </a:tc>
                <a:extLst>
                  <a:ext uri="{0D108BD9-81ED-4DB2-BD59-A6C34878D82A}">
                    <a16:rowId xmlns:a16="http://schemas.microsoft.com/office/drawing/2014/main" val="374008441"/>
                  </a:ext>
                </a:extLst>
              </a:tr>
            </a:tbl>
          </a:graphicData>
        </a:graphic>
      </p:graphicFrame>
      <p:sp>
        <p:nvSpPr>
          <p:cNvPr id="6" name="Footer Placeholder 4">
            <a:extLst>
              <a:ext uri="{FF2B5EF4-FFF2-40B4-BE49-F238E27FC236}">
                <a16:creationId xmlns:a16="http://schemas.microsoft.com/office/drawing/2014/main" id="{07141898-B34C-2184-C013-384437FE46EB}"/>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pic>
        <p:nvPicPr>
          <p:cNvPr id="10" name="Picture 9">
            <a:extLst>
              <a:ext uri="{FF2B5EF4-FFF2-40B4-BE49-F238E27FC236}">
                <a16:creationId xmlns:a16="http://schemas.microsoft.com/office/drawing/2014/main" id="{B11AA656-695D-A082-FCA5-4506C8327FBA}"/>
              </a:ext>
            </a:extLst>
          </p:cNvPr>
          <p:cNvPicPr>
            <a:picLocks noChangeAspect="1"/>
          </p:cNvPicPr>
          <p:nvPr/>
        </p:nvPicPr>
        <p:blipFill>
          <a:blip r:embed="rId3"/>
          <a:srcRect/>
          <a:stretch/>
        </p:blipFill>
        <p:spPr>
          <a:xfrm>
            <a:off x="5125758" y="213669"/>
            <a:ext cx="3535582" cy="2651686"/>
          </a:xfrm>
          <a:prstGeom prst="rect">
            <a:avLst/>
          </a:prstGeom>
        </p:spPr>
      </p:pic>
    </p:spTree>
    <p:extLst>
      <p:ext uri="{BB962C8B-B14F-4D97-AF65-F5344CB8AC3E}">
        <p14:creationId xmlns:p14="http://schemas.microsoft.com/office/powerpoint/2010/main" val="1831032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2F6F1-ECC8-43D5-A9FC-E1A25451E95A}"/>
              </a:ext>
            </a:extLst>
          </p:cNvPr>
          <p:cNvSpPr>
            <a:spLocks noGrp="1"/>
          </p:cNvSpPr>
          <p:nvPr>
            <p:ph type="title"/>
          </p:nvPr>
        </p:nvSpPr>
        <p:spPr/>
        <p:txBody>
          <a:bodyPr/>
          <a:lstStyle/>
          <a:p>
            <a:r>
              <a:rPr lang="en-US" dirty="0"/>
              <a:t>Outline</a:t>
            </a:r>
            <a:endParaRPr lang="en-GB" dirty="0"/>
          </a:p>
        </p:txBody>
      </p:sp>
      <p:sp>
        <p:nvSpPr>
          <p:cNvPr id="3" name="Content Placeholder 2"/>
          <p:cNvSpPr>
            <a:spLocks noGrp="1"/>
          </p:cNvSpPr>
          <p:nvPr>
            <p:ph idx="1"/>
          </p:nvPr>
        </p:nvSpPr>
        <p:spPr/>
        <p:txBody>
          <a:bodyPr>
            <a:normAutofit/>
          </a:bodyPr>
          <a:lstStyle/>
          <a:p>
            <a:r>
              <a:rPr lang="en-GB" sz="2000" dirty="0"/>
              <a:t>TA hours delivered and assigned</a:t>
            </a:r>
          </a:p>
          <a:p>
            <a:r>
              <a:rPr lang="en-GB" sz="2000" dirty="0"/>
              <a:t>Remaining TA hours and TA redistribution</a:t>
            </a:r>
          </a:p>
          <a:p>
            <a:r>
              <a:rPr lang="en-GB" sz="2000" dirty="0"/>
              <a:t>TA hours shown per particle type</a:t>
            </a:r>
          </a:p>
          <a:p>
            <a:pPr lvl="1"/>
            <a:r>
              <a:rPr lang="en-GB" sz="1900" dirty="0"/>
              <a:t>Protons</a:t>
            </a:r>
          </a:p>
          <a:p>
            <a:pPr lvl="1"/>
            <a:r>
              <a:rPr lang="en-GB" sz="1900" dirty="0"/>
              <a:t>Heavy ions</a:t>
            </a:r>
          </a:p>
          <a:p>
            <a:pPr lvl="1"/>
            <a:r>
              <a:rPr lang="en-GB" sz="1900" dirty="0"/>
              <a:t>Neutrons</a:t>
            </a:r>
          </a:p>
          <a:p>
            <a:pPr lvl="1"/>
            <a:r>
              <a:rPr lang="en-GB" sz="1900" dirty="0"/>
              <a:t>Other</a:t>
            </a:r>
          </a:p>
        </p:txBody>
      </p:sp>
      <p:sp>
        <p:nvSpPr>
          <p:cNvPr id="5" name="Footer Placeholder 4">
            <a:extLst>
              <a:ext uri="{FF2B5EF4-FFF2-40B4-BE49-F238E27FC236}">
                <a16:creationId xmlns:a16="http://schemas.microsoft.com/office/drawing/2014/main" id="{76D1E1F7-47D2-069C-57DB-918A74D69AA0}"/>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239836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CBCB7-45C4-8C4D-2872-99E8BB72F8D0}"/>
              </a:ext>
            </a:extLst>
          </p:cNvPr>
          <p:cNvSpPr>
            <a:spLocks noGrp="1"/>
          </p:cNvSpPr>
          <p:nvPr>
            <p:ph type="title"/>
          </p:nvPr>
        </p:nvSpPr>
        <p:spPr/>
        <p:txBody>
          <a:bodyPr/>
          <a:lstStyle/>
          <a:p>
            <a:r>
              <a:rPr lang="en-US" dirty="0"/>
              <a:t>Delivered beamtime hours</a:t>
            </a:r>
            <a:endParaRPr lang="en-GB" dirty="0"/>
          </a:p>
        </p:txBody>
      </p:sp>
      <p:sp>
        <p:nvSpPr>
          <p:cNvPr id="6" name="Footer Placeholder 4">
            <a:extLst>
              <a:ext uri="{FF2B5EF4-FFF2-40B4-BE49-F238E27FC236}">
                <a16:creationId xmlns:a16="http://schemas.microsoft.com/office/drawing/2014/main" id="{26E9D03F-7E43-16AE-730B-88CA6E638400}"/>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
        <p:nvSpPr>
          <p:cNvPr id="12" name="Content Placeholder 2">
            <a:extLst>
              <a:ext uri="{FF2B5EF4-FFF2-40B4-BE49-F238E27FC236}">
                <a16:creationId xmlns:a16="http://schemas.microsoft.com/office/drawing/2014/main" id="{D875DF52-94DE-B56C-CF92-9A0F0B1AE3C2}"/>
              </a:ext>
            </a:extLst>
          </p:cNvPr>
          <p:cNvSpPr>
            <a:spLocks noGrp="1"/>
          </p:cNvSpPr>
          <p:nvPr>
            <p:ph idx="1"/>
          </p:nvPr>
        </p:nvSpPr>
        <p:spPr>
          <a:xfrm>
            <a:off x="457200" y="880452"/>
            <a:ext cx="8226854" cy="3614211"/>
          </a:xfrm>
        </p:spPr>
        <p:txBody>
          <a:bodyPr>
            <a:normAutofit/>
          </a:bodyPr>
          <a:lstStyle/>
          <a:p>
            <a:pPr marL="36576" indent="0">
              <a:buNone/>
            </a:pPr>
            <a:r>
              <a:rPr lang="fr-CH" b="1" dirty="0" err="1"/>
              <a:t>Delivered</a:t>
            </a:r>
            <a:r>
              <a:rPr lang="fr-CH" b="1" dirty="0"/>
              <a:t> </a:t>
            </a:r>
            <a:r>
              <a:rPr lang="fr-CH" b="1" dirty="0" err="1"/>
              <a:t>beamtime</a:t>
            </a:r>
            <a:r>
              <a:rPr lang="fr-CH" b="1" dirty="0"/>
              <a:t> </a:t>
            </a:r>
            <a:r>
              <a:rPr lang="fr-CH" b="1" dirty="0" err="1"/>
              <a:t>hours</a:t>
            </a:r>
            <a:r>
              <a:rPr lang="fr-CH" b="1" dirty="0"/>
              <a:t>:</a:t>
            </a:r>
          </a:p>
          <a:p>
            <a:r>
              <a:rPr lang="en-GB" dirty="0"/>
              <a:t>3811 hours have been delivered so far, and 5050 hours assigned (after call 13)</a:t>
            </a:r>
          </a:p>
          <a:p>
            <a:pPr lvl="1"/>
            <a:r>
              <a:rPr lang="en-GB" dirty="0"/>
              <a:t>~ 560 h assigned in TA13 (including one proposal to CHARM of 140 h)</a:t>
            </a:r>
          </a:p>
          <a:p>
            <a:r>
              <a:rPr lang="en-GB" dirty="0"/>
              <a:t>137 experiments have been performed, and 399 proposed (until call 13)</a:t>
            </a:r>
          </a:p>
        </p:txBody>
      </p:sp>
      <p:pic>
        <p:nvPicPr>
          <p:cNvPr id="13" name="Picture 12">
            <a:extLst>
              <a:ext uri="{FF2B5EF4-FFF2-40B4-BE49-F238E27FC236}">
                <a16:creationId xmlns:a16="http://schemas.microsoft.com/office/drawing/2014/main" id="{6CAF2574-98D1-A844-01D1-45EADF4DCD2B}"/>
              </a:ext>
            </a:extLst>
          </p:cNvPr>
          <p:cNvPicPr>
            <a:picLocks noChangeAspect="1"/>
          </p:cNvPicPr>
          <p:nvPr/>
        </p:nvPicPr>
        <p:blipFill>
          <a:blip r:embed="rId2"/>
          <a:srcRect/>
          <a:stretch/>
        </p:blipFill>
        <p:spPr>
          <a:xfrm>
            <a:off x="4573323" y="2104533"/>
            <a:ext cx="4466275" cy="2552156"/>
          </a:xfrm>
          <a:prstGeom prst="rect">
            <a:avLst/>
          </a:prstGeom>
        </p:spPr>
      </p:pic>
      <p:pic>
        <p:nvPicPr>
          <p:cNvPr id="14" name="Picture 13">
            <a:extLst>
              <a:ext uri="{FF2B5EF4-FFF2-40B4-BE49-F238E27FC236}">
                <a16:creationId xmlns:a16="http://schemas.microsoft.com/office/drawing/2014/main" id="{FA4DE2C5-DCE3-A2E6-C35E-45479306839A}"/>
              </a:ext>
            </a:extLst>
          </p:cNvPr>
          <p:cNvPicPr>
            <a:picLocks noChangeAspect="1"/>
          </p:cNvPicPr>
          <p:nvPr/>
        </p:nvPicPr>
        <p:blipFill>
          <a:blip r:embed="rId3"/>
          <a:srcRect/>
          <a:stretch/>
        </p:blipFill>
        <p:spPr>
          <a:xfrm>
            <a:off x="104401" y="2104534"/>
            <a:ext cx="4466275" cy="2552156"/>
          </a:xfrm>
          <a:prstGeom prst="rect">
            <a:avLst/>
          </a:prstGeom>
        </p:spPr>
      </p:pic>
      <p:sp>
        <p:nvSpPr>
          <p:cNvPr id="15" name="TextBox 14">
            <a:extLst>
              <a:ext uri="{FF2B5EF4-FFF2-40B4-BE49-F238E27FC236}">
                <a16:creationId xmlns:a16="http://schemas.microsoft.com/office/drawing/2014/main" id="{66A00117-AECA-0CC1-F721-45C1522A3491}"/>
              </a:ext>
            </a:extLst>
          </p:cNvPr>
          <p:cNvSpPr txBox="1"/>
          <p:nvPr/>
        </p:nvSpPr>
        <p:spPr>
          <a:xfrm>
            <a:off x="1246632" y="4642575"/>
            <a:ext cx="2894554" cy="261610"/>
          </a:xfrm>
          <a:prstGeom prst="rect">
            <a:avLst/>
          </a:prstGeom>
          <a:noFill/>
        </p:spPr>
        <p:txBody>
          <a:bodyPr wrap="square" rtlCol="0">
            <a:spAutoFit/>
          </a:bodyPr>
          <a:lstStyle/>
          <a:p>
            <a:r>
              <a:rPr lang="en-US" sz="1100" dirty="0">
                <a:solidFill>
                  <a:schemeClr val="tx1">
                    <a:lumMod val="60000"/>
                    <a:lumOff val="40000"/>
                  </a:schemeClr>
                </a:solidFill>
              </a:rPr>
              <a:t>(Ideal delivery line: 6300 h after May 2026)</a:t>
            </a:r>
            <a:endParaRPr lang="en-GB" sz="1100" dirty="0">
              <a:solidFill>
                <a:schemeClr val="tx1">
                  <a:lumMod val="60000"/>
                  <a:lumOff val="40000"/>
                </a:schemeClr>
              </a:solidFill>
            </a:endParaRPr>
          </a:p>
        </p:txBody>
      </p:sp>
    </p:spTree>
    <p:extLst>
      <p:ext uri="{BB962C8B-B14F-4D97-AF65-F5344CB8AC3E}">
        <p14:creationId xmlns:p14="http://schemas.microsoft.com/office/powerpoint/2010/main" val="2633389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99D3F-B992-BD66-3B1D-DE75BC46BBE6}"/>
              </a:ext>
            </a:extLst>
          </p:cNvPr>
          <p:cNvSpPr>
            <a:spLocks noGrp="1"/>
          </p:cNvSpPr>
          <p:nvPr>
            <p:ph type="title"/>
          </p:nvPr>
        </p:nvSpPr>
        <p:spPr/>
        <p:txBody>
          <a:bodyPr/>
          <a:lstStyle/>
          <a:p>
            <a:r>
              <a:rPr lang="en-US" dirty="0"/>
              <a:t>Remaining beamtime and reallocation overview</a:t>
            </a:r>
            <a:endParaRPr lang="en-GB" dirty="0"/>
          </a:p>
        </p:txBody>
      </p:sp>
      <p:sp>
        <p:nvSpPr>
          <p:cNvPr id="3" name="Content Placeholder 2">
            <a:extLst>
              <a:ext uri="{FF2B5EF4-FFF2-40B4-BE49-F238E27FC236}">
                <a16:creationId xmlns:a16="http://schemas.microsoft.com/office/drawing/2014/main" id="{3A53C4D0-928F-A55A-8F42-61455DAD3A11}"/>
              </a:ext>
            </a:extLst>
          </p:cNvPr>
          <p:cNvSpPr>
            <a:spLocks noGrp="1"/>
          </p:cNvSpPr>
          <p:nvPr>
            <p:ph idx="1"/>
          </p:nvPr>
        </p:nvSpPr>
        <p:spPr>
          <a:xfrm>
            <a:off x="457200" y="832153"/>
            <a:ext cx="8229600" cy="3365198"/>
          </a:xfrm>
        </p:spPr>
        <p:txBody>
          <a:bodyPr/>
          <a:lstStyle/>
          <a:p>
            <a:r>
              <a:rPr lang="en-US" dirty="0"/>
              <a:t>New re-allocation process ongoing, where further beamtime hours should be transferred to high-energy protons, heavy ions, and atmospheric neutrons</a:t>
            </a:r>
          </a:p>
          <a:p>
            <a:r>
              <a:rPr lang="en-US" dirty="0"/>
              <a:t>Final transfer of hours? Probably this would be best, since many of the facilities now would have only time for one experiment to be performed.</a:t>
            </a:r>
            <a:endParaRPr lang="en-GB" dirty="0"/>
          </a:p>
        </p:txBody>
      </p:sp>
      <p:sp>
        <p:nvSpPr>
          <p:cNvPr id="6" name="Footer Placeholder 4">
            <a:extLst>
              <a:ext uri="{FF2B5EF4-FFF2-40B4-BE49-F238E27FC236}">
                <a16:creationId xmlns:a16="http://schemas.microsoft.com/office/drawing/2014/main" id="{56A5BB6B-DA9F-5294-198A-49FD84732EA4}"/>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pic>
        <p:nvPicPr>
          <p:cNvPr id="9" name="Picture 8">
            <a:extLst>
              <a:ext uri="{FF2B5EF4-FFF2-40B4-BE49-F238E27FC236}">
                <a16:creationId xmlns:a16="http://schemas.microsoft.com/office/drawing/2014/main" id="{E946BA7F-6B6A-30F7-5D77-C084E3D59555}"/>
              </a:ext>
            </a:extLst>
          </p:cNvPr>
          <p:cNvPicPr>
            <a:picLocks noChangeAspect="1"/>
          </p:cNvPicPr>
          <p:nvPr/>
        </p:nvPicPr>
        <p:blipFill>
          <a:blip r:embed="rId2"/>
          <a:srcRect/>
          <a:stretch/>
        </p:blipFill>
        <p:spPr>
          <a:xfrm>
            <a:off x="1126130" y="1964266"/>
            <a:ext cx="6888992" cy="2755596"/>
          </a:xfrm>
          <a:prstGeom prst="rect">
            <a:avLst/>
          </a:prstGeom>
        </p:spPr>
      </p:pic>
      <p:sp>
        <p:nvSpPr>
          <p:cNvPr id="10" name="TextBox 9">
            <a:extLst>
              <a:ext uri="{FF2B5EF4-FFF2-40B4-BE49-F238E27FC236}">
                <a16:creationId xmlns:a16="http://schemas.microsoft.com/office/drawing/2014/main" id="{0B6EF569-C301-1386-09EB-58AE887548CC}"/>
              </a:ext>
            </a:extLst>
          </p:cNvPr>
          <p:cNvSpPr txBox="1"/>
          <p:nvPr/>
        </p:nvSpPr>
        <p:spPr>
          <a:xfrm>
            <a:off x="1533676" y="2156251"/>
            <a:ext cx="2026388" cy="646331"/>
          </a:xfrm>
          <a:prstGeom prst="rect">
            <a:avLst/>
          </a:prstGeom>
          <a:noFill/>
        </p:spPr>
        <p:txBody>
          <a:bodyPr wrap="square" rtlCol="0">
            <a:spAutoFit/>
          </a:bodyPr>
          <a:lstStyle/>
          <a:p>
            <a:r>
              <a:rPr lang="en-US" sz="1200" dirty="0">
                <a:solidFill>
                  <a:srgbClr val="7030A0"/>
                </a:solidFill>
              </a:rPr>
              <a:t>Draft of the redistribution, to be accepted by facilities and voted by the PCB.</a:t>
            </a:r>
            <a:endParaRPr lang="en-GB" sz="1200" dirty="0">
              <a:solidFill>
                <a:srgbClr val="7030A0"/>
              </a:solidFill>
            </a:endParaRPr>
          </a:p>
        </p:txBody>
      </p:sp>
      <p:sp>
        <p:nvSpPr>
          <p:cNvPr id="4" name="TextBox 3">
            <a:extLst>
              <a:ext uri="{FF2B5EF4-FFF2-40B4-BE49-F238E27FC236}">
                <a16:creationId xmlns:a16="http://schemas.microsoft.com/office/drawing/2014/main" id="{87138EF7-DB4E-02EC-DF3C-D68FB3296DC0}"/>
              </a:ext>
            </a:extLst>
          </p:cNvPr>
          <p:cNvSpPr txBox="1"/>
          <p:nvPr/>
        </p:nvSpPr>
        <p:spPr>
          <a:xfrm>
            <a:off x="1822318" y="4708069"/>
            <a:ext cx="1359504" cy="461665"/>
          </a:xfrm>
          <a:prstGeom prst="rect">
            <a:avLst/>
          </a:prstGeom>
          <a:noFill/>
        </p:spPr>
        <p:txBody>
          <a:bodyPr wrap="square" rtlCol="0">
            <a:spAutoFit/>
          </a:bodyPr>
          <a:lstStyle/>
          <a:p>
            <a:r>
              <a:rPr lang="en-US" sz="1200" i="1" dirty="0">
                <a:solidFill>
                  <a:schemeClr val="tx2">
                    <a:lumMod val="60000"/>
                    <a:lumOff val="40000"/>
                  </a:schemeClr>
                </a:solidFill>
              </a:rPr>
              <a:t>No availability in the final calls </a:t>
            </a:r>
            <a:endParaRPr lang="en-GB" sz="1200" i="1" dirty="0">
              <a:solidFill>
                <a:schemeClr val="tx2">
                  <a:lumMod val="60000"/>
                  <a:lumOff val="40000"/>
                </a:schemeClr>
              </a:solidFill>
            </a:endParaRPr>
          </a:p>
        </p:txBody>
      </p:sp>
      <p:cxnSp>
        <p:nvCxnSpPr>
          <p:cNvPr id="7" name="Straight Arrow Connector 6">
            <a:extLst>
              <a:ext uri="{FF2B5EF4-FFF2-40B4-BE49-F238E27FC236}">
                <a16:creationId xmlns:a16="http://schemas.microsoft.com/office/drawing/2014/main" id="{1C4EEB84-C97F-1188-A73F-61FFDB1C176F}"/>
              </a:ext>
            </a:extLst>
          </p:cNvPr>
          <p:cNvCxnSpPr/>
          <p:nvPr/>
        </p:nvCxnSpPr>
        <p:spPr>
          <a:xfrm flipV="1">
            <a:off x="2259390" y="4512731"/>
            <a:ext cx="0" cy="195338"/>
          </a:xfrm>
          <a:prstGeom prst="straightConnector1">
            <a:avLst/>
          </a:prstGeom>
          <a:ln>
            <a:solidFill>
              <a:schemeClr val="tx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02F07AC4-7325-39DA-C876-2F8003E5D67C}"/>
              </a:ext>
            </a:extLst>
          </p:cNvPr>
          <p:cNvCxnSpPr/>
          <p:nvPr/>
        </p:nvCxnSpPr>
        <p:spPr>
          <a:xfrm flipV="1">
            <a:off x="2494036" y="4563533"/>
            <a:ext cx="0" cy="195338"/>
          </a:xfrm>
          <a:prstGeom prst="straightConnector1">
            <a:avLst/>
          </a:prstGeom>
          <a:ln>
            <a:solidFill>
              <a:schemeClr val="tx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E4D4010C-8EB0-08B3-23E5-291D261A5D06}"/>
              </a:ext>
            </a:extLst>
          </p:cNvPr>
          <p:cNvCxnSpPr/>
          <p:nvPr/>
        </p:nvCxnSpPr>
        <p:spPr>
          <a:xfrm flipV="1">
            <a:off x="7109581" y="4582883"/>
            <a:ext cx="0" cy="195338"/>
          </a:xfrm>
          <a:prstGeom prst="straightConnector1">
            <a:avLst/>
          </a:prstGeom>
          <a:ln>
            <a:solidFill>
              <a:schemeClr val="tx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73CF7D18-0525-204D-11D6-47EF7FA8440B}"/>
              </a:ext>
            </a:extLst>
          </p:cNvPr>
          <p:cNvSpPr txBox="1"/>
          <p:nvPr/>
        </p:nvSpPr>
        <p:spPr>
          <a:xfrm>
            <a:off x="70216" y="3857222"/>
            <a:ext cx="1255422" cy="523220"/>
          </a:xfrm>
          <a:prstGeom prst="rect">
            <a:avLst/>
          </a:prstGeom>
          <a:noFill/>
        </p:spPr>
        <p:txBody>
          <a:bodyPr wrap="square" rtlCol="0">
            <a:spAutoFit/>
          </a:bodyPr>
          <a:lstStyle/>
          <a:p>
            <a:r>
              <a:rPr lang="en-US" sz="1400" dirty="0"/>
              <a:t>Facilities with TA unit cost</a:t>
            </a:r>
            <a:endParaRPr lang="en-GB" sz="1400" dirty="0"/>
          </a:p>
        </p:txBody>
      </p:sp>
    </p:spTree>
    <p:extLst>
      <p:ext uri="{BB962C8B-B14F-4D97-AF65-F5344CB8AC3E}">
        <p14:creationId xmlns:p14="http://schemas.microsoft.com/office/powerpoint/2010/main" val="1923201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67FD9-4F3D-2F47-9F8C-F4F121DCE9FA}"/>
              </a:ext>
            </a:extLst>
          </p:cNvPr>
          <p:cNvSpPr>
            <a:spLocks noGrp="1"/>
          </p:cNvSpPr>
          <p:nvPr>
            <p:ph type="title"/>
          </p:nvPr>
        </p:nvSpPr>
        <p:spPr/>
        <p:txBody>
          <a:bodyPr/>
          <a:lstStyle/>
          <a:p>
            <a:r>
              <a:rPr lang="en-US" dirty="0"/>
              <a:t>TA hours of proton facilities</a:t>
            </a:r>
            <a:endParaRPr lang="en-GB" dirty="0"/>
          </a:p>
        </p:txBody>
      </p:sp>
      <p:sp>
        <p:nvSpPr>
          <p:cNvPr id="3" name="Content Placeholder 2">
            <a:extLst>
              <a:ext uri="{FF2B5EF4-FFF2-40B4-BE49-F238E27FC236}">
                <a16:creationId xmlns:a16="http://schemas.microsoft.com/office/drawing/2014/main" id="{4C700A95-5BA9-8C7F-D186-BB2C50CE412D}"/>
              </a:ext>
            </a:extLst>
          </p:cNvPr>
          <p:cNvSpPr>
            <a:spLocks noGrp="1"/>
          </p:cNvSpPr>
          <p:nvPr>
            <p:ph idx="1"/>
          </p:nvPr>
        </p:nvSpPr>
        <p:spPr/>
        <p:txBody>
          <a:bodyPr/>
          <a:lstStyle/>
          <a:p>
            <a:r>
              <a:rPr lang="en-US" dirty="0"/>
              <a:t>PARTREC resumed operation with beam delivery, however with a large backlog, so some hours have been redistributed, and a few experiments moved to PSI</a:t>
            </a:r>
          </a:p>
          <a:p>
            <a:r>
              <a:rPr lang="en-GB" dirty="0"/>
              <a:t>Adding hours to HPTC is cost intensive, and they currently have scheduled or executed all experiments assigned to them</a:t>
            </a:r>
          </a:p>
          <a:p>
            <a:r>
              <a:rPr lang="en-GB" dirty="0"/>
              <a:t>CNA TA hours are cost efficient, and transferring hours from there is not beneficial</a:t>
            </a:r>
          </a:p>
          <a:p>
            <a:endParaRPr lang="en-GB" dirty="0"/>
          </a:p>
        </p:txBody>
      </p:sp>
      <p:sp>
        <p:nvSpPr>
          <p:cNvPr id="4" name="Footer Placeholder 3">
            <a:extLst>
              <a:ext uri="{FF2B5EF4-FFF2-40B4-BE49-F238E27FC236}">
                <a16:creationId xmlns:a16="http://schemas.microsoft.com/office/drawing/2014/main" id="{A95A3A65-FE05-A4CC-3E41-31255A6055EB}"/>
              </a:ext>
            </a:extLst>
          </p:cNvPr>
          <p:cNvSpPr>
            <a:spLocks noGrp="1"/>
          </p:cNvSpPr>
          <p:nvPr>
            <p:ph type="ftr" sz="quarter" idx="3"/>
          </p:nvPr>
        </p:nvSpPr>
        <p:spPr/>
        <p:txBody>
          <a:bodyPr/>
          <a:lstStyle/>
          <a:p>
            <a:r>
              <a:rPr lang="en-GB"/>
              <a:t>RADNEXT 4th Annual Meeting – 12-13 May 2025</a:t>
            </a:r>
            <a:endParaRPr lang="en-US" dirty="0"/>
          </a:p>
        </p:txBody>
      </p:sp>
      <p:pic>
        <p:nvPicPr>
          <p:cNvPr id="6" name="Picture 5">
            <a:extLst>
              <a:ext uri="{FF2B5EF4-FFF2-40B4-BE49-F238E27FC236}">
                <a16:creationId xmlns:a16="http://schemas.microsoft.com/office/drawing/2014/main" id="{8174FA1F-1F14-4532-5551-AAE3BC37C973}"/>
              </a:ext>
            </a:extLst>
          </p:cNvPr>
          <p:cNvPicPr>
            <a:picLocks noChangeAspect="1"/>
          </p:cNvPicPr>
          <p:nvPr/>
        </p:nvPicPr>
        <p:blipFill>
          <a:blip r:embed="rId2"/>
          <a:srcRect/>
          <a:stretch/>
        </p:blipFill>
        <p:spPr>
          <a:xfrm>
            <a:off x="1672745" y="2463048"/>
            <a:ext cx="5795763" cy="2304214"/>
          </a:xfrm>
          <a:prstGeom prst="rect">
            <a:avLst/>
          </a:prstGeom>
        </p:spPr>
      </p:pic>
      <p:graphicFrame>
        <p:nvGraphicFramePr>
          <p:cNvPr id="5" name="Table 4">
            <a:extLst>
              <a:ext uri="{FF2B5EF4-FFF2-40B4-BE49-F238E27FC236}">
                <a16:creationId xmlns:a16="http://schemas.microsoft.com/office/drawing/2014/main" id="{89175E75-5871-2A02-FA3B-5FD35827DB1E}"/>
              </a:ext>
            </a:extLst>
          </p:cNvPr>
          <p:cNvGraphicFramePr>
            <a:graphicFrameLocks noGrp="1"/>
          </p:cNvGraphicFramePr>
          <p:nvPr>
            <p:extLst>
              <p:ext uri="{D42A27DB-BD31-4B8C-83A1-F6EECF244321}">
                <p14:modId xmlns:p14="http://schemas.microsoft.com/office/powerpoint/2010/main" val="3462559445"/>
              </p:ext>
            </p:extLst>
          </p:nvPr>
        </p:nvGraphicFramePr>
        <p:xfrm>
          <a:off x="6650984" y="3295142"/>
          <a:ext cx="2340740" cy="1371600"/>
        </p:xfrm>
        <a:graphic>
          <a:graphicData uri="http://schemas.openxmlformats.org/drawingml/2006/table">
            <a:tbl>
              <a:tblPr firstRow="1" bandRow="1">
                <a:tableStyleId>{073A0DAA-6AF3-43AB-8588-CEC1D06C72B9}</a:tableStyleId>
              </a:tblPr>
              <a:tblGrid>
                <a:gridCol w="1170370">
                  <a:extLst>
                    <a:ext uri="{9D8B030D-6E8A-4147-A177-3AD203B41FA5}">
                      <a16:colId xmlns:a16="http://schemas.microsoft.com/office/drawing/2014/main" val="1436624507"/>
                    </a:ext>
                  </a:extLst>
                </a:gridCol>
                <a:gridCol w="1170370">
                  <a:extLst>
                    <a:ext uri="{9D8B030D-6E8A-4147-A177-3AD203B41FA5}">
                      <a16:colId xmlns:a16="http://schemas.microsoft.com/office/drawing/2014/main" val="2670530459"/>
                    </a:ext>
                  </a:extLst>
                </a:gridCol>
              </a:tblGrid>
              <a:tr h="370840">
                <a:tc>
                  <a:txBody>
                    <a:bodyPr/>
                    <a:lstStyle/>
                    <a:p>
                      <a:r>
                        <a:rPr lang="en-US" sz="1200" i="1" dirty="0"/>
                        <a:t>Suggestion</a:t>
                      </a:r>
                      <a:endParaRPr lang="en-GB" sz="1200" i="1" dirty="0"/>
                    </a:p>
                  </a:txBody>
                  <a:tcPr/>
                </a:tc>
                <a:tc>
                  <a:txBody>
                    <a:bodyPr/>
                    <a:lstStyle/>
                    <a:p>
                      <a:r>
                        <a:rPr lang="en-US" sz="1200" dirty="0"/>
                        <a:t>Number of hours</a:t>
                      </a:r>
                      <a:endParaRPr lang="en-GB" sz="1200" dirty="0"/>
                    </a:p>
                  </a:txBody>
                  <a:tcPr/>
                </a:tc>
                <a:extLst>
                  <a:ext uri="{0D108BD9-81ED-4DB2-BD59-A6C34878D82A}">
                    <a16:rowId xmlns:a16="http://schemas.microsoft.com/office/drawing/2014/main" val="1023098101"/>
                  </a:ext>
                </a:extLst>
              </a:tr>
              <a:tr h="370840">
                <a:tc>
                  <a:txBody>
                    <a:bodyPr/>
                    <a:lstStyle/>
                    <a:p>
                      <a:r>
                        <a:rPr lang="en-US" sz="1200" dirty="0"/>
                        <a:t>Change in beamtime</a:t>
                      </a:r>
                      <a:endParaRPr lang="en-GB" sz="1200" dirty="0"/>
                    </a:p>
                  </a:txBody>
                  <a:tcPr/>
                </a:tc>
                <a:tc>
                  <a:txBody>
                    <a:bodyPr/>
                    <a:lstStyle/>
                    <a:p>
                      <a:r>
                        <a:rPr lang="en-US" sz="1200" dirty="0"/>
                        <a:t>+82</a:t>
                      </a:r>
                      <a:endParaRPr lang="en-GB" sz="1200" dirty="0"/>
                    </a:p>
                  </a:txBody>
                  <a:tcPr/>
                </a:tc>
                <a:extLst>
                  <a:ext uri="{0D108BD9-81ED-4DB2-BD59-A6C34878D82A}">
                    <a16:rowId xmlns:a16="http://schemas.microsoft.com/office/drawing/2014/main" val="854863827"/>
                  </a:ext>
                </a:extLst>
              </a:tr>
              <a:tr h="370840">
                <a:tc>
                  <a:txBody>
                    <a:bodyPr/>
                    <a:lstStyle/>
                    <a:p>
                      <a:r>
                        <a:rPr lang="en-US" sz="1200" dirty="0"/>
                        <a:t>Available beamtime</a:t>
                      </a:r>
                      <a:endParaRPr lang="en-GB" sz="1200" dirty="0"/>
                    </a:p>
                  </a:txBody>
                  <a:tcPr/>
                </a:tc>
                <a:tc>
                  <a:txBody>
                    <a:bodyPr/>
                    <a:lstStyle/>
                    <a:p>
                      <a:r>
                        <a:rPr lang="en-US" sz="1200" dirty="0"/>
                        <a:t>114</a:t>
                      </a:r>
                      <a:endParaRPr lang="en-GB" sz="1200" dirty="0"/>
                    </a:p>
                  </a:txBody>
                  <a:tcPr/>
                </a:tc>
                <a:extLst>
                  <a:ext uri="{0D108BD9-81ED-4DB2-BD59-A6C34878D82A}">
                    <a16:rowId xmlns:a16="http://schemas.microsoft.com/office/drawing/2014/main" val="1930636393"/>
                  </a:ext>
                </a:extLst>
              </a:tr>
            </a:tbl>
          </a:graphicData>
        </a:graphic>
      </p:graphicFrame>
    </p:spTree>
    <p:extLst>
      <p:ext uri="{BB962C8B-B14F-4D97-AF65-F5344CB8AC3E}">
        <p14:creationId xmlns:p14="http://schemas.microsoft.com/office/powerpoint/2010/main" val="2065536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4D22A-DDC2-DA4B-915F-9E127B02CD08}"/>
              </a:ext>
            </a:extLst>
          </p:cNvPr>
          <p:cNvSpPr>
            <a:spLocks noGrp="1"/>
          </p:cNvSpPr>
          <p:nvPr>
            <p:ph type="title"/>
          </p:nvPr>
        </p:nvSpPr>
        <p:spPr/>
        <p:txBody>
          <a:bodyPr/>
          <a:lstStyle/>
          <a:p>
            <a:r>
              <a:rPr lang="en-US" dirty="0"/>
              <a:t>TA hours of heavy ion facilities</a:t>
            </a:r>
            <a:endParaRPr lang="en-GB" dirty="0"/>
          </a:p>
        </p:txBody>
      </p:sp>
      <p:sp>
        <p:nvSpPr>
          <p:cNvPr id="3" name="Content Placeholder 2">
            <a:extLst>
              <a:ext uri="{FF2B5EF4-FFF2-40B4-BE49-F238E27FC236}">
                <a16:creationId xmlns:a16="http://schemas.microsoft.com/office/drawing/2014/main" id="{D6CA8502-5722-6934-18A6-F33A76B4067A}"/>
              </a:ext>
            </a:extLst>
          </p:cNvPr>
          <p:cNvSpPr>
            <a:spLocks noGrp="1"/>
          </p:cNvSpPr>
          <p:nvPr>
            <p:ph idx="1"/>
          </p:nvPr>
        </p:nvSpPr>
        <p:spPr/>
        <p:txBody>
          <a:bodyPr/>
          <a:lstStyle/>
          <a:p>
            <a:r>
              <a:rPr lang="en-US" dirty="0"/>
              <a:t>GSI facilities unavailable in the last calls</a:t>
            </a:r>
          </a:p>
          <a:p>
            <a:r>
              <a:rPr lang="en-US" dirty="0"/>
              <a:t>RADEF RADNEXT commitment and quota filled</a:t>
            </a:r>
          </a:p>
          <a:p>
            <a:r>
              <a:rPr lang="en-US" dirty="0"/>
              <a:t>UCL and GANIL with room for a few experiments each</a:t>
            </a:r>
            <a:endParaRPr lang="en-GB" dirty="0"/>
          </a:p>
        </p:txBody>
      </p:sp>
      <p:sp>
        <p:nvSpPr>
          <p:cNvPr id="4" name="Footer Placeholder 3">
            <a:extLst>
              <a:ext uri="{FF2B5EF4-FFF2-40B4-BE49-F238E27FC236}">
                <a16:creationId xmlns:a16="http://schemas.microsoft.com/office/drawing/2014/main" id="{F1DADEFE-A3ED-A6C2-9CA8-993BC993B4B2}"/>
              </a:ext>
            </a:extLst>
          </p:cNvPr>
          <p:cNvSpPr>
            <a:spLocks noGrp="1"/>
          </p:cNvSpPr>
          <p:nvPr>
            <p:ph type="ftr" sz="quarter" idx="3"/>
          </p:nvPr>
        </p:nvSpPr>
        <p:spPr/>
        <p:txBody>
          <a:bodyPr/>
          <a:lstStyle/>
          <a:p>
            <a:r>
              <a:rPr lang="en-GB"/>
              <a:t>RADNEXT 4th Annual Meeting – 12-13 May 2025</a:t>
            </a:r>
            <a:endParaRPr lang="en-US" dirty="0"/>
          </a:p>
        </p:txBody>
      </p:sp>
      <p:pic>
        <p:nvPicPr>
          <p:cNvPr id="6" name="Picture 5">
            <a:extLst>
              <a:ext uri="{FF2B5EF4-FFF2-40B4-BE49-F238E27FC236}">
                <a16:creationId xmlns:a16="http://schemas.microsoft.com/office/drawing/2014/main" id="{A96E0797-075A-FB8E-E27B-D321CD254D9C}"/>
              </a:ext>
            </a:extLst>
          </p:cNvPr>
          <p:cNvPicPr>
            <a:picLocks noChangeAspect="1"/>
          </p:cNvPicPr>
          <p:nvPr/>
        </p:nvPicPr>
        <p:blipFill>
          <a:blip r:embed="rId2"/>
          <a:srcRect/>
          <a:stretch/>
        </p:blipFill>
        <p:spPr>
          <a:xfrm>
            <a:off x="1346142" y="2162629"/>
            <a:ext cx="6448969" cy="2565359"/>
          </a:xfrm>
          <a:prstGeom prst="rect">
            <a:avLst/>
          </a:prstGeom>
        </p:spPr>
      </p:pic>
      <p:graphicFrame>
        <p:nvGraphicFramePr>
          <p:cNvPr id="5" name="Table 4">
            <a:extLst>
              <a:ext uri="{FF2B5EF4-FFF2-40B4-BE49-F238E27FC236}">
                <a16:creationId xmlns:a16="http://schemas.microsoft.com/office/drawing/2014/main" id="{792E1583-0EEF-4F69-A12A-84853460CB43}"/>
              </a:ext>
            </a:extLst>
          </p:cNvPr>
          <p:cNvGraphicFramePr>
            <a:graphicFrameLocks noGrp="1"/>
          </p:cNvGraphicFramePr>
          <p:nvPr>
            <p:extLst>
              <p:ext uri="{D42A27DB-BD31-4B8C-83A1-F6EECF244321}">
                <p14:modId xmlns:p14="http://schemas.microsoft.com/office/powerpoint/2010/main" val="71183142"/>
              </p:ext>
            </p:extLst>
          </p:nvPr>
        </p:nvGraphicFramePr>
        <p:xfrm>
          <a:off x="6650984" y="3295142"/>
          <a:ext cx="2340740" cy="1371600"/>
        </p:xfrm>
        <a:graphic>
          <a:graphicData uri="http://schemas.openxmlformats.org/drawingml/2006/table">
            <a:tbl>
              <a:tblPr firstRow="1" bandRow="1">
                <a:tableStyleId>{073A0DAA-6AF3-43AB-8588-CEC1D06C72B9}</a:tableStyleId>
              </a:tblPr>
              <a:tblGrid>
                <a:gridCol w="1170370">
                  <a:extLst>
                    <a:ext uri="{9D8B030D-6E8A-4147-A177-3AD203B41FA5}">
                      <a16:colId xmlns:a16="http://schemas.microsoft.com/office/drawing/2014/main" val="1436624507"/>
                    </a:ext>
                  </a:extLst>
                </a:gridCol>
                <a:gridCol w="1170370">
                  <a:extLst>
                    <a:ext uri="{9D8B030D-6E8A-4147-A177-3AD203B41FA5}">
                      <a16:colId xmlns:a16="http://schemas.microsoft.com/office/drawing/2014/main" val="2670530459"/>
                    </a:ext>
                  </a:extLst>
                </a:gridCol>
              </a:tblGrid>
              <a:tr h="370840">
                <a:tc>
                  <a:txBody>
                    <a:bodyPr/>
                    <a:lstStyle/>
                    <a:p>
                      <a:r>
                        <a:rPr lang="en-US" sz="1200" i="1" dirty="0"/>
                        <a:t>Suggestion</a:t>
                      </a:r>
                      <a:endParaRPr lang="en-GB" sz="1200" i="1" dirty="0"/>
                    </a:p>
                  </a:txBody>
                  <a:tcPr/>
                </a:tc>
                <a:tc>
                  <a:txBody>
                    <a:bodyPr/>
                    <a:lstStyle/>
                    <a:p>
                      <a:r>
                        <a:rPr lang="en-US" sz="1200" dirty="0"/>
                        <a:t>Number of hours</a:t>
                      </a:r>
                      <a:endParaRPr lang="en-GB" sz="1200" dirty="0"/>
                    </a:p>
                  </a:txBody>
                  <a:tcPr/>
                </a:tc>
                <a:extLst>
                  <a:ext uri="{0D108BD9-81ED-4DB2-BD59-A6C34878D82A}">
                    <a16:rowId xmlns:a16="http://schemas.microsoft.com/office/drawing/2014/main" val="1023098101"/>
                  </a:ext>
                </a:extLst>
              </a:tr>
              <a:tr h="370840">
                <a:tc>
                  <a:txBody>
                    <a:bodyPr/>
                    <a:lstStyle/>
                    <a:p>
                      <a:r>
                        <a:rPr lang="en-US" sz="1200" dirty="0"/>
                        <a:t>Change in beamtime</a:t>
                      </a:r>
                      <a:endParaRPr lang="en-GB" sz="1200" dirty="0"/>
                    </a:p>
                  </a:txBody>
                  <a:tcPr/>
                </a:tc>
                <a:tc>
                  <a:txBody>
                    <a:bodyPr/>
                    <a:lstStyle/>
                    <a:p>
                      <a:r>
                        <a:rPr lang="en-US" sz="1200" dirty="0"/>
                        <a:t>+72</a:t>
                      </a:r>
                      <a:endParaRPr lang="en-GB" sz="1200" dirty="0"/>
                    </a:p>
                  </a:txBody>
                  <a:tcPr/>
                </a:tc>
                <a:extLst>
                  <a:ext uri="{0D108BD9-81ED-4DB2-BD59-A6C34878D82A}">
                    <a16:rowId xmlns:a16="http://schemas.microsoft.com/office/drawing/2014/main" val="854863827"/>
                  </a:ext>
                </a:extLst>
              </a:tr>
              <a:tr h="370840">
                <a:tc>
                  <a:txBody>
                    <a:bodyPr/>
                    <a:lstStyle/>
                    <a:p>
                      <a:r>
                        <a:rPr lang="en-US" sz="1200" dirty="0"/>
                        <a:t>Available beamtime</a:t>
                      </a:r>
                      <a:endParaRPr lang="en-GB" sz="1200" dirty="0"/>
                    </a:p>
                  </a:txBody>
                  <a:tcPr/>
                </a:tc>
                <a:tc>
                  <a:txBody>
                    <a:bodyPr/>
                    <a:lstStyle/>
                    <a:p>
                      <a:r>
                        <a:rPr lang="en-US" sz="1200" dirty="0"/>
                        <a:t>54</a:t>
                      </a:r>
                      <a:endParaRPr lang="en-GB" sz="1200" dirty="0"/>
                    </a:p>
                  </a:txBody>
                  <a:tcPr/>
                </a:tc>
                <a:extLst>
                  <a:ext uri="{0D108BD9-81ED-4DB2-BD59-A6C34878D82A}">
                    <a16:rowId xmlns:a16="http://schemas.microsoft.com/office/drawing/2014/main" val="1930636393"/>
                  </a:ext>
                </a:extLst>
              </a:tr>
            </a:tbl>
          </a:graphicData>
        </a:graphic>
      </p:graphicFrame>
    </p:spTree>
    <p:extLst>
      <p:ext uri="{BB962C8B-B14F-4D97-AF65-F5344CB8AC3E}">
        <p14:creationId xmlns:p14="http://schemas.microsoft.com/office/powerpoint/2010/main" val="726996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CB9BC-8237-4107-281E-02696B2C7A0A}"/>
              </a:ext>
            </a:extLst>
          </p:cNvPr>
          <p:cNvSpPr>
            <a:spLocks noGrp="1"/>
          </p:cNvSpPr>
          <p:nvPr>
            <p:ph type="title"/>
          </p:nvPr>
        </p:nvSpPr>
        <p:spPr/>
        <p:txBody>
          <a:bodyPr/>
          <a:lstStyle/>
          <a:p>
            <a:r>
              <a:rPr lang="en-US" dirty="0"/>
              <a:t>TA hours of neutron facilities</a:t>
            </a:r>
            <a:endParaRPr lang="en-GB" dirty="0"/>
          </a:p>
        </p:txBody>
      </p:sp>
      <p:sp>
        <p:nvSpPr>
          <p:cNvPr id="3" name="Content Placeholder 2">
            <a:extLst>
              <a:ext uri="{FF2B5EF4-FFF2-40B4-BE49-F238E27FC236}">
                <a16:creationId xmlns:a16="http://schemas.microsoft.com/office/drawing/2014/main" id="{DBFEA89E-F1E0-9F7A-425E-497CD088D308}"/>
              </a:ext>
            </a:extLst>
          </p:cNvPr>
          <p:cNvSpPr>
            <a:spLocks noGrp="1"/>
          </p:cNvSpPr>
          <p:nvPr>
            <p:ph idx="1"/>
          </p:nvPr>
        </p:nvSpPr>
        <p:spPr/>
        <p:txBody>
          <a:bodyPr/>
          <a:lstStyle/>
          <a:p>
            <a:r>
              <a:rPr lang="en-US" dirty="0"/>
              <a:t>CHIPIR TA hours topped up, to have atmospheric neutrons present</a:t>
            </a:r>
          </a:p>
          <a:p>
            <a:r>
              <a:rPr lang="en-US" dirty="0"/>
              <a:t>Most other facilities have room for one or a few experiments</a:t>
            </a:r>
            <a:endParaRPr lang="en-GB" dirty="0"/>
          </a:p>
        </p:txBody>
      </p:sp>
      <p:sp>
        <p:nvSpPr>
          <p:cNvPr id="4" name="Footer Placeholder 3">
            <a:extLst>
              <a:ext uri="{FF2B5EF4-FFF2-40B4-BE49-F238E27FC236}">
                <a16:creationId xmlns:a16="http://schemas.microsoft.com/office/drawing/2014/main" id="{CC7B7E46-B78B-3132-B8D3-7CE7B8F9E80C}"/>
              </a:ext>
            </a:extLst>
          </p:cNvPr>
          <p:cNvSpPr>
            <a:spLocks noGrp="1"/>
          </p:cNvSpPr>
          <p:nvPr>
            <p:ph type="ftr" sz="quarter" idx="3"/>
          </p:nvPr>
        </p:nvSpPr>
        <p:spPr/>
        <p:txBody>
          <a:bodyPr/>
          <a:lstStyle/>
          <a:p>
            <a:r>
              <a:rPr lang="en-GB"/>
              <a:t>RADNEXT 4th Annual Meeting – 12-13 May 2025</a:t>
            </a:r>
            <a:endParaRPr lang="en-US" dirty="0"/>
          </a:p>
        </p:txBody>
      </p:sp>
      <p:pic>
        <p:nvPicPr>
          <p:cNvPr id="6" name="Picture 5">
            <a:extLst>
              <a:ext uri="{FF2B5EF4-FFF2-40B4-BE49-F238E27FC236}">
                <a16:creationId xmlns:a16="http://schemas.microsoft.com/office/drawing/2014/main" id="{1FF3D2FD-4C22-7970-27F8-9CBFE3C1DA2F}"/>
              </a:ext>
            </a:extLst>
          </p:cNvPr>
          <p:cNvPicPr>
            <a:picLocks noChangeAspect="1"/>
          </p:cNvPicPr>
          <p:nvPr/>
        </p:nvPicPr>
        <p:blipFill>
          <a:blip r:embed="rId2"/>
          <a:srcRect/>
          <a:stretch/>
        </p:blipFill>
        <p:spPr>
          <a:xfrm>
            <a:off x="1378596" y="2164903"/>
            <a:ext cx="6384062" cy="2538103"/>
          </a:xfrm>
          <a:prstGeom prst="rect">
            <a:avLst/>
          </a:prstGeom>
        </p:spPr>
      </p:pic>
      <p:graphicFrame>
        <p:nvGraphicFramePr>
          <p:cNvPr id="5" name="Table 4">
            <a:extLst>
              <a:ext uri="{FF2B5EF4-FFF2-40B4-BE49-F238E27FC236}">
                <a16:creationId xmlns:a16="http://schemas.microsoft.com/office/drawing/2014/main" id="{F78D19E3-8DD4-28A6-22C2-7897262701F9}"/>
              </a:ext>
            </a:extLst>
          </p:cNvPr>
          <p:cNvGraphicFramePr>
            <a:graphicFrameLocks noGrp="1"/>
          </p:cNvGraphicFramePr>
          <p:nvPr>
            <p:extLst>
              <p:ext uri="{D42A27DB-BD31-4B8C-83A1-F6EECF244321}">
                <p14:modId xmlns:p14="http://schemas.microsoft.com/office/powerpoint/2010/main" val="3453467516"/>
              </p:ext>
            </p:extLst>
          </p:nvPr>
        </p:nvGraphicFramePr>
        <p:xfrm>
          <a:off x="6650984" y="3295142"/>
          <a:ext cx="2340740" cy="1371600"/>
        </p:xfrm>
        <a:graphic>
          <a:graphicData uri="http://schemas.openxmlformats.org/drawingml/2006/table">
            <a:tbl>
              <a:tblPr firstRow="1" bandRow="1">
                <a:tableStyleId>{073A0DAA-6AF3-43AB-8588-CEC1D06C72B9}</a:tableStyleId>
              </a:tblPr>
              <a:tblGrid>
                <a:gridCol w="1170370">
                  <a:extLst>
                    <a:ext uri="{9D8B030D-6E8A-4147-A177-3AD203B41FA5}">
                      <a16:colId xmlns:a16="http://schemas.microsoft.com/office/drawing/2014/main" val="1436624507"/>
                    </a:ext>
                  </a:extLst>
                </a:gridCol>
                <a:gridCol w="1170370">
                  <a:extLst>
                    <a:ext uri="{9D8B030D-6E8A-4147-A177-3AD203B41FA5}">
                      <a16:colId xmlns:a16="http://schemas.microsoft.com/office/drawing/2014/main" val="2670530459"/>
                    </a:ext>
                  </a:extLst>
                </a:gridCol>
              </a:tblGrid>
              <a:tr h="370840">
                <a:tc>
                  <a:txBody>
                    <a:bodyPr/>
                    <a:lstStyle/>
                    <a:p>
                      <a:r>
                        <a:rPr lang="en-US" sz="1200" i="1" dirty="0"/>
                        <a:t>Suggestion</a:t>
                      </a:r>
                      <a:endParaRPr lang="en-GB" sz="1200" i="1" dirty="0"/>
                    </a:p>
                  </a:txBody>
                  <a:tcPr/>
                </a:tc>
                <a:tc>
                  <a:txBody>
                    <a:bodyPr/>
                    <a:lstStyle/>
                    <a:p>
                      <a:r>
                        <a:rPr lang="en-US" sz="1200" dirty="0"/>
                        <a:t>Number of hours</a:t>
                      </a:r>
                      <a:endParaRPr lang="en-GB" sz="1200" dirty="0"/>
                    </a:p>
                  </a:txBody>
                  <a:tcPr/>
                </a:tc>
                <a:extLst>
                  <a:ext uri="{0D108BD9-81ED-4DB2-BD59-A6C34878D82A}">
                    <a16:rowId xmlns:a16="http://schemas.microsoft.com/office/drawing/2014/main" val="1023098101"/>
                  </a:ext>
                </a:extLst>
              </a:tr>
              <a:tr h="370840">
                <a:tc>
                  <a:txBody>
                    <a:bodyPr/>
                    <a:lstStyle/>
                    <a:p>
                      <a:r>
                        <a:rPr lang="en-US" sz="1200" dirty="0"/>
                        <a:t>Change in beamtime</a:t>
                      </a:r>
                      <a:endParaRPr lang="en-GB" sz="1200" dirty="0"/>
                    </a:p>
                  </a:txBody>
                  <a:tcPr/>
                </a:tc>
                <a:tc>
                  <a:txBody>
                    <a:bodyPr/>
                    <a:lstStyle/>
                    <a:p>
                      <a:r>
                        <a:rPr lang="en-US" sz="1200" dirty="0"/>
                        <a:t>-173</a:t>
                      </a:r>
                      <a:endParaRPr lang="en-GB" sz="1200" dirty="0"/>
                    </a:p>
                  </a:txBody>
                  <a:tcPr/>
                </a:tc>
                <a:extLst>
                  <a:ext uri="{0D108BD9-81ED-4DB2-BD59-A6C34878D82A}">
                    <a16:rowId xmlns:a16="http://schemas.microsoft.com/office/drawing/2014/main" val="854863827"/>
                  </a:ext>
                </a:extLst>
              </a:tr>
              <a:tr h="370840">
                <a:tc>
                  <a:txBody>
                    <a:bodyPr/>
                    <a:lstStyle/>
                    <a:p>
                      <a:r>
                        <a:rPr lang="en-US" sz="1200" dirty="0"/>
                        <a:t>Available beamtime</a:t>
                      </a:r>
                      <a:endParaRPr lang="en-GB" sz="1200" dirty="0"/>
                    </a:p>
                  </a:txBody>
                  <a:tcPr/>
                </a:tc>
                <a:tc>
                  <a:txBody>
                    <a:bodyPr/>
                    <a:lstStyle/>
                    <a:p>
                      <a:r>
                        <a:rPr lang="en-US" sz="1200" dirty="0"/>
                        <a:t>155</a:t>
                      </a:r>
                      <a:endParaRPr lang="en-GB" sz="1200" dirty="0"/>
                    </a:p>
                  </a:txBody>
                  <a:tcPr/>
                </a:tc>
                <a:extLst>
                  <a:ext uri="{0D108BD9-81ED-4DB2-BD59-A6C34878D82A}">
                    <a16:rowId xmlns:a16="http://schemas.microsoft.com/office/drawing/2014/main" val="1930636393"/>
                  </a:ext>
                </a:extLst>
              </a:tr>
            </a:tbl>
          </a:graphicData>
        </a:graphic>
      </p:graphicFrame>
    </p:spTree>
    <p:extLst>
      <p:ext uri="{BB962C8B-B14F-4D97-AF65-F5344CB8AC3E}">
        <p14:creationId xmlns:p14="http://schemas.microsoft.com/office/powerpoint/2010/main" val="2889890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C5951-B56A-8D0A-7008-8DFD93057B07}"/>
              </a:ext>
            </a:extLst>
          </p:cNvPr>
          <p:cNvSpPr>
            <a:spLocks noGrp="1"/>
          </p:cNvSpPr>
          <p:nvPr>
            <p:ph type="title"/>
          </p:nvPr>
        </p:nvSpPr>
        <p:spPr/>
        <p:txBody>
          <a:bodyPr/>
          <a:lstStyle/>
          <a:p>
            <a:r>
              <a:rPr lang="en-US" dirty="0"/>
              <a:t>TA hours of other facilities</a:t>
            </a:r>
            <a:endParaRPr lang="en-GB" dirty="0"/>
          </a:p>
        </p:txBody>
      </p:sp>
      <p:sp>
        <p:nvSpPr>
          <p:cNvPr id="3" name="Content Placeholder 2">
            <a:extLst>
              <a:ext uri="{FF2B5EF4-FFF2-40B4-BE49-F238E27FC236}">
                <a16:creationId xmlns:a16="http://schemas.microsoft.com/office/drawing/2014/main" id="{EA9E774C-76BF-563E-D1CB-3690B909C9FE}"/>
              </a:ext>
            </a:extLst>
          </p:cNvPr>
          <p:cNvSpPr>
            <a:spLocks noGrp="1"/>
          </p:cNvSpPr>
          <p:nvPr>
            <p:ph idx="1"/>
          </p:nvPr>
        </p:nvSpPr>
        <p:spPr/>
        <p:txBody>
          <a:bodyPr/>
          <a:lstStyle/>
          <a:p>
            <a:r>
              <a:rPr lang="en-US" dirty="0"/>
              <a:t>CLPU doesn’t have availability for the final calls</a:t>
            </a:r>
          </a:p>
          <a:p>
            <a:r>
              <a:rPr lang="en-GB" dirty="0"/>
              <a:t>Potential for experiments still to be done at HZDR</a:t>
            </a:r>
          </a:p>
          <a:p>
            <a:r>
              <a:rPr lang="en-GB" dirty="0"/>
              <a:t>The final part of the last experiment still to be completed at the RIKEN-RAL muon beam facility</a:t>
            </a:r>
          </a:p>
          <a:p>
            <a:r>
              <a:rPr lang="en-GB" dirty="0"/>
              <a:t>Facilities without TA hour unit cost excluded from the figures</a:t>
            </a:r>
          </a:p>
        </p:txBody>
      </p:sp>
      <p:sp>
        <p:nvSpPr>
          <p:cNvPr id="4" name="Footer Placeholder 3">
            <a:extLst>
              <a:ext uri="{FF2B5EF4-FFF2-40B4-BE49-F238E27FC236}">
                <a16:creationId xmlns:a16="http://schemas.microsoft.com/office/drawing/2014/main" id="{ABEEB6A3-738E-6CC8-1867-143B52E5B3FB}"/>
              </a:ext>
            </a:extLst>
          </p:cNvPr>
          <p:cNvSpPr>
            <a:spLocks noGrp="1"/>
          </p:cNvSpPr>
          <p:nvPr>
            <p:ph type="ftr" sz="quarter" idx="3"/>
          </p:nvPr>
        </p:nvSpPr>
        <p:spPr/>
        <p:txBody>
          <a:bodyPr/>
          <a:lstStyle/>
          <a:p>
            <a:r>
              <a:rPr lang="en-GB"/>
              <a:t>RADNEXT 4th Annual Meeting – 12-13 May 2025</a:t>
            </a:r>
            <a:endParaRPr lang="en-US" dirty="0"/>
          </a:p>
        </p:txBody>
      </p:sp>
      <p:pic>
        <p:nvPicPr>
          <p:cNvPr id="6" name="Picture 5">
            <a:extLst>
              <a:ext uri="{FF2B5EF4-FFF2-40B4-BE49-F238E27FC236}">
                <a16:creationId xmlns:a16="http://schemas.microsoft.com/office/drawing/2014/main" id="{7F77CD2F-5385-4D1D-5D02-9F067C948E08}"/>
              </a:ext>
            </a:extLst>
          </p:cNvPr>
          <p:cNvPicPr>
            <a:picLocks noChangeAspect="1"/>
          </p:cNvPicPr>
          <p:nvPr/>
        </p:nvPicPr>
        <p:blipFill>
          <a:blip r:embed="rId2"/>
          <a:srcRect/>
          <a:stretch/>
        </p:blipFill>
        <p:spPr>
          <a:xfrm>
            <a:off x="1824858" y="2571750"/>
            <a:ext cx="5491537" cy="2183262"/>
          </a:xfrm>
          <a:prstGeom prst="rect">
            <a:avLst/>
          </a:prstGeom>
        </p:spPr>
      </p:pic>
      <p:graphicFrame>
        <p:nvGraphicFramePr>
          <p:cNvPr id="5" name="Table 4">
            <a:extLst>
              <a:ext uri="{FF2B5EF4-FFF2-40B4-BE49-F238E27FC236}">
                <a16:creationId xmlns:a16="http://schemas.microsoft.com/office/drawing/2014/main" id="{3339D5F7-1946-FEB0-B9C8-A14D568027AA}"/>
              </a:ext>
            </a:extLst>
          </p:cNvPr>
          <p:cNvGraphicFramePr>
            <a:graphicFrameLocks noGrp="1"/>
          </p:cNvGraphicFramePr>
          <p:nvPr>
            <p:extLst>
              <p:ext uri="{D42A27DB-BD31-4B8C-83A1-F6EECF244321}">
                <p14:modId xmlns:p14="http://schemas.microsoft.com/office/powerpoint/2010/main" val="343558111"/>
              </p:ext>
            </p:extLst>
          </p:nvPr>
        </p:nvGraphicFramePr>
        <p:xfrm>
          <a:off x="6650984" y="3295142"/>
          <a:ext cx="2340740" cy="1371600"/>
        </p:xfrm>
        <a:graphic>
          <a:graphicData uri="http://schemas.openxmlformats.org/drawingml/2006/table">
            <a:tbl>
              <a:tblPr firstRow="1" bandRow="1">
                <a:tableStyleId>{073A0DAA-6AF3-43AB-8588-CEC1D06C72B9}</a:tableStyleId>
              </a:tblPr>
              <a:tblGrid>
                <a:gridCol w="1170370">
                  <a:extLst>
                    <a:ext uri="{9D8B030D-6E8A-4147-A177-3AD203B41FA5}">
                      <a16:colId xmlns:a16="http://schemas.microsoft.com/office/drawing/2014/main" val="1436624507"/>
                    </a:ext>
                  </a:extLst>
                </a:gridCol>
                <a:gridCol w="1170370">
                  <a:extLst>
                    <a:ext uri="{9D8B030D-6E8A-4147-A177-3AD203B41FA5}">
                      <a16:colId xmlns:a16="http://schemas.microsoft.com/office/drawing/2014/main" val="2670530459"/>
                    </a:ext>
                  </a:extLst>
                </a:gridCol>
              </a:tblGrid>
              <a:tr h="370840">
                <a:tc>
                  <a:txBody>
                    <a:bodyPr/>
                    <a:lstStyle/>
                    <a:p>
                      <a:r>
                        <a:rPr lang="en-US" sz="1200" i="1" dirty="0"/>
                        <a:t>Suggestion</a:t>
                      </a:r>
                      <a:endParaRPr lang="en-GB" sz="1200" i="1" dirty="0"/>
                    </a:p>
                  </a:txBody>
                  <a:tcPr/>
                </a:tc>
                <a:tc>
                  <a:txBody>
                    <a:bodyPr/>
                    <a:lstStyle/>
                    <a:p>
                      <a:r>
                        <a:rPr lang="en-US" sz="1200" dirty="0"/>
                        <a:t>Number of hours</a:t>
                      </a:r>
                      <a:endParaRPr lang="en-GB" sz="1200" dirty="0"/>
                    </a:p>
                  </a:txBody>
                  <a:tcPr/>
                </a:tc>
                <a:extLst>
                  <a:ext uri="{0D108BD9-81ED-4DB2-BD59-A6C34878D82A}">
                    <a16:rowId xmlns:a16="http://schemas.microsoft.com/office/drawing/2014/main" val="1023098101"/>
                  </a:ext>
                </a:extLst>
              </a:tr>
              <a:tr h="370840">
                <a:tc>
                  <a:txBody>
                    <a:bodyPr/>
                    <a:lstStyle/>
                    <a:p>
                      <a:r>
                        <a:rPr lang="en-US" sz="1200" dirty="0"/>
                        <a:t>Change in beamtime</a:t>
                      </a:r>
                      <a:endParaRPr lang="en-GB" sz="1200" dirty="0"/>
                    </a:p>
                  </a:txBody>
                  <a:tcPr/>
                </a:tc>
                <a:tc>
                  <a:txBody>
                    <a:bodyPr/>
                    <a:lstStyle/>
                    <a:p>
                      <a:r>
                        <a:rPr lang="en-US" sz="1200" dirty="0"/>
                        <a:t>-10</a:t>
                      </a:r>
                      <a:endParaRPr lang="en-GB" sz="1200" dirty="0"/>
                    </a:p>
                  </a:txBody>
                  <a:tcPr/>
                </a:tc>
                <a:extLst>
                  <a:ext uri="{0D108BD9-81ED-4DB2-BD59-A6C34878D82A}">
                    <a16:rowId xmlns:a16="http://schemas.microsoft.com/office/drawing/2014/main" val="854863827"/>
                  </a:ext>
                </a:extLst>
              </a:tr>
              <a:tr h="370840">
                <a:tc>
                  <a:txBody>
                    <a:bodyPr/>
                    <a:lstStyle/>
                    <a:p>
                      <a:r>
                        <a:rPr lang="en-US" sz="1200" dirty="0"/>
                        <a:t>Available beamtime</a:t>
                      </a:r>
                      <a:endParaRPr lang="en-GB" sz="1200" dirty="0"/>
                    </a:p>
                  </a:txBody>
                  <a:tcPr/>
                </a:tc>
                <a:tc>
                  <a:txBody>
                    <a:bodyPr/>
                    <a:lstStyle/>
                    <a:p>
                      <a:r>
                        <a:rPr lang="en-US" sz="1200" dirty="0"/>
                        <a:t>27</a:t>
                      </a:r>
                      <a:endParaRPr lang="en-GB" sz="1200" dirty="0"/>
                    </a:p>
                  </a:txBody>
                  <a:tcPr/>
                </a:tc>
                <a:extLst>
                  <a:ext uri="{0D108BD9-81ED-4DB2-BD59-A6C34878D82A}">
                    <a16:rowId xmlns:a16="http://schemas.microsoft.com/office/drawing/2014/main" val="1930636393"/>
                  </a:ext>
                </a:extLst>
              </a:tr>
            </a:tbl>
          </a:graphicData>
        </a:graphic>
      </p:graphicFrame>
    </p:spTree>
    <p:extLst>
      <p:ext uri="{BB962C8B-B14F-4D97-AF65-F5344CB8AC3E}">
        <p14:creationId xmlns:p14="http://schemas.microsoft.com/office/powerpoint/2010/main" val="1182270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5DB53-420B-50EC-99DD-2B2BF50F3F6F}"/>
              </a:ext>
            </a:extLst>
          </p:cNvPr>
          <p:cNvSpPr>
            <a:spLocks noGrp="1"/>
          </p:cNvSpPr>
          <p:nvPr>
            <p:ph type="title"/>
          </p:nvPr>
        </p:nvSpPr>
        <p:spPr/>
        <p:txBody>
          <a:bodyPr/>
          <a:lstStyle/>
          <a:p>
            <a:r>
              <a:rPr lang="en-US" dirty="0"/>
              <a:t>Conclusion</a:t>
            </a:r>
            <a:endParaRPr lang="en-GB" dirty="0"/>
          </a:p>
        </p:txBody>
      </p:sp>
      <p:sp>
        <p:nvSpPr>
          <p:cNvPr id="3" name="Content Placeholder 2">
            <a:extLst>
              <a:ext uri="{FF2B5EF4-FFF2-40B4-BE49-F238E27FC236}">
                <a16:creationId xmlns:a16="http://schemas.microsoft.com/office/drawing/2014/main" id="{9582D6AF-28C5-4C2E-AE2B-1C09C0E640CB}"/>
              </a:ext>
            </a:extLst>
          </p:cNvPr>
          <p:cNvSpPr>
            <a:spLocks noGrp="1"/>
          </p:cNvSpPr>
          <p:nvPr>
            <p:ph idx="1"/>
          </p:nvPr>
        </p:nvSpPr>
        <p:spPr/>
        <p:txBody>
          <a:bodyPr/>
          <a:lstStyle/>
          <a:p>
            <a:r>
              <a:rPr lang="en-US" dirty="0"/>
              <a:t>As the final calls approach, the aim is to have all beam types and facilities represented. Most hours are concentrated to the most frequently utilized facilities, but these are expected to be used up during calls 14 and 15. </a:t>
            </a:r>
          </a:p>
          <a:p>
            <a:r>
              <a:rPr lang="en-US" dirty="0"/>
              <a:t>If some facilities still have beamtime left after call 15, a targeted call for these facilities can be opened during the winter 2025/2026, for experiments to be completed before/latest May 2026.</a:t>
            </a:r>
          </a:p>
          <a:p>
            <a:r>
              <a:rPr lang="en-US" dirty="0"/>
              <a:t>Some added funds potentially for increasing the remaining TA hours may be found in the unused TA user support, to be discussed separately</a:t>
            </a:r>
          </a:p>
        </p:txBody>
      </p:sp>
      <p:sp>
        <p:nvSpPr>
          <p:cNvPr id="4" name="Footer Placeholder 3">
            <a:extLst>
              <a:ext uri="{FF2B5EF4-FFF2-40B4-BE49-F238E27FC236}">
                <a16:creationId xmlns:a16="http://schemas.microsoft.com/office/drawing/2014/main" id="{411D6CD4-03AA-E60A-5B60-3982417A2F4D}"/>
              </a:ext>
            </a:extLst>
          </p:cNvPr>
          <p:cNvSpPr>
            <a:spLocks noGrp="1"/>
          </p:cNvSpPr>
          <p:nvPr>
            <p:ph type="ftr" sz="quarter" idx="3"/>
          </p:nvPr>
        </p:nvSpPr>
        <p:spPr/>
        <p:txBody>
          <a:bodyPr/>
          <a:lstStyle/>
          <a:p>
            <a:r>
              <a:rPr lang="en-GB"/>
              <a:t>RADNEXT 4th Annual Meeting – 12-13 May 2025</a:t>
            </a:r>
            <a:endParaRPr lang="en-US" dirty="0"/>
          </a:p>
        </p:txBody>
      </p:sp>
    </p:spTree>
    <p:extLst>
      <p:ext uri="{BB962C8B-B14F-4D97-AF65-F5344CB8AC3E}">
        <p14:creationId xmlns:p14="http://schemas.microsoft.com/office/powerpoint/2010/main" val="1753100074"/>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29678</TotalTime>
  <Words>1082</Words>
  <Application>Microsoft Office PowerPoint</Application>
  <PresentationFormat>On-screen Show (16:9)</PresentationFormat>
  <Paragraphs>257</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CERN2Corporate16-9</vt:lpstr>
      <vt:lpstr>TA status and funds reallocation</vt:lpstr>
      <vt:lpstr>Outline</vt:lpstr>
      <vt:lpstr>Delivered beamtime hours</vt:lpstr>
      <vt:lpstr>Remaining beamtime and reallocation overview</vt:lpstr>
      <vt:lpstr>TA hours of proton facilities</vt:lpstr>
      <vt:lpstr>TA hours of heavy ion facilities</vt:lpstr>
      <vt:lpstr>TA hours of neutron facilities</vt:lpstr>
      <vt:lpstr>TA hours of other facilities</vt:lpstr>
      <vt:lpstr>Conclusion</vt:lpstr>
      <vt:lpstr>Thank you for your attention!</vt:lpstr>
      <vt:lpstr>TA call 13 overview</vt:lpstr>
      <vt:lpstr>Beam types overview</vt:lpstr>
      <vt:lpstr>Overview of users and acceptance rates</vt:lpstr>
      <vt:lpstr>Proposal advancements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Daniel Paul Soderstrom</cp:lastModifiedBy>
  <cp:revision>896</cp:revision>
  <dcterms:created xsi:type="dcterms:W3CDTF">2016-04-26T16:44:32Z</dcterms:created>
  <dcterms:modified xsi:type="dcterms:W3CDTF">2025-05-12T16:35:22Z</dcterms:modified>
</cp:coreProperties>
</file>