
<file path=[Content_Types].xml><?xml version="1.0" encoding="utf-8"?>
<Types xmlns="http://schemas.openxmlformats.org/package/2006/content-types">
  <Default Extension="png" ContentType="image/png"/>
  <Default Extension="svg" ContentType="image/svg+xml"/>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33"/>
  </p:notesMasterIdLst>
  <p:sldIdLst>
    <p:sldId id="257" r:id="rId2"/>
    <p:sldId id="258" r:id="rId3"/>
    <p:sldId id="260" r:id="rId4"/>
    <p:sldId id="270" r:id="rId5"/>
    <p:sldId id="273" r:id="rId6"/>
    <p:sldId id="344" r:id="rId7"/>
    <p:sldId id="345" r:id="rId8"/>
    <p:sldId id="346" r:id="rId9"/>
    <p:sldId id="347" r:id="rId10"/>
    <p:sldId id="261" r:id="rId11"/>
    <p:sldId id="348" r:id="rId12"/>
    <p:sldId id="303" r:id="rId13"/>
    <p:sldId id="304" r:id="rId14"/>
    <p:sldId id="349" r:id="rId15"/>
    <p:sldId id="331" r:id="rId16"/>
    <p:sldId id="332" r:id="rId17"/>
    <p:sldId id="340" r:id="rId18"/>
    <p:sldId id="335" r:id="rId19"/>
    <p:sldId id="336" r:id="rId20"/>
    <p:sldId id="337" r:id="rId21"/>
    <p:sldId id="338" r:id="rId22"/>
    <p:sldId id="341" r:id="rId23"/>
    <p:sldId id="342" r:id="rId24"/>
    <p:sldId id="350" r:id="rId25"/>
    <p:sldId id="275" r:id="rId26"/>
    <p:sldId id="276" r:id="rId27"/>
    <p:sldId id="353" r:id="rId28"/>
    <p:sldId id="352" r:id="rId29"/>
    <p:sldId id="355" r:id="rId30"/>
    <p:sldId id="354" r:id="rId31"/>
    <p:sldId id="259" r:id="rId32"/>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96">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uben Garcia Alia" initials="RGA" lastIdx="1" clrIdx="0">
    <p:extLst>
      <p:ext uri="{19B8F6BF-5375-455C-9EA6-DF929625EA0E}">
        <p15:presenceInfo xmlns:p15="http://schemas.microsoft.com/office/powerpoint/2012/main" userId="S::ruben.garcia.alia@cern.ch::0d622252-54ff-4c3d-aaf0-7d44d5315123" providerId="AD"/>
      </p:ext>
    </p:extLst>
  </p:cmAuthor>
  <p:cmAuthor id="2" name="Pablo Federico Lopez" initials="PFL" lastIdx="2" clrIdx="1">
    <p:extLst>
      <p:ext uri="{19B8F6BF-5375-455C-9EA6-DF929625EA0E}">
        <p15:presenceInfo xmlns:p15="http://schemas.microsoft.com/office/powerpoint/2012/main" userId="S-1-5-21-1526224874-1540688658-1361462980-956899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0C377B"/>
    <a:srgbClr val="DC3CB2"/>
    <a:srgbClr val="104282"/>
    <a:srgbClr val="0B387C"/>
    <a:srgbClr val="0055A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84" autoAdjust="0"/>
    <p:restoredTop sz="94660"/>
  </p:normalViewPr>
  <p:slideViewPr>
    <p:cSldViewPr snapToGrid="0" snapToObjects="1">
      <p:cViewPr>
        <p:scale>
          <a:sx n="140" d="100"/>
          <a:sy n="140" d="100"/>
        </p:scale>
        <p:origin x="810" y="666"/>
      </p:cViewPr>
      <p:guideLst>
        <p:guide orient="horz" pos="1620"/>
        <p:guide pos="2896"/>
      </p:guideLst>
    </p:cSldViewPr>
  </p:slideViewPr>
  <p:notesTextViewPr>
    <p:cViewPr>
      <p:scale>
        <a:sx n="100" d="100"/>
        <a:sy n="100" d="100"/>
      </p:scale>
      <p:origin x="0" y="0"/>
    </p:cViewPr>
  </p:notesTextViewPr>
  <p:notesViewPr>
    <p:cSldViewPr snapToGrid="0" snapToObjects="1" showGuides="1">
      <p:cViewPr varScale="1">
        <p:scale>
          <a:sx n="136" d="100"/>
          <a:sy n="136" d="100"/>
        </p:scale>
        <p:origin x="-3872" y="-11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DA8CDB-4CDB-0047-B0A3-926A8FE44A35}" type="datetimeFigureOut">
              <a:rPr lang="fr-FR" smtClean="0"/>
              <a:t>06/05/2025</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460EA63-43D2-E842-92EA-B304A8820AD7}" type="slidenum">
              <a:rPr lang="fr-FR" smtClean="0"/>
              <a:t>‹N°›</a:t>
            </a:fld>
            <a:endParaRPr lang="fr-FR"/>
          </a:p>
        </p:txBody>
      </p:sp>
    </p:spTree>
    <p:extLst>
      <p:ext uri="{BB962C8B-B14F-4D97-AF65-F5344CB8AC3E}">
        <p14:creationId xmlns:p14="http://schemas.microsoft.com/office/powerpoint/2010/main" val="31791205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2ddd1a8d704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2ddd1a8d70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6938490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‹N°›</a:t>
            </a:fld>
            <a:endParaRPr lang="en-US" dirty="0"/>
          </a:p>
        </p:txBody>
      </p:sp>
      <p:sp>
        <p:nvSpPr>
          <p:cNvPr id="8" name="Footer Placeholder 2">
            <a:extLst>
              <a:ext uri="{FF2B5EF4-FFF2-40B4-BE49-F238E27FC236}">
                <a16:creationId xmlns:a16="http://schemas.microsoft.com/office/drawing/2014/main" id="{1F1F9CF6-ACF9-4B7D-9006-C11E82761E8C}"/>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RADNEXT 4th Annual Meeting – 12-13 May 2025</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‹N°›</a:t>
            </a:fld>
            <a:endParaRPr lang="en-US" dirty="0"/>
          </a:p>
        </p:txBody>
      </p:sp>
      <p:sp>
        <p:nvSpPr>
          <p:cNvPr id="7" name="Footer Placeholder 2">
            <a:extLst>
              <a:ext uri="{FF2B5EF4-FFF2-40B4-BE49-F238E27FC236}">
                <a16:creationId xmlns:a16="http://schemas.microsoft.com/office/drawing/2014/main" id="{30924EA9-8476-433D-83CF-F6236DD740CC}"/>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RADNEXT 4th Annual Meeting – 12-13 May 2025</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a:t>Click icon to add picture</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‹N°›</a:t>
            </a:fld>
            <a:endParaRPr lang="en-US" dirty="0"/>
          </a:p>
        </p:txBody>
      </p:sp>
      <p:sp>
        <p:nvSpPr>
          <p:cNvPr id="11" name="Footer Placeholder 2">
            <a:extLst>
              <a:ext uri="{FF2B5EF4-FFF2-40B4-BE49-F238E27FC236}">
                <a16:creationId xmlns:a16="http://schemas.microsoft.com/office/drawing/2014/main" id="{D38214CE-5E7A-42A7-86D0-23B7A8C131FB}"/>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RADNEXT 4th Annual Meeting – 12-13 May 2025</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9440" y="180511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a:t>Click to edit Master title style</a:t>
            </a:r>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‹N°›</a:t>
            </a:fld>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10" name="Footer Placeholder 2">
            <a:extLst>
              <a:ext uri="{FF2B5EF4-FFF2-40B4-BE49-F238E27FC236}">
                <a16:creationId xmlns:a16="http://schemas.microsoft.com/office/drawing/2014/main" id="{5C3EB8EC-D224-41DF-9F8A-06FBFEA10478}"/>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RADNEXT 4th Annual Meeting – 12-13 May 2025</a:t>
            </a:r>
            <a:endParaRPr lang="en-US" dirty="0"/>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Footer Placeholder 2">
            <a:extLst>
              <a:ext uri="{FF2B5EF4-FFF2-40B4-BE49-F238E27FC236}">
                <a16:creationId xmlns:a16="http://schemas.microsoft.com/office/drawing/2014/main" id="{43BBF022-EAE7-44E2-B560-8402578555E5}"/>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RADNEXT 4th Annual Meeting – 12-13 May 2025</a:t>
            </a:r>
            <a:endParaRPr lang="en-US" dirty="0"/>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lvl1pPr algn="l">
              <a:defRPr sz="2600" b="1"/>
            </a:lvl1pPr>
          </a:lstStyle>
          <a:p>
            <a:r>
              <a:rPr kumimoji="0" lang="en-US" dirty="0"/>
              <a:t>Click to edit Master title style</a:t>
            </a:r>
          </a:p>
        </p:txBody>
      </p:sp>
      <p:sp>
        <p:nvSpPr>
          <p:cNvPr id="3" name="Espace réservé du contenu 2"/>
          <p:cNvSpPr>
            <a:spLocks noGrp="1"/>
          </p:cNvSpPr>
          <p:nvPr>
            <p:ph idx="1"/>
          </p:nvPr>
        </p:nvSpPr>
        <p:spPr/>
        <p:txBody>
          <a:bodyPr/>
          <a:lstStyle>
            <a:lvl1pPr>
              <a:defRPr sz="1600"/>
            </a:lvl1pPr>
            <a:lvl2pPr>
              <a:defRPr sz="1500"/>
            </a:lvl2pPr>
            <a:lvl3pPr>
              <a:defRPr sz="1400"/>
            </a:lvl3pPr>
            <a:lvl4pPr>
              <a:defRPr sz="1300"/>
            </a:lvl4pPr>
            <a:lvl5pPr>
              <a:defRPr sz="1200"/>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‹N°›</a:t>
            </a:fld>
            <a:endParaRPr lang="en-US" dirty="0"/>
          </a:p>
        </p:txBody>
      </p:sp>
      <p:sp>
        <p:nvSpPr>
          <p:cNvPr id="10" name="Footer Placeholder 2">
            <a:extLst>
              <a:ext uri="{FF2B5EF4-FFF2-40B4-BE49-F238E27FC236}">
                <a16:creationId xmlns:a16="http://schemas.microsoft.com/office/drawing/2014/main" id="{FC72C277-F481-4AEC-BE20-39B5F5CA8A7C}"/>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RADNEXT 4th Annual Meeting – 12-13 May 2025</a:t>
            </a:r>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en-US"/>
              <a:t>Click to edit Master title style</a:t>
            </a:r>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‹N°›</a:t>
            </a:fld>
            <a:endParaRPr lang="en-US" dirty="0"/>
          </a:p>
        </p:txBody>
      </p:sp>
      <p:sp>
        <p:nvSpPr>
          <p:cNvPr id="11" name="Footer Placeholder 2">
            <a:extLst>
              <a:ext uri="{FF2B5EF4-FFF2-40B4-BE49-F238E27FC236}">
                <a16:creationId xmlns:a16="http://schemas.microsoft.com/office/drawing/2014/main" id="{CD8D1CD9-9CA0-4386-970F-E72087CC85FB}"/>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RADNEXT 4th Annual Meeting – 12-13 May 2025</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en-US"/>
              <a:t>Click to edit Master title style</a:t>
            </a:r>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‹N°›</a:t>
            </a:fld>
            <a:endParaRPr lang="en-US" dirty="0"/>
          </a:p>
        </p:txBody>
      </p:sp>
      <p:sp>
        <p:nvSpPr>
          <p:cNvPr id="9" name="Footer Placeholder 2">
            <a:extLst>
              <a:ext uri="{FF2B5EF4-FFF2-40B4-BE49-F238E27FC236}">
                <a16:creationId xmlns:a16="http://schemas.microsoft.com/office/drawing/2014/main" id="{2622A7C7-9F4A-438B-B9FD-D4E59BF2DC2D}"/>
              </a:ext>
            </a:extLst>
          </p:cNvPr>
          <p:cNvSpPr>
            <a:spLocks noGrp="1"/>
          </p:cNvSpPr>
          <p:nvPr>
            <p:ph type="ftr" sz="quarter" idx="1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RADNEXT 4th Annual Meeting – 12-13 May 2025</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3" name="Footer Placeholder 2"/>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RADNEXT 4th Annual Meeting – 12-13 May 2025</a:t>
            </a:r>
            <a:endParaRPr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‹N°›</a:t>
            </a:fld>
            <a:endParaRPr lang="en-US" dirty="0"/>
          </a:p>
        </p:txBody>
      </p:sp>
      <p:pic>
        <p:nvPicPr>
          <p:cNvPr id="6" name="Picture 5">
            <a:extLst>
              <a:ext uri="{FF2B5EF4-FFF2-40B4-BE49-F238E27FC236}">
                <a16:creationId xmlns:a16="http://schemas.microsoft.com/office/drawing/2014/main" id="{189B27FB-FA01-4CBA-8008-D7658876D9BA}"/>
              </a:ext>
            </a:extLst>
          </p:cNvPr>
          <p:cNvPicPr>
            <a:picLocks noChangeAspect="1"/>
          </p:cNvPicPr>
          <p:nvPr userDrawn="1"/>
        </p:nvPicPr>
        <p:blipFill>
          <a:blip r:embed="rId15"/>
          <a:stretch>
            <a:fillRect/>
          </a:stretch>
        </p:blipFill>
        <p:spPr>
          <a:xfrm>
            <a:off x="199368" y="4709827"/>
            <a:ext cx="1144799" cy="43367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hf hd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24.jp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4.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34.emf"/><Relationship Id="rId5" Type="http://schemas.openxmlformats.org/officeDocument/2006/relationships/image" Target="../media/image33.png"/><Relationship Id="rId4" Type="http://schemas.openxmlformats.org/officeDocument/2006/relationships/image" Target="../media/image32.emf"/></Relationships>
</file>

<file path=ppt/slides/_rels/slide13.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35.jpg"/><Relationship Id="rId7" Type="http://schemas.openxmlformats.org/officeDocument/2006/relationships/image" Target="../media/image37.png"/><Relationship Id="rId2" Type="http://schemas.openxmlformats.org/officeDocument/2006/relationships/image" Target="../media/image31.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36.png"/><Relationship Id="rId10" Type="http://schemas.openxmlformats.org/officeDocument/2006/relationships/image" Target="../media/image38.png"/><Relationship Id="rId4" Type="http://schemas.openxmlformats.org/officeDocument/2006/relationships/image" Target="../media/image7.png"/><Relationship Id="rId9" Type="http://schemas.openxmlformats.org/officeDocument/2006/relationships/image" Target="../media/image8.png"/></Relationships>
</file>

<file path=ppt/slides/_rels/slide14.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5.jpg"/><Relationship Id="rId7" Type="http://schemas.openxmlformats.org/officeDocument/2006/relationships/image" Target="../media/image39.jp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8.png"/><Relationship Id="rId5" Type="http://schemas.microsoft.com/office/2007/relationships/hdphoto" Target="../media/hdphoto1.wdp"/><Relationship Id="rId4" Type="http://schemas.openxmlformats.org/officeDocument/2006/relationships/image" Target="../media/image37.png"/></Relationships>
</file>

<file path=ppt/slides/_rels/slide15.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7.png"/><Relationship Id="rId7" Type="http://schemas.openxmlformats.org/officeDocument/2006/relationships/image" Target="../media/image41.w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42.png"/><Relationship Id="rId4" Type="http://schemas.openxmlformats.org/officeDocument/2006/relationships/image" Target="../media/image35.jpg"/></Relationships>
</file>

<file path=ppt/slides/_rels/slide16.xml.rels><?xml version="1.0" encoding="UTF-8" standalone="yes"?>
<Relationships xmlns="http://schemas.openxmlformats.org/package/2006/relationships"><Relationship Id="rId3" Type="http://schemas.openxmlformats.org/officeDocument/2006/relationships/hyperlink" Target="https://www.sciencedirect.com/science/article/pii/S2666950125000355" TargetMode="External"/><Relationship Id="rId7" Type="http://schemas.openxmlformats.org/officeDocument/2006/relationships/image" Target="../media/image44.png"/><Relationship Id="rId2" Type="http://schemas.openxmlformats.org/officeDocument/2006/relationships/hyperlink" Target="https://indico.cern.ch/event/1348465/contributions/5991275/" TargetMode="External"/><Relationship Id="rId1" Type="http://schemas.openxmlformats.org/officeDocument/2006/relationships/slideLayout" Target="../slideLayouts/slideLayout7.xml"/><Relationship Id="rId6" Type="http://schemas.openxmlformats.org/officeDocument/2006/relationships/image" Target="../media/image36.png"/><Relationship Id="rId5" Type="http://schemas.openxmlformats.org/officeDocument/2006/relationships/image" Target="../media/image35.jpg"/><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34.emf"/><Relationship Id="rId5" Type="http://schemas.openxmlformats.org/officeDocument/2006/relationships/image" Target="../media/image33.png"/><Relationship Id="rId4" Type="http://schemas.openxmlformats.org/officeDocument/2006/relationships/image" Target="../media/image32.emf"/></Relationships>
</file>

<file path=ppt/slides/_rels/slide1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sv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s>
</file>

<file path=ppt/slides/_rels/slide20.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image" Target="../media/image48.emf"/><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21.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50.emf"/><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34.emf"/><Relationship Id="rId5" Type="http://schemas.openxmlformats.org/officeDocument/2006/relationships/image" Target="../media/image33.png"/><Relationship Id="rId4" Type="http://schemas.openxmlformats.org/officeDocument/2006/relationships/image" Target="../media/image32.emf"/></Relationships>
</file>

<file path=ppt/slides/_rels/slide23.xml.rels><?xml version="1.0" encoding="UTF-8" standalone="yes"?>
<Relationships xmlns="http://schemas.openxmlformats.org/package/2006/relationships"><Relationship Id="rId3" Type="http://schemas.openxmlformats.org/officeDocument/2006/relationships/image" Target="../media/image51.png"/><Relationship Id="rId7" Type="http://schemas.openxmlformats.org/officeDocument/2006/relationships/image" Target="../media/image18.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33.png"/></Relationships>
</file>

<file path=ppt/slides/_rels/slide2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8.png"/><Relationship Id="rId1" Type="http://schemas.openxmlformats.org/officeDocument/2006/relationships/slideLayout" Target="../slideLayouts/slideLayout11.xml"/><Relationship Id="rId5" Type="http://schemas.openxmlformats.org/officeDocument/2006/relationships/image" Target="../media/image54.png"/><Relationship Id="rId4" Type="http://schemas.openxmlformats.org/officeDocument/2006/relationships/image" Target="../media/image5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hyperlink" Target="https://doi.org/10.1016/j.rio.2025.100807" TargetMode="External"/><Relationship Id="rId2" Type="http://schemas.openxmlformats.org/officeDocument/2006/relationships/hyperlink" Target="https://ieeexplore.ieee.org/abstract/document/10945904" TargetMode="Externa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hyperlink" Target="https://ieeexplore.ieee.org/abstract/document/10478215" TargetMode="External"/><Relationship Id="rId2" Type="http://schemas.openxmlformats.org/officeDocument/2006/relationships/hyperlink" Target="https://ieeexplore.ieee.org/abstract/document/10474388" TargetMode="External"/><Relationship Id="rId1" Type="http://schemas.openxmlformats.org/officeDocument/2006/relationships/slideLayout" Target="../slideLayouts/slideLayout7.xml"/><Relationship Id="rId6" Type="http://schemas.openxmlformats.org/officeDocument/2006/relationships/hyperlink" Target="https://doi.org/10.1051/epjconf/202532208006" TargetMode="External"/><Relationship Id="rId5" Type="http://schemas.openxmlformats.org/officeDocument/2006/relationships/hyperlink" Target="https://doi.org/10.3390/electronics12010081" TargetMode="External"/><Relationship Id="rId4" Type="http://schemas.openxmlformats.org/officeDocument/2006/relationships/hyperlink" Target="https://ieeexplore.ieee.org/document/10059196"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1.xml"/></Relationships>
</file>

<file path=ppt/slides/_rels/slide31.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1.jpeg"/><Relationship Id="rId7" Type="http://schemas.openxmlformats.org/officeDocument/2006/relationships/image" Target="../media/image10.png"/><Relationship Id="rId2" Type="http://schemas.openxmlformats.org/officeDocument/2006/relationships/image" Target="../media/image20.png"/><Relationship Id="rId1" Type="http://schemas.openxmlformats.org/officeDocument/2006/relationships/slideLayout" Target="../slideLayouts/slideLayout7.xml"/><Relationship Id="rId6" Type="http://schemas.openxmlformats.org/officeDocument/2006/relationships/image" Target="../media/image24.jpg"/><Relationship Id="rId5" Type="http://schemas.openxmlformats.org/officeDocument/2006/relationships/image" Target="../media/image23.png"/><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24.jpg"/></Relationships>
</file>

<file path=ppt/slides/_rels/slide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2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4171" y="1128279"/>
            <a:ext cx="8226854" cy="705332"/>
          </a:xfrm>
        </p:spPr>
        <p:txBody>
          <a:bodyPr>
            <a:noAutofit/>
          </a:bodyPr>
          <a:lstStyle/>
          <a:p>
            <a:r>
              <a:rPr lang="en-US" sz="2800" b="1" dirty="0"/>
              <a:t>WP05-JRA1 </a:t>
            </a:r>
            <a:r>
              <a:rPr lang="en-US" sz="2800" dirty="0"/>
              <a:t>Radiation monitors, dosimeters and beam characterization </a:t>
            </a:r>
            <a:endParaRPr lang="en-GB" sz="2800" b="1" dirty="0"/>
          </a:p>
        </p:txBody>
      </p:sp>
      <p:sp>
        <p:nvSpPr>
          <p:cNvPr id="6" name="Text Placeholder 5"/>
          <p:cNvSpPr>
            <a:spLocks noGrp="1"/>
          </p:cNvSpPr>
          <p:nvPr>
            <p:ph type="body" idx="10"/>
          </p:nvPr>
        </p:nvSpPr>
        <p:spPr>
          <a:xfrm>
            <a:off x="457200" y="2652278"/>
            <a:ext cx="7233138" cy="314740"/>
          </a:xfrm>
        </p:spPr>
        <p:txBody>
          <a:bodyPr>
            <a:normAutofit fontScale="25000" lnSpcReduction="20000"/>
          </a:bodyPr>
          <a:lstStyle/>
          <a:p>
            <a:r>
              <a:rPr lang="en-US" sz="6200" dirty="0"/>
              <a:t>Sylvain GIRARD (WPL, UJM), Cornelia HOEHR (Deputy WPL, TRIUMF)</a:t>
            </a:r>
          </a:p>
          <a:p>
            <a:r>
              <a:rPr lang="en-GB" sz="6200" dirty="0"/>
              <a:t>RADNEXT 4</a:t>
            </a:r>
            <a:r>
              <a:rPr lang="en-GB" sz="6200" baseline="30000" dirty="0"/>
              <a:t>th</a:t>
            </a:r>
            <a:r>
              <a:rPr lang="en-GB" sz="6200" dirty="0"/>
              <a:t> Annual Meeting </a:t>
            </a:r>
            <a:r>
              <a:rPr lang="en-US" sz="6200" dirty="0">
                <a:solidFill>
                  <a:schemeClr val="tx2">
                    <a:lumMod val="60000"/>
                    <a:lumOff val="40000"/>
                  </a:schemeClr>
                </a:solidFill>
              </a:rPr>
              <a:t>– 12 and 13 May 2025</a:t>
            </a:r>
          </a:p>
          <a:p>
            <a:r>
              <a:rPr lang="en-US" sz="6400" u="sng" dirty="0">
                <a:solidFill>
                  <a:srgbClr val="0563C1"/>
                </a:solidFill>
                <a:latin typeface="+mj-lt"/>
                <a:ea typeface="Calibri" panose="020F0502020204030204" pitchFamily="34" charset="0"/>
              </a:rPr>
              <a:t>https://indico.cern.ch/e/radnext-2025   </a:t>
            </a:r>
            <a:endParaRPr lang="en-GB" sz="6400" dirty="0">
              <a:solidFill>
                <a:schemeClr val="tx2">
                  <a:lumMod val="60000"/>
                  <a:lumOff val="40000"/>
                </a:schemeClr>
              </a:solidFill>
              <a:latin typeface="+mj-lt"/>
            </a:endParaRPr>
          </a:p>
        </p:txBody>
      </p:sp>
      <p:sp>
        <p:nvSpPr>
          <p:cNvPr id="5" name="Slide Number Placeholder 4"/>
          <p:cNvSpPr>
            <a:spLocks noGrp="1"/>
          </p:cNvSpPr>
          <p:nvPr>
            <p:ph type="sldNum" sz="quarter" idx="4294967295"/>
          </p:nvPr>
        </p:nvSpPr>
        <p:spPr>
          <a:xfrm>
            <a:off x="8642350" y="4767263"/>
            <a:ext cx="501650" cy="274637"/>
          </a:xfrm>
        </p:spPr>
        <p:txBody>
          <a:bodyPr/>
          <a:lstStyle/>
          <a:p>
            <a:fld id="{17918391-D411-FE40-AAD7-861AE5233E0E}" type="slidenum">
              <a:rPr lang="en-US" smtClean="0"/>
              <a:pPr/>
              <a:t>1</a:t>
            </a:fld>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32410" y="2823356"/>
            <a:ext cx="4798615" cy="1817812"/>
          </a:xfrm>
          <a:prstGeom prst="rect">
            <a:avLst/>
          </a:prstGeom>
        </p:spPr>
      </p:pic>
      <p:sp>
        <p:nvSpPr>
          <p:cNvPr id="4" name="Footer Placeholder 3"/>
          <p:cNvSpPr>
            <a:spLocks noGrp="1"/>
          </p:cNvSpPr>
          <p:nvPr>
            <p:ph type="ftr" sz="quarter" idx="3"/>
          </p:nvPr>
        </p:nvSpPr>
        <p:spPr/>
        <p:txBody>
          <a:bodyPr/>
          <a:lstStyle/>
          <a:p>
            <a:r>
              <a:rPr lang="en-GB" dirty="0"/>
              <a:t>RADNEXT 4th Annual Meeting – 12-13 May 2025</a:t>
            </a:r>
            <a:endParaRPr lang="en-US" dirty="0"/>
          </a:p>
        </p:txBody>
      </p:sp>
      <p:pic>
        <p:nvPicPr>
          <p:cNvPr id="7" name="Picture 6"/>
          <p:cNvPicPr>
            <a:picLocks noChangeAspect="1"/>
          </p:cNvPicPr>
          <p:nvPr/>
        </p:nvPicPr>
        <p:blipFill>
          <a:blip r:embed="rId3"/>
          <a:stretch>
            <a:fillRect/>
          </a:stretch>
        </p:blipFill>
        <p:spPr>
          <a:xfrm>
            <a:off x="0" y="4463227"/>
            <a:ext cx="3968954" cy="577880"/>
          </a:xfrm>
          <a:prstGeom prst="rect">
            <a:avLst/>
          </a:prstGeom>
        </p:spPr>
      </p:pic>
    </p:spTree>
    <p:extLst>
      <p:ext uri="{BB962C8B-B14F-4D97-AF65-F5344CB8AC3E}">
        <p14:creationId xmlns:p14="http://schemas.microsoft.com/office/powerpoint/2010/main" val="1590182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114118A-1373-4B12-98AB-FBABA74DE916}"/>
              </a:ext>
            </a:extLst>
          </p:cNvPr>
          <p:cNvSpPr>
            <a:spLocks noGrp="1"/>
          </p:cNvSpPr>
          <p:nvPr>
            <p:ph type="title"/>
          </p:nvPr>
        </p:nvSpPr>
        <p:spPr>
          <a:xfrm>
            <a:off x="1371600" y="921274"/>
            <a:ext cx="8226854" cy="705332"/>
          </a:xfrm>
        </p:spPr>
        <p:txBody>
          <a:bodyPr/>
          <a:lstStyle/>
          <a:p>
            <a:r>
              <a:rPr lang="de-DE" dirty="0"/>
              <a:t>Online beam </a:t>
            </a:r>
            <a:r>
              <a:rPr lang="de-DE" dirty="0" err="1"/>
              <a:t>monitoring</a:t>
            </a:r>
            <a:endParaRPr lang="de-DE" dirty="0"/>
          </a:p>
        </p:txBody>
      </p:sp>
      <p:pic>
        <p:nvPicPr>
          <p:cNvPr id="2051" name="Bild 5">
            <a:extLst>
              <a:ext uri="{FF2B5EF4-FFF2-40B4-BE49-F238E27FC236}">
                <a16:creationId xmlns:a16="http://schemas.microsoft.com/office/drawing/2014/main" id="{C7E36D78-136B-AF51-D38F-13F5DBF510E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50877" y="953001"/>
            <a:ext cx="2808458" cy="1404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 name="Grafik 4" descr="Ein Bild, das Im Haus, Maschine, Elektronik, medizinische Ausrüstung enthält.&#10;&#10;Automatisch generierte Beschreibung">
            <a:extLst>
              <a:ext uri="{FF2B5EF4-FFF2-40B4-BE49-F238E27FC236}">
                <a16:creationId xmlns:a16="http://schemas.microsoft.com/office/drawing/2014/main" id="{FD29D168-95CA-C923-DED7-95F1622326A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82063" y="1755973"/>
            <a:ext cx="2585166" cy="2585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feld 3">
            <a:extLst>
              <a:ext uri="{FF2B5EF4-FFF2-40B4-BE49-F238E27FC236}">
                <a16:creationId xmlns:a16="http://schemas.microsoft.com/office/drawing/2014/main" id="{1B98606A-6FA2-EC3A-D2B1-2B36A755F810}"/>
              </a:ext>
            </a:extLst>
          </p:cNvPr>
          <p:cNvSpPr txBox="1"/>
          <p:nvPr/>
        </p:nvSpPr>
        <p:spPr>
          <a:xfrm>
            <a:off x="4478492" y="2592125"/>
            <a:ext cx="4589307" cy="1962076"/>
          </a:xfrm>
          <a:prstGeom prst="rect">
            <a:avLst/>
          </a:prstGeom>
          <a:noFill/>
        </p:spPr>
        <p:txBody>
          <a:bodyPr wrap="square" rtlCol="0">
            <a:spAutoFit/>
          </a:bodyPr>
          <a:lstStyle/>
          <a:p>
            <a:pPr marL="214313" indent="-214313">
              <a:buFont typeface="Arial" panose="020B0604020202020204" pitchFamily="34" charset="0"/>
              <a:buChar char="•"/>
            </a:pPr>
            <a:r>
              <a:rPr lang="de-DE" sz="1350" dirty="0"/>
              <a:t>Bachelor </a:t>
            </a:r>
            <a:r>
              <a:rPr lang="de-DE" sz="1350" dirty="0" err="1"/>
              <a:t>thesis</a:t>
            </a:r>
            <a:r>
              <a:rPr lang="de-DE" sz="1350" dirty="0"/>
              <a:t> </a:t>
            </a:r>
            <a:r>
              <a:rPr lang="de-DE" sz="1350" dirty="0" err="1"/>
              <a:t>by</a:t>
            </a:r>
            <a:r>
              <a:rPr lang="de-DE" sz="1350" dirty="0"/>
              <a:t> Jannis Wächter</a:t>
            </a:r>
          </a:p>
          <a:p>
            <a:pPr marL="214313" indent="-214313">
              <a:buFont typeface="Arial" panose="020B0604020202020204" pitchFamily="34" charset="0"/>
              <a:buChar char="•"/>
            </a:pPr>
            <a:r>
              <a:rPr lang="de-DE" sz="1350" dirty="0"/>
              <a:t>Device </a:t>
            </a:r>
            <a:r>
              <a:rPr lang="de-DE" sz="1350" dirty="0" err="1"/>
              <a:t>enables</a:t>
            </a:r>
            <a:r>
              <a:rPr lang="de-DE" sz="1350" dirty="0"/>
              <a:t> </a:t>
            </a:r>
            <a:r>
              <a:rPr lang="de-DE" sz="1350" dirty="0" err="1"/>
              <a:t>the</a:t>
            </a:r>
            <a:r>
              <a:rPr lang="de-DE" sz="1350" dirty="0"/>
              <a:t> </a:t>
            </a:r>
            <a:r>
              <a:rPr lang="de-DE" sz="1350" dirty="0" err="1"/>
              <a:t>measurement</a:t>
            </a:r>
            <a:r>
              <a:rPr lang="de-DE" sz="1350" dirty="0"/>
              <a:t> </a:t>
            </a:r>
            <a:r>
              <a:rPr lang="de-DE" sz="1350" dirty="0" err="1"/>
              <a:t>of</a:t>
            </a:r>
            <a:r>
              <a:rPr lang="de-DE" sz="1350" dirty="0"/>
              <a:t> </a:t>
            </a:r>
            <a:r>
              <a:rPr lang="de-DE" sz="1350" dirty="0" err="1"/>
              <a:t>the</a:t>
            </a:r>
            <a:r>
              <a:rPr lang="de-DE" sz="1350" dirty="0"/>
              <a:t> beam </a:t>
            </a:r>
            <a:r>
              <a:rPr lang="de-DE" sz="1350" dirty="0" err="1"/>
              <a:t>with</a:t>
            </a:r>
            <a:r>
              <a:rPr lang="de-DE" sz="1350" dirty="0"/>
              <a:t> </a:t>
            </a:r>
            <a:r>
              <a:rPr lang="de-DE" sz="1350" dirty="0" err="1"/>
              <a:t>the</a:t>
            </a:r>
            <a:r>
              <a:rPr lang="de-DE" sz="1350" dirty="0"/>
              <a:t> </a:t>
            </a:r>
            <a:r>
              <a:rPr lang="de-DE" sz="1350" dirty="0" err="1"/>
              <a:t>opportunity</a:t>
            </a:r>
            <a:r>
              <a:rPr lang="de-DE" sz="1350" dirty="0"/>
              <a:t> </a:t>
            </a:r>
            <a:r>
              <a:rPr lang="de-DE" sz="1350" dirty="0" err="1"/>
              <a:t>to</a:t>
            </a:r>
            <a:r>
              <a:rPr lang="de-DE" sz="1350" dirty="0"/>
              <a:t> </a:t>
            </a:r>
            <a:r>
              <a:rPr lang="de-DE" sz="1350" dirty="0" err="1"/>
              <a:t>move</a:t>
            </a:r>
            <a:r>
              <a:rPr lang="de-DE" sz="1350" dirty="0"/>
              <a:t> a DUT </a:t>
            </a:r>
            <a:r>
              <a:rPr lang="de-DE" sz="1350" dirty="0" err="1"/>
              <a:t>into</a:t>
            </a:r>
            <a:r>
              <a:rPr lang="de-DE" sz="1350" dirty="0"/>
              <a:t> </a:t>
            </a:r>
            <a:r>
              <a:rPr lang="de-DE" sz="1350" dirty="0" err="1"/>
              <a:t>or</a:t>
            </a:r>
            <a:r>
              <a:rPr lang="de-DE" sz="1350" dirty="0"/>
              <a:t> out </a:t>
            </a:r>
            <a:r>
              <a:rPr lang="de-DE" sz="1350" dirty="0" err="1"/>
              <a:t>of</a:t>
            </a:r>
            <a:r>
              <a:rPr lang="de-DE" sz="1350" dirty="0"/>
              <a:t> </a:t>
            </a:r>
            <a:r>
              <a:rPr lang="de-DE" sz="1350" dirty="0" err="1"/>
              <a:t>the</a:t>
            </a:r>
            <a:r>
              <a:rPr lang="de-DE" sz="1350" dirty="0"/>
              <a:t> beam </a:t>
            </a:r>
            <a:r>
              <a:rPr lang="de-DE" sz="1350" dirty="0" err="1"/>
              <a:t>without</a:t>
            </a:r>
            <a:r>
              <a:rPr lang="de-DE" sz="1350" dirty="0"/>
              <a:t> </a:t>
            </a:r>
            <a:r>
              <a:rPr lang="de-DE" sz="1350" dirty="0" err="1"/>
              <a:t>the</a:t>
            </a:r>
            <a:r>
              <a:rPr lang="de-DE" sz="1350" dirty="0"/>
              <a:t> </a:t>
            </a:r>
            <a:r>
              <a:rPr lang="de-DE" sz="1350" dirty="0" err="1"/>
              <a:t>need</a:t>
            </a:r>
            <a:r>
              <a:rPr lang="de-DE" sz="1350" dirty="0"/>
              <a:t> </a:t>
            </a:r>
            <a:r>
              <a:rPr lang="de-DE" sz="1350" dirty="0" err="1"/>
              <a:t>to</a:t>
            </a:r>
            <a:r>
              <a:rPr lang="de-DE" sz="1350" dirty="0"/>
              <a:t> </a:t>
            </a:r>
            <a:r>
              <a:rPr lang="de-DE" sz="1350" dirty="0" err="1"/>
              <a:t>enter</a:t>
            </a:r>
            <a:r>
              <a:rPr lang="de-DE" sz="1350" dirty="0"/>
              <a:t> </a:t>
            </a:r>
            <a:r>
              <a:rPr lang="de-DE" sz="1350" dirty="0" err="1"/>
              <a:t>the</a:t>
            </a:r>
            <a:r>
              <a:rPr lang="de-DE" sz="1350" dirty="0"/>
              <a:t> </a:t>
            </a:r>
            <a:r>
              <a:rPr lang="de-DE" sz="1350" dirty="0" err="1"/>
              <a:t>room</a:t>
            </a:r>
            <a:endParaRPr lang="de-DE" sz="1350" dirty="0"/>
          </a:p>
          <a:p>
            <a:pPr marL="214313" indent="-214313">
              <a:buFont typeface="Arial" panose="020B0604020202020204" pitchFamily="34" charset="0"/>
              <a:buChar char="•"/>
            </a:pPr>
            <a:r>
              <a:rPr lang="de-DE" sz="1350" dirty="0" err="1"/>
              <a:t>Saves</a:t>
            </a:r>
            <a:r>
              <a:rPr lang="de-DE" sz="1350" dirty="0"/>
              <a:t> time, </a:t>
            </a:r>
            <a:r>
              <a:rPr lang="de-DE" sz="1350" dirty="0" err="1"/>
              <a:t>reduces</a:t>
            </a:r>
            <a:r>
              <a:rPr lang="de-DE" sz="1350" dirty="0"/>
              <a:t> </a:t>
            </a:r>
            <a:r>
              <a:rPr lang="de-DE" sz="1350" dirty="0" err="1"/>
              <a:t>necessary</a:t>
            </a:r>
            <a:r>
              <a:rPr lang="de-DE" sz="1350" dirty="0"/>
              <a:t> </a:t>
            </a:r>
            <a:r>
              <a:rPr lang="de-DE" sz="1350" dirty="0" err="1"/>
              <a:t>amount</a:t>
            </a:r>
            <a:r>
              <a:rPr lang="de-DE" sz="1350" dirty="0"/>
              <a:t> </a:t>
            </a:r>
            <a:r>
              <a:rPr lang="de-DE" sz="1350" dirty="0" err="1"/>
              <a:t>of</a:t>
            </a:r>
            <a:r>
              <a:rPr lang="de-DE" sz="1350" dirty="0"/>
              <a:t> RP </a:t>
            </a:r>
            <a:r>
              <a:rPr lang="de-DE" sz="1350" dirty="0" err="1"/>
              <a:t>measures</a:t>
            </a:r>
            <a:endParaRPr lang="de-DE" sz="1350" dirty="0"/>
          </a:p>
          <a:p>
            <a:pPr marL="214313" indent="-214313">
              <a:buFont typeface="Arial" panose="020B0604020202020204" pitchFamily="34" charset="0"/>
              <a:buChar char="•"/>
            </a:pPr>
            <a:r>
              <a:rPr lang="de-DE" sz="1350" dirty="0" err="1"/>
              <a:t>Locates</a:t>
            </a:r>
            <a:r>
              <a:rPr lang="de-DE" sz="1350" dirty="0"/>
              <a:t> beam </a:t>
            </a:r>
            <a:r>
              <a:rPr lang="de-DE" sz="1350" dirty="0" err="1"/>
              <a:t>center</a:t>
            </a:r>
            <a:endParaRPr lang="de-DE" sz="1350" dirty="0"/>
          </a:p>
          <a:p>
            <a:pPr marL="214313" indent="-214313">
              <a:buFont typeface="Arial" panose="020B0604020202020204" pitchFamily="34" charset="0"/>
              <a:buChar char="•"/>
            </a:pPr>
            <a:r>
              <a:rPr lang="de-DE" sz="1350" dirty="0" err="1"/>
              <a:t>Tested</a:t>
            </a:r>
            <a:r>
              <a:rPr lang="de-DE" sz="1350" dirty="0"/>
              <a:t> </a:t>
            </a:r>
            <a:r>
              <a:rPr lang="de-DE" sz="1350" dirty="0" err="1"/>
              <a:t>with</a:t>
            </a:r>
            <a:r>
              <a:rPr lang="de-DE" sz="1350" dirty="0"/>
              <a:t> a </a:t>
            </a:r>
            <a:r>
              <a:rPr lang="de-DE" sz="1350" dirty="0" err="1"/>
              <a:t>medical</a:t>
            </a:r>
            <a:r>
              <a:rPr lang="de-DE" sz="1350" dirty="0"/>
              <a:t> linear </a:t>
            </a:r>
            <a:r>
              <a:rPr lang="de-DE" sz="1350" dirty="0" err="1"/>
              <a:t>accelerator</a:t>
            </a:r>
            <a:r>
              <a:rPr lang="de-DE" sz="1350" dirty="0"/>
              <a:t> at Pius Hospital Oldenburg</a:t>
            </a:r>
          </a:p>
        </p:txBody>
      </p:sp>
      <p:sp>
        <p:nvSpPr>
          <p:cNvPr id="7" name="Rectangle 6">
            <a:extLst>
              <a:ext uri="{FF2B5EF4-FFF2-40B4-BE49-F238E27FC236}">
                <a16:creationId xmlns:a16="http://schemas.microsoft.com/office/drawing/2014/main" id="{907B9907-DA2F-4C1F-81E6-4AD3AF82AC91}"/>
              </a:ext>
            </a:extLst>
          </p:cNvPr>
          <p:cNvSpPr/>
          <p:nvPr/>
        </p:nvSpPr>
        <p:spPr>
          <a:xfrm>
            <a:off x="215033" y="3725799"/>
            <a:ext cx="1301959" cy="246221"/>
          </a:xfrm>
          <a:prstGeom prst="rect">
            <a:avLst/>
          </a:prstGeom>
        </p:spPr>
        <p:txBody>
          <a:bodyPr wrap="none">
            <a:spAutoFit/>
          </a:bodyPr>
          <a:lstStyle/>
          <a:p>
            <a:r>
              <a:rPr lang="en-GB" sz="1000" b="1" i="1" dirty="0"/>
              <a:t>Andreas PFLAUM </a:t>
            </a:r>
            <a:endParaRPr lang="fr-FR" sz="1000" i="1" dirty="0"/>
          </a:p>
        </p:txBody>
      </p:sp>
      <p:pic>
        <p:nvPicPr>
          <p:cNvPr id="8" name="Image 7">
            <a:extLst>
              <a:ext uri="{FF2B5EF4-FFF2-40B4-BE49-F238E27FC236}">
                <a16:creationId xmlns:a16="http://schemas.microsoft.com/office/drawing/2014/main" id="{A3BF6F6F-F7E3-4AF1-B03D-D880526BE1EE}"/>
              </a:ext>
            </a:extLst>
          </p:cNvPr>
          <p:cNvPicPr>
            <a:picLocks noChangeAspect="1"/>
          </p:cNvPicPr>
          <p:nvPr/>
        </p:nvPicPr>
        <p:blipFill>
          <a:blip r:embed="rId4"/>
          <a:stretch>
            <a:fillRect/>
          </a:stretch>
        </p:blipFill>
        <p:spPr>
          <a:xfrm>
            <a:off x="168840" y="2317981"/>
            <a:ext cx="1301959" cy="1374100"/>
          </a:xfrm>
          <a:prstGeom prst="rect">
            <a:avLst/>
          </a:prstGeom>
        </p:spPr>
      </p:pic>
      <p:pic>
        <p:nvPicPr>
          <p:cNvPr id="9" name="Image 8">
            <a:extLst>
              <a:ext uri="{FF2B5EF4-FFF2-40B4-BE49-F238E27FC236}">
                <a16:creationId xmlns:a16="http://schemas.microsoft.com/office/drawing/2014/main" id="{6918885E-BF80-41B6-9A45-67E1B4B89362}"/>
              </a:ext>
            </a:extLst>
          </p:cNvPr>
          <p:cNvPicPr>
            <a:picLocks noChangeAspect="1"/>
          </p:cNvPicPr>
          <p:nvPr/>
        </p:nvPicPr>
        <p:blipFill>
          <a:blip r:embed="rId5"/>
          <a:stretch>
            <a:fillRect/>
          </a:stretch>
        </p:blipFill>
        <p:spPr>
          <a:xfrm>
            <a:off x="153348" y="1082628"/>
            <a:ext cx="1003206" cy="556596"/>
          </a:xfrm>
          <a:prstGeom prst="rect">
            <a:avLst/>
          </a:prstGeom>
        </p:spPr>
      </p:pic>
      <p:sp>
        <p:nvSpPr>
          <p:cNvPr id="10" name="Title 1">
            <a:extLst>
              <a:ext uri="{FF2B5EF4-FFF2-40B4-BE49-F238E27FC236}">
                <a16:creationId xmlns:a16="http://schemas.microsoft.com/office/drawing/2014/main" id="{BD6EB668-27A9-4D4C-A23B-5800B3153120}"/>
              </a:ext>
            </a:extLst>
          </p:cNvPr>
          <p:cNvSpPr txBox="1">
            <a:spLocks/>
          </p:cNvSpPr>
          <p:nvPr/>
        </p:nvSpPr>
        <p:spPr>
          <a:xfrm>
            <a:off x="457200" y="154820"/>
            <a:ext cx="8468436" cy="705332"/>
          </a:xfrm>
          <a:prstGeom prst="rect">
            <a:avLst/>
          </a:prstGeom>
        </p:spPr>
        <p:txBody>
          <a:bodyPr vert="horz" lIns="45720" rIns="45720" anchor="ctr">
            <a:noAutofit/>
          </a:bodyPr>
          <a:lstStyle>
            <a:lvl1pPr algn="l" rtl="0" eaLnBrk="1" latinLnBrk="0" hangingPunct="1">
              <a:spcBef>
                <a:spcPct val="0"/>
              </a:spcBef>
              <a:buNone/>
              <a:defRPr kumimoji="0" sz="2600" b="1" kern="1200">
                <a:solidFill>
                  <a:schemeClr val="tx1"/>
                </a:solidFill>
                <a:latin typeface="+mj-lt"/>
                <a:ea typeface="+mj-ea"/>
                <a:cs typeface="+mj-cs"/>
              </a:defRPr>
            </a:lvl1pPr>
          </a:lstStyle>
          <a:p>
            <a:r>
              <a:rPr lang="en-US" sz="2300"/>
              <a:t>WP05-JRA1 </a:t>
            </a:r>
            <a:r>
              <a:rPr lang="en-US" sz="2300" b="0">
                <a:solidFill>
                  <a:schemeClr val="tx1">
                    <a:lumMod val="60000"/>
                    <a:lumOff val="40000"/>
                  </a:schemeClr>
                </a:solidFill>
              </a:rPr>
              <a:t>Task 5.2 : Definition of the RADNEXT facilities &amp; users instrumentation needs, inter-laboratory comparison </a:t>
            </a:r>
            <a:endParaRPr lang="en-GB" sz="2300" b="0" dirty="0">
              <a:solidFill>
                <a:schemeClr val="tx1">
                  <a:lumMod val="60000"/>
                  <a:lumOff val="40000"/>
                </a:schemeClr>
              </a:solidFill>
            </a:endParaRPr>
          </a:p>
        </p:txBody>
      </p:sp>
      <p:sp>
        <p:nvSpPr>
          <p:cNvPr id="11" name="Footer Placeholder 4">
            <a:extLst>
              <a:ext uri="{FF2B5EF4-FFF2-40B4-BE49-F238E27FC236}">
                <a16:creationId xmlns:a16="http://schemas.microsoft.com/office/drawing/2014/main" id="{D1236E35-C486-4A4B-97C1-971CCDDBE8AD}"/>
              </a:ext>
            </a:extLst>
          </p:cNvPr>
          <p:cNvSpPr>
            <a:spLocks noGrp="1"/>
          </p:cNvSpPr>
          <p:nvPr>
            <p:ph type="ftr" sz="quarter" idx="3"/>
          </p:nvPr>
        </p:nvSpPr>
        <p:spPr>
          <a:xfrm>
            <a:off x="3407569" y="4767263"/>
            <a:ext cx="4670787" cy="273844"/>
          </a:xfrm>
        </p:spPr>
        <p:txBody>
          <a:bodyPr/>
          <a:lstStyle/>
          <a:p>
            <a:r>
              <a:rPr lang="en-GB" dirty="0"/>
              <a:t>RADNEXT 4th Annual Meeting – 12-13 May 2025</a:t>
            </a:r>
            <a:endParaRPr lang="en-US" dirty="0"/>
          </a:p>
        </p:txBody>
      </p:sp>
      <p:sp>
        <p:nvSpPr>
          <p:cNvPr id="12" name="Slide Number Placeholder 4">
            <a:extLst>
              <a:ext uri="{FF2B5EF4-FFF2-40B4-BE49-F238E27FC236}">
                <a16:creationId xmlns:a16="http://schemas.microsoft.com/office/drawing/2014/main" id="{A99388FD-8EB2-4D05-814B-62A54EA195E7}"/>
              </a:ext>
            </a:extLst>
          </p:cNvPr>
          <p:cNvSpPr txBox="1">
            <a:spLocks/>
          </p:cNvSpPr>
          <p:nvPr/>
        </p:nvSpPr>
        <p:spPr>
          <a:xfrm>
            <a:off x="8642350" y="4767263"/>
            <a:ext cx="501650" cy="274637"/>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10</a:t>
            </a:fld>
            <a:endParaRPr lang="en-US" dirty="0"/>
          </a:p>
        </p:txBody>
      </p:sp>
    </p:spTree>
    <p:extLst>
      <p:ext uri="{BB962C8B-B14F-4D97-AF65-F5344CB8AC3E}">
        <p14:creationId xmlns:p14="http://schemas.microsoft.com/office/powerpoint/2010/main" val="11166661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E41236A-1C3A-F8C7-C47B-07B07A42C8A1}"/>
              </a:ext>
            </a:extLst>
          </p:cNvPr>
          <p:cNvSpPr>
            <a:spLocks noGrp="1"/>
          </p:cNvSpPr>
          <p:nvPr>
            <p:ph type="title"/>
          </p:nvPr>
        </p:nvSpPr>
        <p:spPr/>
        <p:txBody>
          <a:bodyPr/>
          <a:lstStyle/>
          <a:p>
            <a:r>
              <a:rPr lang="fr-CH" dirty="0"/>
              <a:t>Plans for the last </a:t>
            </a:r>
            <a:r>
              <a:rPr lang="fr-CH" dirty="0" err="1"/>
              <a:t>year</a:t>
            </a:r>
            <a:r>
              <a:rPr lang="fr-CH" dirty="0"/>
              <a:t> (task#5.2)</a:t>
            </a:r>
            <a:endParaRPr lang="de-DE" dirty="0"/>
          </a:p>
        </p:txBody>
      </p:sp>
      <p:sp>
        <p:nvSpPr>
          <p:cNvPr id="3" name="Inhaltsplatzhalter 2">
            <a:extLst>
              <a:ext uri="{FF2B5EF4-FFF2-40B4-BE49-F238E27FC236}">
                <a16:creationId xmlns:a16="http://schemas.microsoft.com/office/drawing/2014/main" id="{E8EFE4A0-9C80-34AE-60E9-A28692C6C2BE}"/>
              </a:ext>
            </a:extLst>
          </p:cNvPr>
          <p:cNvSpPr>
            <a:spLocks noGrp="1"/>
          </p:cNvSpPr>
          <p:nvPr>
            <p:ph idx="1"/>
          </p:nvPr>
        </p:nvSpPr>
        <p:spPr>
          <a:xfrm>
            <a:off x="1470799" y="1226390"/>
            <a:ext cx="7403570" cy="3203145"/>
          </a:xfrm>
        </p:spPr>
        <p:txBody>
          <a:bodyPr/>
          <a:lstStyle/>
          <a:p>
            <a:r>
              <a:rPr lang="de-DE" b="1" dirty="0"/>
              <a:t>Work in </a:t>
            </a:r>
            <a:r>
              <a:rPr lang="de-DE" b="1" dirty="0" err="1"/>
              <a:t>progress</a:t>
            </a:r>
            <a:r>
              <a:rPr lang="de-DE" b="1" dirty="0"/>
              <a:t>:</a:t>
            </a:r>
          </a:p>
          <a:p>
            <a:pPr lvl="1"/>
            <a:r>
              <a:rPr lang="de-DE" dirty="0"/>
              <a:t>Absolute dose </a:t>
            </a:r>
            <a:r>
              <a:rPr lang="de-DE" dirty="0" err="1"/>
              <a:t>to</a:t>
            </a:r>
            <a:r>
              <a:rPr lang="de-DE" dirty="0"/>
              <a:t> </a:t>
            </a:r>
            <a:r>
              <a:rPr lang="de-DE" dirty="0" err="1"/>
              <a:t>silicon</a:t>
            </a:r>
            <a:r>
              <a:rPr lang="de-DE" dirty="0"/>
              <a:t> </a:t>
            </a:r>
            <a:r>
              <a:rPr lang="de-DE" dirty="0" err="1"/>
              <a:t>conversion</a:t>
            </a:r>
            <a:endParaRPr lang="de-DE" dirty="0"/>
          </a:p>
          <a:p>
            <a:pPr lvl="1"/>
            <a:r>
              <a:rPr lang="de-DE" dirty="0"/>
              <a:t>Beam </a:t>
            </a:r>
            <a:r>
              <a:rPr lang="de-DE" dirty="0" err="1"/>
              <a:t>quality</a:t>
            </a:r>
            <a:r>
              <a:rPr lang="de-DE" dirty="0"/>
              <a:t> </a:t>
            </a:r>
            <a:r>
              <a:rPr lang="de-DE" dirty="0" err="1"/>
              <a:t>correction</a:t>
            </a:r>
            <a:r>
              <a:rPr lang="de-DE" dirty="0"/>
              <a:t> </a:t>
            </a:r>
            <a:r>
              <a:rPr lang="de-DE" dirty="0" err="1"/>
              <a:t>factors</a:t>
            </a:r>
            <a:endParaRPr lang="de-DE" dirty="0"/>
          </a:p>
          <a:p>
            <a:pPr lvl="2"/>
            <a:r>
              <a:rPr lang="de-DE" dirty="0" err="1"/>
              <a:t>Correction</a:t>
            </a:r>
            <a:r>
              <a:rPr lang="de-DE" dirty="0"/>
              <a:t> </a:t>
            </a:r>
            <a:r>
              <a:rPr lang="de-DE" dirty="0" err="1"/>
              <a:t>for</a:t>
            </a:r>
            <a:r>
              <a:rPr lang="de-DE" dirty="0"/>
              <a:t> </a:t>
            </a:r>
            <a:r>
              <a:rPr lang="de-DE" dirty="0" err="1"/>
              <a:t>difference</a:t>
            </a:r>
            <a:r>
              <a:rPr lang="de-DE" dirty="0"/>
              <a:t> in beam type </a:t>
            </a:r>
            <a:r>
              <a:rPr lang="de-DE" dirty="0" err="1"/>
              <a:t>of</a:t>
            </a:r>
            <a:r>
              <a:rPr lang="de-DE" dirty="0"/>
              <a:t> 208Pb beam at CHARM</a:t>
            </a:r>
          </a:p>
          <a:p>
            <a:pPr lvl="2"/>
            <a:r>
              <a:rPr lang="de-DE" dirty="0"/>
              <a:t>Array and Farmer </a:t>
            </a:r>
            <a:r>
              <a:rPr lang="de-DE" dirty="0" err="1"/>
              <a:t>chamber</a:t>
            </a:r>
            <a:r>
              <a:rPr lang="de-DE" dirty="0"/>
              <a:t> </a:t>
            </a:r>
            <a:r>
              <a:rPr lang="de-DE" dirty="0" err="1"/>
              <a:t>have</a:t>
            </a:r>
            <a:r>
              <a:rPr lang="de-DE" dirty="0"/>
              <a:t> </a:t>
            </a:r>
            <a:r>
              <a:rPr lang="de-DE" dirty="0" err="1"/>
              <a:t>been</a:t>
            </a:r>
            <a:r>
              <a:rPr lang="de-DE" dirty="0"/>
              <a:t> </a:t>
            </a:r>
            <a:r>
              <a:rPr lang="de-DE" dirty="0" err="1"/>
              <a:t>calibrated</a:t>
            </a:r>
            <a:r>
              <a:rPr lang="de-DE" dirty="0"/>
              <a:t> </a:t>
            </a:r>
            <a:r>
              <a:rPr lang="de-DE" dirty="0" err="1"/>
              <a:t>with</a:t>
            </a:r>
            <a:r>
              <a:rPr lang="de-DE" dirty="0"/>
              <a:t> </a:t>
            </a:r>
            <a:r>
              <a:rPr lang="de-DE" dirty="0" err="1"/>
              <a:t>gamma</a:t>
            </a:r>
            <a:r>
              <a:rPr lang="de-DE" dirty="0"/>
              <a:t> </a:t>
            </a:r>
            <a:r>
              <a:rPr lang="de-DE" dirty="0" err="1"/>
              <a:t>radiation</a:t>
            </a:r>
            <a:r>
              <a:rPr lang="de-DE" dirty="0"/>
              <a:t> </a:t>
            </a:r>
            <a:r>
              <a:rPr lang="de-DE" dirty="0" err="1"/>
              <a:t>from</a:t>
            </a:r>
            <a:r>
              <a:rPr lang="de-DE" dirty="0"/>
              <a:t> a </a:t>
            </a:r>
            <a:r>
              <a:rPr lang="de-DE" baseline="30000" dirty="0"/>
              <a:t>60</a:t>
            </a:r>
            <a:r>
              <a:rPr lang="de-DE" dirty="0"/>
              <a:t>Co source</a:t>
            </a:r>
          </a:p>
          <a:p>
            <a:pPr lvl="2"/>
            <a:r>
              <a:rPr lang="de-DE" dirty="0" err="1"/>
              <a:t>Simulations</a:t>
            </a:r>
            <a:r>
              <a:rPr lang="de-DE" dirty="0"/>
              <a:t> </a:t>
            </a:r>
            <a:r>
              <a:rPr lang="de-DE" dirty="0" err="1"/>
              <a:t>of</a:t>
            </a:r>
            <a:r>
              <a:rPr lang="de-DE" dirty="0"/>
              <a:t> </a:t>
            </a:r>
            <a:r>
              <a:rPr lang="de-DE" dirty="0" err="1"/>
              <a:t>stopping</a:t>
            </a:r>
            <a:r>
              <a:rPr lang="de-DE" dirty="0"/>
              <a:t> power </a:t>
            </a:r>
            <a:r>
              <a:rPr lang="de-DE" dirty="0" err="1"/>
              <a:t>ratios</a:t>
            </a:r>
            <a:r>
              <a:rPr lang="de-DE" dirty="0"/>
              <a:t> and dose </a:t>
            </a:r>
            <a:r>
              <a:rPr lang="de-DE" dirty="0" err="1"/>
              <a:t>corrections</a:t>
            </a:r>
            <a:r>
              <a:rPr lang="de-DE" dirty="0"/>
              <a:t> in FLUKA</a:t>
            </a:r>
          </a:p>
          <a:p>
            <a:pPr lvl="1"/>
            <a:r>
              <a:rPr lang="de-DE" dirty="0"/>
              <a:t>Other </a:t>
            </a:r>
            <a:r>
              <a:rPr lang="de-DE" dirty="0" err="1"/>
              <a:t>ion</a:t>
            </a:r>
            <a:r>
              <a:rPr lang="de-DE" dirty="0"/>
              <a:t> </a:t>
            </a:r>
            <a:r>
              <a:rPr lang="de-DE" dirty="0" err="1"/>
              <a:t>species</a:t>
            </a:r>
            <a:r>
              <a:rPr lang="de-DE" dirty="0"/>
              <a:t> will </a:t>
            </a:r>
            <a:r>
              <a:rPr lang="de-DE" dirty="0" err="1"/>
              <a:t>be</a:t>
            </a:r>
            <a:r>
              <a:rPr lang="de-DE" dirty="0"/>
              <a:t> </a:t>
            </a:r>
            <a:r>
              <a:rPr lang="de-DE" dirty="0" err="1"/>
              <a:t>tested</a:t>
            </a:r>
            <a:endParaRPr lang="de-DE" dirty="0"/>
          </a:p>
          <a:p>
            <a:pPr lvl="2"/>
            <a:r>
              <a:rPr lang="de-DE" dirty="0" err="1"/>
              <a:t>Measurements</a:t>
            </a:r>
            <a:r>
              <a:rPr lang="de-DE" dirty="0"/>
              <a:t> in May at GSI (in </a:t>
            </a:r>
            <a:r>
              <a:rPr lang="de-DE" dirty="0" err="1"/>
              <a:t>fact</a:t>
            </a:r>
            <a:r>
              <a:rPr lang="de-DE" dirty="0"/>
              <a:t> </a:t>
            </a:r>
            <a:r>
              <a:rPr lang="de-DE" dirty="0" err="1"/>
              <a:t>today</a:t>
            </a:r>
            <a:r>
              <a:rPr lang="de-DE" dirty="0"/>
              <a:t>!)</a:t>
            </a:r>
          </a:p>
          <a:p>
            <a:endParaRPr lang="de-DE" dirty="0"/>
          </a:p>
          <a:p>
            <a:r>
              <a:rPr lang="de-DE" b="1" dirty="0"/>
              <a:t>PhD Defense </a:t>
            </a:r>
            <a:r>
              <a:rPr lang="de-DE" b="1" dirty="0" err="1"/>
              <a:t>of</a:t>
            </a:r>
            <a:r>
              <a:rPr lang="de-DE" b="1" dirty="0"/>
              <a:t> Andreas will </a:t>
            </a:r>
            <a:r>
              <a:rPr lang="de-DE" b="1" dirty="0" err="1"/>
              <a:t>take</a:t>
            </a:r>
            <a:r>
              <a:rPr lang="de-DE" b="1" dirty="0"/>
              <a:t> </a:t>
            </a:r>
            <a:r>
              <a:rPr lang="de-DE" b="1" dirty="0" err="1"/>
              <a:t>place</a:t>
            </a:r>
            <a:r>
              <a:rPr lang="de-DE" b="1" dirty="0"/>
              <a:t> after </a:t>
            </a:r>
            <a:r>
              <a:rPr lang="de-DE" b="1" dirty="0" err="1"/>
              <a:t>the</a:t>
            </a:r>
            <a:r>
              <a:rPr lang="de-DE" b="1" dirty="0"/>
              <a:t> end </a:t>
            </a:r>
            <a:r>
              <a:rPr lang="de-DE" b="1" dirty="0" err="1"/>
              <a:t>of</a:t>
            </a:r>
            <a:r>
              <a:rPr lang="de-DE" b="1" dirty="0"/>
              <a:t> JRA </a:t>
            </a:r>
            <a:r>
              <a:rPr lang="de-DE" b="1" dirty="0" err="1"/>
              <a:t>activity</a:t>
            </a:r>
            <a:endParaRPr lang="de-DE" b="1" dirty="0"/>
          </a:p>
        </p:txBody>
      </p:sp>
      <p:sp>
        <p:nvSpPr>
          <p:cNvPr id="5" name="Rectangle 4">
            <a:extLst>
              <a:ext uri="{FF2B5EF4-FFF2-40B4-BE49-F238E27FC236}">
                <a16:creationId xmlns:a16="http://schemas.microsoft.com/office/drawing/2014/main" id="{2261CA3A-7639-4EE8-AB10-2E084E8B622E}"/>
              </a:ext>
            </a:extLst>
          </p:cNvPr>
          <p:cNvSpPr/>
          <p:nvPr/>
        </p:nvSpPr>
        <p:spPr>
          <a:xfrm>
            <a:off x="215033" y="3725799"/>
            <a:ext cx="1301959" cy="246221"/>
          </a:xfrm>
          <a:prstGeom prst="rect">
            <a:avLst/>
          </a:prstGeom>
        </p:spPr>
        <p:txBody>
          <a:bodyPr wrap="none">
            <a:spAutoFit/>
          </a:bodyPr>
          <a:lstStyle/>
          <a:p>
            <a:r>
              <a:rPr lang="en-GB" sz="1000" b="1" i="1" dirty="0"/>
              <a:t>Andreas PFLAUM </a:t>
            </a:r>
            <a:endParaRPr lang="fr-FR" sz="1000" i="1" dirty="0"/>
          </a:p>
        </p:txBody>
      </p:sp>
      <p:pic>
        <p:nvPicPr>
          <p:cNvPr id="6" name="Image 5">
            <a:extLst>
              <a:ext uri="{FF2B5EF4-FFF2-40B4-BE49-F238E27FC236}">
                <a16:creationId xmlns:a16="http://schemas.microsoft.com/office/drawing/2014/main" id="{541C8EAD-E7FA-480E-A4FA-BF31D1226F9A}"/>
              </a:ext>
            </a:extLst>
          </p:cNvPr>
          <p:cNvPicPr>
            <a:picLocks noChangeAspect="1"/>
          </p:cNvPicPr>
          <p:nvPr/>
        </p:nvPicPr>
        <p:blipFill>
          <a:blip r:embed="rId2"/>
          <a:stretch>
            <a:fillRect/>
          </a:stretch>
        </p:blipFill>
        <p:spPr>
          <a:xfrm>
            <a:off x="168840" y="2317981"/>
            <a:ext cx="1301959" cy="1374100"/>
          </a:xfrm>
          <a:prstGeom prst="rect">
            <a:avLst/>
          </a:prstGeom>
        </p:spPr>
      </p:pic>
      <p:pic>
        <p:nvPicPr>
          <p:cNvPr id="7" name="Image 6">
            <a:extLst>
              <a:ext uri="{FF2B5EF4-FFF2-40B4-BE49-F238E27FC236}">
                <a16:creationId xmlns:a16="http://schemas.microsoft.com/office/drawing/2014/main" id="{395E923B-4028-47FA-AF30-6AAE7B61269E}"/>
              </a:ext>
            </a:extLst>
          </p:cNvPr>
          <p:cNvPicPr>
            <a:picLocks noChangeAspect="1"/>
          </p:cNvPicPr>
          <p:nvPr/>
        </p:nvPicPr>
        <p:blipFill>
          <a:blip r:embed="rId3"/>
          <a:stretch>
            <a:fillRect/>
          </a:stretch>
        </p:blipFill>
        <p:spPr>
          <a:xfrm>
            <a:off x="153348" y="1082628"/>
            <a:ext cx="1003206" cy="556596"/>
          </a:xfrm>
          <a:prstGeom prst="rect">
            <a:avLst/>
          </a:prstGeom>
        </p:spPr>
      </p:pic>
      <p:sp>
        <p:nvSpPr>
          <p:cNvPr id="8" name="Footer Placeholder 4">
            <a:extLst>
              <a:ext uri="{FF2B5EF4-FFF2-40B4-BE49-F238E27FC236}">
                <a16:creationId xmlns:a16="http://schemas.microsoft.com/office/drawing/2014/main" id="{058DC179-4282-4C4E-8BF6-D8AEF46F8282}"/>
              </a:ext>
            </a:extLst>
          </p:cNvPr>
          <p:cNvSpPr>
            <a:spLocks noGrp="1"/>
          </p:cNvSpPr>
          <p:nvPr>
            <p:ph type="ftr" sz="quarter" idx="3"/>
          </p:nvPr>
        </p:nvSpPr>
        <p:spPr>
          <a:xfrm>
            <a:off x="3407569" y="4767263"/>
            <a:ext cx="4670787" cy="273844"/>
          </a:xfrm>
        </p:spPr>
        <p:txBody>
          <a:bodyPr/>
          <a:lstStyle/>
          <a:p>
            <a:r>
              <a:rPr lang="en-GB" dirty="0"/>
              <a:t>RADNEXT 4th Annual Meeting – 12-13 May 2025</a:t>
            </a:r>
            <a:endParaRPr lang="en-US" dirty="0"/>
          </a:p>
        </p:txBody>
      </p:sp>
      <p:sp>
        <p:nvSpPr>
          <p:cNvPr id="9" name="Slide Number Placeholder 4">
            <a:extLst>
              <a:ext uri="{FF2B5EF4-FFF2-40B4-BE49-F238E27FC236}">
                <a16:creationId xmlns:a16="http://schemas.microsoft.com/office/drawing/2014/main" id="{8E8DFAD8-F047-4631-866D-5D705A0F6B76}"/>
              </a:ext>
            </a:extLst>
          </p:cNvPr>
          <p:cNvSpPr txBox="1">
            <a:spLocks/>
          </p:cNvSpPr>
          <p:nvPr/>
        </p:nvSpPr>
        <p:spPr>
          <a:xfrm>
            <a:off x="8642350" y="4767263"/>
            <a:ext cx="501650" cy="274637"/>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11</a:t>
            </a:fld>
            <a:endParaRPr lang="en-US" dirty="0"/>
          </a:p>
        </p:txBody>
      </p:sp>
    </p:spTree>
    <p:extLst>
      <p:ext uri="{BB962C8B-B14F-4D97-AF65-F5344CB8AC3E}">
        <p14:creationId xmlns:p14="http://schemas.microsoft.com/office/powerpoint/2010/main" val="34682674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F56D7B61-2F6F-4480-8392-5B009685949A}"/>
              </a:ext>
            </a:extLst>
          </p:cNvPr>
          <p:cNvSpPr>
            <a:spLocks noGrp="1"/>
          </p:cNvSpPr>
          <p:nvPr>
            <p:ph idx="1"/>
          </p:nvPr>
        </p:nvSpPr>
        <p:spPr>
          <a:xfrm>
            <a:off x="985837" y="981878"/>
            <a:ext cx="7858125" cy="3203145"/>
          </a:xfrm>
        </p:spPr>
        <p:txBody>
          <a:bodyPr>
            <a:noAutofit/>
          </a:bodyPr>
          <a:lstStyle/>
          <a:p>
            <a:pPr>
              <a:buFont typeface="Wingdings" panose="05000000000000000000" pitchFamily="2" charset="2"/>
              <a:buChar char="q"/>
            </a:pPr>
            <a:r>
              <a:rPr lang="en-US" sz="1500" b="1" dirty="0"/>
              <a:t>Task Leader:  </a:t>
            </a:r>
            <a:r>
              <a:rPr lang="en-US" sz="1500" dirty="0"/>
              <a:t>UJM</a:t>
            </a:r>
          </a:p>
          <a:p>
            <a:pPr>
              <a:buFont typeface="Wingdings" panose="05000000000000000000" pitchFamily="2" charset="2"/>
              <a:buChar char="q"/>
            </a:pPr>
            <a:r>
              <a:rPr lang="en-US" sz="1500" b="1" dirty="0"/>
              <a:t>Participants: </a:t>
            </a:r>
            <a:r>
              <a:rPr lang="en-US" sz="1500" i="1" dirty="0"/>
              <a:t>TRIUMF, CERN, FINT, GSI, </a:t>
            </a:r>
            <a:r>
              <a:rPr lang="en-US" sz="1500" i="1" dirty="0" err="1"/>
              <a:t>UniPD</a:t>
            </a:r>
            <a:r>
              <a:rPr lang="en-US" sz="1500" i="1" dirty="0"/>
              <a:t>, UU, GANIL, UKRI-STFC, KUL</a:t>
            </a:r>
          </a:p>
          <a:p>
            <a:pPr>
              <a:buFont typeface="Wingdings" panose="05000000000000000000" pitchFamily="2" charset="2"/>
              <a:buChar char="q"/>
            </a:pPr>
            <a:r>
              <a:rPr lang="en-GB" sz="1500" b="1" dirty="0">
                <a:solidFill>
                  <a:srgbClr val="002060"/>
                </a:solidFill>
              </a:rPr>
              <a:t>PhD student L. </a:t>
            </a:r>
            <a:r>
              <a:rPr lang="en-GB" sz="1500" b="1" dirty="0" err="1">
                <a:solidFill>
                  <a:srgbClr val="002060"/>
                </a:solidFill>
              </a:rPr>
              <a:t>Weninger</a:t>
            </a:r>
            <a:r>
              <a:rPr lang="en-GB" sz="1500" b="1" dirty="0">
                <a:solidFill>
                  <a:srgbClr val="002060"/>
                </a:solidFill>
              </a:rPr>
              <a:t> UJM</a:t>
            </a:r>
            <a:endParaRPr lang="en-GB" sz="800" u="sng" dirty="0">
              <a:solidFill>
                <a:schemeClr val="tx1">
                  <a:lumMod val="60000"/>
                  <a:lumOff val="40000"/>
                </a:schemeClr>
              </a:solidFill>
            </a:endParaRPr>
          </a:p>
        </p:txBody>
      </p:sp>
      <p:sp>
        <p:nvSpPr>
          <p:cNvPr id="7" name="Title 1">
            <a:extLst>
              <a:ext uri="{FF2B5EF4-FFF2-40B4-BE49-F238E27FC236}">
                <a16:creationId xmlns:a16="http://schemas.microsoft.com/office/drawing/2014/main" id="{44F84B3D-729D-4999-964B-C652AE3B3A1E}"/>
              </a:ext>
            </a:extLst>
          </p:cNvPr>
          <p:cNvSpPr>
            <a:spLocks noGrp="1"/>
          </p:cNvSpPr>
          <p:nvPr>
            <p:ph type="title"/>
          </p:nvPr>
        </p:nvSpPr>
        <p:spPr>
          <a:xfrm>
            <a:off x="457200" y="154820"/>
            <a:ext cx="8468436" cy="705332"/>
          </a:xfrm>
        </p:spPr>
        <p:txBody>
          <a:bodyPr>
            <a:noAutofit/>
          </a:bodyPr>
          <a:lstStyle/>
          <a:p>
            <a:r>
              <a:rPr lang="en-US" sz="2300" dirty="0"/>
              <a:t>WP05-JRA1 </a:t>
            </a:r>
            <a:r>
              <a:rPr lang="en-US" sz="2300" b="0" dirty="0">
                <a:solidFill>
                  <a:schemeClr val="tx1">
                    <a:lumMod val="60000"/>
                    <a:lumOff val="40000"/>
                  </a:schemeClr>
                </a:solidFill>
              </a:rPr>
              <a:t>Task 5.3 : Innovative instrumentation applied to RADNEXT facilities </a:t>
            </a:r>
            <a:endParaRPr lang="en-GB" sz="2300" b="0" dirty="0">
              <a:solidFill>
                <a:schemeClr val="tx1">
                  <a:lumMod val="60000"/>
                  <a:lumOff val="40000"/>
                </a:schemeClr>
              </a:solidFill>
            </a:endParaRPr>
          </a:p>
        </p:txBody>
      </p:sp>
      <p:pic>
        <p:nvPicPr>
          <p:cNvPr id="8" name="Image 7">
            <a:extLst>
              <a:ext uri="{FF2B5EF4-FFF2-40B4-BE49-F238E27FC236}">
                <a16:creationId xmlns:a16="http://schemas.microsoft.com/office/drawing/2014/main" id="{6BFB6178-6509-43EF-9DEF-8DAFB5066E3B}"/>
              </a:ext>
            </a:extLst>
          </p:cNvPr>
          <p:cNvPicPr>
            <a:picLocks noChangeAspect="1"/>
          </p:cNvPicPr>
          <p:nvPr/>
        </p:nvPicPr>
        <p:blipFill>
          <a:blip r:embed="rId2"/>
          <a:stretch>
            <a:fillRect/>
          </a:stretch>
        </p:blipFill>
        <p:spPr>
          <a:xfrm>
            <a:off x="93393" y="1144283"/>
            <a:ext cx="1002303" cy="510450"/>
          </a:xfrm>
          <a:prstGeom prst="rect">
            <a:avLst/>
          </a:prstGeom>
        </p:spPr>
      </p:pic>
      <p:grpSp>
        <p:nvGrpSpPr>
          <p:cNvPr id="19" name="Groupe 18">
            <a:extLst>
              <a:ext uri="{FF2B5EF4-FFF2-40B4-BE49-F238E27FC236}">
                <a16:creationId xmlns:a16="http://schemas.microsoft.com/office/drawing/2014/main" id="{0622DC65-A15C-4769-89D3-9977C389C469}"/>
              </a:ext>
            </a:extLst>
          </p:cNvPr>
          <p:cNvGrpSpPr/>
          <p:nvPr/>
        </p:nvGrpSpPr>
        <p:grpSpPr>
          <a:xfrm>
            <a:off x="1525421" y="2246905"/>
            <a:ext cx="6093157" cy="2315468"/>
            <a:chOff x="1525421" y="2246905"/>
            <a:chExt cx="6093157" cy="2315468"/>
          </a:xfrm>
        </p:grpSpPr>
        <p:sp>
          <p:nvSpPr>
            <p:cNvPr id="20" name="Forme libre : forme 19">
              <a:extLst>
                <a:ext uri="{FF2B5EF4-FFF2-40B4-BE49-F238E27FC236}">
                  <a16:creationId xmlns:a16="http://schemas.microsoft.com/office/drawing/2014/main" id="{BC531C09-58F5-4A0C-AD17-563755B0AB90}"/>
                </a:ext>
              </a:extLst>
            </p:cNvPr>
            <p:cNvSpPr/>
            <p:nvPr/>
          </p:nvSpPr>
          <p:spPr>
            <a:xfrm>
              <a:off x="1525421" y="2246905"/>
              <a:ext cx="1489769" cy="2315468"/>
            </a:xfrm>
            <a:custGeom>
              <a:avLst/>
              <a:gdLst>
                <a:gd name="connsiteX0" fmla="*/ 0 w 1489769"/>
                <a:gd name="connsiteY0" fmla="*/ 148977 h 2315468"/>
                <a:gd name="connsiteX1" fmla="*/ 148977 w 1489769"/>
                <a:gd name="connsiteY1" fmla="*/ 0 h 2315468"/>
                <a:gd name="connsiteX2" fmla="*/ 1340792 w 1489769"/>
                <a:gd name="connsiteY2" fmla="*/ 0 h 2315468"/>
                <a:gd name="connsiteX3" fmla="*/ 1489769 w 1489769"/>
                <a:gd name="connsiteY3" fmla="*/ 148977 h 2315468"/>
                <a:gd name="connsiteX4" fmla="*/ 1489769 w 1489769"/>
                <a:gd name="connsiteY4" fmla="*/ 2166491 h 2315468"/>
                <a:gd name="connsiteX5" fmla="*/ 1340792 w 1489769"/>
                <a:gd name="connsiteY5" fmla="*/ 2315468 h 2315468"/>
                <a:gd name="connsiteX6" fmla="*/ 148977 w 1489769"/>
                <a:gd name="connsiteY6" fmla="*/ 2315468 h 2315468"/>
                <a:gd name="connsiteX7" fmla="*/ 0 w 1489769"/>
                <a:gd name="connsiteY7" fmla="*/ 2166491 h 2315468"/>
                <a:gd name="connsiteX8" fmla="*/ 0 w 1489769"/>
                <a:gd name="connsiteY8" fmla="*/ 148977 h 2315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89769" h="2315468">
                  <a:moveTo>
                    <a:pt x="0" y="148977"/>
                  </a:moveTo>
                  <a:cubicBezTo>
                    <a:pt x="0" y="66699"/>
                    <a:pt x="66699" y="0"/>
                    <a:pt x="148977" y="0"/>
                  </a:cubicBezTo>
                  <a:lnTo>
                    <a:pt x="1340792" y="0"/>
                  </a:lnTo>
                  <a:cubicBezTo>
                    <a:pt x="1423070" y="0"/>
                    <a:pt x="1489769" y="66699"/>
                    <a:pt x="1489769" y="148977"/>
                  </a:cubicBezTo>
                  <a:lnTo>
                    <a:pt x="1489769" y="2166491"/>
                  </a:lnTo>
                  <a:cubicBezTo>
                    <a:pt x="1489769" y="2248769"/>
                    <a:pt x="1423070" y="2315468"/>
                    <a:pt x="1340792" y="2315468"/>
                  </a:cubicBezTo>
                  <a:lnTo>
                    <a:pt x="148977" y="2315468"/>
                  </a:lnTo>
                  <a:cubicBezTo>
                    <a:pt x="66699" y="2315468"/>
                    <a:pt x="0" y="2248769"/>
                    <a:pt x="0" y="2166491"/>
                  </a:cubicBezTo>
                  <a:lnTo>
                    <a:pt x="0" y="148977"/>
                  </a:lnTo>
                  <a:close/>
                </a:path>
              </a:pathLst>
            </a:custGeom>
            <a:solidFill>
              <a:schemeClr val="tx1">
                <a:lumMod val="20000"/>
                <a:lumOff val="80000"/>
              </a:schemeClr>
            </a:solidFill>
          </p:spPr>
          <p:style>
            <a:lnRef idx="2">
              <a:schemeClr val="dk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2">
                <a:hueOff val="0"/>
                <a:satOff val="0"/>
                <a:lumOff val="0"/>
                <a:alphaOff val="0"/>
              </a:schemeClr>
            </a:fontRef>
          </p:style>
          <p:txBody>
            <a:bodyPr spcFirstLastPara="0" vert="horz" wrap="square" lIns="92456" tIns="1018643" rIns="92456" bIns="555550" numCol="1" spcCol="1270" anchor="ctr" anchorCtr="0">
              <a:noAutofit/>
            </a:bodyPr>
            <a:lstStyle/>
            <a:p>
              <a:pPr marL="0" lvl="0" indent="0" algn="ctr" defTabSz="577850">
                <a:lnSpc>
                  <a:spcPct val="90000"/>
                </a:lnSpc>
                <a:spcBef>
                  <a:spcPct val="0"/>
                </a:spcBef>
                <a:spcAft>
                  <a:spcPct val="35000"/>
                </a:spcAft>
                <a:buFont typeface="Courier New" panose="02070309020205020404" pitchFamily="49" charset="0"/>
                <a:buNone/>
              </a:pPr>
              <a:r>
                <a:rPr lang="en-US" sz="1300" b="1" i="1" kern="1200" dirty="0"/>
                <a:t>Optical Fiber-based solutions*</a:t>
              </a:r>
              <a:endParaRPr lang="fr-FR" sz="1300" kern="1200" dirty="0"/>
            </a:p>
          </p:txBody>
        </p:sp>
        <p:sp>
          <p:nvSpPr>
            <p:cNvPr id="21" name="Ellipse 20">
              <a:extLst>
                <a:ext uri="{FF2B5EF4-FFF2-40B4-BE49-F238E27FC236}">
                  <a16:creationId xmlns:a16="http://schemas.microsoft.com/office/drawing/2014/main" id="{F2E35776-9F1A-490D-A2FC-33A4AC618C17}"/>
                </a:ext>
              </a:extLst>
            </p:cNvPr>
            <p:cNvSpPr/>
            <p:nvPr/>
          </p:nvSpPr>
          <p:spPr>
            <a:xfrm>
              <a:off x="1884780" y="2385833"/>
              <a:ext cx="771050" cy="771050"/>
            </a:xfrm>
            <a:prstGeom prst="ellipse">
              <a:avLst/>
            </a:prstGeom>
            <a:blipFill>
              <a:blip r:embed="rId3">
                <a:extLst>
                  <a:ext uri="{28A0092B-C50C-407E-A947-70E740481C1C}">
                    <a14:useLocalDpi xmlns:a14="http://schemas.microsoft.com/office/drawing/2010/main" val="0"/>
                  </a:ext>
                </a:extLst>
              </a:blip>
              <a:srcRect/>
              <a:stretch>
                <a:fillRect l="-17000" r="-17000"/>
              </a:stretch>
            </a:blipFill>
          </p:spPr>
          <p:style>
            <a:lnRef idx="2">
              <a:schemeClr val="dk2">
                <a:shade val="80000"/>
                <a:hueOff val="0"/>
                <a:satOff val="0"/>
                <a:lumOff val="0"/>
                <a:alphaOff val="0"/>
              </a:schemeClr>
            </a:lnRef>
            <a:fillRef idx="1">
              <a:scrgbClr r="0" g="0" b="0"/>
            </a:fillRef>
            <a:effectRef idx="0">
              <a:schemeClr val="dk2">
                <a:tint val="40000"/>
                <a:hueOff val="0"/>
                <a:satOff val="0"/>
                <a:lumOff val="0"/>
                <a:alphaOff val="0"/>
              </a:schemeClr>
            </a:effectRef>
            <a:fontRef idx="minor">
              <a:schemeClr val="lt1">
                <a:hueOff val="0"/>
                <a:satOff val="0"/>
                <a:lumOff val="0"/>
                <a:alphaOff val="0"/>
              </a:schemeClr>
            </a:fontRef>
          </p:style>
        </p:sp>
        <p:sp>
          <p:nvSpPr>
            <p:cNvPr id="22" name="Forme libre : forme 21">
              <a:extLst>
                <a:ext uri="{FF2B5EF4-FFF2-40B4-BE49-F238E27FC236}">
                  <a16:creationId xmlns:a16="http://schemas.microsoft.com/office/drawing/2014/main" id="{E3558CBF-CD79-488A-9438-06F395F81342}"/>
                </a:ext>
              </a:extLst>
            </p:cNvPr>
            <p:cNvSpPr/>
            <p:nvPr/>
          </p:nvSpPr>
          <p:spPr>
            <a:xfrm>
              <a:off x="3059883" y="2246905"/>
              <a:ext cx="1489769" cy="2315468"/>
            </a:xfrm>
            <a:custGeom>
              <a:avLst/>
              <a:gdLst>
                <a:gd name="connsiteX0" fmla="*/ 0 w 1489769"/>
                <a:gd name="connsiteY0" fmla="*/ 148977 h 2315468"/>
                <a:gd name="connsiteX1" fmla="*/ 148977 w 1489769"/>
                <a:gd name="connsiteY1" fmla="*/ 0 h 2315468"/>
                <a:gd name="connsiteX2" fmla="*/ 1340792 w 1489769"/>
                <a:gd name="connsiteY2" fmla="*/ 0 h 2315468"/>
                <a:gd name="connsiteX3" fmla="*/ 1489769 w 1489769"/>
                <a:gd name="connsiteY3" fmla="*/ 148977 h 2315468"/>
                <a:gd name="connsiteX4" fmla="*/ 1489769 w 1489769"/>
                <a:gd name="connsiteY4" fmla="*/ 2166491 h 2315468"/>
                <a:gd name="connsiteX5" fmla="*/ 1340792 w 1489769"/>
                <a:gd name="connsiteY5" fmla="*/ 2315468 h 2315468"/>
                <a:gd name="connsiteX6" fmla="*/ 148977 w 1489769"/>
                <a:gd name="connsiteY6" fmla="*/ 2315468 h 2315468"/>
                <a:gd name="connsiteX7" fmla="*/ 0 w 1489769"/>
                <a:gd name="connsiteY7" fmla="*/ 2166491 h 2315468"/>
                <a:gd name="connsiteX8" fmla="*/ 0 w 1489769"/>
                <a:gd name="connsiteY8" fmla="*/ 148977 h 2315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89769" h="2315468">
                  <a:moveTo>
                    <a:pt x="0" y="148977"/>
                  </a:moveTo>
                  <a:cubicBezTo>
                    <a:pt x="0" y="66699"/>
                    <a:pt x="66699" y="0"/>
                    <a:pt x="148977" y="0"/>
                  </a:cubicBezTo>
                  <a:lnTo>
                    <a:pt x="1340792" y="0"/>
                  </a:lnTo>
                  <a:cubicBezTo>
                    <a:pt x="1423070" y="0"/>
                    <a:pt x="1489769" y="66699"/>
                    <a:pt x="1489769" y="148977"/>
                  </a:cubicBezTo>
                  <a:lnTo>
                    <a:pt x="1489769" y="2166491"/>
                  </a:lnTo>
                  <a:cubicBezTo>
                    <a:pt x="1489769" y="2248769"/>
                    <a:pt x="1423070" y="2315468"/>
                    <a:pt x="1340792" y="2315468"/>
                  </a:cubicBezTo>
                  <a:lnTo>
                    <a:pt x="148977" y="2315468"/>
                  </a:lnTo>
                  <a:cubicBezTo>
                    <a:pt x="66699" y="2315468"/>
                    <a:pt x="0" y="2248769"/>
                    <a:pt x="0" y="2166491"/>
                  </a:cubicBezTo>
                  <a:lnTo>
                    <a:pt x="0" y="148977"/>
                  </a:lnTo>
                  <a:close/>
                </a:path>
              </a:pathLst>
            </a:custGeom>
          </p:spPr>
          <p:style>
            <a:lnRef idx="2">
              <a:schemeClr val="dk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2">
                <a:hueOff val="0"/>
                <a:satOff val="0"/>
                <a:lumOff val="0"/>
                <a:alphaOff val="0"/>
              </a:schemeClr>
            </a:fontRef>
          </p:style>
          <p:txBody>
            <a:bodyPr spcFirstLastPara="0" vert="horz" wrap="square" lIns="92456" tIns="1018643" rIns="92456" bIns="555550" numCol="1" spcCol="1270" anchor="ctr" anchorCtr="0">
              <a:noAutofit/>
            </a:bodyPr>
            <a:lstStyle/>
            <a:p>
              <a:pPr marL="0" lvl="0" indent="0" algn="ctr" defTabSz="577850">
                <a:lnSpc>
                  <a:spcPct val="90000"/>
                </a:lnSpc>
                <a:spcBef>
                  <a:spcPct val="0"/>
                </a:spcBef>
                <a:spcAft>
                  <a:spcPct val="35000"/>
                </a:spcAft>
                <a:buNone/>
              </a:pPr>
              <a:r>
                <a:rPr lang="en-US" sz="1300" b="1" i="1" kern="1200" dirty="0"/>
                <a:t>3D NAND Flash</a:t>
              </a:r>
              <a:br>
                <a:rPr lang="en-US" sz="1300" b="1" i="1" kern="1200" dirty="0"/>
              </a:br>
              <a:r>
                <a:rPr lang="en-US" sz="1300" b="1" i="1" kern="1200" dirty="0"/>
                <a:t>SEU monitor ** </a:t>
              </a:r>
              <a:endParaRPr lang="fr-FR" sz="1300" kern="1200" dirty="0"/>
            </a:p>
          </p:txBody>
        </p:sp>
        <p:sp>
          <p:nvSpPr>
            <p:cNvPr id="23" name="Ellipse 22">
              <a:extLst>
                <a:ext uri="{FF2B5EF4-FFF2-40B4-BE49-F238E27FC236}">
                  <a16:creationId xmlns:a16="http://schemas.microsoft.com/office/drawing/2014/main" id="{543120B0-09D4-46AB-A513-5E7875DFE96F}"/>
                </a:ext>
              </a:extLst>
            </p:cNvPr>
            <p:cNvSpPr/>
            <p:nvPr/>
          </p:nvSpPr>
          <p:spPr>
            <a:xfrm>
              <a:off x="3419243" y="2385833"/>
              <a:ext cx="771050" cy="771050"/>
            </a:xfrm>
            <a:prstGeom prst="ellipse">
              <a:avLst/>
            </a:prstGeom>
            <a:blipFill>
              <a:blip r:embed="rId4">
                <a:extLst>
                  <a:ext uri="{28A0092B-C50C-407E-A947-70E740481C1C}">
                    <a14:useLocalDpi xmlns:a14="http://schemas.microsoft.com/office/drawing/2010/main" val="0"/>
                  </a:ext>
                </a:extLst>
              </a:blip>
              <a:srcRect/>
              <a:stretch>
                <a:fillRect l="-4000" r="-4000"/>
              </a:stretch>
            </a:blipFill>
          </p:spPr>
          <p:style>
            <a:lnRef idx="2">
              <a:schemeClr val="dk2">
                <a:shade val="80000"/>
                <a:hueOff val="0"/>
                <a:satOff val="0"/>
                <a:lumOff val="0"/>
                <a:alphaOff val="0"/>
              </a:schemeClr>
            </a:lnRef>
            <a:fillRef idx="1">
              <a:scrgbClr r="0" g="0" b="0"/>
            </a:fillRef>
            <a:effectRef idx="0">
              <a:schemeClr val="dk2">
                <a:tint val="40000"/>
                <a:hueOff val="0"/>
                <a:satOff val="0"/>
                <a:lumOff val="0"/>
                <a:alphaOff val="0"/>
              </a:schemeClr>
            </a:effectRef>
            <a:fontRef idx="minor">
              <a:schemeClr val="lt1">
                <a:hueOff val="0"/>
                <a:satOff val="0"/>
                <a:lumOff val="0"/>
                <a:alphaOff val="0"/>
              </a:schemeClr>
            </a:fontRef>
          </p:style>
        </p:sp>
        <p:sp>
          <p:nvSpPr>
            <p:cNvPr id="24" name="Forme libre : forme 23">
              <a:extLst>
                <a:ext uri="{FF2B5EF4-FFF2-40B4-BE49-F238E27FC236}">
                  <a16:creationId xmlns:a16="http://schemas.microsoft.com/office/drawing/2014/main" id="{0D596B1B-4FA1-4FE9-B02E-90F33FCA09DE}"/>
                </a:ext>
              </a:extLst>
            </p:cNvPr>
            <p:cNvSpPr/>
            <p:nvPr/>
          </p:nvSpPr>
          <p:spPr>
            <a:xfrm>
              <a:off x="4594346" y="2246905"/>
              <a:ext cx="1489769" cy="2315468"/>
            </a:xfrm>
            <a:custGeom>
              <a:avLst/>
              <a:gdLst>
                <a:gd name="connsiteX0" fmla="*/ 0 w 1489769"/>
                <a:gd name="connsiteY0" fmla="*/ 148977 h 2315468"/>
                <a:gd name="connsiteX1" fmla="*/ 148977 w 1489769"/>
                <a:gd name="connsiteY1" fmla="*/ 0 h 2315468"/>
                <a:gd name="connsiteX2" fmla="*/ 1340792 w 1489769"/>
                <a:gd name="connsiteY2" fmla="*/ 0 h 2315468"/>
                <a:gd name="connsiteX3" fmla="*/ 1489769 w 1489769"/>
                <a:gd name="connsiteY3" fmla="*/ 148977 h 2315468"/>
                <a:gd name="connsiteX4" fmla="*/ 1489769 w 1489769"/>
                <a:gd name="connsiteY4" fmla="*/ 2166491 h 2315468"/>
                <a:gd name="connsiteX5" fmla="*/ 1340792 w 1489769"/>
                <a:gd name="connsiteY5" fmla="*/ 2315468 h 2315468"/>
                <a:gd name="connsiteX6" fmla="*/ 148977 w 1489769"/>
                <a:gd name="connsiteY6" fmla="*/ 2315468 h 2315468"/>
                <a:gd name="connsiteX7" fmla="*/ 0 w 1489769"/>
                <a:gd name="connsiteY7" fmla="*/ 2166491 h 2315468"/>
                <a:gd name="connsiteX8" fmla="*/ 0 w 1489769"/>
                <a:gd name="connsiteY8" fmla="*/ 148977 h 2315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89769" h="2315468">
                  <a:moveTo>
                    <a:pt x="0" y="148977"/>
                  </a:moveTo>
                  <a:cubicBezTo>
                    <a:pt x="0" y="66699"/>
                    <a:pt x="66699" y="0"/>
                    <a:pt x="148977" y="0"/>
                  </a:cubicBezTo>
                  <a:lnTo>
                    <a:pt x="1340792" y="0"/>
                  </a:lnTo>
                  <a:cubicBezTo>
                    <a:pt x="1423070" y="0"/>
                    <a:pt x="1489769" y="66699"/>
                    <a:pt x="1489769" y="148977"/>
                  </a:cubicBezTo>
                  <a:lnTo>
                    <a:pt x="1489769" y="2166491"/>
                  </a:lnTo>
                  <a:cubicBezTo>
                    <a:pt x="1489769" y="2248769"/>
                    <a:pt x="1423070" y="2315468"/>
                    <a:pt x="1340792" y="2315468"/>
                  </a:cubicBezTo>
                  <a:lnTo>
                    <a:pt x="148977" y="2315468"/>
                  </a:lnTo>
                  <a:cubicBezTo>
                    <a:pt x="66699" y="2315468"/>
                    <a:pt x="0" y="2248769"/>
                    <a:pt x="0" y="2166491"/>
                  </a:cubicBezTo>
                  <a:lnTo>
                    <a:pt x="0" y="148977"/>
                  </a:lnTo>
                  <a:close/>
                </a:path>
              </a:pathLst>
            </a:custGeom>
          </p:spPr>
          <p:style>
            <a:lnRef idx="2">
              <a:schemeClr val="dk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2">
                <a:hueOff val="0"/>
                <a:satOff val="0"/>
                <a:lumOff val="0"/>
                <a:alphaOff val="0"/>
              </a:schemeClr>
            </a:fontRef>
          </p:style>
          <p:txBody>
            <a:bodyPr spcFirstLastPara="0" vert="horz" wrap="square" lIns="92456" tIns="1018643" rIns="92456" bIns="555550" numCol="1" spcCol="1270" anchor="ctr" anchorCtr="0">
              <a:noAutofit/>
            </a:bodyPr>
            <a:lstStyle/>
            <a:p>
              <a:pPr marL="0" lvl="0" indent="0" algn="ctr" defTabSz="577850">
                <a:lnSpc>
                  <a:spcPct val="90000"/>
                </a:lnSpc>
                <a:spcBef>
                  <a:spcPct val="0"/>
                </a:spcBef>
                <a:spcAft>
                  <a:spcPct val="35000"/>
                </a:spcAft>
                <a:buFont typeface="Courier New" panose="02070309020205020404" pitchFamily="49" charset="0"/>
                <a:buNone/>
              </a:pPr>
              <a:r>
                <a:rPr lang="en-US" sz="1300" b="1" i="1" kern="1200" dirty="0"/>
                <a:t>Characterization of neutron fields **</a:t>
              </a:r>
              <a:endParaRPr lang="fr-FR" sz="1300" kern="1200" dirty="0"/>
            </a:p>
          </p:txBody>
        </p:sp>
        <p:sp>
          <p:nvSpPr>
            <p:cNvPr id="25" name="Ellipse 24">
              <a:extLst>
                <a:ext uri="{FF2B5EF4-FFF2-40B4-BE49-F238E27FC236}">
                  <a16:creationId xmlns:a16="http://schemas.microsoft.com/office/drawing/2014/main" id="{62E52722-EC96-488D-8119-8BBDBDC2CE1C}"/>
                </a:ext>
              </a:extLst>
            </p:cNvPr>
            <p:cNvSpPr/>
            <p:nvPr/>
          </p:nvSpPr>
          <p:spPr>
            <a:xfrm>
              <a:off x="4953705" y="2385833"/>
              <a:ext cx="771050" cy="771050"/>
            </a:xfrm>
            <a:prstGeom prst="ellipse">
              <a:avLst/>
            </a:prstGeom>
            <a:blipFill>
              <a:blip r:embed="rId5">
                <a:extLst>
                  <a:ext uri="{28A0092B-C50C-407E-A947-70E740481C1C}">
                    <a14:useLocalDpi xmlns:a14="http://schemas.microsoft.com/office/drawing/2010/main" val="0"/>
                  </a:ext>
                </a:extLst>
              </a:blip>
              <a:srcRect/>
              <a:stretch>
                <a:fillRect l="-17000" r="-17000"/>
              </a:stretch>
            </a:blipFill>
          </p:spPr>
          <p:style>
            <a:lnRef idx="2">
              <a:schemeClr val="dk2">
                <a:shade val="80000"/>
                <a:hueOff val="0"/>
                <a:satOff val="0"/>
                <a:lumOff val="0"/>
                <a:alphaOff val="0"/>
              </a:schemeClr>
            </a:lnRef>
            <a:fillRef idx="1">
              <a:scrgbClr r="0" g="0" b="0"/>
            </a:fillRef>
            <a:effectRef idx="0">
              <a:schemeClr val="dk2">
                <a:tint val="40000"/>
                <a:hueOff val="0"/>
                <a:satOff val="0"/>
                <a:lumOff val="0"/>
                <a:alphaOff val="0"/>
              </a:schemeClr>
            </a:effectRef>
            <a:fontRef idx="minor">
              <a:schemeClr val="lt1">
                <a:hueOff val="0"/>
                <a:satOff val="0"/>
                <a:lumOff val="0"/>
                <a:alphaOff val="0"/>
              </a:schemeClr>
            </a:fontRef>
          </p:style>
        </p:sp>
        <p:sp>
          <p:nvSpPr>
            <p:cNvPr id="26" name="Forme libre : forme 25">
              <a:extLst>
                <a:ext uri="{FF2B5EF4-FFF2-40B4-BE49-F238E27FC236}">
                  <a16:creationId xmlns:a16="http://schemas.microsoft.com/office/drawing/2014/main" id="{535605FE-CC6F-4286-BC38-B60C75651552}"/>
                </a:ext>
              </a:extLst>
            </p:cNvPr>
            <p:cNvSpPr/>
            <p:nvPr/>
          </p:nvSpPr>
          <p:spPr>
            <a:xfrm>
              <a:off x="6128809" y="2246905"/>
              <a:ext cx="1489769" cy="2315468"/>
            </a:xfrm>
            <a:custGeom>
              <a:avLst/>
              <a:gdLst>
                <a:gd name="connsiteX0" fmla="*/ 0 w 1489769"/>
                <a:gd name="connsiteY0" fmla="*/ 148977 h 2315468"/>
                <a:gd name="connsiteX1" fmla="*/ 148977 w 1489769"/>
                <a:gd name="connsiteY1" fmla="*/ 0 h 2315468"/>
                <a:gd name="connsiteX2" fmla="*/ 1340792 w 1489769"/>
                <a:gd name="connsiteY2" fmla="*/ 0 h 2315468"/>
                <a:gd name="connsiteX3" fmla="*/ 1489769 w 1489769"/>
                <a:gd name="connsiteY3" fmla="*/ 148977 h 2315468"/>
                <a:gd name="connsiteX4" fmla="*/ 1489769 w 1489769"/>
                <a:gd name="connsiteY4" fmla="*/ 2166491 h 2315468"/>
                <a:gd name="connsiteX5" fmla="*/ 1340792 w 1489769"/>
                <a:gd name="connsiteY5" fmla="*/ 2315468 h 2315468"/>
                <a:gd name="connsiteX6" fmla="*/ 148977 w 1489769"/>
                <a:gd name="connsiteY6" fmla="*/ 2315468 h 2315468"/>
                <a:gd name="connsiteX7" fmla="*/ 0 w 1489769"/>
                <a:gd name="connsiteY7" fmla="*/ 2166491 h 2315468"/>
                <a:gd name="connsiteX8" fmla="*/ 0 w 1489769"/>
                <a:gd name="connsiteY8" fmla="*/ 148977 h 2315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89769" h="2315468">
                  <a:moveTo>
                    <a:pt x="0" y="148977"/>
                  </a:moveTo>
                  <a:cubicBezTo>
                    <a:pt x="0" y="66699"/>
                    <a:pt x="66699" y="0"/>
                    <a:pt x="148977" y="0"/>
                  </a:cubicBezTo>
                  <a:lnTo>
                    <a:pt x="1340792" y="0"/>
                  </a:lnTo>
                  <a:cubicBezTo>
                    <a:pt x="1423070" y="0"/>
                    <a:pt x="1489769" y="66699"/>
                    <a:pt x="1489769" y="148977"/>
                  </a:cubicBezTo>
                  <a:lnTo>
                    <a:pt x="1489769" y="2166491"/>
                  </a:lnTo>
                  <a:cubicBezTo>
                    <a:pt x="1489769" y="2248769"/>
                    <a:pt x="1423070" y="2315468"/>
                    <a:pt x="1340792" y="2315468"/>
                  </a:cubicBezTo>
                  <a:lnTo>
                    <a:pt x="148977" y="2315468"/>
                  </a:lnTo>
                  <a:cubicBezTo>
                    <a:pt x="66699" y="2315468"/>
                    <a:pt x="0" y="2248769"/>
                    <a:pt x="0" y="2166491"/>
                  </a:cubicBezTo>
                  <a:lnTo>
                    <a:pt x="0" y="148977"/>
                  </a:lnTo>
                  <a:close/>
                </a:path>
              </a:pathLst>
            </a:custGeom>
          </p:spPr>
          <p:style>
            <a:lnRef idx="2">
              <a:schemeClr val="dk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2">
                <a:hueOff val="0"/>
                <a:satOff val="0"/>
                <a:lumOff val="0"/>
                <a:alphaOff val="0"/>
              </a:schemeClr>
            </a:fontRef>
          </p:style>
          <p:txBody>
            <a:bodyPr spcFirstLastPara="0" vert="horz" wrap="square" lIns="92456" tIns="1018643" rIns="92456" bIns="555550" numCol="1" spcCol="1270" anchor="ctr" anchorCtr="0">
              <a:noAutofit/>
            </a:bodyPr>
            <a:lstStyle/>
            <a:p>
              <a:pPr marL="0" lvl="0" indent="0" algn="ctr" defTabSz="577850">
                <a:lnSpc>
                  <a:spcPct val="90000"/>
                </a:lnSpc>
                <a:spcBef>
                  <a:spcPct val="0"/>
                </a:spcBef>
                <a:spcAft>
                  <a:spcPct val="35000"/>
                </a:spcAft>
                <a:buNone/>
              </a:pPr>
              <a:r>
                <a:rPr lang="fr-FR" sz="1300" b="1" i="1" kern="1200" dirty="0"/>
                <a:t>SRAM </a:t>
              </a:r>
              <a:r>
                <a:rPr lang="fr-FR" sz="1300" b="1" i="1" kern="1200" dirty="0" err="1"/>
                <a:t>Dosimetry</a:t>
              </a:r>
              <a:endParaRPr lang="fr-FR" sz="1300" b="1" i="1" kern="1200" dirty="0"/>
            </a:p>
          </p:txBody>
        </p:sp>
        <p:sp>
          <p:nvSpPr>
            <p:cNvPr id="27" name="Ellipse 26">
              <a:extLst>
                <a:ext uri="{FF2B5EF4-FFF2-40B4-BE49-F238E27FC236}">
                  <a16:creationId xmlns:a16="http://schemas.microsoft.com/office/drawing/2014/main" id="{8FF4744F-14ED-4811-9199-41E6B1EA51CC}"/>
                </a:ext>
              </a:extLst>
            </p:cNvPr>
            <p:cNvSpPr/>
            <p:nvPr/>
          </p:nvSpPr>
          <p:spPr>
            <a:xfrm>
              <a:off x="6488168" y="2385833"/>
              <a:ext cx="771050" cy="771050"/>
            </a:xfrm>
            <a:prstGeom prst="ellipse">
              <a:avLst/>
            </a:prstGeom>
            <a:blipFill>
              <a:blip r:embed="rId6">
                <a:extLst>
                  <a:ext uri="{28A0092B-C50C-407E-A947-70E740481C1C}">
                    <a14:useLocalDpi xmlns:a14="http://schemas.microsoft.com/office/drawing/2010/main" val="0"/>
                  </a:ext>
                </a:extLst>
              </a:blip>
              <a:srcRect/>
              <a:stretch>
                <a:fillRect l="-10000" r="-10000"/>
              </a:stretch>
            </a:blipFill>
          </p:spPr>
          <p:style>
            <a:lnRef idx="2">
              <a:schemeClr val="dk2">
                <a:shade val="80000"/>
                <a:hueOff val="0"/>
                <a:satOff val="0"/>
                <a:lumOff val="0"/>
                <a:alphaOff val="0"/>
              </a:schemeClr>
            </a:lnRef>
            <a:fillRef idx="1">
              <a:scrgbClr r="0" g="0" b="0"/>
            </a:fillRef>
            <a:effectRef idx="0">
              <a:schemeClr val="dk2">
                <a:tint val="40000"/>
                <a:hueOff val="0"/>
                <a:satOff val="0"/>
                <a:lumOff val="0"/>
                <a:alphaOff val="0"/>
              </a:schemeClr>
            </a:effectRef>
            <a:fontRef idx="minor">
              <a:schemeClr val="lt1">
                <a:hueOff val="0"/>
                <a:satOff val="0"/>
                <a:lumOff val="0"/>
                <a:alphaOff val="0"/>
              </a:schemeClr>
            </a:fontRef>
          </p:style>
        </p:sp>
        <p:sp>
          <p:nvSpPr>
            <p:cNvPr id="28" name="Flèche : double flèche horizontale 27">
              <a:extLst>
                <a:ext uri="{FF2B5EF4-FFF2-40B4-BE49-F238E27FC236}">
                  <a16:creationId xmlns:a16="http://schemas.microsoft.com/office/drawing/2014/main" id="{11B4A9AD-7711-48BF-A9D6-4DC09E64FE8C}"/>
                </a:ext>
              </a:extLst>
            </p:cNvPr>
            <p:cNvSpPr/>
            <p:nvPr/>
          </p:nvSpPr>
          <p:spPr>
            <a:xfrm>
              <a:off x="1767839" y="4099279"/>
              <a:ext cx="5608320" cy="347320"/>
            </a:xfrm>
            <a:prstGeom prst="leftRightArrow">
              <a:avLst/>
            </a:prstGeom>
          </p:spPr>
          <p:style>
            <a:lnRef idx="2">
              <a:schemeClr val="lt1">
                <a:hueOff val="0"/>
                <a:satOff val="0"/>
                <a:lumOff val="0"/>
                <a:alphaOff val="0"/>
              </a:schemeClr>
            </a:lnRef>
            <a:fillRef idx="1">
              <a:schemeClr val="dk2">
                <a:tint val="60000"/>
                <a:hueOff val="0"/>
                <a:satOff val="0"/>
                <a:lumOff val="0"/>
                <a:alphaOff val="0"/>
              </a:schemeClr>
            </a:fillRef>
            <a:effectRef idx="0">
              <a:schemeClr val="dk2">
                <a:tint val="60000"/>
                <a:hueOff val="0"/>
                <a:satOff val="0"/>
                <a:lumOff val="0"/>
                <a:alphaOff val="0"/>
              </a:schemeClr>
            </a:effectRef>
            <a:fontRef idx="minor">
              <a:schemeClr val="dk2">
                <a:hueOff val="0"/>
                <a:satOff val="0"/>
                <a:lumOff val="0"/>
                <a:alphaOff val="0"/>
              </a:schemeClr>
            </a:fontRef>
          </p:style>
        </p:sp>
      </p:grpSp>
      <p:sp>
        <p:nvSpPr>
          <p:cNvPr id="29" name="Slide Number Placeholder 4">
            <a:extLst>
              <a:ext uri="{FF2B5EF4-FFF2-40B4-BE49-F238E27FC236}">
                <a16:creationId xmlns:a16="http://schemas.microsoft.com/office/drawing/2014/main" id="{7D8BB7B4-F50C-43C3-85D5-6E21D49A5BA3}"/>
              </a:ext>
            </a:extLst>
          </p:cNvPr>
          <p:cNvSpPr txBox="1">
            <a:spLocks/>
          </p:cNvSpPr>
          <p:nvPr/>
        </p:nvSpPr>
        <p:spPr>
          <a:xfrm>
            <a:off x="8642350" y="4767263"/>
            <a:ext cx="501650" cy="274637"/>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12</a:t>
            </a:fld>
            <a:endParaRPr lang="en-US" dirty="0"/>
          </a:p>
        </p:txBody>
      </p:sp>
      <p:sp>
        <p:nvSpPr>
          <p:cNvPr id="30" name="Segnaposto piè di pagina 4">
            <a:extLst>
              <a:ext uri="{FF2B5EF4-FFF2-40B4-BE49-F238E27FC236}">
                <a16:creationId xmlns:a16="http://schemas.microsoft.com/office/drawing/2014/main" id="{E74A1669-4F5E-4E6E-848F-3F7C4242BF61}"/>
              </a:ext>
            </a:extLst>
          </p:cNvPr>
          <p:cNvSpPr>
            <a:spLocks noGrp="1"/>
          </p:cNvSpPr>
          <p:nvPr>
            <p:ph type="ftr" sz="quarter" idx="3"/>
          </p:nvPr>
        </p:nvSpPr>
        <p:spPr>
          <a:xfrm>
            <a:off x="3407569" y="4767263"/>
            <a:ext cx="4670787" cy="273844"/>
          </a:xfrm>
        </p:spPr>
        <p:txBody>
          <a:bodyPr/>
          <a:lstStyle/>
          <a:p>
            <a:r>
              <a:rPr lang="en-GB" dirty="0"/>
              <a:t>RADNEXT 4th Annual Meeting – 12-13 May 2025</a:t>
            </a:r>
            <a:endParaRPr lang="en-US" dirty="0"/>
          </a:p>
        </p:txBody>
      </p:sp>
    </p:spTree>
    <p:extLst>
      <p:ext uri="{BB962C8B-B14F-4D97-AF65-F5344CB8AC3E}">
        <p14:creationId xmlns:p14="http://schemas.microsoft.com/office/powerpoint/2010/main" val="292748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F56D7B61-2F6F-4480-8392-5B009685949A}"/>
              </a:ext>
            </a:extLst>
          </p:cNvPr>
          <p:cNvSpPr>
            <a:spLocks noGrp="1"/>
          </p:cNvSpPr>
          <p:nvPr>
            <p:ph idx="1"/>
          </p:nvPr>
        </p:nvSpPr>
        <p:spPr>
          <a:xfrm>
            <a:off x="1690784" y="827764"/>
            <a:ext cx="5915727" cy="3203145"/>
          </a:xfrm>
        </p:spPr>
        <p:txBody>
          <a:bodyPr>
            <a:noAutofit/>
          </a:bodyPr>
          <a:lstStyle/>
          <a:p>
            <a:pPr>
              <a:buFont typeface="Wingdings" panose="05000000000000000000" pitchFamily="2" charset="2"/>
              <a:buChar char="ü"/>
            </a:pPr>
            <a:r>
              <a:rPr lang="fr-FR" sz="1500" b="1" dirty="0">
                <a:solidFill>
                  <a:schemeClr val="tx1">
                    <a:lumMod val="60000"/>
                    <a:lumOff val="40000"/>
                  </a:schemeClr>
                </a:solidFill>
              </a:rPr>
              <a:t>Low-</a:t>
            </a:r>
            <a:r>
              <a:rPr lang="fr-FR" sz="1500" b="1" dirty="0" err="1">
                <a:solidFill>
                  <a:schemeClr val="tx1">
                    <a:lumMod val="60000"/>
                    <a:lumOff val="40000"/>
                  </a:schemeClr>
                </a:solidFill>
              </a:rPr>
              <a:t>energy</a:t>
            </a:r>
            <a:r>
              <a:rPr lang="fr-FR" sz="1500" b="1" dirty="0">
                <a:solidFill>
                  <a:schemeClr val="tx1">
                    <a:lumMod val="60000"/>
                    <a:lumOff val="40000"/>
                  </a:schemeClr>
                </a:solidFill>
              </a:rPr>
              <a:t> Proton </a:t>
            </a:r>
            <a:r>
              <a:rPr lang="fr-FR" sz="1500" b="1" dirty="0" err="1">
                <a:solidFill>
                  <a:schemeClr val="tx1">
                    <a:lumMod val="60000"/>
                    <a:lumOff val="40000"/>
                  </a:schemeClr>
                </a:solidFill>
              </a:rPr>
              <a:t>testing</a:t>
            </a:r>
            <a:r>
              <a:rPr lang="fr-FR" sz="1500" b="1" dirty="0">
                <a:solidFill>
                  <a:schemeClr val="tx1">
                    <a:lumMod val="60000"/>
                    <a:lumOff val="40000"/>
                  </a:schemeClr>
                </a:solidFill>
              </a:rPr>
              <a:t> @ CLPU (TA, </a:t>
            </a:r>
            <a:r>
              <a:rPr lang="fr-FR" sz="1500" b="1" dirty="0" err="1">
                <a:solidFill>
                  <a:schemeClr val="tx1">
                    <a:lumMod val="60000"/>
                    <a:lumOff val="40000"/>
                  </a:schemeClr>
                </a:solidFill>
              </a:rPr>
              <a:t>dec</a:t>
            </a:r>
            <a:r>
              <a:rPr lang="fr-FR" sz="1500" b="1" dirty="0">
                <a:solidFill>
                  <a:schemeClr val="tx1">
                    <a:lumMod val="60000"/>
                    <a:lumOff val="40000"/>
                  </a:schemeClr>
                </a:solidFill>
              </a:rPr>
              <a:t> 2023)</a:t>
            </a:r>
          </a:p>
          <a:p>
            <a:pPr lvl="1">
              <a:buFont typeface="Wingdings" panose="05000000000000000000" pitchFamily="2" charset="2"/>
              <a:buChar char="ü"/>
            </a:pPr>
            <a:r>
              <a:rPr lang="fr-FR" sz="1300" b="1" dirty="0"/>
              <a:t>Joint UJM-CERN-ELI-CLPU </a:t>
            </a:r>
            <a:r>
              <a:rPr lang="fr-FR" sz="1300" b="1" dirty="0" err="1"/>
              <a:t>experiment</a:t>
            </a:r>
            <a:r>
              <a:rPr lang="fr-FR" sz="1300" b="1" dirty="0"/>
              <a:t> &amp; </a:t>
            </a:r>
            <a:r>
              <a:rPr lang="fr-FR" sz="1300" b="1" dirty="0" err="1"/>
              <a:t>Analysis</a:t>
            </a:r>
            <a:endParaRPr lang="fr-FR" sz="1300" b="1" dirty="0"/>
          </a:p>
          <a:p>
            <a:pPr>
              <a:buFont typeface="Wingdings" panose="05000000000000000000" pitchFamily="2" charset="2"/>
              <a:buChar char="è"/>
            </a:pPr>
            <a:r>
              <a:rPr lang="en-US" sz="1400" b="1" dirty="0">
                <a:solidFill>
                  <a:srgbClr val="002060"/>
                </a:solidFill>
                <a:highlight>
                  <a:srgbClr val="FFFF00"/>
                </a:highlight>
                <a:sym typeface="Wingdings" panose="05000000000000000000" pitchFamily="2" charset="2"/>
              </a:rPr>
              <a:t>Focus by </a:t>
            </a:r>
            <a:r>
              <a:rPr lang="en-US" sz="1400" b="1" dirty="0">
                <a:solidFill>
                  <a:srgbClr val="002060"/>
                </a:solidFill>
                <a:highlight>
                  <a:srgbClr val="FFFF00"/>
                </a:highlight>
              </a:rPr>
              <a:t>Luca </a:t>
            </a:r>
            <a:r>
              <a:rPr lang="en-US" sz="1400" b="1" dirty="0" err="1">
                <a:solidFill>
                  <a:srgbClr val="002060"/>
                </a:solidFill>
                <a:highlight>
                  <a:srgbClr val="FFFF00"/>
                </a:highlight>
              </a:rPr>
              <a:t>Weninger</a:t>
            </a:r>
            <a:r>
              <a:rPr lang="en-US" sz="1400" b="1" dirty="0">
                <a:solidFill>
                  <a:srgbClr val="002060"/>
                </a:solidFill>
                <a:highlight>
                  <a:srgbClr val="FFFF00"/>
                </a:highlight>
              </a:rPr>
              <a:t> (UJM) / Article in progress</a:t>
            </a:r>
          </a:p>
          <a:p>
            <a:pPr>
              <a:buFont typeface="Wingdings" panose="05000000000000000000" pitchFamily="2" charset="2"/>
              <a:buChar char="è"/>
            </a:pPr>
            <a:endParaRPr lang="fr-FR" sz="1200" dirty="0">
              <a:solidFill>
                <a:srgbClr val="002060"/>
              </a:solidFill>
              <a:highlight>
                <a:srgbClr val="FFFF00"/>
              </a:highlight>
            </a:endParaRPr>
          </a:p>
          <a:p>
            <a:pPr>
              <a:buFont typeface="Wingdings" panose="05000000000000000000" pitchFamily="2" charset="2"/>
              <a:buChar char="ü"/>
            </a:pPr>
            <a:r>
              <a:rPr lang="fr-FR" sz="1500" b="1" dirty="0">
                <a:solidFill>
                  <a:schemeClr val="tx1">
                    <a:lumMod val="60000"/>
                    <a:lumOff val="40000"/>
                  </a:schemeClr>
                </a:solidFill>
              </a:rPr>
              <a:t>Low-</a:t>
            </a:r>
            <a:r>
              <a:rPr lang="fr-FR" sz="1500" b="1" dirty="0" err="1">
                <a:solidFill>
                  <a:schemeClr val="tx1">
                    <a:lumMod val="60000"/>
                    <a:lumOff val="40000"/>
                  </a:schemeClr>
                </a:solidFill>
              </a:rPr>
              <a:t>energy</a:t>
            </a:r>
            <a:r>
              <a:rPr lang="fr-FR" sz="1500" b="1" dirty="0">
                <a:solidFill>
                  <a:schemeClr val="tx1">
                    <a:lumMod val="60000"/>
                    <a:lumOff val="40000"/>
                  </a:schemeClr>
                </a:solidFill>
              </a:rPr>
              <a:t> Proton </a:t>
            </a:r>
            <a:r>
              <a:rPr lang="fr-FR" sz="1500" b="1" dirty="0" err="1">
                <a:solidFill>
                  <a:schemeClr val="tx1">
                    <a:lumMod val="60000"/>
                    <a:lumOff val="40000"/>
                  </a:schemeClr>
                </a:solidFill>
              </a:rPr>
              <a:t>testing</a:t>
            </a:r>
            <a:r>
              <a:rPr lang="fr-FR" sz="1500" b="1" dirty="0">
                <a:solidFill>
                  <a:schemeClr val="tx1">
                    <a:lumMod val="60000"/>
                    <a:lumOff val="40000"/>
                  </a:schemeClr>
                </a:solidFill>
              </a:rPr>
              <a:t> @ CNA (TA, end 2024)</a:t>
            </a:r>
          </a:p>
          <a:p>
            <a:pPr lvl="1">
              <a:buFont typeface="Wingdings" panose="05000000000000000000" pitchFamily="2" charset="2"/>
              <a:buChar char="ü"/>
            </a:pPr>
            <a:r>
              <a:rPr lang="fr-FR" sz="1300" b="1" dirty="0"/>
              <a:t>Joint UJM-CNA </a:t>
            </a:r>
            <a:r>
              <a:rPr lang="fr-FR" sz="1300" b="1" dirty="0" err="1"/>
              <a:t>experiment</a:t>
            </a:r>
            <a:r>
              <a:rPr lang="fr-FR" sz="1300" b="1" dirty="0"/>
              <a:t> &amp; </a:t>
            </a:r>
            <a:r>
              <a:rPr lang="fr-FR" sz="1300" b="1" dirty="0" err="1"/>
              <a:t>analysis</a:t>
            </a:r>
            <a:endParaRPr lang="fr-FR" sz="1300" b="1" dirty="0"/>
          </a:p>
          <a:p>
            <a:pPr>
              <a:buFont typeface="Wingdings" panose="05000000000000000000" pitchFamily="2" charset="2"/>
              <a:buChar char="è"/>
            </a:pPr>
            <a:endParaRPr lang="fr-FR" sz="1200" dirty="0">
              <a:solidFill>
                <a:srgbClr val="002060"/>
              </a:solidFill>
              <a:highlight>
                <a:srgbClr val="FFFF00"/>
              </a:highlight>
            </a:endParaRPr>
          </a:p>
          <a:p>
            <a:pPr>
              <a:buFont typeface="Wingdings" panose="05000000000000000000" pitchFamily="2" charset="2"/>
              <a:buChar char="ü"/>
            </a:pPr>
            <a:r>
              <a:rPr lang="fr-FR" sz="1500" b="1" dirty="0">
                <a:solidFill>
                  <a:schemeClr val="tx1">
                    <a:lumMod val="60000"/>
                    <a:lumOff val="40000"/>
                  </a:schemeClr>
                </a:solidFill>
              </a:rPr>
              <a:t>Neutron </a:t>
            </a:r>
            <a:r>
              <a:rPr lang="fr-FR" sz="1500" b="1" dirty="0" err="1">
                <a:solidFill>
                  <a:schemeClr val="tx1">
                    <a:lumMod val="60000"/>
                    <a:lumOff val="40000"/>
                  </a:schemeClr>
                </a:solidFill>
              </a:rPr>
              <a:t>testing</a:t>
            </a:r>
            <a:r>
              <a:rPr lang="fr-FR" sz="1500" b="1" dirty="0">
                <a:solidFill>
                  <a:schemeClr val="tx1">
                    <a:lumMod val="60000"/>
                    <a:lumOff val="40000"/>
                  </a:schemeClr>
                </a:solidFill>
              </a:rPr>
              <a:t> @ ENEA (TA, 2023, 2024)</a:t>
            </a:r>
          </a:p>
          <a:p>
            <a:pPr>
              <a:buFont typeface="Wingdings" panose="05000000000000000000" pitchFamily="2" charset="2"/>
              <a:buChar char="ü"/>
            </a:pPr>
            <a:r>
              <a:rPr lang="fr-FR" sz="1400" b="1" dirty="0"/>
              <a:t>RIL-</a:t>
            </a:r>
            <a:r>
              <a:rPr lang="fr-FR" sz="1400" b="1" dirty="0" err="1"/>
              <a:t>based</a:t>
            </a:r>
            <a:r>
              <a:rPr lang="fr-FR" sz="1400" b="1" dirty="0"/>
              <a:t> </a:t>
            </a:r>
            <a:r>
              <a:rPr lang="fr-FR" sz="1400" b="1" dirty="0" err="1"/>
              <a:t>dosimetry</a:t>
            </a:r>
            <a:r>
              <a:rPr lang="fr-FR" sz="1400" b="1" dirty="0"/>
              <a:t> @ FNG/ENEA </a:t>
            </a:r>
            <a:r>
              <a:rPr lang="fr-FR" sz="1400" b="1" dirty="0" err="1"/>
              <a:t>atm</a:t>
            </a:r>
            <a:r>
              <a:rPr lang="fr-FR" sz="1400" b="1" dirty="0"/>
              <a:t>. Neutrons (TA)</a:t>
            </a:r>
          </a:p>
          <a:p>
            <a:pPr>
              <a:buFont typeface="Wingdings" panose="05000000000000000000" pitchFamily="2" charset="2"/>
              <a:buChar char="è"/>
            </a:pPr>
            <a:r>
              <a:rPr lang="en-US" sz="1400" b="1" dirty="0">
                <a:solidFill>
                  <a:srgbClr val="002060"/>
                </a:solidFill>
                <a:highlight>
                  <a:srgbClr val="00FFFF"/>
                </a:highlight>
                <a:sym typeface="Wingdings" panose="05000000000000000000" pitchFamily="2" charset="2"/>
              </a:rPr>
              <a:t>O</a:t>
            </a:r>
            <a:r>
              <a:rPr lang="en-US" sz="1400" b="1" dirty="0">
                <a:solidFill>
                  <a:srgbClr val="002060"/>
                </a:solidFill>
                <a:highlight>
                  <a:srgbClr val="00FFFF"/>
                </a:highlight>
              </a:rPr>
              <a:t>fficial ENEA/UJM collaboration in progress</a:t>
            </a:r>
          </a:p>
          <a:p>
            <a:pPr>
              <a:buFont typeface="Wingdings" panose="05000000000000000000" pitchFamily="2" charset="2"/>
              <a:buChar char="è"/>
            </a:pPr>
            <a:endParaRPr lang="en-US" sz="1200" b="1" dirty="0">
              <a:solidFill>
                <a:srgbClr val="002060"/>
              </a:solidFill>
              <a:highlight>
                <a:srgbClr val="FFFF00"/>
              </a:highlight>
            </a:endParaRPr>
          </a:p>
          <a:p>
            <a:pPr>
              <a:buFont typeface="Wingdings" panose="05000000000000000000" pitchFamily="2" charset="2"/>
              <a:buChar char="ü"/>
            </a:pPr>
            <a:r>
              <a:rPr lang="fr-FR" sz="1500" b="1" dirty="0">
                <a:solidFill>
                  <a:schemeClr val="tx1">
                    <a:lumMod val="60000"/>
                    <a:lumOff val="40000"/>
                  </a:schemeClr>
                </a:solidFill>
              </a:rPr>
              <a:t>Neutron </a:t>
            </a:r>
            <a:r>
              <a:rPr lang="fr-FR" sz="1500" b="1" dirty="0" err="1">
                <a:solidFill>
                  <a:schemeClr val="tx1">
                    <a:lumMod val="60000"/>
                    <a:lumOff val="40000"/>
                  </a:schemeClr>
                </a:solidFill>
              </a:rPr>
              <a:t>testing</a:t>
            </a:r>
            <a:r>
              <a:rPr lang="fr-FR" sz="1500" b="1" dirty="0">
                <a:solidFill>
                  <a:schemeClr val="tx1">
                    <a:lumMod val="60000"/>
                    <a:lumOff val="40000"/>
                  </a:schemeClr>
                </a:solidFill>
              </a:rPr>
              <a:t> @ CHARM (to </a:t>
            </a:r>
            <a:r>
              <a:rPr lang="fr-FR" sz="1500" b="1" dirty="0" err="1">
                <a:solidFill>
                  <a:schemeClr val="tx1">
                    <a:lumMod val="60000"/>
                    <a:lumOff val="40000"/>
                  </a:schemeClr>
                </a:solidFill>
              </a:rPr>
              <a:t>be</a:t>
            </a:r>
            <a:r>
              <a:rPr lang="fr-FR" sz="1500" b="1" dirty="0">
                <a:solidFill>
                  <a:schemeClr val="tx1">
                    <a:lumMod val="60000"/>
                    <a:lumOff val="40000"/>
                  </a:schemeClr>
                </a:solidFill>
              </a:rPr>
              <a:t> </a:t>
            </a:r>
            <a:r>
              <a:rPr lang="fr-FR" sz="1500" b="1" dirty="0" err="1">
                <a:solidFill>
                  <a:schemeClr val="tx1">
                    <a:lumMod val="60000"/>
                    <a:lumOff val="40000"/>
                  </a:schemeClr>
                </a:solidFill>
              </a:rPr>
              <a:t>done</a:t>
            </a:r>
            <a:r>
              <a:rPr lang="fr-FR" sz="1500" b="1" dirty="0">
                <a:solidFill>
                  <a:schemeClr val="tx1">
                    <a:lumMod val="60000"/>
                    <a:lumOff val="40000"/>
                  </a:schemeClr>
                </a:solidFill>
              </a:rPr>
              <a:t> – 2025)</a:t>
            </a:r>
          </a:p>
          <a:p>
            <a:pPr>
              <a:buFont typeface="Wingdings" panose="05000000000000000000" pitchFamily="2" charset="2"/>
              <a:buChar char="ü"/>
            </a:pPr>
            <a:r>
              <a:rPr lang="fr-FR" sz="1400" b="1" dirty="0"/>
              <a:t>Fiber-</a:t>
            </a:r>
            <a:r>
              <a:rPr lang="fr-FR" sz="1400" b="1" dirty="0" err="1"/>
              <a:t>based</a:t>
            </a:r>
            <a:r>
              <a:rPr lang="fr-FR" sz="1400" b="1" dirty="0"/>
              <a:t> </a:t>
            </a:r>
            <a:r>
              <a:rPr lang="fr-FR" sz="1400" b="1" dirty="0" err="1"/>
              <a:t>dosimetry</a:t>
            </a:r>
            <a:r>
              <a:rPr lang="fr-FR" sz="1400" b="1" dirty="0"/>
              <a:t> in mixed </a:t>
            </a:r>
            <a:r>
              <a:rPr lang="fr-FR" sz="1400" b="1" dirty="0" err="1"/>
              <a:t>fields</a:t>
            </a:r>
            <a:endParaRPr lang="fr-FR" sz="1400" b="1" dirty="0">
              <a:sym typeface="Wingdings" panose="05000000000000000000" pitchFamily="2" charset="2"/>
            </a:endParaRPr>
          </a:p>
          <a:p>
            <a:pPr>
              <a:buFont typeface="Wingdings" panose="05000000000000000000" pitchFamily="2" charset="2"/>
              <a:buChar char="ü"/>
            </a:pPr>
            <a:endParaRPr lang="fr-FR" sz="1400" b="1" dirty="0"/>
          </a:p>
          <a:p>
            <a:pPr>
              <a:buFont typeface="Wingdings" panose="05000000000000000000" pitchFamily="2" charset="2"/>
              <a:buChar char="ü"/>
            </a:pPr>
            <a:endParaRPr lang="fr-FR" sz="1500" b="1" dirty="0">
              <a:solidFill>
                <a:schemeClr val="tx1">
                  <a:lumMod val="60000"/>
                  <a:lumOff val="40000"/>
                </a:schemeClr>
              </a:solidFill>
            </a:endParaRPr>
          </a:p>
          <a:p>
            <a:pPr>
              <a:buFont typeface="Wingdings" panose="05000000000000000000" pitchFamily="2" charset="2"/>
              <a:buChar char="ü"/>
            </a:pPr>
            <a:endParaRPr lang="fr-FR" sz="1500" b="1" dirty="0"/>
          </a:p>
          <a:p>
            <a:pPr>
              <a:buFont typeface="Wingdings" panose="05000000000000000000" pitchFamily="2" charset="2"/>
              <a:buChar char="q"/>
            </a:pPr>
            <a:endParaRPr lang="en-GB" sz="800" u="sng" dirty="0">
              <a:solidFill>
                <a:schemeClr val="tx1">
                  <a:lumMod val="60000"/>
                  <a:lumOff val="40000"/>
                </a:schemeClr>
              </a:solidFill>
            </a:endParaRPr>
          </a:p>
        </p:txBody>
      </p:sp>
      <p:sp>
        <p:nvSpPr>
          <p:cNvPr id="4" name="Espace réservé du numéro de diapositive 3">
            <a:extLst>
              <a:ext uri="{FF2B5EF4-FFF2-40B4-BE49-F238E27FC236}">
                <a16:creationId xmlns:a16="http://schemas.microsoft.com/office/drawing/2014/main" id="{D8B0B232-3D78-4ED2-B9B8-E66BF87C889C}"/>
              </a:ext>
            </a:extLst>
          </p:cNvPr>
          <p:cNvSpPr>
            <a:spLocks noGrp="1"/>
          </p:cNvSpPr>
          <p:nvPr>
            <p:ph type="sldNum" sz="quarter" idx="4"/>
          </p:nvPr>
        </p:nvSpPr>
        <p:spPr/>
        <p:txBody>
          <a:bodyPr/>
          <a:lstStyle/>
          <a:p>
            <a:fld id="{17918391-D411-FE40-AAD7-861AE5233E0E}" type="slidenum">
              <a:rPr lang="en-US" smtClean="0"/>
              <a:pPr/>
              <a:t>13</a:t>
            </a:fld>
            <a:endParaRPr lang="en-US" dirty="0"/>
          </a:p>
        </p:txBody>
      </p:sp>
      <p:sp>
        <p:nvSpPr>
          <p:cNvPr id="7" name="Title 1">
            <a:extLst>
              <a:ext uri="{FF2B5EF4-FFF2-40B4-BE49-F238E27FC236}">
                <a16:creationId xmlns:a16="http://schemas.microsoft.com/office/drawing/2014/main" id="{44F84B3D-729D-4999-964B-C652AE3B3A1E}"/>
              </a:ext>
            </a:extLst>
          </p:cNvPr>
          <p:cNvSpPr>
            <a:spLocks noGrp="1"/>
          </p:cNvSpPr>
          <p:nvPr>
            <p:ph type="title"/>
          </p:nvPr>
        </p:nvSpPr>
        <p:spPr>
          <a:xfrm>
            <a:off x="369142" y="66391"/>
            <a:ext cx="8468436" cy="705332"/>
          </a:xfrm>
        </p:spPr>
        <p:txBody>
          <a:bodyPr>
            <a:noAutofit/>
          </a:bodyPr>
          <a:lstStyle/>
          <a:p>
            <a:r>
              <a:rPr lang="en-US" sz="2300" dirty="0"/>
              <a:t>WP05-JRA1 </a:t>
            </a:r>
            <a:r>
              <a:rPr lang="en-US" sz="2300" b="0" dirty="0">
                <a:solidFill>
                  <a:schemeClr val="tx1">
                    <a:lumMod val="60000"/>
                    <a:lumOff val="40000"/>
                  </a:schemeClr>
                </a:solidFill>
              </a:rPr>
              <a:t>Task 5.3 : Main progress on fiber-based solutions</a:t>
            </a:r>
            <a:endParaRPr lang="en-GB" sz="2300" b="0" dirty="0">
              <a:solidFill>
                <a:schemeClr val="tx1">
                  <a:lumMod val="60000"/>
                  <a:lumOff val="40000"/>
                </a:schemeClr>
              </a:solidFill>
            </a:endParaRPr>
          </a:p>
        </p:txBody>
      </p:sp>
      <p:sp>
        <p:nvSpPr>
          <p:cNvPr id="12" name="Ellipse 11">
            <a:extLst>
              <a:ext uri="{FF2B5EF4-FFF2-40B4-BE49-F238E27FC236}">
                <a16:creationId xmlns:a16="http://schemas.microsoft.com/office/drawing/2014/main" id="{3111517D-7AC0-409E-9F16-97EBA569F53E}"/>
              </a:ext>
            </a:extLst>
          </p:cNvPr>
          <p:cNvSpPr/>
          <p:nvPr/>
        </p:nvSpPr>
        <p:spPr>
          <a:xfrm>
            <a:off x="102391" y="932529"/>
            <a:ext cx="771050" cy="771050"/>
          </a:xfrm>
          <a:prstGeom prst="ellipse">
            <a:avLst/>
          </a:prstGeom>
          <a:blipFill>
            <a:blip r:embed="rId2">
              <a:extLst>
                <a:ext uri="{28A0092B-C50C-407E-A947-70E740481C1C}">
                  <a14:useLocalDpi xmlns:a14="http://schemas.microsoft.com/office/drawing/2010/main" val="0"/>
                </a:ext>
              </a:extLst>
            </a:blip>
            <a:srcRect/>
            <a:stretch>
              <a:fillRect l="-17000" r="-17000"/>
            </a:stretch>
          </a:blipFill>
        </p:spPr>
        <p:style>
          <a:lnRef idx="2">
            <a:schemeClr val="dk2">
              <a:shade val="80000"/>
              <a:hueOff val="0"/>
              <a:satOff val="0"/>
              <a:lumOff val="0"/>
              <a:alphaOff val="0"/>
            </a:schemeClr>
          </a:lnRef>
          <a:fillRef idx="1">
            <a:scrgbClr r="0" g="0" b="0"/>
          </a:fillRef>
          <a:effectRef idx="0">
            <a:schemeClr val="dk2">
              <a:tint val="40000"/>
              <a:hueOff val="0"/>
              <a:satOff val="0"/>
              <a:lumOff val="0"/>
              <a:alphaOff val="0"/>
            </a:schemeClr>
          </a:effectRef>
          <a:fontRef idx="minor">
            <a:schemeClr val="lt1">
              <a:hueOff val="0"/>
              <a:satOff val="0"/>
              <a:lumOff val="0"/>
              <a:alphaOff val="0"/>
            </a:schemeClr>
          </a:fontRef>
        </p:style>
      </p:sp>
      <p:sp>
        <p:nvSpPr>
          <p:cNvPr id="16" name="Rectangle 15">
            <a:extLst>
              <a:ext uri="{FF2B5EF4-FFF2-40B4-BE49-F238E27FC236}">
                <a16:creationId xmlns:a16="http://schemas.microsoft.com/office/drawing/2014/main" id="{CAC336A8-1D19-44B4-B2EE-4008F09868E5}"/>
              </a:ext>
            </a:extLst>
          </p:cNvPr>
          <p:cNvSpPr/>
          <p:nvPr/>
        </p:nvSpPr>
        <p:spPr>
          <a:xfrm>
            <a:off x="215033" y="3725799"/>
            <a:ext cx="1223412" cy="246221"/>
          </a:xfrm>
          <a:prstGeom prst="rect">
            <a:avLst/>
          </a:prstGeom>
        </p:spPr>
        <p:txBody>
          <a:bodyPr wrap="none">
            <a:spAutoFit/>
          </a:bodyPr>
          <a:lstStyle/>
          <a:p>
            <a:r>
              <a:rPr lang="en-GB" sz="1000" b="1" i="1" dirty="0"/>
              <a:t>Luca WENINGER</a:t>
            </a:r>
            <a:endParaRPr lang="fr-FR" sz="1000" i="1" dirty="0"/>
          </a:p>
        </p:txBody>
      </p:sp>
      <p:pic>
        <p:nvPicPr>
          <p:cNvPr id="17" name="Image 16">
            <a:extLst>
              <a:ext uri="{FF2B5EF4-FFF2-40B4-BE49-F238E27FC236}">
                <a16:creationId xmlns:a16="http://schemas.microsoft.com/office/drawing/2014/main" id="{8F7023B9-9C9A-4FBB-9CF5-BAE2E14D3BDF}"/>
              </a:ext>
            </a:extLst>
          </p:cNvPr>
          <p:cNvPicPr>
            <a:picLocks noChangeAspect="1"/>
          </p:cNvPicPr>
          <p:nvPr/>
        </p:nvPicPr>
        <p:blipFill>
          <a:blip r:embed="rId3"/>
          <a:stretch>
            <a:fillRect/>
          </a:stretch>
        </p:blipFill>
        <p:spPr>
          <a:xfrm>
            <a:off x="93393" y="2129812"/>
            <a:ext cx="1518444" cy="1518444"/>
          </a:xfrm>
          <a:prstGeom prst="rect">
            <a:avLst/>
          </a:prstGeom>
        </p:spPr>
      </p:pic>
      <p:pic>
        <p:nvPicPr>
          <p:cNvPr id="18" name="Image 17">
            <a:extLst>
              <a:ext uri="{FF2B5EF4-FFF2-40B4-BE49-F238E27FC236}">
                <a16:creationId xmlns:a16="http://schemas.microsoft.com/office/drawing/2014/main" id="{316434CC-580D-4270-A198-2CC889CCFDD7}"/>
              </a:ext>
            </a:extLst>
          </p:cNvPr>
          <p:cNvPicPr>
            <a:picLocks noChangeAspect="1"/>
          </p:cNvPicPr>
          <p:nvPr/>
        </p:nvPicPr>
        <p:blipFill>
          <a:blip r:embed="rId4"/>
          <a:stretch>
            <a:fillRect/>
          </a:stretch>
        </p:blipFill>
        <p:spPr>
          <a:xfrm>
            <a:off x="7764808" y="827764"/>
            <a:ext cx="1002303" cy="510450"/>
          </a:xfrm>
          <a:prstGeom prst="rect">
            <a:avLst/>
          </a:prstGeom>
        </p:spPr>
      </p:pic>
      <p:pic>
        <p:nvPicPr>
          <p:cNvPr id="19" name="Image 18">
            <a:extLst>
              <a:ext uri="{FF2B5EF4-FFF2-40B4-BE49-F238E27FC236}">
                <a16:creationId xmlns:a16="http://schemas.microsoft.com/office/drawing/2014/main" id="{2789859A-35E8-4B72-95F6-4FF6046A061F}"/>
              </a:ext>
            </a:extLst>
          </p:cNvPr>
          <p:cNvPicPr>
            <a:picLocks noChangeAspect="1"/>
          </p:cNvPicPr>
          <p:nvPr/>
        </p:nvPicPr>
        <p:blipFill>
          <a:blip r:embed="rId5"/>
          <a:stretch>
            <a:fillRect/>
          </a:stretch>
        </p:blipFill>
        <p:spPr>
          <a:xfrm>
            <a:off x="7764808" y="1518157"/>
            <a:ext cx="1002303" cy="297521"/>
          </a:xfrm>
          <a:prstGeom prst="rect">
            <a:avLst/>
          </a:prstGeom>
        </p:spPr>
      </p:pic>
      <p:pic>
        <p:nvPicPr>
          <p:cNvPr id="20" name="Image 19">
            <a:extLst>
              <a:ext uri="{FF2B5EF4-FFF2-40B4-BE49-F238E27FC236}">
                <a16:creationId xmlns:a16="http://schemas.microsoft.com/office/drawing/2014/main" id="{0562DC69-37E8-4079-83CD-00533BD70C8E}"/>
              </a:ext>
            </a:extLst>
          </p:cNvPr>
          <p:cNvPicPr>
            <a:picLocks noChangeAspect="1"/>
          </p:cNvPicPr>
          <p:nvPr/>
        </p:nvPicPr>
        <p:blipFill>
          <a:blip r:embed="rId6"/>
          <a:stretch>
            <a:fillRect/>
          </a:stretch>
        </p:blipFill>
        <p:spPr>
          <a:xfrm>
            <a:off x="7708094" y="2164148"/>
            <a:ext cx="1065644" cy="192597"/>
          </a:xfrm>
          <a:prstGeom prst="rect">
            <a:avLst/>
          </a:prstGeom>
        </p:spPr>
      </p:pic>
      <p:pic>
        <p:nvPicPr>
          <p:cNvPr id="5" name="Image 4">
            <a:extLst>
              <a:ext uri="{FF2B5EF4-FFF2-40B4-BE49-F238E27FC236}">
                <a16:creationId xmlns:a16="http://schemas.microsoft.com/office/drawing/2014/main" id="{410670C3-1054-41DA-BDB0-CC4777EE0D88}"/>
              </a:ext>
            </a:extLst>
          </p:cNvPr>
          <p:cNvPicPr>
            <a:picLocks noChangeAspect="1"/>
          </p:cNvPicPr>
          <p:nvPr/>
        </p:nvPicPr>
        <p:blipFill>
          <a:blip r:embed="rId7">
            <a:duotone>
              <a:prstClr val="black"/>
              <a:schemeClr val="tx2">
                <a:tint val="45000"/>
                <a:satMod val="400000"/>
              </a:schemeClr>
            </a:duotone>
            <a:extLst>
              <a:ext uri="{BEBA8EAE-BF5A-486C-A8C5-ECC9F3942E4B}">
                <a14:imgProps xmlns:a14="http://schemas.microsoft.com/office/drawing/2010/main">
                  <a14:imgLayer r:embed="rId8">
                    <a14:imgEffect>
                      <a14:brightnessContrast bright="-40000" contrast="-40000"/>
                    </a14:imgEffect>
                  </a14:imgLayer>
                </a14:imgProps>
              </a:ext>
            </a:extLst>
          </a:blip>
          <a:stretch>
            <a:fillRect/>
          </a:stretch>
        </p:blipFill>
        <p:spPr>
          <a:xfrm>
            <a:off x="7779903" y="2584372"/>
            <a:ext cx="1115945" cy="418479"/>
          </a:xfrm>
          <a:prstGeom prst="rect">
            <a:avLst/>
          </a:prstGeom>
        </p:spPr>
      </p:pic>
      <p:pic>
        <p:nvPicPr>
          <p:cNvPr id="21" name="Image 20">
            <a:extLst>
              <a:ext uri="{FF2B5EF4-FFF2-40B4-BE49-F238E27FC236}">
                <a16:creationId xmlns:a16="http://schemas.microsoft.com/office/drawing/2014/main" id="{806A0DF8-222B-4E65-BCE8-4976ADC4E584}"/>
              </a:ext>
            </a:extLst>
          </p:cNvPr>
          <p:cNvPicPr>
            <a:picLocks noChangeAspect="1"/>
          </p:cNvPicPr>
          <p:nvPr/>
        </p:nvPicPr>
        <p:blipFill>
          <a:blip r:embed="rId9"/>
          <a:stretch>
            <a:fillRect/>
          </a:stretch>
        </p:blipFill>
        <p:spPr>
          <a:xfrm>
            <a:off x="7835274" y="3230478"/>
            <a:ext cx="930976" cy="523674"/>
          </a:xfrm>
          <a:prstGeom prst="rect">
            <a:avLst/>
          </a:prstGeom>
        </p:spPr>
      </p:pic>
      <p:pic>
        <p:nvPicPr>
          <p:cNvPr id="8" name="Image 7">
            <a:extLst>
              <a:ext uri="{FF2B5EF4-FFF2-40B4-BE49-F238E27FC236}">
                <a16:creationId xmlns:a16="http://schemas.microsoft.com/office/drawing/2014/main" id="{9851DD44-8556-49C8-9436-34BE4121A34A}"/>
              </a:ext>
            </a:extLst>
          </p:cNvPr>
          <p:cNvPicPr>
            <a:picLocks noChangeAspect="1"/>
          </p:cNvPicPr>
          <p:nvPr/>
        </p:nvPicPr>
        <p:blipFill>
          <a:blip r:embed="rId10"/>
          <a:stretch>
            <a:fillRect/>
          </a:stretch>
        </p:blipFill>
        <p:spPr>
          <a:xfrm>
            <a:off x="7967553" y="3950048"/>
            <a:ext cx="546725" cy="259694"/>
          </a:xfrm>
          <a:prstGeom prst="rect">
            <a:avLst/>
          </a:prstGeom>
        </p:spPr>
      </p:pic>
      <p:sp>
        <p:nvSpPr>
          <p:cNvPr id="15" name="Rectangle 14">
            <a:extLst>
              <a:ext uri="{FF2B5EF4-FFF2-40B4-BE49-F238E27FC236}">
                <a16:creationId xmlns:a16="http://schemas.microsoft.com/office/drawing/2014/main" id="{BFE42C6F-1EEE-4F4F-BDBB-67894E8B5955}"/>
              </a:ext>
            </a:extLst>
          </p:cNvPr>
          <p:cNvSpPr/>
          <p:nvPr/>
        </p:nvSpPr>
        <p:spPr>
          <a:xfrm>
            <a:off x="1611837" y="4074489"/>
            <a:ext cx="8423031" cy="646331"/>
          </a:xfrm>
          <a:prstGeom prst="rect">
            <a:avLst/>
          </a:prstGeom>
        </p:spPr>
        <p:txBody>
          <a:bodyPr wrap="square">
            <a:spAutoFit/>
          </a:bodyPr>
          <a:lstStyle/>
          <a:p>
            <a:pPr marL="36576" indent="0" algn="just">
              <a:buNone/>
            </a:pPr>
            <a:endParaRPr lang="en-US" dirty="0"/>
          </a:p>
          <a:p>
            <a:pPr marL="36576" indent="0" algn="just">
              <a:buNone/>
            </a:pPr>
            <a:r>
              <a:rPr lang="en-US" dirty="0">
                <a:highlight>
                  <a:srgbClr val="FFFF00"/>
                </a:highlight>
                <a:sym typeface="Wingdings" panose="05000000000000000000" pitchFamily="2" charset="2"/>
              </a:rPr>
              <a:t> Luca defended his PhD thesis on March 21, 2025</a:t>
            </a:r>
            <a:endParaRPr lang="en-GB" dirty="0">
              <a:highlight>
                <a:srgbClr val="FFFF00"/>
              </a:highlight>
            </a:endParaRPr>
          </a:p>
        </p:txBody>
      </p:sp>
      <p:sp>
        <p:nvSpPr>
          <p:cNvPr id="22" name="Segnaposto piè di pagina 4">
            <a:extLst>
              <a:ext uri="{FF2B5EF4-FFF2-40B4-BE49-F238E27FC236}">
                <a16:creationId xmlns:a16="http://schemas.microsoft.com/office/drawing/2014/main" id="{2477B8CF-C335-4A56-9977-A7631A4CD3DD}"/>
              </a:ext>
            </a:extLst>
          </p:cNvPr>
          <p:cNvSpPr>
            <a:spLocks noGrp="1"/>
          </p:cNvSpPr>
          <p:nvPr>
            <p:ph type="ftr" sz="quarter" idx="3"/>
          </p:nvPr>
        </p:nvSpPr>
        <p:spPr>
          <a:xfrm>
            <a:off x="3407569" y="4767263"/>
            <a:ext cx="4670787" cy="273844"/>
          </a:xfrm>
        </p:spPr>
        <p:txBody>
          <a:bodyPr/>
          <a:lstStyle/>
          <a:p>
            <a:r>
              <a:rPr lang="en-GB" dirty="0"/>
              <a:t>RADNEXT 4th Annual Meeting – 12-13 May 2025</a:t>
            </a:r>
            <a:endParaRPr lang="en-US" dirty="0"/>
          </a:p>
        </p:txBody>
      </p:sp>
    </p:spTree>
    <p:extLst>
      <p:ext uri="{BB962C8B-B14F-4D97-AF65-F5344CB8AC3E}">
        <p14:creationId xmlns:p14="http://schemas.microsoft.com/office/powerpoint/2010/main" val="25058020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D8B0B232-3D78-4ED2-B9B8-E66BF87C889C}"/>
              </a:ext>
            </a:extLst>
          </p:cNvPr>
          <p:cNvSpPr>
            <a:spLocks noGrp="1"/>
          </p:cNvSpPr>
          <p:nvPr>
            <p:ph type="sldNum" sz="quarter" idx="4"/>
          </p:nvPr>
        </p:nvSpPr>
        <p:spPr/>
        <p:txBody>
          <a:bodyPr/>
          <a:lstStyle/>
          <a:p>
            <a:fld id="{17918391-D411-FE40-AAD7-861AE5233E0E}" type="slidenum">
              <a:rPr lang="en-US" smtClean="0"/>
              <a:pPr/>
              <a:t>14</a:t>
            </a:fld>
            <a:endParaRPr lang="en-US" dirty="0"/>
          </a:p>
        </p:txBody>
      </p:sp>
      <p:sp>
        <p:nvSpPr>
          <p:cNvPr id="7" name="Title 1">
            <a:extLst>
              <a:ext uri="{FF2B5EF4-FFF2-40B4-BE49-F238E27FC236}">
                <a16:creationId xmlns:a16="http://schemas.microsoft.com/office/drawing/2014/main" id="{44F84B3D-729D-4999-964B-C652AE3B3A1E}"/>
              </a:ext>
            </a:extLst>
          </p:cNvPr>
          <p:cNvSpPr>
            <a:spLocks noGrp="1"/>
          </p:cNvSpPr>
          <p:nvPr>
            <p:ph type="title"/>
          </p:nvPr>
        </p:nvSpPr>
        <p:spPr>
          <a:xfrm>
            <a:off x="457200" y="154820"/>
            <a:ext cx="8468436" cy="705332"/>
          </a:xfrm>
        </p:spPr>
        <p:txBody>
          <a:bodyPr>
            <a:noAutofit/>
          </a:bodyPr>
          <a:lstStyle/>
          <a:p>
            <a:r>
              <a:rPr lang="en-US" sz="2300" dirty="0"/>
              <a:t>WP05-JRA1 </a:t>
            </a:r>
            <a:r>
              <a:rPr lang="en-US" sz="2300" b="0" dirty="0">
                <a:solidFill>
                  <a:schemeClr val="tx1">
                    <a:lumMod val="60000"/>
                    <a:lumOff val="40000"/>
                  </a:schemeClr>
                </a:solidFill>
              </a:rPr>
              <a:t>Task 5.3: Potential of </a:t>
            </a:r>
            <a:r>
              <a:rPr lang="en-US" sz="2300" b="0" dirty="0" err="1">
                <a:solidFill>
                  <a:schemeClr val="tx1">
                    <a:lumMod val="60000"/>
                    <a:lumOff val="40000"/>
                  </a:schemeClr>
                </a:solidFill>
              </a:rPr>
              <a:t>radioluminescent</a:t>
            </a:r>
            <a:r>
              <a:rPr lang="en-US" sz="2300" b="0" dirty="0">
                <a:solidFill>
                  <a:schemeClr val="tx1">
                    <a:lumMod val="60000"/>
                    <a:lumOff val="40000"/>
                  </a:schemeClr>
                </a:solidFill>
              </a:rPr>
              <a:t> (RL) optical fibers for low-energy protons at CNA</a:t>
            </a:r>
            <a:endParaRPr lang="en-GB" sz="2300" b="0" dirty="0">
              <a:solidFill>
                <a:schemeClr val="tx1">
                  <a:lumMod val="60000"/>
                  <a:lumOff val="40000"/>
                </a:schemeClr>
              </a:solidFill>
            </a:endParaRPr>
          </a:p>
        </p:txBody>
      </p:sp>
      <p:sp>
        <p:nvSpPr>
          <p:cNvPr id="10" name="Rectangle 9">
            <a:extLst>
              <a:ext uri="{FF2B5EF4-FFF2-40B4-BE49-F238E27FC236}">
                <a16:creationId xmlns:a16="http://schemas.microsoft.com/office/drawing/2014/main" id="{8A86F1B7-9F5E-4E0D-A49D-B5CC4122DC4E}"/>
              </a:ext>
            </a:extLst>
          </p:cNvPr>
          <p:cNvSpPr/>
          <p:nvPr/>
        </p:nvSpPr>
        <p:spPr>
          <a:xfrm>
            <a:off x="215033" y="3725799"/>
            <a:ext cx="1223412" cy="246221"/>
          </a:xfrm>
          <a:prstGeom prst="rect">
            <a:avLst/>
          </a:prstGeom>
        </p:spPr>
        <p:txBody>
          <a:bodyPr wrap="none">
            <a:spAutoFit/>
          </a:bodyPr>
          <a:lstStyle/>
          <a:p>
            <a:r>
              <a:rPr lang="en-GB" sz="1000" b="1" i="1" dirty="0"/>
              <a:t>Luca WENINGER</a:t>
            </a:r>
            <a:endParaRPr lang="fr-FR" sz="1000" i="1" dirty="0"/>
          </a:p>
        </p:txBody>
      </p:sp>
      <p:sp>
        <p:nvSpPr>
          <p:cNvPr id="21" name="ZoneTexte 20">
            <a:extLst>
              <a:ext uri="{FF2B5EF4-FFF2-40B4-BE49-F238E27FC236}">
                <a16:creationId xmlns:a16="http://schemas.microsoft.com/office/drawing/2014/main" id="{E585B5D2-A5B5-49D4-8526-081CFB11370E}"/>
              </a:ext>
            </a:extLst>
          </p:cNvPr>
          <p:cNvSpPr txBox="1"/>
          <p:nvPr/>
        </p:nvSpPr>
        <p:spPr>
          <a:xfrm flipH="1">
            <a:off x="1789743" y="997825"/>
            <a:ext cx="7135893" cy="369332"/>
          </a:xfrm>
          <a:prstGeom prst="rect">
            <a:avLst/>
          </a:prstGeom>
          <a:noFill/>
        </p:spPr>
        <p:txBody>
          <a:bodyPr wrap="square" rtlCol="0">
            <a:spAutoFit/>
          </a:bodyPr>
          <a:lstStyle/>
          <a:p>
            <a:r>
              <a:rPr lang="fr-FR" b="1" dirty="0"/>
              <a:t>Objective (</a:t>
            </a:r>
            <a:r>
              <a:rPr lang="fr-FR" b="1" dirty="0">
                <a:highlight>
                  <a:srgbClr val="FFFF00"/>
                </a:highlight>
              </a:rPr>
              <a:t>focus by Luca</a:t>
            </a:r>
            <a:r>
              <a:rPr lang="fr-FR" b="1" dirty="0"/>
              <a:t>)</a:t>
            </a:r>
          </a:p>
        </p:txBody>
      </p:sp>
      <p:sp>
        <p:nvSpPr>
          <p:cNvPr id="3" name="Rectangle 2">
            <a:extLst>
              <a:ext uri="{FF2B5EF4-FFF2-40B4-BE49-F238E27FC236}">
                <a16:creationId xmlns:a16="http://schemas.microsoft.com/office/drawing/2014/main" id="{DEDE26E0-FC3D-417F-8F92-AB6FBDD5BB4B}"/>
              </a:ext>
            </a:extLst>
          </p:cNvPr>
          <p:cNvSpPr/>
          <p:nvPr/>
        </p:nvSpPr>
        <p:spPr>
          <a:xfrm>
            <a:off x="1663159" y="1505796"/>
            <a:ext cx="3578488" cy="3108543"/>
          </a:xfrm>
          <a:prstGeom prst="rect">
            <a:avLst/>
          </a:prstGeom>
        </p:spPr>
        <p:txBody>
          <a:bodyPr wrap="square">
            <a:spAutoFit/>
          </a:bodyPr>
          <a:lstStyle/>
          <a:p>
            <a:pPr marL="285750" indent="-285750">
              <a:buFont typeface="Wingdings" panose="05000000000000000000" pitchFamily="2" charset="2"/>
              <a:buChar char="q"/>
            </a:pPr>
            <a:r>
              <a:rPr lang="de-DE" sz="1400" dirty="0" err="1"/>
              <a:t>Investigate</a:t>
            </a:r>
            <a:r>
              <a:rPr lang="de-DE" sz="1400" dirty="0"/>
              <a:t> </a:t>
            </a:r>
            <a:r>
              <a:rPr lang="de-DE" sz="1400" dirty="0" err="1"/>
              <a:t>the</a:t>
            </a:r>
            <a:r>
              <a:rPr lang="de-DE" sz="1400" dirty="0"/>
              <a:t> potential </a:t>
            </a:r>
            <a:r>
              <a:rPr lang="de-DE" sz="1400" dirty="0" err="1"/>
              <a:t>of</a:t>
            </a:r>
            <a:r>
              <a:rPr lang="de-DE" sz="1400" dirty="0"/>
              <a:t> </a:t>
            </a:r>
            <a:r>
              <a:rPr lang="de-DE" sz="1400" dirty="0" err="1"/>
              <a:t>the</a:t>
            </a:r>
            <a:r>
              <a:rPr lang="de-DE" sz="1400" dirty="0"/>
              <a:t> RIA &amp; RIL </a:t>
            </a:r>
            <a:r>
              <a:rPr lang="de-DE" sz="1400" dirty="0" err="1"/>
              <a:t>fiber</a:t>
            </a:r>
            <a:r>
              <a:rPr lang="de-DE" sz="1400" dirty="0"/>
              <a:t> </a:t>
            </a:r>
            <a:r>
              <a:rPr lang="de-DE" sz="1400" dirty="0" err="1"/>
              <a:t>dosimetry</a:t>
            </a:r>
            <a:r>
              <a:rPr lang="de-DE" sz="1400" dirty="0"/>
              <a:t> </a:t>
            </a:r>
            <a:r>
              <a:rPr lang="de-DE" sz="1400" dirty="0" err="1"/>
              <a:t>to</a:t>
            </a:r>
            <a:r>
              <a:rPr lang="de-DE" sz="1400" dirty="0"/>
              <a:t> monitor </a:t>
            </a:r>
            <a:r>
              <a:rPr lang="de-DE" sz="1400" dirty="0" err="1"/>
              <a:t>the</a:t>
            </a:r>
            <a:r>
              <a:rPr lang="de-DE" sz="1400" dirty="0"/>
              <a:t> </a:t>
            </a:r>
            <a:r>
              <a:rPr lang="de-DE" sz="1400" dirty="0" err="1"/>
              <a:t>low</a:t>
            </a:r>
            <a:r>
              <a:rPr lang="de-DE" sz="1400" dirty="0"/>
              <a:t> </a:t>
            </a:r>
            <a:r>
              <a:rPr lang="de-DE" sz="1400" dirty="0" err="1"/>
              <a:t>energy</a:t>
            </a:r>
            <a:r>
              <a:rPr lang="de-DE" sz="1400" dirty="0"/>
              <a:t> </a:t>
            </a:r>
            <a:r>
              <a:rPr lang="de-DE" sz="1400" dirty="0" err="1"/>
              <a:t>proton</a:t>
            </a:r>
            <a:r>
              <a:rPr lang="de-DE" sz="1400" dirty="0"/>
              <a:t> </a:t>
            </a:r>
            <a:r>
              <a:rPr lang="de-DE" sz="1400" dirty="0" err="1"/>
              <a:t>fluence</a:t>
            </a:r>
            <a:r>
              <a:rPr lang="de-DE" sz="1400" dirty="0"/>
              <a:t> per </a:t>
            </a:r>
            <a:r>
              <a:rPr lang="de-DE" sz="1400" dirty="0" err="1"/>
              <a:t>shot</a:t>
            </a:r>
            <a:r>
              <a:rPr lang="de-DE" sz="1400" dirty="0"/>
              <a:t> / Benchmark </a:t>
            </a:r>
            <a:r>
              <a:rPr lang="de-DE" sz="1400" dirty="0" err="1"/>
              <a:t>with</a:t>
            </a:r>
            <a:r>
              <a:rPr lang="de-DE" sz="1400" dirty="0"/>
              <a:t> CERN </a:t>
            </a:r>
            <a:r>
              <a:rPr lang="de-DE" sz="1400" dirty="0" err="1"/>
              <a:t>solution</a:t>
            </a:r>
            <a:endParaRPr lang="de-DE" sz="1400" dirty="0"/>
          </a:p>
          <a:p>
            <a:pPr marL="285750" indent="-285750">
              <a:buFont typeface="Wingdings" panose="05000000000000000000" pitchFamily="2" charset="2"/>
              <a:buChar char="q"/>
            </a:pPr>
            <a:endParaRPr lang="de-DE" sz="1400" dirty="0"/>
          </a:p>
          <a:p>
            <a:pPr marL="285750" indent="-285750">
              <a:buFont typeface="Wingdings" panose="05000000000000000000" pitchFamily="2" charset="2"/>
              <a:buChar char="q"/>
            </a:pPr>
            <a:r>
              <a:rPr lang="de-DE" sz="1400" dirty="0"/>
              <a:t>Facility </a:t>
            </a:r>
            <a:r>
              <a:rPr lang="de-DE" sz="1400" dirty="0" err="1"/>
              <a:t>interest</a:t>
            </a:r>
            <a:r>
              <a:rPr lang="de-DE" sz="1400" dirty="0"/>
              <a:t>: </a:t>
            </a:r>
            <a:r>
              <a:rPr lang="de-DE" sz="1400" dirty="0" err="1"/>
              <a:t>no</a:t>
            </a:r>
            <a:r>
              <a:rPr lang="de-DE" sz="1400" dirty="0"/>
              <a:t> </a:t>
            </a:r>
            <a:r>
              <a:rPr lang="de-DE" sz="1400" dirty="0" err="1"/>
              <a:t>monitoring</a:t>
            </a:r>
            <a:r>
              <a:rPr lang="de-DE" sz="1400" dirty="0"/>
              <a:t> </a:t>
            </a:r>
            <a:r>
              <a:rPr lang="de-DE" sz="1400" dirty="0" err="1"/>
              <a:t>system</a:t>
            </a:r>
            <a:r>
              <a:rPr lang="de-DE" sz="1400" dirty="0"/>
              <a:t> </a:t>
            </a:r>
            <a:r>
              <a:rPr lang="de-DE" sz="1400" dirty="0" err="1"/>
              <a:t>for</a:t>
            </a:r>
            <a:r>
              <a:rPr lang="de-DE" sz="1400" dirty="0"/>
              <a:t> </a:t>
            </a:r>
            <a:r>
              <a:rPr lang="de-DE" sz="1400" dirty="0" err="1"/>
              <a:t>now</a:t>
            </a:r>
            <a:r>
              <a:rPr lang="de-DE" sz="1400" dirty="0"/>
              <a:t> (TLD but </a:t>
            </a:r>
            <a:r>
              <a:rPr lang="de-DE" sz="1400" dirty="0" err="1"/>
              <a:t>integrated</a:t>
            </a:r>
            <a:r>
              <a:rPr lang="de-DE" sz="1400" dirty="0"/>
              <a:t> on </a:t>
            </a:r>
            <a:r>
              <a:rPr lang="de-DE" sz="1400" dirty="0" err="1"/>
              <a:t>several</a:t>
            </a:r>
            <a:r>
              <a:rPr lang="de-DE" sz="1400" dirty="0"/>
              <a:t> </a:t>
            </a:r>
            <a:r>
              <a:rPr lang="de-DE" sz="1400" dirty="0" err="1"/>
              <a:t>shots</a:t>
            </a:r>
            <a:r>
              <a:rPr lang="de-DE" sz="1400" dirty="0"/>
              <a:t>)</a:t>
            </a:r>
            <a:endParaRPr lang="de-DE" sz="1400" dirty="0">
              <a:highlight>
                <a:srgbClr val="FFFF00"/>
              </a:highlight>
            </a:endParaRPr>
          </a:p>
          <a:p>
            <a:pPr marL="285750" indent="-285750">
              <a:buFont typeface="Wingdings" panose="05000000000000000000" pitchFamily="2" charset="2"/>
              <a:buChar char="q"/>
            </a:pPr>
            <a:endParaRPr lang="de-DE" sz="1400" dirty="0"/>
          </a:p>
          <a:p>
            <a:pPr marL="285750" indent="-285750">
              <a:buFont typeface="Wingdings" panose="05000000000000000000" pitchFamily="2" charset="2"/>
              <a:buChar char="q"/>
            </a:pPr>
            <a:r>
              <a:rPr lang="de-DE" sz="1400" dirty="0"/>
              <a:t>The beam time was </a:t>
            </a:r>
            <a:r>
              <a:rPr lang="de-DE" sz="1400" dirty="0" err="1"/>
              <a:t>obtained</a:t>
            </a:r>
            <a:r>
              <a:rPr lang="de-DE" sz="1400" dirty="0"/>
              <a:t> </a:t>
            </a:r>
            <a:r>
              <a:rPr lang="de-DE" sz="1400" dirty="0" err="1"/>
              <a:t>through</a:t>
            </a:r>
            <a:r>
              <a:rPr lang="de-DE" sz="1400" dirty="0"/>
              <a:t> </a:t>
            </a:r>
            <a:r>
              <a:rPr lang="de-DE" sz="1400" dirty="0" err="1"/>
              <a:t>the</a:t>
            </a:r>
            <a:r>
              <a:rPr lang="de-DE" sz="1400" dirty="0"/>
              <a:t> TA </a:t>
            </a:r>
            <a:r>
              <a:rPr lang="de-DE" sz="1400" dirty="0" err="1"/>
              <a:t>of</a:t>
            </a:r>
            <a:r>
              <a:rPr lang="de-DE" sz="1400" dirty="0"/>
              <a:t> RADNEXT</a:t>
            </a:r>
          </a:p>
          <a:p>
            <a:pPr marL="285750" indent="-285750">
              <a:buFont typeface="Wingdings" panose="05000000000000000000" pitchFamily="2" charset="2"/>
              <a:buChar char="q"/>
            </a:pPr>
            <a:endParaRPr lang="de-DE" sz="1400" dirty="0"/>
          </a:p>
          <a:p>
            <a:pPr marL="285750" indent="-285750">
              <a:buFont typeface="Wingdings" panose="05000000000000000000" pitchFamily="2" charset="2"/>
              <a:buChar char="q"/>
            </a:pPr>
            <a:r>
              <a:rPr lang="de-DE" sz="1400" dirty="0"/>
              <a:t>First </a:t>
            </a:r>
            <a:r>
              <a:rPr lang="de-DE" sz="1400" dirty="0" err="1"/>
              <a:t>collaboration</a:t>
            </a:r>
            <a:r>
              <a:rPr lang="de-DE" sz="1400" dirty="0"/>
              <a:t> </a:t>
            </a:r>
            <a:r>
              <a:rPr lang="de-DE" sz="1400" dirty="0" err="1"/>
              <a:t>between</a:t>
            </a:r>
            <a:r>
              <a:rPr lang="de-DE" sz="1400" dirty="0"/>
              <a:t> UJM &amp; CLPU</a:t>
            </a:r>
          </a:p>
        </p:txBody>
      </p:sp>
      <p:pic>
        <p:nvPicPr>
          <p:cNvPr id="13" name="Image 12">
            <a:extLst>
              <a:ext uri="{FF2B5EF4-FFF2-40B4-BE49-F238E27FC236}">
                <a16:creationId xmlns:a16="http://schemas.microsoft.com/office/drawing/2014/main" id="{BB238A76-71FE-4EA8-B7C8-32AF369E3BBC}"/>
              </a:ext>
            </a:extLst>
          </p:cNvPr>
          <p:cNvPicPr>
            <a:picLocks noChangeAspect="1"/>
          </p:cNvPicPr>
          <p:nvPr/>
        </p:nvPicPr>
        <p:blipFill>
          <a:blip r:embed="rId2"/>
          <a:stretch>
            <a:fillRect/>
          </a:stretch>
        </p:blipFill>
        <p:spPr>
          <a:xfrm>
            <a:off x="93393" y="942299"/>
            <a:ext cx="1002303" cy="510450"/>
          </a:xfrm>
          <a:prstGeom prst="rect">
            <a:avLst/>
          </a:prstGeom>
        </p:spPr>
      </p:pic>
      <p:pic>
        <p:nvPicPr>
          <p:cNvPr id="14" name="Image 13">
            <a:extLst>
              <a:ext uri="{FF2B5EF4-FFF2-40B4-BE49-F238E27FC236}">
                <a16:creationId xmlns:a16="http://schemas.microsoft.com/office/drawing/2014/main" id="{3A2CB399-BFD5-487B-95DB-C40D6B820719}"/>
              </a:ext>
            </a:extLst>
          </p:cNvPr>
          <p:cNvPicPr>
            <a:picLocks noChangeAspect="1"/>
          </p:cNvPicPr>
          <p:nvPr/>
        </p:nvPicPr>
        <p:blipFill>
          <a:blip r:embed="rId3"/>
          <a:stretch>
            <a:fillRect/>
          </a:stretch>
        </p:blipFill>
        <p:spPr>
          <a:xfrm>
            <a:off x="93393" y="2129812"/>
            <a:ext cx="1518444" cy="1518444"/>
          </a:xfrm>
          <a:prstGeom prst="rect">
            <a:avLst/>
          </a:prstGeom>
        </p:spPr>
      </p:pic>
      <p:pic>
        <p:nvPicPr>
          <p:cNvPr id="15" name="Image 14">
            <a:extLst>
              <a:ext uri="{FF2B5EF4-FFF2-40B4-BE49-F238E27FC236}">
                <a16:creationId xmlns:a16="http://schemas.microsoft.com/office/drawing/2014/main" id="{706DE270-CCAD-431E-8425-3F3DC238E2BC}"/>
              </a:ext>
            </a:extLst>
          </p:cNvPr>
          <p:cNvPicPr>
            <a:picLocks noChangeAspect="1"/>
          </p:cNvPicPr>
          <p:nvPr/>
        </p:nvPicPr>
        <p:blipFill>
          <a:blip r:embed="rId4">
            <a:duotone>
              <a:prstClr val="black"/>
              <a:schemeClr val="tx2">
                <a:tint val="45000"/>
                <a:satMod val="400000"/>
              </a:schemeClr>
            </a:duotone>
            <a:extLst>
              <a:ext uri="{BEBA8EAE-BF5A-486C-A8C5-ECC9F3942E4B}">
                <a14:imgProps xmlns:a14="http://schemas.microsoft.com/office/drawing/2010/main">
                  <a14:imgLayer r:embed="rId5">
                    <a14:imgEffect>
                      <a14:brightnessContrast bright="-40000" contrast="-40000"/>
                    </a14:imgEffect>
                  </a14:imgLayer>
                </a14:imgProps>
              </a:ext>
            </a:extLst>
          </a:blip>
          <a:stretch>
            <a:fillRect/>
          </a:stretch>
        </p:blipFill>
        <p:spPr>
          <a:xfrm>
            <a:off x="93393" y="1537215"/>
            <a:ext cx="1115945" cy="418479"/>
          </a:xfrm>
          <a:prstGeom prst="rect">
            <a:avLst/>
          </a:prstGeom>
        </p:spPr>
      </p:pic>
      <p:pic>
        <p:nvPicPr>
          <p:cNvPr id="16" name="Image 15">
            <a:extLst>
              <a:ext uri="{FF2B5EF4-FFF2-40B4-BE49-F238E27FC236}">
                <a16:creationId xmlns:a16="http://schemas.microsoft.com/office/drawing/2014/main" id="{1D65A68E-9CEE-43EC-9D77-E927F8FE82CF}"/>
              </a:ext>
            </a:extLst>
          </p:cNvPr>
          <p:cNvPicPr>
            <a:picLocks noChangeAspect="1"/>
          </p:cNvPicPr>
          <p:nvPr/>
        </p:nvPicPr>
        <p:blipFill>
          <a:blip r:embed="rId6"/>
          <a:stretch>
            <a:fillRect/>
          </a:stretch>
        </p:blipFill>
        <p:spPr>
          <a:xfrm>
            <a:off x="920411" y="1135045"/>
            <a:ext cx="930976" cy="523674"/>
          </a:xfrm>
          <a:prstGeom prst="rect">
            <a:avLst/>
          </a:prstGeom>
        </p:spPr>
      </p:pic>
      <p:pic>
        <p:nvPicPr>
          <p:cNvPr id="17" name="Picture 11">
            <a:extLst>
              <a:ext uri="{FF2B5EF4-FFF2-40B4-BE49-F238E27FC236}">
                <a16:creationId xmlns:a16="http://schemas.microsoft.com/office/drawing/2014/main" id="{69EB074A-7B00-431B-9244-5391A99D42A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292969" y="934972"/>
            <a:ext cx="3478633" cy="1533403"/>
          </a:xfrm>
          <a:prstGeom prst="rect">
            <a:avLst/>
          </a:prstGeom>
        </p:spPr>
      </p:pic>
      <p:pic>
        <p:nvPicPr>
          <p:cNvPr id="18" name="image24.png">
            <a:extLst>
              <a:ext uri="{FF2B5EF4-FFF2-40B4-BE49-F238E27FC236}">
                <a16:creationId xmlns:a16="http://schemas.microsoft.com/office/drawing/2014/main" id="{57318622-D010-46C8-A909-47E5DAB742D7}"/>
              </a:ext>
            </a:extLst>
          </p:cNvPr>
          <p:cNvPicPr>
            <a:picLocks noChangeAspect="1"/>
          </p:cNvPicPr>
          <p:nvPr/>
        </p:nvPicPr>
        <p:blipFill rotWithShape="1">
          <a:blip r:embed="rId8"/>
          <a:srcRect l="690" t="6436" r="53053" b="2080"/>
          <a:stretch/>
        </p:blipFill>
        <p:spPr>
          <a:xfrm>
            <a:off x="5742962" y="2606048"/>
            <a:ext cx="2653877" cy="2063664"/>
          </a:xfrm>
          <a:prstGeom prst="rect">
            <a:avLst/>
          </a:prstGeom>
          <a:ln/>
        </p:spPr>
      </p:pic>
      <p:sp>
        <p:nvSpPr>
          <p:cNvPr id="19" name="Segnaposto piè di pagina 4">
            <a:extLst>
              <a:ext uri="{FF2B5EF4-FFF2-40B4-BE49-F238E27FC236}">
                <a16:creationId xmlns:a16="http://schemas.microsoft.com/office/drawing/2014/main" id="{4FC9DCBD-3E0F-4055-9DDA-AB357705D305}"/>
              </a:ext>
            </a:extLst>
          </p:cNvPr>
          <p:cNvSpPr>
            <a:spLocks noGrp="1"/>
          </p:cNvSpPr>
          <p:nvPr>
            <p:ph type="ftr" sz="quarter" idx="3"/>
          </p:nvPr>
        </p:nvSpPr>
        <p:spPr>
          <a:xfrm>
            <a:off x="3407569" y="4767263"/>
            <a:ext cx="4670787" cy="273844"/>
          </a:xfrm>
        </p:spPr>
        <p:txBody>
          <a:bodyPr/>
          <a:lstStyle/>
          <a:p>
            <a:r>
              <a:rPr lang="en-GB" dirty="0"/>
              <a:t>RADNEXT 4th Annual Meeting – 12-13 May 2025</a:t>
            </a:r>
            <a:endParaRPr lang="en-US" dirty="0"/>
          </a:p>
        </p:txBody>
      </p:sp>
    </p:spTree>
    <p:extLst>
      <p:ext uri="{BB962C8B-B14F-4D97-AF65-F5344CB8AC3E}">
        <p14:creationId xmlns:p14="http://schemas.microsoft.com/office/powerpoint/2010/main" val="23962924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D8B0B232-3D78-4ED2-B9B8-E66BF87C889C}"/>
              </a:ext>
            </a:extLst>
          </p:cNvPr>
          <p:cNvSpPr>
            <a:spLocks noGrp="1"/>
          </p:cNvSpPr>
          <p:nvPr>
            <p:ph type="sldNum" sz="quarter" idx="4"/>
          </p:nvPr>
        </p:nvSpPr>
        <p:spPr/>
        <p:txBody>
          <a:bodyPr/>
          <a:lstStyle/>
          <a:p>
            <a:fld id="{17918391-D411-FE40-AAD7-861AE5233E0E}" type="slidenum">
              <a:rPr lang="en-US" smtClean="0"/>
              <a:pPr/>
              <a:t>15</a:t>
            </a:fld>
            <a:endParaRPr lang="en-US" dirty="0"/>
          </a:p>
        </p:txBody>
      </p:sp>
      <p:sp>
        <p:nvSpPr>
          <p:cNvPr id="7" name="Title 1">
            <a:extLst>
              <a:ext uri="{FF2B5EF4-FFF2-40B4-BE49-F238E27FC236}">
                <a16:creationId xmlns:a16="http://schemas.microsoft.com/office/drawing/2014/main" id="{44F84B3D-729D-4999-964B-C652AE3B3A1E}"/>
              </a:ext>
            </a:extLst>
          </p:cNvPr>
          <p:cNvSpPr>
            <a:spLocks noGrp="1"/>
          </p:cNvSpPr>
          <p:nvPr>
            <p:ph type="title"/>
          </p:nvPr>
        </p:nvSpPr>
        <p:spPr>
          <a:xfrm>
            <a:off x="457200" y="154820"/>
            <a:ext cx="8468436" cy="705332"/>
          </a:xfrm>
        </p:spPr>
        <p:txBody>
          <a:bodyPr>
            <a:noAutofit/>
          </a:bodyPr>
          <a:lstStyle/>
          <a:p>
            <a:r>
              <a:rPr lang="en-US" sz="2300" dirty="0"/>
              <a:t>WP05-JRA1 </a:t>
            </a:r>
            <a:r>
              <a:rPr lang="en-US" sz="2300" b="0" dirty="0">
                <a:solidFill>
                  <a:schemeClr val="tx1">
                    <a:lumMod val="60000"/>
                    <a:lumOff val="40000"/>
                  </a:schemeClr>
                </a:solidFill>
              </a:rPr>
              <a:t>Task 5.3: Potential of </a:t>
            </a:r>
            <a:r>
              <a:rPr lang="en-US" sz="2300" b="0" dirty="0" err="1">
                <a:solidFill>
                  <a:schemeClr val="tx1">
                    <a:lumMod val="60000"/>
                    <a:lumOff val="40000"/>
                  </a:schemeClr>
                </a:solidFill>
              </a:rPr>
              <a:t>radioluminescent</a:t>
            </a:r>
            <a:r>
              <a:rPr lang="en-US" sz="2300" b="0" dirty="0">
                <a:solidFill>
                  <a:schemeClr val="tx1">
                    <a:lumMod val="60000"/>
                    <a:lumOff val="40000"/>
                  </a:schemeClr>
                </a:solidFill>
              </a:rPr>
              <a:t> (RL) optical fibers for low-energy protons at CNA</a:t>
            </a:r>
            <a:endParaRPr lang="en-GB" sz="2300" b="0" dirty="0">
              <a:solidFill>
                <a:schemeClr val="tx1">
                  <a:lumMod val="60000"/>
                  <a:lumOff val="40000"/>
                </a:schemeClr>
              </a:solidFill>
            </a:endParaRPr>
          </a:p>
        </p:txBody>
      </p:sp>
      <p:sp>
        <p:nvSpPr>
          <p:cNvPr id="10" name="Rectangle 9">
            <a:extLst>
              <a:ext uri="{FF2B5EF4-FFF2-40B4-BE49-F238E27FC236}">
                <a16:creationId xmlns:a16="http://schemas.microsoft.com/office/drawing/2014/main" id="{8A86F1B7-9F5E-4E0D-A49D-B5CC4122DC4E}"/>
              </a:ext>
            </a:extLst>
          </p:cNvPr>
          <p:cNvSpPr/>
          <p:nvPr/>
        </p:nvSpPr>
        <p:spPr>
          <a:xfrm>
            <a:off x="215033" y="3725799"/>
            <a:ext cx="1223412" cy="246221"/>
          </a:xfrm>
          <a:prstGeom prst="rect">
            <a:avLst/>
          </a:prstGeom>
        </p:spPr>
        <p:txBody>
          <a:bodyPr wrap="none">
            <a:spAutoFit/>
          </a:bodyPr>
          <a:lstStyle/>
          <a:p>
            <a:r>
              <a:rPr lang="en-GB" sz="1000" b="1" i="1" dirty="0"/>
              <a:t>Luca WENINGER</a:t>
            </a:r>
            <a:endParaRPr lang="fr-FR" sz="1000" i="1" dirty="0"/>
          </a:p>
        </p:txBody>
      </p:sp>
      <p:sp>
        <p:nvSpPr>
          <p:cNvPr id="21" name="ZoneTexte 20">
            <a:extLst>
              <a:ext uri="{FF2B5EF4-FFF2-40B4-BE49-F238E27FC236}">
                <a16:creationId xmlns:a16="http://schemas.microsoft.com/office/drawing/2014/main" id="{E585B5D2-A5B5-49D4-8526-081CFB11370E}"/>
              </a:ext>
            </a:extLst>
          </p:cNvPr>
          <p:cNvSpPr txBox="1"/>
          <p:nvPr/>
        </p:nvSpPr>
        <p:spPr>
          <a:xfrm flipH="1">
            <a:off x="1789743" y="1376063"/>
            <a:ext cx="7135893" cy="369332"/>
          </a:xfrm>
          <a:prstGeom prst="rect">
            <a:avLst/>
          </a:prstGeom>
          <a:noFill/>
        </p:spPr>
        <p:txBody>
          <a:bodyPr wrap="square" rtlCol="0">
            <a:spAutoFit/>
          </a:bodyPr>
          <a:lstStyle/>
          <a:p>
            <a:r>
              <a:rPr lang="fr-FR" b="1" dirty="0"/>
              <a:t>Objective</a:t>
            </a:r>
          </a:p>
        </p:txBody>
      </p:sp>
      <p:sp>
        <p:nvSpPr>
          <p:cNvPr id="3" name="Rectangle 2">
            <a:extLst>
              <a:ext uri="{FF2B5EF4-FFF2-40B4-BE49-F238E27FC236}">
                <a16:creationId xmlns:a16="http://schemas.microsoft.com/office/drawing/2014/main" id="{DEDE26E0-FC3D-417F-8F92-AB6FBDD5BB4B}"/>
              </a:ext>
            </a:extLst>
          </p:cNvPr>
          <p:cNvSpPr/>
          <p:nvPr/>
        </p:nvSpPr>
        <p:spPr>
          <a:xfrm>
            <a:off x="1714481" y="1874163"/>
            <a:ext cx="4023128" cy="2893100"/>
          </a:xfrm>
          <a:prstGeom prst="rect">
            <a:avLst/>
          </a:prstGeom>
        </p:spPr>
        <p:txBody>
          <a:bodyPr wrap="square">
            <a:spAutoFit/>
          </a:bodyPr>
          <a:lstStyle/>
          <a:p>
            <a:pPr marL="285750" indent="-285750">
              <a:buFont typeface="Wingdings" panose="05000000000000000000" pitchFamily="2" charset="2"/>
              <a:buChar char="q"/>
            </a:pPr>
            <a:r>
              <a:rPr lang="de-DE" sz="1400" dirty="0" err="1"/>
              <a:t>Investigate</a:t>
            </a:r>
            <a:r>
              <a:rPr lang="de-DE" sz="1400" dirty="0"/>
              <a:t> </a:t>
            </a:r>
            <a:r>
              <a:rPr lang="de-DE" sz="1400" dirty="0" err="1"/>
              <a:t>the</a:t>
            </a:r>
            <a:r>
              <a:rPr lang="de-DE" sz="1400" dirty="0"/>
              <a:t> potential </a:t>
            </a:r>
            <a:r>
              <a:rPr lang="de-DE" sz="1400" dirty="0" err="1"/>
              <a:t>of</a:t>
            </a:r>
            <a:r>
              <a:rPr lang="de-DE" sz="1400" dirty="0"/>
              <a:t> </a:t>
            </a:r>
            <a:r>
              <a:rPr lang="de-DE" sz="1400" dirty="0" err="1"/>
              <a:t>the</a:t>
            </a:r>
            <a:r>
              <a:rPr lang="de-DE" sz="1400" dirty="0"/>
              <a:t> RIA &amp; RIL </a:t>
            </a:r>
            <a:r>
              <a:rPr lang="de-DE" sz="1400" dirty="0" err="1"/>
              <a:t>fiber</a:t>
            </a:r>
            <a:r>
              <a:rPr lang="de-DE" sz="1400" dirty="0"/>
              <a:t> </a:t>
            </a:r>
            <a:r>
              <a:rPr lang="de-DE" sz="1400" dirty="0" err="1"/>
              <a:t>dosimetry</a:t>
            </a:r>
            <a:r>
              <a:rPr lang="de-DE" sz="1400" dirty="0"/>
              <a:t> </a:t>
            </a:r>
            <a:r>
              <a:rPr lang="de-DE" sz="1400" dirty="0" err="1"/>
              <a:t>to</a:t>
            </a:r>
            <a:r>
              <a:rPr lang="de-DE" sz="1400" dirty="0"/>
              <a:t> monitor </a:t>
            </a:r>
            <a:r>
              <a:rPr lang="de-DE" sz="1400" dirty="0" err="1"/>
              <a:t>the</a:t>
            </a:r>
            <a:r>
              <a:rPr lang="de-DE" sz="1400" dirty="0"/>
              <a:t> </a:t>
            </a:r>
            <a:r>
              <a:rPr lang="de-DE" sz="1400" dirty="0" err="1"/>
              <a:t>proton</a:t>
            </a:r>
            <a:r>
              <a:rPr lang="de-DE" sz="1400" dirty="0"/>
              <a:t> (3&lt;E&lt;15MeV) </a:t>
            </a:r>
            <a:r>
              <a:rPr lang="de-DE" sz="1400" dirty="0" err="1"/>
              <a:t>over</a:t>
            </a:r>
            <a:r>
              <a:rPr lang="de-DE" sz="1400" dirty="0"/>
              <a:t> large </a:t>
            </a:r>
            <a:r>
              <a:rPr lang="de-DE" sz="1400" dirty="0" err="1"/>
              <a:t>flux</a:t>
            </a:r>
            <a:r>
              <a:rPr lang="de-DE" sz="1400" dirty="0"/>
              <a:t>/</a:t>
            </a:r>
            <a:r>
              <a:rPr lang="de-DE" sz="1400" dirty="0" err="1"/>
              <a:t>fluence</a:t>
            </a:r>
            <a:endParaRPr lang="de-DE" sz="1400" dirty="0"/>
          </a:p>
          <a:p>
            <a:pPr marL="285750" indent="-285750">
              <a:buFont typeface="Wingdings" panose="05000000000000000000" pitchFamily="2" charset="2"/>
              <a:buChar char="q"/>
            </a:pPr>
            <a:endParaRPr lang="de-DE" sz="1400" dirty="0"/>
          </a:p>
          <a:p>
            <a:pPr marL="285750" indent="-285750">
              <a:buFont typeface="Wingdings" panose="05000000000000000000" pitchFamily="2" charset="2"/>
              <a:buChar char="q"/>
            </a:pPr>
            <a:r>
              <a:rPr lang="de-DE" sz="1400" dirty="0"/>
              <a:t>Facility </a:t>
            </a:r>
            <a:r>
              <a:rPr lang="de-DE" sz="1400" dirty="0" err="1"/>
              <a:t>interest</a:t>
            </a:r>
            <a:r>
              <a:rPr lang="de-DE" sz="1400" dirty="0"/>
              <a:t>: </a:t>
            </a:r>
            <a:r>
              <a:rPr lang="de-DE" sz="1400" dirty="0" err="1"/>
              <a:t>monitoring</a:t>
            </a:r>
            <a:r>
              <a:rPr lang="de-DE" sz="1400" dirty="0"/>
              <a:t> </a:t>
            </a:r>
            <a:r>
              <a:rPr lang="de-DE" sz="1400" dirty="0" err="1"/>
              <a:t>of</a:t>
            </a:r>
            <a:r>
              <a:rPr lang="de-DE" sz="1400" dirty="0"/>
              <a:t> </a:t>
            </a:r>
            <a:r>
              <a:rPr lang="de-DE" sz="1400" dirty="0" err="1"/>
              <a:t>the</a:t>
            </a:r>
            <a:r>
              <a:rPr lang="de-DE" sz="1400" dirty="0"/>
              <a:t> </a:t>
            </a:r>
            <a:r>
              <a:rPr lang="de-DE" sz="1400" dirty="0" err="1"/>
              <a:t>low-flux</a:t>
            </a:r>
            <a:r>
              <a:rPr lang="de-DE" sz="1400" dirty="0"/>
              <a:t> </a:t>
            </a:r>
            <a:r>
              <a:rPr lang="de-DE" sz="1400" dirty="0">
                <a:sym typeface="Wingdings" panose="05000000000000000000" pitchFamily="2" charset="2"/>
              </a:rPr>
              <a:t> </a:t>
            </a:r>
            <a:r>
              <a:rPr lang="de-DE" sz="1400" dirty="0" err="1">
                <a:highlight>
                  <a:srgbClr val="FFFF00"/>
                </a:highlight>
                <a:sym typeface="Wingdings" panose="05000000000000000000" pitchFamily="2" charset="2"/>
              </a:rPr>
              <a:t>optical</a:t>
            </a:r>
            <a:r>
              <a:rPr lang="de-DE" sz="1400" dirty="0">
                <a:highlight>
                  <a:srgbClr val="FFFF00"/>
                </a:highlight>
                <a:sym typeface="Wingdings" panose="05000000000000000000" pitchFamily="2" charset="2"/>
              </a:rPr>
              <a:t> </a:t>
            </a:r>
            <a:r>
              <a:rPr lang="de-DE" sz="1400" dirty="0" err="1">
                <a:highlight>
                  <a:srgbClr val="FFFF00"/>
                </a:highlight>
                <a:sym typeface="Wingdings" panose="05000000000000000000" pitchFamily="2" charset="2"/>
              </a:rPr>
              <a:t>fibers</a:t>
            </a:r>
            <a:r>
              <a:rPr lang="de-DE" sz="1400" dirty="0">
                <a:highlight>
                  <a:srgbClr val="FFFF00"/>
                </a:highlight>
                <a:sym typeface="Wingdings" panose="05000000000000000000" pitchFamily="2" charset="2"/>
              </a:rPr>
              <a:t> will </a:t>
            </a:r>
            <a:r>
              <a:rPr lang="de-DE" sz="1400" dirty="0" err="1">
                <a:highlight>
                  <a:srgbClr val="FFFF00"/>
                </a:highlight>
                <a:sym typeface="Wingdings" panose="05000000000000000000" pitchFamily="2" charset="2"/>
              </a:rPr>
              <a:t>be</a:t>
            </a:r>
            <a:r>
              <a:rPr lang="de-DE" sz="1400" dirty="0">
                <a:highlight>
                  <a:srgbClr val="FFFF00"/>
                </a:highlight>
                <a:sym typeface="Wingdings" panose="05000000000000000000" pitchFamily="2" charset="2"/>
              </a:rPr>
              <a:t> </a:t>
            </a:r>
            <a:r>
              <a:rPr lang="de-DE" sz="1400" dirty="0" err="1">
                <a:highlight>
                  <a:srgbClr val="FFFF00"/>
                </a:highlight>
                <a:sym typeface="Wingdings" panose="05000000000000000000" pitchFamily="2" charset="2"/>
              </a:rPr>
              <a:t>perfectly</a:t>
            </a:r>
            <a:r>
              <a:rPr lang="de-DE" sz="1400" dirty="0">
                <a:highlight>
                  <a:srgbClr val="FFFF00"/>
                </a:highlight>
                <a:sym typeface="Wingdings" panose="05000000000000000000" pitchFamily="2" charset="2"/>
              </a:rPr>
              <a:t> </a:t>
            </a:r>
            <a:r>
              <a:rPr lang="de-DE" sz="1400" dirty="0" err="1">
                <a:highlight>
                  <a:srgbClr val="FFFF00"/>
                </a:highlight>
                <a:sym typeface="Wingdings" panose="05000000000000000000" pitchFamily="2" charset="2"/>
              </a:rPr>
              <a:t>adapted</a:t>
            </a:r>
            <a:r>
              <a:rPr lang="de-DE" sz="1400" dirty="0">
                <a:highlight>
                  <a:srgbClr val="FFFF00"/>
                </a:highlight>
                <a:sym typeface="Wingdings" panose="05000000000000000000" pitchFamily="2" charset="2"/>
              </a:rPr>
              <a:t> </a:t>
            </a:r>
            <a:r>
              <a:rPr lang="de-DE" sz="1400" dirty="0" err="1">
                <a:highlight>
                  <a:srgbClr val="FFFF00"/>
                </a:highlight>
                <a:sym typeface="Wingdings" panose="05000000000000000000" pitchFamily="2" charset="2"/>
              </a:rPr>
              <a:t>for</a:t>
            </a:r>
            <a:r>
              <a:rPr lang="de-DE" sz="1400" dirty="0">
                <a:highlight>
                  <a:srgbClr val="FFFF00"/>
                </a:highlight>
                <a:sym typeface="Wingdings" panose="05000000000000000000" pitchFamily="2" charset="2"/>
              </a:rPr>
              <a:t> </a:t>
            </a:r>
            <a:r>
              <a:rPr lang="de-DE" sz="1400" dirty="0" err="1">
                <a:highlight>
                  <a:srgbClr val="FFFF00"/>
                </a:highlight>
                <a:sym typeface="Wingdings" panose="05000000000000000000" pitchFamily="2" charset="2"/>
              </a:rPr>
              <a:t>low</a:t>
            </a:r>
            <a:r>
              <a:rPr lang="de-DE" sz="1400" dirty="0">
                <a:highlight>
                  <a:srgbClr val="FFFF00"/>
                </a:highlight>
                <a:sym typeface="Wingdings" panose="05000000000000000000" pitchFamily="2" charset="2"/>
              </a:rPr>
              <a:t> </a:t>
            </a:r>
            <a:r>
              <a:rPr lang="de-DE" sz="1400" dirty="0" err="1">
                <a:highlight>
                  <a:srgbClr val="FFFF00"/>
                </a:highlight>
                <a:sym typeface="Wingdings" panose="05000000000000000000" pitchFamily="2" charset="2"/>
              </a:rPr>
              <a:t>energy</a:t>
            </a:r>
            <a:r>
              <a:rPr lang="de-DE" sz="1400" dirty="0">
                <a:highlight>
                  <a:srgbClr val="FFFF00"/>
                </a:highlight>
                <a:sym typeface="Wingdings" panose="05000000000000000000" pitchFamily="2" charset="2"/>
              </a:rPr>
              <a:t> </a:t>
            </a:r>
            <a:r>
              <a:rPr lang="de-DE" sz="1400" dirty="0" err="1">
                <a:highlight>
                  <a:srgbClr val="FFFF00"/>
                </a:highlight>
                <a:sym typeface="Wingdings" panose="05000000000000000000" pitchFamily="2" charset="2"/>
              </a:rPr>
              <a:t>proton</a:t>
            </a:r>
            <a:r>
              <a:rPr lang="de-DE" sz="1400" dirty="0">
                <a:highlight>
                  <a:srgbClr val="FFFF00"/>
                </a:highlight>
                <a:sym typeface="Wingdings" panose="05000000000000000000" pitchFamily="2" charset="2"/>
              </a:rPr>
              <a:t> </a:t>
            </a:r>
            <a:r>
              <a:rPr lang="de-DE" sz="1400" dirty="0" err="1">
                <a:highlight>
                  <a:srgbClr val="FFFF00"/>
                </a:highlight>
                <a:sym typeface="Wingdings" panose="05000000000000000000" pitchFamily="2" charset="2"/>
              </a:rPr>
              <a:t>flux</a:t>
            </a:r>
            <a:r>
              <a:rPr lang="de-DE" sz="1400" dirty="0">
                <a:highlight>
                  <a:srgbClr val="FFFF00"/>
                </a:highlight>
                <a:sym typeface="Wingdings" panose="05000000000000000000" pitchFamily="2" charset="2"/>
              </a:rPr>
              <a:t> </a:t>
            </a:r>
            <a:r>
              <a:rPr lang="de-DE" sz="1400" dirty="0" err="1">
                <a:highlight>
                  <a:srgbClr val="FFFF00"/>
                </a:highlight>
                <a:sym typeface="Wingdings" panose="05000000000000000000" pitchFamily="2" charset="2"/>
              </a:rPr>
              <a:t>monitoring</a:t>
            </a:r>
            <a:r>
              <a:rPr lang="de-DE" sz="1400" dirty="0">
                <a:highlight>
                  <a:srgbClr val="FFFF00"/>
                </a:highlight>
                <a:sym typeface="Wingdings" panose="05000000000000000000" pitchFamily="2" charset="2"/>
              </a:rPr>
              <a:t> at CNA in </a:t>
            </a:r>
            <a:r>
              <a:rPr lang="de-DE" sz="1400" dirty="0" err="1">
                <a:highlight>
                  <a:srgbClr val="FFFF00"/>
                </a:highlight>
                <a:sym typeface="Wingdings" panose="05000000000000000000" pitchFamily="2" charset="2"/>
              </a:rPr>
              <a:t>terms</a:t>
            </a:r>
            <a:r>
              <a:rPr lang="de-DE" sz="1400" dirty="0">
                <a:highlight>
                  <a:srgbClr val="FFFF00"/>
                </a:highlight>
                <a:sym typeface="Wingdings" panose="05000000000000000000" pitchFamily="2" charset="2"/>
              </a:rPr>
              <a:t> </a:t>
            </a:r>
            <a:r>
              <a:rPr lang="de-DE" sz="1400" dirty="0" err="1">
                <a:highlight>
                  <a:srgbClr val="FFFF00"/>
                </a:highlight>
                <a:sym typeface="Wingdings" panose="05000000000000000000" pitchFamily="2" charset="2"/>
              </a:rPr>
              <a:t>of</a:t>
            </a:r>
            <a:r>
              <a:rPr lang="de-DE" sz="1400" dirty="0">
                <a:highlight>
                  <a:srgbClr val="FFFF00"/>
                </a:highlight>
                <a:sym typeface="Wingdings" panose="05000000000000000000" pitchFamily="2" charset="2"/>
              </a:rPr>
              <a:t> </a:t>
            </a:r>
            <a:r>
              <a:rPr lang="de-DE" sz="1400" dirty="0" err="1">
                <a:highlight>
                  <a:srgbClr val="FFFF00"/>
                </a:highlight>
                <a:sym typeface="Wingdings" panose="05000000000000000000" pitchFamily="2" charset="2"/>
              </a:rPr>
              <a:t>sensitivity</a:t>
            </a:r>
            <a:endParaRPr lang="de-DE" sz="1400" dirty="0">
              <a:highlight>
                <a:srgbClr val="FFFF00"/>
              </a:highlight>
            </a:endParaRPr>
          </a:p>
          <a:p>
            <a:pPr marL="285750" indent="-285750">
              <a:buFont typeface="Wingdings" panose="05000000000000000000" pitchFamily="2" charset="2"/>
              <a:buChar char="q"/>
            </a:pPr>
            <a:endParaRPr lang="de-DE" sz="1400" dirty="0"/>
          </a:p>
          <a:p>
            <a:pPr marL="285750" indent="-285750">
              <a:buFont typeface="Wingdings" panose="05000000000000000000" pitchFamily="2" charset="2"/>
              <a:buChar char="q"/>
            </a:pPr>
            <a:r>
              <a:rPr lang="de-DE" sz="1400" dirty="0"/>
              <a:t>The beam time was </a:t>
            </a:r>
            <a:r>
              <a:rPr lang="de-DE" sz="1400" dirty="0" err="1"/>
              <a:t>obtained</a:t>
            </a:r>
            <a:r>
              <a:rPr lang="de-DE" sz="1400" dirty="0"/>
              <a:t> </a:t>
            </a:r>
            <a:r>
              <a:rPr lang="de-DE" sz="1400" dirty="0" err="1"/>
              <a:t>through</a:t>
            </a:r>
            <a:r>
              <a:rPr lang="de-DE" sz="1400" dirty="0"/>
              <a:t> </a:t>
            </a:r>
            <a:r>
              <a:rPr lang="de-DE" sz="1400" dirty="0" err="1"/>
              <a:t>the</a:t>
            </a:r>
            <a:r>
              <a:rPr lang="de-DE" sz="1400" dirty="0"/>
              <a:t> TA </a:t>
            </a:r>
            <a:r>
              <a:rPr lang="de-DE" sz="1400" dirty="0" err="1"/>
              <a:t>of</a:t>
            </a:r>
            <a:r>
              <a:rPr lang="de-DE" sz="1400" dirty="0"/>
              <a:t> RADNEXT</a:t>
            </a:r>
          </a:p>
          <a:p>
            <a:pPr marL="285750" indent="-285750">
              <a:buFont typeface="Wingdings" panose="05000000000000000000" pitchFamily="2" charset="2"/>
              <a:buChar char="q"/>
            </a:pPr>
            <a:endParaRPr lang="de-DE" sz="1400" dirty="0"/>
          </a:p>
          <a:p>
            <a:pPr marL="285750" indent="-285750">
              <a:buFont typeface="Wingdings" panose="05000000000000000000" pitchFamily="2" charset="2"/>
              <a:buChar char="q"/>
            </a:pPr>
            <a:r>
              <a:rPr lang="de-DE" sz="1400" dirty="0"/>
              <a:t>First </a:t>
            </a:r>
            <a:r>
              <a:rPr lang="de-DE" sz="1400" dirty="0" err="1"/>
              <a:t>collaboration</a:t>
            </a:r>
            <a:r>
              <a:rPr lang="de-DE" sz="1400" dirty="0"/>
              <a:t> </a:t>
            </a:r>
            <a:r>
              <a:rPr lang="de-DE" sz="1400" dirty="0" err="1"/>
              <a:t>between</a:t>
            </a:r>
            <a:r>
              <a:rPr lang="de-DE" sz="1400" dirty="0"/>
              <a:t> UJM &amp; CNA</a:t>
            </a:r>
          </a:p>
        </p:txBody>
      </p:sp>
      <p:pic>
        <p:nvPicPr>
          <p:cNvPr id="13" name="Image 12">
            <a:extLst>
              <a:ext uri="{FF2B5EF4-FFF2-40B4-BE49-F238E27FC236}">
                <a16:creationId xmlns:a16="http://schemas.microsoft.com/office/drawing/2014/main" id="{BB238A76-71FE-4EA8-B7C8-32AF369E3BBC}"/>
              </a:ext>
            </a:extLst>
          </p:cNvPr>
          <p:cNvPicPr>
            <a:picLocks noChangeAspect="1"/>
          </p:cNvPicPr>
          <p:nvPr/>
        </p:nvPicPr>
        <p:blipFill>
          <a:blip r:embed="rId3"/>
          <a:stretch>
            <a:fillRect/>
          </a:stretch>
        </p:blipFill>
        <p:spPr>
          <a:xfrm>
            <a:off x="93393" y="942299"/>
            <a:ext cx="1002303" cy="510450"/>
          </a:xfrm>
          <a:prstGeom prst="rect">
            <a:avLst/>
          </a:prstGeom>
        </p:spPr>
      </p:pic>
      <p:pic>
        <p:nvPicPr>
          <p:cNvPr id="14" name="Image 13">
            <a:extLst>
              <a:ext uri="{FF2B5EF4-FFF2-40B4-BE49-F238E27FC236}">
                <a16:creationId xmlns:a16="http://schemas.microsoft.com/office/drawing/2014/main" id="{3A2CB399-BFD5-487B-95DB-C40D6B820719}"/>
              </a:ext>
            </a:extLst>
          </p:cNvPr>
          <p:cNvPicPr>
            <a:picLocks noChangeAspect="1"/>
          </p:cNvPicPr>
          <p:nvPr/>
        </p:nvPicPr>
        <p:blipFill>
          <a:blip r:embed="rId4"/>
          <a:stretch>
            <a:fillRect/>
          </a:stretch>
        </p:blipFill>
        <p:spPr>
          <a:xfrm>
            <a:off x="93393" y="2129812"/>
            <a:ext cx="1518444" cy="1518444"/>
          </a:xfrm>
          <a:prstGeom prst="rect">
            <a:avLst/>
          </a:prstGeom>
        </p:spPr>
      </p:pic>
      <p:pic>
        <p:nvPicPr>
          <p:cNvPr id="5" name="Image 4">
            <a:extLst>
              <a:ext uri="{FF2B5EF4-FFF2-40B4-BE49-F238E27FC236}">
                <a16:creationId xmlns:a16="http://schemas.microsoft.com/office/drawing/2014/main" id="{CB8585A8-1EB6-4AE1-A689-1E92F9AC56C8}"/>
              </a:ext>
            </a:extLst>
          </p:cNvPr>
          <p:cNvPicPr>
            <a:picLocks noChangeAspect="1"/>
          </p:cNvPicPr>
          <p:nvPr/>
        </p:nvPicPr>
        <p:blipFill>
          <a:blip r:embed="rId5"/>
          <a:stretch>
            <a:fillRect/>
          </a:stretch>
        </p:blipFill>
        <p:spPr>
          <a:xfrm>
            <a:off x="6130943" y="734252"/>
            <a:ext cx="2203939" cy="1652954"/>
          </a:xfrm>
          <a:prstGeom prst="rect">
            <a:avLst/>
          </a:prstGeom>
        </p:spPr>
      </p:pic>
      <p:graphicFrame>
        <p:nvGraphicFramePr>
          <p:cNvPr id="22" name="Objet 21">
            <a:extLst>
              <a:ext uri="{FF2B5EF4-FFF2-40B4-BE49-F238E27FC236}">
                <a16:creationId xmlns:a16="http://schemas.microsoft.com/office/drawing/2014/main" id="{2F56D4AD-5C05-4C42-93D5-C5AC69E43D04}"/>
              </a:ext>
            </a:extLst>
          </p:cNvPr>
          <p:cNvGraphicFramePr>
            <a:graphicFrameLocks noChangeAspect="1"/>
          </p:cNvGraphicFramePr>
          <p:nvPr>
            <p:extLst>
              <p:ext uri="{D42A27DB-BD31-4B8C-83A1-F6EECF244321}">
                <p14:modId xmlns:p14="http://schemas.microsoft.com/office/powerpoint/2010/main" val="1709307763"/>
              </p:ext>
            </p:extLst>
          </p:nvPr>
        </p:nvGraphicFramePr>
        <p:xfrm>
          <a:off x="5840253" y="2392576"/>
          <a:ext cx="3060173" cy="2341590"/>
        </p:xfrm>
        <a:graphic>
          <a:graphicData uri="http://schemas.openxmlformats.org/presentationml/2006/ole">
            <mc:AlternateContent xmlns:mc="http://schemas.openxmlformats.org/markup-compatibility/2006">
              <mc:Choice xmlns:v="urn:schemas-microsoft-com:vml" Requires="v">
                <p:oleObj spid="_x0000_s1033" name="Graph" r:id="rId6" imgW="3920760" imgH="3000960" progId="Origin50.Graph">
                  <p:embed/>
                </p:oleObj>
              </mc:Choice>
              <mc:Fallback>
                <p:oleObj name="Graph" r:id="rId6" imgW="3920760" imgH="3000960" progId="Origin50.Graph">
                  <p:embed/>
                  <p:pic>
                    <p:nvPicPr>
                      <p:cNvPr id="4" name="Objet 3">
                        <a:extLst>
                          <a:ext uri="{FF2B5EF4-FFF2-40B4-BE49-F238E27FC236}">
                            <a16:creationId xmlns:a16="http://schemas.microsoft.com/office/drawing/2014/main" id="{BCB4321C-0A61-4644-B25D-6DBF9C5D5CCF}"/>
                          </a:ext>
                        </a:extLst>
                      </p:cNvPr>
                      <p:cNvPicPr/>
                      <p:nvPr/>
                    </p:nvPicPr>
                    <p:blipFill>
                      <a:blip r:embed="rId7"/>
                      <a:stretch>
                        <a:fillRect/>
                      </a:stretch>
                    </p:blipFill>
                    <p:spPr>
                      <a:xfrm>
                        <a:off x="5840253" y="2392576"/>
                        <a:ext cx="3060173" cy="2341590"/>
                      </a:xfrm>
                      <a:prstGeom prst="rect">
                        <a:avLst/>
                      </a:prstGeom>
                    </p:spPr>
                  </p:pic>
                </p:oleObj>
              </mc:Fallback>
            </mc:AlternateContent>
          </a:graphicData>
        </a:graphic>
      </p:graphicFrame>
      <p:pic>
        <p:nvPicPr>
          <p:cNvPr id="9" name="Image 8">
            <a:extLst>
              <a:ext uri="{FF2B5EF4-FFF2-40B4-BE49-F238E27FC236}">
                <a16:creationId xmlns:a16="http://schemas.microsoft.com/office/drawing/2014/main" id="{B3955156-F8CF-408F-9B82-78A9F0AA6267}"/>
              </a:ext>
            </a:extLst>
          </p:cNvPr>
          <p:cNvPicPr>
            <a:picLocks noChangeAspect="1"/>
          </p:cNvPicPr>
          <p:nvPr/>
        </p:nvPicPr>
        <p:blipFill>
          <a:blip r:embed="rId8"/>
          <a:stretch>
            <a:fillRect/>
          </a:stretch>
        </p:blipFill>
        <p:spPr>
          <a:xfrm>
            <a:off x="42823" y="1493779"/>
            <a:ext cx="1106114" cy="551416"/>
          </a:xfrm>
          <a:prstGeom prst="rect">
            <a:avLst/>
          </a:prstGeom>
        </p:spPr>
      </p:pic>
      <p:sp>
        <p:nvSpPr>
          <p:cNvPr id="23" name="Segnaposto piè di pagina 4">
            <a:extLst>
              <a:ext uri="{FF2B5EF4-FFF2-40B4-BE49-F238E27FC236}">
                <a16:creationId xmlns:a16="http://schemas.microsoft.com/office/drawing/2014/main" id="{2CE77088-C9B3-4439-A5CE-8E1766DFAAB5}"/>
              </a:ext>
            </a:extLst>
          </p:cNvPr>
          <p:cNvSpPr>
            <a:spLocks noGrp="1"/>
          </p:cNvSpPr>
          <p:nvPr>
            <p:ph type="ftr" sz="quarter" idx="3"/>
          </p:nvPr>
        </p:nvSpPr>
        <p:spPr>
          <a:xfrm>
            <a:off x="3407569" y="4767263"/>
            <a:ext cx="4670787" cy="273844"/>
          </a:xfrm>
        </p:spPr>
        <p:txBody>
          <a:bodyPr/>
          <a:lstStyle/>
          <a:p>
            <a:r>
              <a:rPr lang="en-GB" dirty="0"/>
              <a:t>RADNEXT 4th Annual Meeting – 12-13 May 2025</a:t>
            </a:r>
            <a:endParaRPr lang="en-US" dirty="0"/>
          </a:p>
        </p:txBody>
      </p:sp>
    </p:spTree>
    <p:extLst>
      <p:ext uri="{BB962C8B-B14F-4D97-AF65-F5344CB8AC3E}">
        <p14:creationId xmlns:p14="http://schemas.microsoft.com/office/powerpoint/2010/main" val="42607843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D8B0B232-3D78-4ED2-B9B8-E66BF87C889C}"/>
              </a:ext>
            </a:extLst>
          </p:cNvPr>
          <p:cNvSpPr>
            <a:spLocks noGrp="1"/>
          </p:cNvSpPr>
          <p:nvPr>
            <p:ph type="sldNum" sz="quarter" idx="4"/>
          </p:nvPr>
        </p:nvSpPr>
        <p:spPr/>
        <p:txBody>
          <a:bodyPr/>
          <a:lstStyle/>
          <a:p>
            <a:fld id="{17918391-D411-FE40-AAD7-861AE5233E0E}" type="slidenum">
              <a:rPr lang="en-US" smtClean="0"/>
              <a:pPr/>
              <a:t>16</a:t>
            </a:fld>
            <a:endParaRPr lang="en-US" dirty="0"/>
          </a:p>
        </p:txBody>
      </p:sp>
      <p:sp>
        <p:nvSpPr>
          <p:cNvPr id="7" name="Title 1">
            <a:extLst>
              <a:ext uri="{FF2B5EF4-FFF2-40B4-BE49-F238E27FC236}">
                <a16:creationId xmlns:a16="http://schemas.microsoft.com/office/drawing/2014/main" id="{44F84B3D-729D-4999-964B-C652AE3B3A1E}"/>
              </a:ext>
            </a:extLst>
          </p:cNvPr>
          <p:cNvSpPr>
            <a:spLocks noGrp="1"/>
          </p:cNvSpPr>
          <p:nvPr>
            <p:ph type="title"/>
          </p:nvPr>
        </p:nvSpPr>
        <p:spPr>
          <a:xfrm>
            <a:off x="457200" y="154820"/>
            <a:ext cx="8468436" cy="705332"/>
          </a:xfrm>
        </p:spPr>
        <p:txBody>
          <a:bodyPr>
            <a:noAutofit/>
          </a:bodyPr>
          <a:lstStyle/>
          <a:p>
            <a:r>
              <a:rPr lang="en-US" sz="2300" dirty="0"/>
              <a:t>WP05-JRA1 </a:t>
            </a:r>
            <a:r>
              <a:rPr lang="en-US" sz="2300" b="0" dirty="0">
                <a:solidFill>
                  <a:schemeClr val="tx1">
                    <a:lumMod val="60000"/>
                    <a:lumOff val="40000"/>
                  </a:schemeClr>
                </a:solidFill>
              </a:rPr>
              <a:t>Task 5.3: Potential of </a:t>
            </a:r>
            <a:r>
              <a:rPr lang="en-US" sz="2300" b="0" dirty="0" err="1">
                <a:solidFill>
                  <a:schemeClr val="tx1">
                    <a:lumMod val="60000"/>
                    <a:lumOff val="40000"/>
                  </a:schemeClr>
                </a:solidFill>
              </a:rPr>
              <a:t>radioluminescent</a:t>
            </a:r>
            <a:r>
              <a:rPr lang="en-US" sz="2300" b="0" dirty="0">
                <a:solidFill>
                  <a:schemeClr val="tx1">
                    <a:lumMod val="60000"/>
                    <a:lumOff val="40000"/>
                  </a:schemeClr>
                </a:solidFill>
              </a:rPr>
              <a:t> (RL) optical fibers for 14 MeV neutron beam monitoring</a:t>
            </a:r>
            <a:endParaRPr lang="en-GB" sz="2300" b="0" dirty="0">
              <a:solidFill>
                <a:schemeClr val="tx1">
                  <a:lumMod val="60000"/>
                  <a:lumOff val="40000"/>
                </a:schemeClr>
              </a:solidFill>
            </a:endParaRPr>
          </a:p>
        </p:txBody>
      </p:sp>
      <p:sp>
        <p:nvSpPr>
          <p:cNvPr id="2" name="Rectangle 1">
            <a:extLst>
              <a:ext uri="{FF2B5EF4-FFF2-40B4-BE49-F238E27FC236}">
                <a16:creationId xmlns:a16="http://schemas.microsoft.com/office/drawing/2014/main" id="{D90EAD33-95D0-44AC-9079-40173A4FE380}"/>
              </a:ext>
            </a:extLst>
          </p:cNvPr>
          <p:cNvSpPr/>
          <p:nvPr/>
        </p:nvSpPr>
        <p:spPr>
          <a:xfrm>
            <a:off x="1217336" y="941247"/>
            <a:ext cx="7864979" cy="553998"/>
          </a:xfrm>
          <a:prstGeom prst="rect">
            <a:avLst/>
          </a:prstGeom>
        </p:spPr>
        <p:txBody>
          <a:bodyPr wrap="square">
            <a:spAutoFit/>
          </a:bodyPr>
          <a:lstStyle/>
          <a:p>
            <a:pPr marL="276606" indent="-285750">
              <a:buFont typeface="Wingdings" panose="05000000000000000000" pitchFamily="2" charset="2"/>
              <a:buChar char="è"/>
            </a:pPr>
            <a:r>
              <a:rPr lang="en-US" sz="1600" b="1" dirty="0">
                <a:solidFill>
                  <a:srgbClr val="002060"/>
                </a:solidFill>
                <a:highlight>
                  <a:srgbClr val="FFFF00"/>
                </a:highlight>
              </a:rPr>
              <a:t>Luca’s P2 presentation</a:t>
            </a:r>
            <a:r>
              <a:rPr lang="en-US" sz="1400" b="1" dirty="0">
                <a:solidFill>
                  <a:srgbClr val="002060"/>
                </a:solidFill>
                <a:highlight>
                  <a:srgbClr val="FFFF00"/>
                </a:highlight>
              </a:rPr>
              <a:t>: </a:t>
            </a:r>
            <a:r>
              <a:rPr lang="en-US" sz="1400" b="1" dirty="0">
                <a:solidFill>
                  <a:srgbClr val="002060"/>
                </a:solidFill>
                <a:highlight>
                  <a:srgbClr val="FFFF00"/>
                </a:highlight>
                <a:hlinkClick r:id="rId2"/>
              </a:rPr>
              <a:t>https://indico.cern.ch/event/1348465/contributions/5991275/</a:t>
            </a:r>
            <a:r>
              <a:rPr lang="en-US" sz="1400" b="1" dirty="0">
                <a:solidFill>
                  <a:srgbClr val="002060"/>
                </a:solidFill>
                <a:highlight>
                  <a:srgbClr val="FFFF00"/>
                </a:highlight>
              </a:rPr>
              <a:t>)</a:t>
            </a:r>
          </a:p>
          <a:p>
            <a:pPr marL="276606" indent="-285750">
              <a:buFont typeface="Wingdings" panose="05000000000000000000" pitchFamily="2" charset="2"/>
              <a:buChar char="è"/>
            </a:pPr>
            <a:r>
              <a:rPr lang="en-US" sz="1400" b="1" dirty="0">
                <a:solidFill>
                  <a:srgbClr val="002060"/>
                </a:solidFill>
                <a:highlight>
                  <a:srgbClr val="FFFF00"/>
                </a:highlight>
              </a:rPr>
              <a:t>Publication (UJM, ENEA): </a:t>
            </a:r>
            <a:r>
              <a:rPr lang="en-US" sz="1400" b="1" dirty="0">
                <a:solidFill>
                  <a:srgbClr val="002060"/>
                </a:solidFill>
                <a:highlight>
                  <a:srgbClr val="FFFF00"/>
                </a:highlight>
                <a:hlinkClick r:id="rId3"/>
              </a:rPr>
              <a:t>Results in Optics, vol19, 10087, 2025</a:t>
            </a:r>
            <a:endParaRPr lang="fr-FR" sz="1400" dirty="0">
              <a:solidFill>
                <a:srgbClr val="002060"/>
              </a:solidFill>
              <a:highlight>
                <a:srgbClr val="FFFF00"/>
              </a:highlight>
            </a:endParaRPr>
          </a:p>
        </p:txBody>
      </p:sp>
      <p:sp>
        <p:nvSpPr>
          <p:cNvPr id="10" name="Rectangle 9">
            <a:extLst>
              <a:ext uri="{FF2B5EF4-FFF2-40B4-BE49-F238E27FC236}">
                <a16:creationId xmlns:a16="http://schemas.microsoft.com/office/drawing/2014/main" id="{8A86F1B7-9F5E-4E0D-A49D-B5CC4122DC4E}"/>
              </a:ext>
            </a:extLst>
          </p:cNvPr>
          <p:cNvSpPr/>
          <p:nvPr/>
        </p:nvSpPr>
        <p:spPr>
          <a:xfrm>
            <a:off x="215033" y="3725799"/>
            <a:ext cx="1223412" cy="246221"/>
          </a:xfrm>
          <a:prstGeom prst="rect">
            <a:avLst/>
          </a:prstGeom>
        </p:spPr>
        <p:txBody>
          <a:bodyPr wrap="none">
            <a:spAutoFit/>
          </a:bodyPr>
          <a:lstStyle/>
          <a:p>
            <a:r>
              <a:rPr lang="en-GB" sz="1000" b="1" i="1" dirty="0"/>
              <a:t>Luca WENINGER</a:t>
            </a:r>
            <a:endParaRPr lang="fr-FR" sz="1000" i="1" dirty="0"/>
          </a:p>
        </p:txBody>
      </p:sp>
      <p:sp>
        <p:nvSpPr>
          <p:cNvPr id="21" name="ZoneTexte 20">
            <a:extLst>
              <a:ext uri="{FF2B5EF4-FFF2-40B4-BE49-F238E27FC236}">
                <a16:creationId xmlns:a16="http://schemas.microsoft.com/office/drawing/2014/main" id="{E585B5D2-A5B5-49D4-8526-081CFB11370E}"/>
              </a:ext>
            </a:extLst>
          </p:cNvPr>
          <p:cNvSpPr txBox="1"/>
          <p:nvPr/>
        </p:nvSpPr>
        <p:spPr>
          <a:xfrm flipH="1">
            <a:off x="2075375" y="1608386"/>
            <a:ext cx="7135893" cy="369332"/>
          </a:xfrm>
          <a:prstGeom prst="rect">
            <a:avLst/>
          </a:prstGeom>
          <a:noFill/>
        </p:spPr>
        <p:txBody>
          <a:bodyPr wrap="square" rtlCol="0">
            <a:spAutoFit/>
          </a:bodyPr>
          <a:lstStyle/>
          <a:p>
            <a:r>
              <a:rPr lang="fr-FR" b="1" dirty="0"/>
              <a:t>The </a:t>
            </a:r>
            <a:r>
              <a:rPr lang="fr-FR" b="1" dirty="0" err="1"/>
              <a:t>facility</a:t>
            </a:r>
            <a:endParaRPr lang="fr-FR" b="1" dirty="0"/>
          </a:p>
        </p:txBody>
      </p:sp>
      <p:pic>
        <p:nvPicPr>
          <p:cNvPr id="13" name="Image 12">
            <a:extLst>
              <a:ext uri="{FF2B5EF4-FFF2-40B4-BE49-F238E27FC236}">
                <a16:creationId xmlns:a16="http://schemas.microsoft.com/office/drawing/2014/main" id="{BB238A76-71FE-4EA8-B7C8-32AF369E3BBC}"/>
              </a:ext>
            </a:extLst>
          </p:cNvPr>
          <p:cNvPicPr>
            <a:picLocks noChangeAspect="1"/>
          </p:cNvPicPr>
          <p:nvPr/>
        </p:nvPicPr>
        <p:blipFill>
          <a:blip r:embed="rId4"/>
          <a:stretch>
            <a:fillRect/>
          </a:stretch>
        </p:blipFill>
        <p:spPr>
          <a:xfrm>
            <a:off x="215033" y="984795"/>
            <a:ext cx="1002303" cy="510450"/>
          </a:xfrm>
          <a:prstGeom prst="rect">
            <a:avLst/>
          </a:prstGeom>
        </p:spPr>
      </p:pic>
      <p:pic>
        <p:nvPicPr>
          <p:cNvPr id="14" name="Image 13">
            <a:extLst>
              <a:ext uri="{FF2B5EF4-FFF2-40B4-BE49-F238E27FC236}">
                <a16:creationId xmlns:a16="http://schemas.microsoft.com/office/drawing/2014/main" id="{3A2CB399-BFD5-487B-95DB-C40D6B820719}"/>
              </a:ext>
            </a:extLst>
          </p:cNvPr>
          <p:cNvPicPr>
            <a:picLocks noChangeAspect="1"/>
          </p:cNvPicPr>
          <p:nvPr/>
        </p:nvPicPr>
        <p:blipFill>
          <a:blip r:embed="rId5"/>
          <a:stretch>
            <a:fillRect/>
          </a:stretch>
        </p:blipFill>
        <p:spPr>
          <a:xfrm>
            <a:off x="93393" y="2129812"/>
            <a:ext cx="1518444" cy="1518444"/>
          </a:xfrm>
          <a:prstGeom prst="rect">
            <a:avLst/>
          </a:prstGeom>
        </p:spPr>
      </p:pic>
      <p:sp>
        <p:nvSpPr>
          <p:cNvPr id="8" name="ZoneTexte 7">
            <a:extLst>
              <a:ext uri="{FF2B5EF4-FFF2-40B4-BE49-F238E27FC236}">
                <a16:creationId xmlns:a16="http://schemas.microsoft.com/office/drawing/2014/main" id="{3483D695-FD31-41E3-8DB4-3E27FCA3AD51}"/>
              </a:ext>
            </a:extLst>
          </p:cNvPr>
          <p:cNvSpPr txBox="1"/>
          <p:nvPr/>
        </p:nvSpPr>
        <p:spPr>
          <a:xfrm>
            <a:off x="3937330" y="2704923"/>
            <a:ext cx="5000029" cy="830997"/>
          </a:xfrm>
          <a:prstGeom prst="rect">
            <a:avLst/>
          </a:prstGeom>
          <a:solidFill>
            <a:schemeClr val="tx2">
              <a:lumMod val="20000"/>
              <a:lumOff val="80000"/>
            </a:schemeClr>
          </a:solidFill>
        </p:spPr>
        <p:txBody>
          <a:bodyPr wrap="square" rtlCol="0">
            <a:spAutoFit/>
          </a:bodyPr>
          <a:lstStyle/>
          <a:p>
            <a:pPr marL="322326" indent="-285750">
              <a:buFont typeface="Arial" panose="020B0604020202020204" pitchFamily="34" charset="0"/>
              <a:buChar char="•"/>
            </a:pPr>
            <a:r>
              <a:rPr lang="en-US" sz="1200" dirty="0"/>
              <a:t>During the 2024 TNA campaign, implementation of a full acquisition chain + ENEA training </a:t>
            </a:r>
            <a:r>
              <a:rPr lang="en-US" sz="1200" dirty="0">
                <a:sym typeface="Wingdings" panose="05000000000000000000" pitchFamily="2" charset="2"/>
              </a:rPr>
              <a:t> today </a:t>
            </a:r>
            <a:r>
              <a:rPr lang="en-US" sz="1200" dirty="0"/>
              <a:t>the neutron yield is monitored by ENEA team in real time by the ENEA instruments: an alpha counter and a fission chamber and the RIL dosimeter</a:t>
            </a:r>
            <a:endParaRPr lang="fr-FR" sz="1200" dirty="0"/>
          </a:p>
        </p:txBody>
      </p:sp>
      <p:pic>
        <p:nvPicPr>
          <p:cNvPr id="11" name="Image 10">
            <a:extLst>
              <a:ext uri="{FF2B5EF4-FFF2-40B4-BE49-F238E27FC236}">
                <a16:creationId xmlns:a16="http://schemas.microsoft.com/office/drawing/2014/main" id="{0110C261-40EC-48E9-BDEB-290A041A5927}"/>
              </a:ext>
            </a:extLst>
          </p:cNvPr>
          <p:cNvPicPr>
            <a:picLocks noChangeAspect="1"/>
          </p:cNvPicPr>
          <p:nvPr/>
        </p:nvPicPr>
        <p:blipFill>
          <a:blip r:embed="rId6"/>
          <a:stretch>
            <a:fillRect/>
          </a:stretch>
        </p:blipFill>
        <p:spPr>
          <a:xfrm>
            <a:off x="215032" y="1617572"/>
            <a:ext cx="1002303" cy="297521"/>
          </a:xfrm>
          <a:prstGeom prst="rect">
            <a:avLst/>
          </a:prstGeom>
        </p:spPr>
      </p:pic>
      <p:pic>
        <p:nvPicPr>
          <p:cNvPr id="3" name="Image 2">
            <a:extLst>
              <a:ext uri="{FF2B5EF4-FFF2-40B4-BE49-F238E27FC236}">
                <a16:creationId xmlns:a16="http://schemas.microsoft.com/office/drawing/2014/main" id="{75FA705C-4A2E-4422-806B-D80474A07417}"/>
              </a:ext>
            </a:extLst>
          </p:cNvPr>
          <p:cNvPicPr>
            <a:picLocks noChangeAspect="1"/>
          </p:cNvPicPr>
          <p:nvPr/>
        </p:nvPicPr>
        <p:blipFill>
          <a:blip r:embed="rId7"/>
          <a:stretch>
            <a:fillRect/>
          </a:stretch>
        </p:blipFill>
        <p:spPr>
          <a:xfrm>
            <a:off x="1828800" y="2002794"/>
            <a:ext cx="2004646" cy="2672862"/>
          </a:xfrm>
          <a:prstGeom prst="rect">
            <a:avLst/>
          </a:prstGeom>
        </p:spPr>
      </p:pic>
      <p:sp>
        <p:nvSpPr>
          <p:cNvPr id="16" name="Segnaposto piè di pagina 4">
            <a:extLst>
              <a:ext uri="{FF2B5EF4-FFF2-40B4-BE49-F238E27FC236}">
                <a16:creationId xmlns:a16="http://schemas.microsoft.com/office/drawing/2014/main" id="{6DE388C7-628C-43E0-8BAF-C23EE85C5EC4}"/>
              </a:ext>
            </a:extLst>
          </p:cNvPr>
          <p:cNvSpPr>
            <a:spLocks noGrp="1"/>
          </p:cNvSpPr>
          <p:nvPr>
            <p:ph type="ftr" sz="quarter" idx="3"/>
          </p:nvPr>
        </p:nvSpPr>
        <p:spPr>
          <a:xfrm>
            <a:off x="3407569" y="4767263"/>
            <a:ext cx="4670787" cy="273844"/>
          </a:xfrm>
        </p:spPr>
        <p:txBody>
          <a:bodyPr/>
          <a:lstStyle/>
          <a:p>
            <a:r>
              <a:rPr lang="en-GB" dirty="0"/>
              <a:t>RADNEXT 4th Annual Meeting – 12-13 May 2025</a:t>
            </a:r>
            <a:endParaRPr lang="en-US" dirty="0"/>
          </a:p>
        </p:txBody>
      </p:sp>
    </p:spTree>
    <p:extLst>
      <p:ext uri="{BB962C8B-B14F-4D97-AF65-F5344CB8AC3E}">
        <p14:creationId xmlns:p14="http://schemas.microsoft.com/office/powerpoint/2010/main" val="755814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F56D7B61-2F6F-4480-8392-5B009685949A}"/>
              </a:ext>
            </a:extLst>
          </p:cNvPr>
          <p:cNvSpPr>
            <a:spLocks noGrp="1"/>
          </p:cNvSpPr>
          <p:nvPr>
            <p:ph idx="1"/>
          </p:nvPr>
        </p:nvSpPr>
        <p:spPr>
          <a:xfrm>
            <a:off x="985837" y="981878"/>
            <a:ext cx="7858125" cy="3203145"/>
          </a:xfrm>
        </p:spPr>
        <p:txBody>
          <a:bodyPr>
            <a:noAutofit/>
          </a:bodyPr>
          <a:lstStyle/>
          <a:p>
            <a:pPr>
              <a:buFont typeface="Wingdings" panose="05000000000000000000" pitchFamily="2" charset="2"/>
              <a:buChar char="q"/>
            </a:pPr>
            <a:r>
              <a:rPr lang="en-US" sz="1500" b="1" dirty="0"/>
              <a:t>Task Leader:  </a:t>
            </a:r>
            <a:r>
              <a:rPr lang="en-US" sz="1500" dirty="0"/>
              <a:t>UJM</a:t>
            </a:r>
          </a:p>
          <a:p>
            <a:pPr>
              <a:buFont typeface="Wingdings" panose="05000000000000000000" pitchFamily="2" charset="2"/>
              <a:buChar char="q"/>
            </a:pPr>
            <a:r>
              <a:rPr lang="en-US" sz="1500" b="1" dirty="0"/>
              <a:t>Participants: </a:t>
            </a:r>
            <a:r>
              <a:rPr lang="en-US" sz="1500" i="1" dirty="0"/>
              <a:t>TRIUMF, CERN, FINT, GSI, </a:t>
            </a:r>
            <a:r>
              <a:rPr lang="en-US" sz="1500" i="1" dirty="0" err="1"/>
              <a:t>UniPD</a:t>
            </a:r>
            <a:r>
              <a:rPr lang="en-US" sz="1500" i="1" dirty="0"/>
              <a:t>, UU, GANIL, UKRI-STFC, KUL</a:t>
            </a:r>
          </a:p>
        </p:txBody>
      </p:sp>
      <p:sp>
        <p:nvSpPr>
          <p:cNvPr id="4" name="Espace réservé du numéro de diapositive 3">
            <a:extLst>
              <a:ext uri="{FF2B5EF4-FFF2-40B4-BE49-F238E27FC236}">
                <a16:creationId xmlns:a16="http://schemas.microsoft.com/office/drawing/2014/main" id="{D8B0B232-3D78-4ED2-B9B8-E66BF87C889C}"/>
              </a:ext>
            </a:extLst>
          </p:cNvPr>
          <p:cNvSpPr>
            <a:spLocks noGrp="1"/>
          </p:cNvSpPr>
          <p:nvPr>
            <p:ph type="sldNum" sz="quarter" idx="4"/>
          </p:nvPr>
        </p:nvSpPr>
        <p:spPr/>
        <p:txBody>
          <a:bodyPr/>
          <a:lstStyle/>
          <a:p>
            <a:fld id="{17918391-D411-FE40-AAD7-861AE5233E0E}" type="slidenum">
              <a:rPr lang="en-US" smtClean="0"/>
              <a:pPr/>
              <a:t>17</a:t>
            </a:fld>
            <a:endParaRPr lang="en-US" dirty="0"/>
          </a:p>
        </p:txBody>
      </p:sp>
      <p:sp>
        <p:nvSpPr>
          <p:cNvPr id="7" name="Title 1">
            <a:extLst>
              <a:ext uri="{FF2B5EF4-FFF2-40B4-BE49-F238E27FC236}">
                <a16:creationId xmlns:a16="http://schemas.microsoft.com/office/drawing/2014/main" id="{44F84B3D-729D-4999-964B-C652AE3B3A1E}"/>
              </a:ext>
            </a:extLst>
          </p:cNvPr>
          <p:cNvSpPr>
            <a:spLocks noGrp="1"/>
          </p:cNvSpPr>
          <p:nvPr>
            <p:ph type="title"/>
          </p:nvPr>
        </p:nvSpPr>
        <p:spPr>
          <a:xfrm>
            <a:off x="457200" y="154820"/>
            <a:ext cx="8468436" cy="705332"/>
          </a:xfrm>
        </p:spPr>
        <p:txBody>
          <a:bodyPr>
            <a:noAutofit/>
          </a:bodyPr>
          <a:lstStyle/>
          <a:p>
            <a:r>
              <a:rPr lang="en-US" sz="2300" dirty="0"/>
              <a:t>WP05-JRA1 </a:t>
            </a:r>
            <a:r>
              <a:rPr lang="en-US" sz="2300" b="0" dirty="0">
                <a:solidFill>
                  <a:schemeClr val="tx1">
                    <a:lumMod val="60000"/>
                    <a:lumOff val="40000"/>
                  </a:schemeClr>
                </a:solidFill>
              </a:rPr>
              <a:t>Task 5.3 : Innovative instrumentation applied to RADNEXT facilities </a:t>
            </a:r>
            <a:endParaRPr lang="en-GB" sz="2300" b="0" dirty="0">
              <a:solidFill>
                <a:schemeClr val="tx1">
                  <a:lumMod val="60000"/>
                  <a:lumOff val="40000"/>
                </a:schemeClr>
              </a:solidFill>
            </a:endParaRPr>
          </a:p>
        </p:txBody>
      </p:sp>
      <p:pic>
        <p:nvPicPr>
          <p:cNvPr id="8" name="Image 7">
            <a:extLst>
              <a:ext uri="{FF2B5EF4-FFF2-40B4-BE49-F238E27FC236}">
                <a16:creationId xmlns:a16="http://schemas.microsoft.com/office/drawing/2014/main" id="{6BFB6178-6509-43EF-9DEF-8DAFB5066E3B}"/>
              </a:ext>
            </a:extLst>
          </p:cNvPr>
          <p:cNvPicPr>
            <a:picLocks noChangeAspect="1"/>
          </p:cNvPicPr>
          <p:nvPr/>
        </p:nvPicPr>
        <p:blipFill>
          <a:blip r:embed="rId2"/>
          <a:stretch>
            <a:fillRect/>
          </a:stretch>
        </p:blipFill>
        <p:spPr>
          <a:xfrm>
            <a:off x="93393" y="1144283"/>
            <a:ext cx="1002303" cy="510450"/>
          </a:xfrm>
          <a:prstGeom prst="rect">
            <a:avLst/>
          </a:prstGeom>
        </p:spPr>
      </p:pic>
      <p:grpSp>
        <p:nvGrpSpPr>
          <p:cNvPr id="2" name="Groupe 1">
            <a:extLst>
              <a:ext uri="{FF2B5EF4-FFF2-40B4-BE49-F238E27FC236}">
                <a16:creationId xmlns:a16="http://schemas.microsoft.com/office/drawing/2014/main" id="{54BC497E-CD10-4A70-B71B-8CD42A92B15B}"/>
              </a:ext>
            </a:extLst>
          </p:cNvPr>
          <p:cNvGrpSpPr/>
          <p:nvPr/>
        </p:nvGrpSpPr>
        <p:grpSpPr>
          <a:xfrm>
            <a:off x="1525421" y="2246905"/>
            <a:ext cx="6093157" cy="2315468"/>
            <a:chOff x="1525421" y="2246905"/>
            <a:chExt cx="6093157" cy="2315468"/>
          </a:xfrm>
        </p:grpSpPr>
        <p:sp>
          <p:nvSpPr>
            <p:cNvPr id="5" name="Forme libre : forme 4">
              <a:extLst>
                <a:ext uri="{FF2B5EF4-FFF2-40B4-BE49-F238E27FC236}">
                  <a16:creationId xmlns:a16="http://schemas.microsoft.com/office/drawing/2014/main" id="{FD91537A-6D10-4C98-935F-6AD6A2EEF77C}"/>
                </a:ext>
              </a:extLst>
            </p:cNvPr>
            <p:cNvSpPr/>
            <p:nvPr/>
          </p:nvSpPr>
          <p:spPr>
            <a:xfrm>
              <a:off x="1525421" y="2246905"/>
              <a:ext cx="1489769" cy="2315468"/>
            </a:xfrm>
            <a:custGeom>
              <a:avLst/>
              <a:gdLst>
                <a:gd name="connsiteX0" fmla="*/ 0 w 1489769"/>
                <a:gd name="connsiteY0" fmla="*/ 148977 h 2315468"/>
                <a:gd name="connsiteX1" fmla="*/ 148977 w 1489769"/>
                <a:gd name="connsiteY1" fmla="*/ 0 h 2315468"/>
                <a:gd name="connsiteX2" fmla="*/ 1340792 w 1489769"/>
                <a:gd name="connsiteY2" fmla="*/ 0 h 2315468"/>
                <a:gd name="connsiteX3" fmla="*/ 1489769 w 1489769"/>
                <a:gd name="connsiteY3" fmla="*/ 148977 h 2315468"/>
                <a:gd name="connsiteX4" fmla="*/ 1489769 w 1489769"/>
                <a:gd name="connsiteY4" fmla="*/ 2166491 h 2315468"/>
                <a:gd name="connsiteX5" fmla="*/ 1340792 w 1489769"/>
                <a:gd name="connsiteY5" fmla="*/ 2315468 h 2315468"/>
                <a:gd name="connsiteX6" fmla="*/ 148977 w 1489769"/>
                <a:gd name="connsiteY6" fmla="*/ 2315468 h 2315468"/>
                <a:gd name="connsiteX7" fmla="*/ 0 w 1489769"/>
                <a:gd name="connsiteY7" fmla="*/ 2166491 h 2315468"/>
                <a:gd name="connsiteX8" fmla="*/ 0 w 1489769"/>
                <a:gd name="connsiteY8" fmla="*/ 148977 h 2315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89769" h="2315468">
                  <a:moveTo>
                    <a:pt x="0" y="148977"/>
                  </a:moveTo>
                  <a:cubicBezTo>
                    <a:pt x="0" y="66699"/>
                    <a:pt x="66699" y="0"/>
                    <a:pt x="148977" y="0"/>
                  </a:cubicBezTo>
                  <a:lnTo>
                    <a:pt x="1340792" y="0"/>
                  </a:lnTo>
                  <a:cubicBezTo>
                    <a:pt x="1423070" y="0"/>
                    <a:pt x="1489769" y="66699"/>
                    <a:pt x="1489769" y="148977"/>
                  </a:cubicBezTo>
                  <a:lnTo>
                    <a:pt x="1489769" y="2166491"/>
                  </a:lnTo>
                  <a:cubicBezTo>
                    <a:pt x="1489769" y="2248769"/>
                    <a:pt x="1423070" y="2315468"/>
                    <a:pt x="1340792" y="2315468"/>
                  </a:cubicBezTo>
                  <a:lnTo>
                    <a:pt x="148977" y="2315468"/>
                  </a:lnTo>
                  <a:cubicBezTo>
                    <a:pt x="66699" y="2315468"/>
                    <a:pt x="0" y="2248769"/>
                    <a:pt x="0" y="2166491"/>
                  </a:cubicBezTo>
                  <a:lnTo>
                    <a:pt x="0" y="148977"/>
                  </a:lnTo>
                  <a:close/>
                </a:path>
              </a:pathLst>
            </a:custGeom>
          </p:spPr>
          <p:style>
            <a:lnRef idx="2">
              <a:schemeClr val="dk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2">
                <a:hueOff val="0"/>
                <a:satOff val="0"/>
                <a:lumOff val="0"/>
                <a:alphaOff val="0"/>
              </a:schemeClr>
            </a:fontRef>
          </p:style>
          <p:txBody>
            <a:bodyPr spcFirstLastPara="0" vert="horz" wrap="square" lIns="92456" tIns="1018643" rIns="92456" bIns="555550" numCol="1" spcCol="1270" anchor="ctr" anchorCtr="0">
              <a:noAutofit/>
            </a:bodyPr>
            <a:lstStyle/>
            <a:p>
              <a:pPr marL="0" lvl="0" indent="0" algn="ctr" defTabSz="577850">
                <a:lnSpc>
                  <a:spcPct val="90000"/>
                </a:lnSpc>
                <a:spcBef>
                  <a:spcPct val="0"/>
                </a:spcBef>
                <a:spcAft>
                  <a:spcPct val="35000"/>
                </a:spcAft>
                <a:buFont typeface="Courier New" panose="02070309020205020404" pitchFamily="49" charset="0"/>
                <a:buNone/>
              </a:pPr>
              <a:r>
                <a:rPr lang="en-US" sz="1300" b="1" i="1" kern="1200" dirty="0"/>
                <a:t>Optical Fiber-based solutions*</a:t>
              </a:r>
              <a:endParaRPr lang="fr-FR" sz="1300" kern="1200" dirty="0"/>
            </a:p>
          </p:txBody>
        </p:sp>
        <p:sp>
          <p:nvSpPr>
            <p:cNvPr id="6" name="Ellipse 5">
              <a:extLst>
                <a:ext uri="{FF2B5EF4-FFF2-40B4-BE49-F238E27FC236}">
                  <a16:creationId xmlns:a16="http://schemas.microsoft.com/office/drawing/2014/main" id="{8EAC52EF-ED32-46CD-A1E5-914E5194F742}"/>
                </a:ext>
              </a:extLst>
            </p:cNvPr>
            <p:cNvSpPr/>
            <p:nvPr/>
          </p:nvSpPr>
          <p:spPr>
            <a:xfrm>
              <a:off x="1884780" y="2385833"/>
              <a:ext cx="771050" cy="771050"/>
            </a:xfrm>
            <a:prstGeom prst="ellipse">
              <a:avLst/>
            </a:prstGeom>
            <a:blipFill>
              <a:blip r:embed="rId3">
                <a:extLst>
                  <a:ext uri="{28A0092B-C50C-407E-A947-70E740481C1C}">
                    <a14:useLocalDpi xmlns:a14="http://schemas.microsoft.com/office/drawing/2010/main" val="0"/>
                  </a:ext>
                </a:extLst>
              </a:blip>
              <a:srcRect/>
              <a:stretch>
                <a:fillRect l="-17000" r="-17000"/>
              </a:stretch>
            </a:blipFill>
          </p:spPr>
          <p:style>
            <a:lnRef idx="2">
              <a:schemeClr val="dk2">
                <a:shade val="80000"/>
                <a:hueOff val="0"/>
                <a:satOff val="0"/>
                <a:lumOff val="0"/>
                <a:alphaOff val="0"/>
              </a:schemeClr>
            </a:lnRef>
            <a:fillRef idx="1">
              <a:scrgbClr r="0" g="0" b="0"/>
            </a:fillRef>
            <a:effectRef idx="0">
              <a:schemeClr val="dk2">
                <a:tint val="40000"/>
                <a:hueOff val="0"/>
                <a:satOff val="0"/>
                <a:lumOff val="0"/>
                <a:alphaOff val="0"/>
              </a:schemeClr>
            </a:effectRef>
            <a:fontRef idx="minor">
              <a:schemeClr val="lt1">
                <a:hueOff val="0"/>
                <a:satOff val="0"/>
                <a:lumOff val="0"/>
                <a:alphaOff val="0"/>
              </a:schemeClr>
            </a:fontRef>
          </p:style>
        </p:sp>
        <p:sp>
          <p:nvSpPr>
            <p:cNvPr id="10" name="Forme libre : forme 9">
              <a:extLst>
                <a:ext uri="{FF2B5EF4-FFF2-40B4-BE49-F238E27FC236}">
                  <a16:creationId xmlns:a16="http://schemas.microsoft.com/office/drawing/2014/main" id="{FB6C1A8F-40BD-4E7E-A3CA-159B1B0B5FE3}"/>
                </a:ext>
              </a:extLst>
            </p:cNvPr>
            <p:cNvSpPr/>
            <p:nvPr/>
          </p:nvSpPr>
          <p:spPr>
            <a:xfrm>
              <a:off x="3059883" y="2246905"/>
              <a:ext cx="1489769" cy="2315468"/>
            </a:xfrm>
            <a:custGeom>
              <a:avLst/>
              <a:gdLst>
                <a:gd name="connsiteX0" fmla="*/ 0 w 1489769"/>
                <a:gd name="connsiteY0" fmla="*/ 148977 h 2315468"/>
                <a:gd name="connsiteX1" fmla="*/ 148977 w 1489769"/>
                <a:gd name="connsiteY1" fmla="*/ 0 h 2315468"/>
                <a:gd name="connsiteX2" fmla="*/ 1340792 w 1489769"/>
                <a:gd name="connsiteY2" fmla="*/ 0 h 2315468"/>
                <a:gd name="connsiteX3" fmla="*/ 1489769 w 1489769"/>
                <a:gd name="connsiteY3" fmla="*/ 148977 h 2315468"/>
                <a:gd name="connsiteX4" fmla="*/ 1489769 w 1489769"/>
                <a:gd name="connsiteY4" fmla="*/ 2166491 h 2315468"/>
                <a:gd name="connsiteX5" fmla="*/ 1340792 w 1489769"/>
                <a:gd name="connsiteY5" fmla="*/ 2315468 h 2315468"/>
                <a:gd name="connsiteX6" fmla="*/ 148977 w 1489769"/>
                <a:gd name="connsiteY6" fmla="*/ 2315468 h 2315468"/>
                <a:gd name="connsiteX7" fmla="*/ 0 w 1489769"/>
                <a:gd name="connsiteY7" fmla="*/ 2166491 h 2315468"/>
                <a:gd name="connsiteX8" fmla="*/ 0 w 1489769"/>
                <a:gd name="connsiteY8" fmla="*/ 148977 h 2315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89769" h="2315468">
                  <a:moveTo>
                    <a:pt x="0" y="148977"/>
                  </a:moveTo>
                  <a:cubicBezTo>
                    <a:pt x="0" y="66699"/>
                    <a:pt x="66699" y="0"/>
                    <a:pt x="148977" y="0"/>
                  </a:cubicBezTo>
                  <a:lnTo>
                    <a:pt x="1340792" y="0"/>
                  </a:lnTo>
                  <a:cubicBezTo>
                    <a:pt x="1423070" y="0"/>
                    <a:pt x="1489769" y="66699"/>
                    <a:pt x="1489769" y="148977"/>
                  </a:cubicBezTo>
                  <a:lnTo>
                    <a:pt x="1489769" y="2166491"/>
                  </a:lnTo>
                  <a:cubicBezTo>
                    <a:pt x="1489769" y="2248769"/>
                    <a:pt x="1423070" y="2315468"/>
                    <a:pt x="1340792" y="2315468"/>
                  </a:cubicBezTo>
                  <a:lnTo>
                    <a:pt x="148977" y="2315468"/>
                  </a:lnTo>
                  <a:cubicBezTo>
                    <a:pt x="66699" y="2315468"/>
                    <a:pt x="0" y="2248769"/>
                    <a:pt x="0" y="2166491"/>
                  </a:cubicBezTo>
                  <a:lnTo>
                    <a:pt x="0" y="148977"/>
                  </a:lnTo>
                  <a:close/>
                </a:path>
              </a:pathLst>
            </a:custGeom>
            <a:solidFill>
              <a:schemeClr val="tx1">
                <a:lumMod val="20000"/>
                <a:lumOff val="80000"/>
              </a:schemeClr>
            </a:solidFill>
          </p:spPr>
          <p:style>
            <a:lnRef idx="2">
              <a:schemeClr val="dk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2">
                <a:hueOff val="0"/>
                <a:satOff val="0"/>
                <a:lumOff val="0"/>
                <a:alphaOff val="0"/>
              </a:schemeClr>
            </a:fontRef>
          </p:style>
          <p:txBody>
            <a:bodyPr spcFirstLastPara="0" vert="horz" wrap="square" lIns="92456" tIns="1018643" rIns="92456" bIns="555550" numCol="1" spcCol="1270" anchor="ctr" anchorCtr="0">
              <a:noAutofit/>
            </a:bodyPr>
            <a:lstStyle/>
            <a:p>
              <a:pPr marL="0" lvl="0" indent="0" algn="ctr" defTabSz="577850">
                <a:lnSpc>
                  <a:spcPct val="90000"/>
                </a:lnSpc>
                <a:spcBef>
                  <a:spcPct val="0"/>
                </a:spcBef>
                <a:spcAft>
                  <a:spcPct val="35000"/>
                </a:spcAft>
                <a:buNone/>
              </a:pPr>
              <a:r>
                <a:rPr lang="en-US" sz="1300" b="1" i="1" kern="1200" dirty="0"/>
                <a:t>3D NAND Flash</a:t>
              </a:r>
              <a:br>
                <a:rPr lang="en-US" sz="1300" b="1" i="1" kern="1200" dirty="0"/>
              </a:br>
              <a:r>
                <a:rPr lang="en-US" sz="1300" b="1" i="1" kern="1200" dirty="0"/>
                <a:t>SEU monitor ** </a:t>
              </a:r>
              <a:endParaRPr lang="fr-FR" sz="1300" kern="1200" dirty="0"/>
            </a:p>
          </p:txBody>
        </p:sp>
        <p:sp>
          <p:nvSpPr>
            <p:cNvPr id="12" name="Ellipse 11">
              <a:extLst>
                <a:ext uri="{FF2B5EF4-FFF2-40B4-BE49-F238E27FC236}">
                  <a16:creationId xmlns:a16="http://schemas.microsoft.com/office/drawing/2014/main" id="{18C90448-5E0A-4497-B8F9-0F7524225EC5}"/>
                </a:ext>
              </a:extLst>
            </p:cNvPr>
            <p:cNvSpPr/>
            <p:nvPr/>
          </p:nvSpPr>
          <p:spPr>
            <a:xfrm>
              <a:off x="3419243" y="2385833"/>
              <a:ext cx="771050" cy="771050"/>
            </a:xfrm>
            <a:prstGeom prst="ellipse">
              <a:avLst/>
            </a:prstGeom>
            <a:blipFill>
              <a:blip r:embed="rId4">
                <a:extLst>
                  <a:ext uri="{28A0092B-C50C-407E-A947-70E740481C1C}">
                    <a14:useLocalDpi xmlns:a14="http://schemas.microsoft.com/office/drawing/2010/main" val="0"/>
                  </a:ext>
                </a:extLst>
              </a:blip>
              <a:srcRect/>
              <a:stretch>
                <a:fillRect l="-4000" r="-4000"/>
              </a:stretch>
            </a:blipFill>
          </p:spPr>
          <p:style>
            <a:lnRef idx="2">
              <a:schemeClr val="dk2">
                <a:shade val="80000"/>
                <a:hueOff val="0"/>
                <a:satOff val="0"/>
                <a:lumOff val="0"/>
                <a:alphaOff val="0"/>
              </a:schemeClr>
            </a:lnRef>
            <a:fillRef idx="1">
              <a:scrgbClr r="0" g="0" b="0"/>
            </a:fillRef>
            <a:effectRef idx="0">
              <a:schemeClr val="dk2">
                <a:tint val="40000"/>
                <a:hueOff val="0"/>
                <a:satOff val="0"/>
                <a:lumOff val="0"/>
                <a:alphaOff val="0"/>
              </a:schemeClr>
            </a:effectRef>
            <a:fontRef idx="minor">
              <a:schemeClr val="lt1">
                <a:hueOff val="0"/>
                <a:satOff val="0"/>
                <a:lumOff val="0"/>
                <a:alphaOff val="0"/>
              </a:schemeClr>
            </a:fontRef>
          </p:style>
        </p:sp>
        <p:sp>
          <p:nvSpPr>
            <p:cNvPr id="13" name="Forme libre : forme 12">
              <a:extLst>
                <a:ext uri="{FF2B5EF4-FFF2-40B4-BE49-F238E27FC236}">
                  <a16:creationId xmlns:a16="http://schemas.microsoft.com/office/drawing/2014/main" id="{84AFE7AA-23F4-42E8-81DA-99BE1EEAD03F}"/>
                </a:ext>
              </a:extLst>
            </p:cNvPr>
            <p:cNvSpPr/>
            <p:nvPr/>
          </p:nvSpPr>
          <p:spPr>
            <a:xfrm>
              <a:off x="4594346" y="2246905"/>
              <a:ext cx="1489769" cy="2315468"/>
            </a:xfrm>
            <a:custGeom>
              <a:avLst/>
              <a:gdLst>
                <a:gd name="connsiteX0" fmla="*/ 0 w 1489769"/>
                <a:gd name="connsiteY0" fmla="*/ 148977 h 2315468"/>
                <a:gd name="connsiteX1" fmla="*/ 148977 w 1489769"/>
                <a:gd name="connsiteY1" fmla="*/ 0 h 2315468"/>
                <a:gd name="connsiteX2" fmla="*/ 1340792 w 1489769"/>
                <a:gd name="connsiteY2" fmla="*/ 0 h 2315468"/>
                <a:gd name="connsiteX3" fmla="*/ 1489769 w 1489769"/>
                <a:gd name="connsiteY3" fmla="*/ 148977 h 2315468"/>
                <a:gd name="connsiteX4" fmla="*/ 1489769 w 1489769"/>
                <a:gd name="connsiteY4" fmla="*/ 2166491 h 2315468"/>
                <a:gd name="connsiteX5" fmla="*/ 1340792 w 1489769"/>
                <a:gd name="connsiteY5" fmla="*/ 2315468 h 2315468"/>
                <a:gd name="connsiteX6" fmla="*/ 148977 w 1489769"/>
                <a:gd name="connsiteY6" fmla="*/ 2315468 h 2315468"/>
                <a:gd name="connsiteX7" fmla="*/ 0 w 1489769"/>
                <a:gd name="connsiteY7" fmla="*/ 2166491 h 2315468"/>
                <a:gd name="connsiteX8" fmla="*/ 0 w 1489769"/>
                <a:gd name="connsiteY8" fmla="*/ 148977 h 2315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89769" h="2315468">
                  <a:moveTo>
                    <a:pt x="0" y="148977"/>
                  </a:moveTo>
                  <a:cubicBezTo>
                    <a:pt x="0" y="66699"/>
                    <a:pt x="66699" y="0"/>
                    <a:pt x="148977" y="0"/>
                  </a:cubicBezTo>
                  <a:lnTo>
                    <a:pt x="1340792" y="0"/>
                  </a:lnTo>
                  <a:cubicBezTo>
                    <a:pt x="1423070" y="0"/>
                    <a:pt x="1489769" y="66699"/>
                    <a:pt x="1489769" y="148977"/>
                  </a:cubicBezTo>
                  <a:lnTo>
                    <a:pt x="1489769" y="2166491"/>
                  </a:lnTo>
                  <a:cubicBezTo>
                    <a:pt x="1489769" y="2248769"/>
                    <a:pt x="1423070" y="2315468"/>
                    <a:pt x="1340792" y="2315468"/>
                  </a:cubicBezTo>
                  <a:lnTo>
                    <a:pt x="148977" y="2315468"/>
                  </a:lnTo>
                  <a:cubicBezTo>
                    <a:pt x="66699" y="2315468"/>
                    <a:pt x="0" y="2248769"/>
                    <a:pt x="0" y="2166491"/>
                  </a:cubicBezTo>
                  <a:lnTo>
                    <a:pt x="0" y="148977"/>
                  </a:lnTo>
                  <a:close/>
                </a:path>
              </a:pathLst>
            </a:custGeom>
          </p:spPr>
          <p:style>
            <a:lnRef idx="2">
              <a:schemeClr val="dk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2">
                <a:hueOff val="0"/>
                <a:satOff val="0"/>
                <a:lumOff val="0"/>
                <a:alphaOff val="0"/>
              </a:schemeClr>
            </a:fontRef>
          </p:style>
          <p:txBody>
            <a:bodyPr spcFirstLastPara="0" vert="horz" wrap="square" lIns="92456" tIns="1018643" rIns="92456" bIns="555550" numCol="1" spcCol="1270" anchor="ctr" anchorCtr="0">
              <a:noAutofit/>
            </a:bodyPr>
            <a:lstStyle/>
            <a:p>
              <a:pPr marL="0" lvl="0" indent="0" algn="ctr" defTabSz="577850">
                <a:lnSpc>
                  <a:spcPct val="90000"/>
                </a:lnSpc>
                <a:spcBef>
                  <a:spcPct val="0"/>
                </a:spcBef>
                <a:spcAft>
                  <a:spcPct val="35000"/>
                </a:spcAft>
                <a:buFont typeface="Courier New" panose="02070309020205020404" pitchFamily="49" charset="0"/>
                <a:buNone/>
              </a:pPr>
              <a:r>
                <a:rPr lang="en-US" sz="1300" b="1" i="1" kern="1200" dirty="0"/>
                <a:t>Characterization of neutron fields **</a:t>
              </a:r>
              <a:endParaRPr lang="fr-FR" sz="1300" kern="1200" dirty="0"/>
            </a:p>
          </p:txBody>
        </p:sp>
        <p:sp>
          <p:nvSpPr>
            <p:cNvPr id="14" name="Ellipse 13">
              <a:extLst>
                <a:ext uri="{FF2B5EF4-FFF2-40B4-BE49-F238E27FC236}">
                  <a16:creationId xmlns:a16="http://schemas.microsoft.com/office/drawing/2014/main" id="{451CA953-1404-4ADC-B63B-7027B252F465}"/>
                </a:ext>
              </a:extLst>
            </p:cNvPr>
            <p:cNvSpPr/>
            <p:nvPr/>
          </p:nvSpPr>
          <p:spPr>
            <a:xfrm>
              <a:off x="4953705" y="2385833"/>
              <a:ext cx="771050" cy="771050"/>
            </a:xfrm>
            <a:prstGeom prst="ellipse">
              <a:avLst/>
            </a:prstGeom>
            <a:blipFill>
              <a:blip r:embed="rId5">
                <a:extLst>
                  <a:ext uri="{28A0092B-C50C-407E-A947-70E740481C1C}">
                    <a14:useLocalDpi xmlns:a14="http://schemas.microsoft.com/office/drawing/2010/main" val="0"/>
                  </a:ext>
                </a:extLst>
              </a:blip>
              <a:srcRect/>
              <a:stretch>
                <a:fillRect l="-17000" r="-17000"/>
              </a:stretch>
            </a:blipFill>
          </p:spPr>
          <p:style>
            <a:lnRef idx="2">
              <a:schemeClr val="dk2">
                <a:shade val="80000"/>
                <a:hueOff val="0"/>
                <a:satOff val="0"/>
                <a:lumOff val="0"/>
                <a:alphaOff val="0"/>
              </a:schemeClr>
            </a:lnRef>
            <a:fillRef idx="1">
              <a:scrgbClr r="0" g="0" b="0"/>
            </a:fillRef>
            <a:effectRef idx="0">
              <a:schemeClr val="dk2">
                <a:tint val="40000"/>
                <a:hueOff val="0"/>
                <a:satOff val="0"/>
                <a:lumOff val="0"/>
                <a:alphaOff val="0"/>
              </a:schemeClr>
            </a:effectRef>
            <a:fontRef idx="minor">
              <a:schemeClr val="lt1">
                <a:hueOff val="0"/>
                <a:satOff val="0"/>
                <a:lumOff val="0"/>
                <a:alphaOff val="0"/>
              </a:schemeClr>
            </a:fontRef>
          </p:style>
        </p:sp>
        <p:sp>
          <p:nvSpPr>
            <p:cNvPr id="15" name="Forme libre : forme 14">
              <a:extLst>
                <a:ext uri="{FF2B5EF4-FFF2-40B4-BE49-F238E27FC236}">
                  <a16:creationId xmlns:a16="http://schemas.microsoft.com/office/drawing/2014/main" id="{7699827F-7932-4470-B2D6-282BAF4D8F2C}"/>
                </a:ext>
              </a:extLst>
            </p:cNvPr>
            <p:cNvSpPr/>
            <p:nvPr/>
          </p:nvSpPr>
          <p:spPr>
            <a:xfrm>
              <a:off x="6128809" y="2246905"/>
              <a:ext cx="1489769" cy="2315468"/>
            </a:xfrm>
            <a:custGeom>
              <a:avLst/>
              <a:gdLst>
                <a:gd name="connsiteX0" fmla="*/ 0 w 1489769"/>
                <a:gd name="connsiteY0" fmla="*/ 148977 h 2315468"/>
                <a:gd name="connsiteX1" fmla="*/ 148977 w 1489769"/>
                <a:gd name="connsiteY1" fmla="*/ 0 h 2315468"/>
                <a:gd name="connsiteX2" fmla="*/ 1340792 w 1489769"/>
                <a:gd name="connsiteY2" fmla="*/ 0 h 2315468"/>
                <a:gd name="connsiteX3" fmla="*/ 1489769 w 1489769"/>
                <a:gd name="connsiteY3" fmla="*/ 148977 h 2315468"/>
                <a:gd name="connsiteX4" fmla="*/ 1489769 w 1489769"/>
                <a:gd name="connsiteY4" fmla="*/ 2166491 h 2315468"/>
                <a:gd name="connsiteX5" fmla="*/ 1340792 w 1489769"/>
                <a:gd name="connsiteY5" fmla="*/ 2315468 h 2315468"/>
                <a:gd name="connsiteX6" fmla="*/ 148977 w 1489769"/>
                <a:gd name="connsiteY6" fmla="*/ 2315468 h 2315468"/>
                <a:gd name="connsiteX7" fmla="*/ 0 w 1489769"/>
                <a:gd name="connsiteY7" fmla="*/ 2166491 h 2315468"/>
                <a:gd name="connsiteX8" fmla="*/ 0 w 1489769"/>
                <a:gd name="connsiteY8" fmla="*/ 148977 h 2315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89769" h="2315468">
                  <a:moveTo>
                    <a:pt x="0" y="148977"/>
                  </a:moveTo>
                  <a:cubicBezTo>
                    <a:pt x="0" y="66699"/>
                    <a:pt x="66699" y="0"/>
                    <a:pt x="148977" y="0"/>
                  </a:cubicBezTo>
                  <a:lnTo>
                    <a:pt x="1340792" y="0"/>
                  </a:lnTo>
                  <a:cubicBezTo>
                    <a:pt x="1423070" y="0"/>
                    <a:pt x="1489769" y="66699"/>
                    <a:pt x="1489769" y="148977"/>
                  </a:cubicBezTo>
                  <a:lnTo>
                    <a:pt x="1489769" y="2166491"/>
                  </a:lnTo>
                  <a:cubicBezTo>
                    <a:pt x="1489769" y="2248769"/>
                    <a:pt x="1423070" y="2315468"/>
                    <a:pt x="1340792" y="2315468"/>
                  </a:cubicBezTo>
                  <a:lnTo>
                    <a:pt x="148977" y="2315468"/>
                  </a:lnTo>
                  <a:cubicBezTo>
                    <a:pt x="66699" y="2315468"/>
                    <a:pt x="0" y="2248769"/>
                    <a:pt x="0" y="2166491"/>
                  </a:cubicBezTo>
                  <a:lnTo>
                    <a:pt x="0" y="148977"/>
                  </a:lnTo>
                  <a:close/>
                </a:path>
              </a:pathLst>
            </a:custGeom>
          </p:spPr>
          <p:style>
            <a:lnRef idx="2">
              <a:schemeClr val="dk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2">
                <a:hueOff val="0"/>
                <a:satOff val="0"/>
                <a:lumOff val="0"/>
                <a:alphaOff val="0"/>
              </a:schemeClr>
            </a:fontRef>
          </p:style>
          <p:txBody>
            <a:bodyPr spcFirstLastPara="0" vert="horz" wrap="square" lIns="92456" tIns="1018643" rIns="92456" bIns="555550" numCol="1" spcCol="1270" anchor="ctr" anchorCtr="0">
              <a:noAutofit/>
            </a:bodyPr>
            <a:lstStyle/>
            <a:p>
              <a:pPr marL="0" lvl="0" indent="0" algn="ctr" defTabSz="577850">
                <a:lnSpc>
                  <a:spcPct val="90000"/>
                </a:lnSpc>
                <a:spcBef>
                  <a:spcPct val="0"/>
                </a:spcBef>
                <a:spcAft>
                  <a:spcPct val="35000"/>
                </a:spcAft>
                <a:buNone/>
              </a:pPr>
              <a:r>
                <a:rPr lang="fr-FR" sz="1300" b="1" i="1" kern="1200" dirty="0"/>
                <a:t>SRAM </a:t>
              </a:r>
              <a:r>
                <a:rPr lang="fr-FR" sz="1300" b="1" i="1" kern="1200" dirty="0" err="1"/>
                <a:t>Dosimetry</a:t>
              </a:r>
              <a:endParaRPr lang="fr-FR" sz="1300" b="1" i="1" kern="1200" dirty="0"/>
            </a:p>
          </p:txBody>
        </p:sp>
        <p:sp>
          <p:nvSpPr>
            <p:cNvPr id="16" name="Ellipse 15">
              <a:extLst>
                <a:ext uri="{FF2B5EF4-FFF2-40B4-BE49-F238E27FC236}">
                  <a16:creationId xmlns:a16="http://schemas.microsoft.com/office/drawing/2014/main" id="{C4722AF6-B1DA-4D32-BA94-0EC73987D63B}"/>
                </a:ext>
              </a:extLst>
            </p:cNvPr>
            <p:cNvSpPr/>
            <p:nvPr/>
          </p:nvSpPr>
          <p:spPr>
            <a:xfrm>
              <a:off x="6488168" y="2385833"/>
              <a:ext cx="771050" cy="771050"/>
            </a:xfrm>
            <a:prstGeom prst="ellipse">
              <a:avLst/>
            </a:prstGeom>
            <a:blipFill>
              <a:blip r:embed="rId6">
                <a:extLst>
                  <a:ext uri="{28A0092B-C50C-407E-A947-70E740481C1C}">
                    <a14:useLocalDpi xmlns:a14="http://schemas.microsoft.com/office/drawing/2010/main" val="0"/>
                  </a:ext>
                </a:extLst>
              </a:blip>
              <a:srcRect/>
              <a:stretch>
                <a:fillRect l="-10000" r="-10000"/>
              </a:stretch>
            </a:blipFill>
          </p:spPr>
          <p:style>
            <a:lnRef idx="2">
              <a:schemeClr val="dk2">
                <a:shade val="80000"/>
                <a:hueOff val="0"/>
                <a:satOff val="0"/>
                <a:lumOff val="0"/>
                <a:alphaOff val="0"/>
              </a:schemeClr>
            </a:lnRef>
            <a:fillRef idx="1">
              <a:scrgbClr r="0" g="0" b="0"/>
            </a:fillRef>
            <a:effectRef idx="0">
              <a:schemeClr val="dk2">
                <a:tint val="40000"/>
                <a:hueOff val="0"/>
                <a:satOff val="0"/>
                <a:lumOff val="0"/>
                <a:alphaOff val="0"/>
              </a:schemeClr>
            </a:effectRef>
            <a:fontRef idx="minor">
              <a:schemeClr val="lt1">
                <a:hueOff val="0"/>
                <a:satOff val="0"/>
                <a:lumOff val="0"/>
                <a:alphaOff val="0"/>
              </a:schemeClr>
            </a:fontRef>
          </p:style>
        </p:sp>
        <p:sp>
          <p:nvSpPr>
            <p:cNvPr id="17" name="Flèche : double flèche horizontale 16">
              <a:extLst>
                <a:ext uri="{FF2B5EF4-FFF2-40B4-BE49-F238E27FC236}">
                  <a16:creationId xmlns:a16="http://schemas.microsoft.com/office/drawing/2014/main" id="{92A3784D-5205-489B-8861-EAB848E4A5E5}"/>
                </a:ext>
              </a:extLst>
            </p:cNvPr>
            <p:cNvSpPr/>
            <p:nvPr/>
          </p:nvSpPr>
          <p:spPr>
            <a:xfrm>
              <a:off x="1767839" y="4099279"/>
              <a:ext cx="5608320" cy="347320"/>
            </a:xfrm>
            <a:prstGeom prst="leftRightArrow">
              <a:avLst/>
            </a:prstGeom>
          </p:spPr>
          <p:style>
            <a:lnRef idx="2">
              <a:schemeClr val="lt1">
                <a:hueOff val="0"/>
                <a:satOff val="0"/>
                <a:lumOff val="0"/>
                <a:alphaOff val="0"/>
              </a:schemeClr>
            </a:lnRef>
            <a:fillRef idx="1">
              <a:schemeClr val="dk2">
                <a:tint val="60000"/>
                <a:hueOff val="0"/>
                <a:satOff val="0"/>
                <a:lumOff val="0"/>
                <a:alphaOff val="0"/>
              </a:schemeClr>
            </a:fillRef>
            <a:effectRef idx="0">
              <a:schemeClr val="dk2">
                <a:tint val="60000"/>
                <a:hueOff val="0"/>
                <a:satOff val="0"/>
                <a:lumOff val="0"/>
                <a:alphaOff val="0"/>
              </a:schemeClr>
            </a:effectRef>
            <a:fontRef idx="minor">
              <a:schemeClr val="dk2">
                <a:hueOff val="0"/>
                <a:satOff val="0"/>
                <a:lumOff val="0"/>
                <a:alphaOff val="0"/>
              </a:schemeClr>
            </a:fontRef>
          </p:style>
        </p:sp>
      </p:grpSp>
      <p:sp>
        <p:nvSpPr>
          <p:cNvPr id="18" name="Segnaposto piè di pagina 4">
            <a:extLst>
              <a:ext uri="{FF2B5EF4-FFF2-40B4-BE49-F238E27FC236}">
                <a16:creationId xmlns:a16="http://schemas.microsoft.com/office/drawing/2014/main" id="{07D67FA7-A63D-4CA6-9EB7-256170561F85}"/>
              </a:ext>
            </a:extLst>
          </p:cNvPr>
          <p:cNvSpPr>
            <a:spLocks noGrp="1"/>
          </p:cNvSpPr>
          <p:nvPr>
            <p:ph type="ftr" sz="quarter" idx="3"/>
          </p:nvPr>
        </p:nvSpPr>
        <p:spPr>
          <a:xfrm>
            <a:off x="3407569" y="4767263"/>
            <a:ext cx="4670787" cy="273844"/>
          </a:xfrm>
        </p:spPr>
        <p:txBody>
          <a:bodyPr/>
          <a:lstStyle/>
          <a:p>
            <a:r>
              <a:rPr lang="en-GB" dirty="0"/>
              <a:t>RADNEXT 4th Annual Meeting – 12-13 May 2025</a:t>
            </a:r>
            <a:endParaRPr lang="en-US" dirty="0"/>
          </a:p>
        </p:txBody>
      </p:sp>
    </p:spTree>
    <p:extLst>
      <p:ext uri="{BB962C8B-B14F-4D97-AF65-F5344CB8AC3E}">
        <p14:creationId xmlns:p14="http://schemas.microsoft.com/office/powerpoint/2010/main" val="16819838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65C5F0A5-0BF1-4C9F-A336-944332E48CF4}"/>
              </a:ext>
            </a:extLst>
          </p:cNvPr>
          <p:cNvSpPr txBox="1">
            <a:spLocks/>
          </p:cNvSpPr>
          <p:nvPr/>
        </p:nvSpPr>
        <p:spPr>
          <a:xfrm>
            <a:off x="808892" y="51797"/>
            <a:ext cx="8116744" cy="705332"/>
          </a:xfrm>
          <a:prstGeom prst="rect">
            <a:avLst/>
          </a:prstGeom>
        </p:spPr>
        <p:txBody>
          <a:bodyPr vert="horz" lIns="45720" rIns="45720" anchor="ctr">
            <a:noAutofit/>
          </a:bodyPr>
          <a:lstStyle>
            <a:lvl1pPr algn="l" rtl="0" eaLnBrk="1" latinLnBrk="0" hangingPunct="1">
              <a:spcBef>
                <a:spcPct val="0"/>
              </a:spcBef>
              <a:buNone/>
              <a:defRPr kumimoji="0" sz="2600" b="1" kern="1200">
                <a:solidFill>
                  <a:schemeClr val="tx1"/>
                </a:solidFill>
                <a:latin typeface="+mj-lt"/>
                <a:ea typeface="+mj-ea"/>
                <a:cs typeface="+mj-cs"/>
              </a:defRPr>
            </a:lvl1pPr>
          </a:lstStyle>
          <a:p>
            <a:r>
              <a:rPr lang="en-US" sz="2300" dirty="0"/>
              <a:t>WP05-JRA1 </a:t>
            </a:r>
            <a:r>
              <a:rPr lang="en-US" sz="2300" b="0" dirty="0">
                <a:solidFill>
                  <a:schemeClr val="tx1">
                    <a:lumMod val="60000"/>
                    <a:lumOff val="40000"/>
                  </a:schemeClr>
                </a:solidFill>
              </a:rPr>
              <a:t>Task 5.3 : 3D </a:t>
            </a:r>
            <a:r>
              <a:rPr lang="en-US" sz="2300" b="0" dirty="0" err="1">
                <a:solidFill>
                  <a:schemeClr val="tx1">
                    <a:lumMod val="60000"/>
                    <a:lumOff val="40000"/>
                  </a:schemeClr>
                </a:solidFill>
              </a:rPr>
              <a:t>Nand</a:t>
            </a:r>
            <a:r>
              <a:rPr lang="en-US" sz="2300" b="0" dirty="0">
                <a:solidFill>
                  <a:schemeClr val="tx1">
                    <a:lumMod val="60000"/>
                    <a:lumOff val="40000"/>
                  </a:schemeClr>
                </a:solidFill>
              </a:rPr>
              <a:t> Flash – Introduction &amp; purpose</a:t>
            </a:r>
            <a:endParaRPr lang="en-GB" sz="2300" b="0" dirty="0">
              <a:solidFill>
                <a:schemeClr val="tx1">
                  <a:lumMod val="60000"/>
                  <a:lumOff val="40000"/>
                </a:schemeClr>
              </a:solidFill>
            </a:endParaRPr>
          </a:p>
        </p:txBody>
      </p:sp>
      <p:sp>
        <p:nvSpPr>
          <p:cNvPr id="3" name="Content Placeholder 2"/>
          <p:cNvSpPr>
            <a:spLocks noGrp="1"/>
          </p:cNvSpPr>
          <p:nvPr>
            <p:ph idx="1"/>
          </p:nvPr>
        </p:nvSpPr>
        <p:spPr>
          <a:xfrm>
            <a:off x="241912" y="811078"/>
            <a:ext cx="7266719" cy="3283878"/>
          </a:xfrm>
        </p:spPr>
        <p:txBody>
          <a:bodyPr>
            <a:normAutofit lnSpcReduction="10000"/>
          </a:bodyPr>
          <a:lstStyle/>
          <a:p>
            <a:r>
              <a:rPr lang="en-US" sz="1600" b="1" dirty="0"/>
              <a:t>SEU monitor based on 3D NAND Flash</a:t>
            </a:r>
            <a:endParaRPr lang="en-US" dirty="0"/>
          </a:p>
          <a:p>
            <a:r>
              <a:rPr lang="en-US" dirty="0"/>
              <a:t>Ionizing radiation causes a </a:t>
            </a:r>
            <a:r>
              <a:rPr lang="en-US" b="1" dirty="0"/>
              <a:t>threshold voltage shift (</a:t>
            </a:r>
            <a:r>
              <a:rPr lang="en-US" b="1" dirty="0" err="1">
                <a:latin typeface="Symbol" panose="05050102010706020507" pitchFamily="18" charset="2"/>
              </a:rPr>
              <a:t>D</a:t>
            </a:r>
            <a:r>
              <a:rPr lang="en-US" b="1" dirty="0" err="1"/>
              <a:t>V</a:t>
            </a:r>
            <a:r>
              <a:rPr lang="en-US" b="1" baseline="-25000" dirty="0" err="1"/>
              <a:t>th</a:t>
            </a:r>
            <a:r>
              <a:rPr lang="en-US" b="1" dirty="0"/>
              <a:t>) </a:t>
            </a:r>
            <a:r>
              <a:rPr lang="en-US" dirty="0"/>
              <a:t>in Flash cells. This shift can be exploited to realize a </a:t>
            </a:r>
            <a:r>
              <a:rPr lang="en-US" b="1" dirty="0"/>
              <a:t>particle detector/ radiation dosimeter</a:t>
            </a:r>
          </a:p>
          <a:p>
            <a:r>
              <a:rPr lang="en-US" dirty="0"/>
              <a:t>3D NAND Flash devices offer many advantages as an ionizing particle         detector, compared to other memories</a:t>
            </a:r>
          </a:p>
          <a:p>
            <a:pPr marL="719138" lvl="1" indent="-271463"/>
            <a:r>
              <a:rPr lang="en-US" sz="1400" dirty="0" err="1">
                <a:latin typeface="Symbol" panose="05050102010706020507" pitchFamily="18" charset="2"/>
              </a:rPr>
              <a:t>D</a:t>
            </a:r>
            <a:r>
              <a:rPr lang="en-US" sz="1400" dirty="0" err="1"/>
              <a:t>V</a:t>
            </a:r>
            <a:r>
              <a:rPr lang="en-US" sz="1400" baseline="-25000" dirty="0" err="1"/>
              <a:t>th</a:t>
            </a:r>
            <a:r>
              <a:rPr lang="en-US" sz="1400" dirty="0"/>
              <a:t> can be extracted, in addition to the number of errors</a:t>
            </a:r>
          </a:p>
          <a:p>
            <a:pPr marL="719138" lvl="1" indent="-271463"/>
            <a:r>
              <a:rPr lang="en-US" sz="1400" b="1" dirty="0"/>
              <a:t>Non-volatility</a:t>
            </a:r>
            <a:r>
              <a:rPr lang="en-US" sz="1400" dirty="0"/>
              <a:t>: low power, no data loss with </a:t>
            </a:r>
            <a:r>
              <a:rPr lang="en-US" sz="1400" dirty="0" err="1"/>
              <a:t>SEFIs</a:t>
            </a:r>
            <a:r>
              <a:rPr lang="en-US" sz="1400" dirty="0"/>
              <a:t>, passive detectors, </a:t>
            </a:r>
            <a:r>
              <a:rPr lang="en-US" sz="1400" dirty="0" err="1"/>
              <a:t>etc</a:t>
            </a:r>
            <a:r>
              <a:rPr lang="en-US" sz="1400" dirty="0"/>
              <a:t>…</a:t>
            </a:r>
          </a:p>
          <a:p>
            <a:pPr marL="719138" lvl="1" indent="-271463"/>
            <a:r>
              <a:rPr lang="en-US" sz="1400" dirty="0"/>
              <a:t>Capability of tracking particles in </a:t>
            </a:r>
            <a:r>
              <a:rPr lang="en-US" sz="1400" b="1" dirty="0"/>
              <a:t>three dimensions</a:t>
            </a:r>
            <a:r>
              <a:rPr lang="en-US" sz="1400" dirty="0"/>
              <a:t>, higher precision in determining the beam features, discrimination of errors due to radiation from other errors</a:t>
            </a:r>
          </a:p>
          <a:p>
            <a:r>
              <a:rPr lang="en-US" dirty="0"/>
              <a:t>3D NAND Flash exploit either FG cells (conductive polysilicon Floating Gate cells) or RG technology using Charge Trap (CT) cells</a:t>
            </a:r>
          </a:p>
          <a:p>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18</a:t>
            </a:fld>
            <a:endParaRPr lang="en-US" dirty="0"/>
          </a:p>
        </p:txBody>
      </p:sp>
      <p:pic>
        <p:nvPicPr>
          <p:cNvPr id="6" name="Picture 2" descr="https://semiengineering.com/wp-content/uploads/2017/06/fig4.png">
            <a:extLst>
              <a:ext uri="{FF2B5EF4-FFF2-40B4-BE49-F238E27FC236}">
                <a16:creationId xmlns:a16="http://schemas.microsoft.com/office/drawing/2014/main" id="{6B06F33E-0362-4CEA-0CB4-C3B7C82CE3A6}"/>
              </a:ext>
            </a:extLst>
          </p:cNvPr>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35170" t="5610" r="40928" b="39402"/>
          <a:stretch/>
        </p:blipFill>
        <p:spPr bwMode="auto">
          <a:xfrm>
            <a:off x="7726902" y="1427050"/>
            <a:ext cx="1175186" cy="1468141"/>
          </a:xfrm>
          <a:prstGeom prst="rect">
            <a:avLst/>
          </a:prstGeom>
          <a:noFill/>
          <a:extLst>
            <a:ext uri="{909E8E84-426E-40DD-AFC4-6F175D3DCCD1}">
              <a14:hiddenFill xmlns:a14="http://schemas.microsoft.com/office/drawing/2010/main">
                <a:solidFill>
                  <a:srgbClr val="FFFFFF"/>
                </a:solidFill>
              </a14:hiddenFill>
            </a:ext>
          </a:extLst>
        </p:spPr>
      </p:pic>
      <p:pic>
        <p:nvPicPr>
          <p:cNvPr id="7" name="Immagine 6">
            <a:extLst>
              <a:ext uri="{FF2B5EF4-FFF2-40B4-BE49-F238E27FC236}">
                <a16:creationId xmlns:a16="http://schemas.microsoft.com/office/drawing/2014/main" id="{C3ADDFC8-E2F4-2CB5-8916-BE1D9EAC8FE0}"/>
              </a:ext>
            </a:extLst>
          </p:cNvPr>
          <p:cNvPicPr>
            <a:picLocks noChangeAspect="1"/>
          </p:cNvPicPr>
          <p:nvPr/>
        </p:nvPicPr>
        <p:blipFill>
          <a:blip r:embed="rId3"/>
          <a:stretch>
            <a:fillRect/>
          </a:stretch>
        </p:blipFill>
        <p:spPr>
          <a:xfrm>
            <a:off x="7437933" y="3529702"/>
            <a:ext cx="1316621" cy="1296489"/>
          </a:xfrm>
          <a:prstGeom prst="rect">
            <a:avLst/>
          </a:prstGeom>
        </p:spPr>
      </p:pic>
      <p:sp>
        <p:nvSpPr>
          <p:cNvPr id="9" name="CasellaDiTesto 8">
            <a:extLst>
              <a:ext uri="{FF2B5EF4-FFF2-40B4-BE49-F238E27FC236}">
                <a16:creationId xmlns:a16="http://schemas.microsoft.com/office/drawing/2014/main" id="{813EA4BC-3D35-5CC4-37BC-E31558EE819B}"/>
              </a:ext>
            </a:extLst>
          </p:cNvPr>
          <p:cNvSpPr txBox="1"/>
          <p:nvPr/>
        </p:nvSpPr>
        <p:spPr>
          <a:xfrm>
            <a:off x="1047756" y="4134534"/>
            <a:ext cx="6322423" cy="646331"/>
          </a:xfrm>
          <a:prstGeom prst="rect">
            <a:avLst/>
          </a:prstGeom>
          <a:noFill/>
        </p:spPr>
        <p:txBody>
          <a:bodyPr wrap="square">
            <a:spAutoFit/>
          </a:bodyPr>
          <a:lstStyle/>
          <a:p>
            <a:r>
              <a:rPr lang="en-US" sz="1800" dirty="0">
                <a:solidFill>
                  <a:srgbClr val="C00000"/>
                </a:solidFill>
              </a:rPr>
              <a:t>The purpose is to explore the </a:t>
            </a:r>
            <a:r>
              <a:rPr lang="en-US" sz="1800" b="1" dirty="0">
                <a:solidFill>
                  <a:srgbClr val="C00000"/>
                </a:solidFill>
              </a:rPr>
              <a:t>feasibility of a high-LET particle detector based on 3D NAND Flash CT memories</a:t>
            </a:r>
            <a:endParaRPr lang="en-GB" dirty="0"/>
          </a:p>
        </p:txBody>
      </p:sp>
      <p:sp>
        <p:nvSpPr>
          <p:cNvPr id="5" name="Segnaposto piè di pagina 4">
            <a:extLst>
              <a:ext uri="{FF2B5EF4-FFF2-40B4-BE49-F238E27FC236}">
                <a16:creationId xmlns:a16="http://schemas.microsoft.com/office/drawing/2014/main" id="{0EAF59A5-E104-AE76-4644-1DDE34FCDE83}"/>
              </a:ext>
            </a:extLst>
          </p:cNvPr>
          <p:cNvSpPr>
            <a:spLocks noGrp="1"/>
          </p:cNvSpPr>
          <p:nvPr>
            <p:ph type="ftr" sz="quarter" idx="3"/>
          </p:nvPr>
        </p:nvSpPr>
        <p:spPr>
          <a:xfrm>
            <a:off x="3407569" y="4767263"/>
            <a:ext cx="4670787" cy="273844"/>
          </a:xfrm>
        </p:spPr>
        <p:txBody>
          <a:bodyPr/>
          <a:lstStyle/>
          <a:p>
            <a:r>
              <a:rPr lang="en-GB" dirty="0"/>
              <a:t>RADNEXT 4th Annual Meeting – 12-13 May 2025</a:t>
            </a:r>
            <a:endParaRPr lang="en-US" dirty="0"/>
          </a:p>
        </p:txBody>
      </p:sp>
      <p:pic>
        <p:nvPicPr>
          <p:cNvPr id="12" name="Image 11">
            <a:extLst>
              <a:ext uri="{FF2B5EF4-FFF2-40B4-BE49-F238E27FC236}">
                <a16:creationId xmlns:a16="http://schemas.microsoft.com/office/drawing/2014/main" id="{AACF5EBD-3894-4358-9AE7-94DABFD90E09}"/>
              </a:ext>
            </a:extLst>
          </p:cNvPr>
          <p:cNvPicPr>
            <a:picLocks noChangeAspect="1"/>
          </p:cNvPicPr>
          <p:nvPr/>
        </p:nvPicPr>
        <p:blipFill>
          <a:blip r:embed="rId4"/>
          <a:stretch>
            <a:fillRect/>
          </a:stretch>
        </p:blipFill>
        <p:spPr>
          <a:xfrm>
            <a:off x="75130" y="163366"/>
            <a:ext cx="647712" cy="647712"/>
          </a:xfrm>
          <a:prstGeom prst="rect">
            <a:avLst/>
          </a:prstGeom>
        </p:spPr>
      </p:pic>
    </p:spTree>
    <p:extLst>
      <p:ext uri="{BB962C8B-B14F-4D97-AF65-F5344CB8AC3E}">
        <p14:creationId xmlns:p14="http://schemas.microsoft.com/office/powerpoint/2010/main" val="36425870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CA2006B-6ED5-86C5-C24F-240C91CF1B81}"/>
              </a:ext>
            </a:extLst>
          </p:cNvPr>
          <p:cNvSpPr>
            <a:spLocks noGrp="1"/>
          </p:cNvSpPr>
          <p:nvPr>
            <p:ph idx="1"/>
          </p:nvPr>
        </p:nvSpPr>
        <p:spPr>
          <a:xfrm>
            <a:off x="4265025" y="994205"/>
            <a:ext cx="4389116" cy="3706488"/>
          </a:xfrm>
        </p:spPr>
        <p:txBody>
          <a:bodyPr>
            <a:normAutofit/>
          </a:bodyPr>
          <a:lstStyle/>
          <a:p>
            <a:r>
              <a:rPr lang="en-US" dirty="0"/>
              <a:t>In order to </a:t>
            </a:r>
            <a:r>
              <a:rPr lang="en-US" b="1" dirty="0"/>
              <a:t>increase the density</a:t>
            </a:r>
            <a:r>
              <a:rPr lang="en-US" dirty="0"/>
              <a:t> of 3D Flash arrays, manufacturers increase the number of stacked layers and, at the same time, the distance between adjacent WLs  (i.e., tier pitch) is reduced to avoid excessively tall pillars</a:t>
            </a:r>
          </a:p>
          <a:p>
            <a:r>
              <a:rPr lang="en-US" b="1" dirty="0"/>
              <a:t>Tier pitch scaling </a:t>
            </a:r>
            <a:r>
              <a:rPr lang="en-US" dirty="0"/>
              <a:t>leads to higher electric fields between adjacent cells and therefore stronger disturbs</a:t>
            </a:r>
          </a:p>
          <a:p>
            <a:r>
              <a:rPr lang="en-US" dirty="0"/>
              <a:t>The impact of tier pitch scaling on cell array radiation sensitivity needs to be addressed, both in terms of </a:t>
            </a:r>
            <a:r>
              <a:rPr lang="en-US" b="1" dirty="0"/>
              <a:t>single event effects</a:t>
            </a:r>
            <a:r>
              <a:rPr lang="en-US" dirty="0"/>
              <a:t> and </a:t>
            </a:r>
            <a:r>
              <a:rPr lang="en-US" b="1" dirty="0"/>
              <a:t>total ionizing dose</a:t>
            </a:r>
            <a:endParaRPr lang="it-IT" b="1" dirty="0"/>
          </a:p>
        </p:txBody>
      </p:sp>
      <p:sp>
        <p:nvSpPr>
          <p:cNvPr id="4" name="Segnaposto numero diapositiva 3">
            <a:extLst>
              <a:ext uri="{FF2B5EF4-FFF2-40B4-BE49-F238E27FC236}">
                <a16:creationId xmlns:a16="http://schemas.microsoft.com/office/drawing/2014/main" id="{CBE20C98-FB4C-5B2F-069A-4EEB453399E9}"/>
              </a:ext>
            </a:extLst>
          </p:cNvPr>
          <p:cNvSpPr>
            <a:spLocks noGrp="1"/>
          </p:cNvSpPr>
          <p:nvPr>
            <p:ph type="sldNum" sz="quarter" idx="4"/>
          </p:nvPr>
        </p:nvSpPr>
        <p:spPr/>
        <p:txBody>
          <a:bodyPr/>
          <a:lstStyle/>
          <a:p>
            <a:fld id="{17918391-D411-FE40-AAD7-861AE5233E0E}" type="slidenum">
              <a:rPr lang="en-US" smtClean="0"/>
              <a:pPr/>
              <a:t>19</a:t>
            </a:fld>
            <a:endParaRPr lang="en-US" dirty="0"/>
          </a:p>
        </p:txBody>
      </p:sp>
      <p:sp>
        <p:nvSpPr>
          <p:cNvPr id="6" name="Segnaposto piè di pagina 4">
            <a:extLst>
              <a:ext uri="{FF2B5EF4-FFF2-40B4-BE49-F238E27FC236}">
                <a16:creationId xmlns:a16="http://schemas.microsoft.com/office/drawing/2014/main" id="{712630B1-1654-D357-5C9B-89129BF2BFFD}"/>
              </a:ext>
            </a:extLst>
          </p:cNvPr>
          <p:cNvSpPr>
            <a:spLocks noGrp="1"/>
          </p:cNvSpPr>
          <p:nvPr>
            <p:ph type="ftr" sz="quarter" idx="3"/>
          </p:nvPr>
        </p:nvSpPr>
        <p:spPr>
          <a:xfrm>
            <a:off x="3407569" y="4767263"/>
            <a:ext cx="4670787" cy="273844"/>
          </a:xfrm>
        </p:spPr>
        <p:txBody>
          <a:bodyPr/>
          <a:lstStyle/>
          <a:p>
            <a:r>
              <a:rPr lang="en-GB" dirty="0"/>
              <a:t>RADNEXT 4th Annual Meeting – 12-13 May 2025</a:t>
            </a:r>
            <a:endParaRPr lang="en-US" dirty="0"/>
          </a:p>
        </p:txBody>
      </p:sp>
      <p:grpSp>
        <p:nvGrpSpPr>
          <p:cNvPr id="7" name="Gruppo 6">
            <a:extLst>
              <a:ext uri="{FF2B5EF4-FFF2-40B4-BE49-F238E27FC236}">
                <a16:creationId xmlns:a16="http://schemas.microsoft.com/office/drawing/2014/main" id="{4721E193-5889-9E62-C990-9BEEC35BE9A0}"/>
              </a:ext>
            </a:extLst>
          </p:cNvPr>
          <p:cNvGrpSpPr/>
          <p:nvPr/>
        </p:nvGrpSpPr>
        <p:grpSpPr>
          <a:xfrm>
            <a:off x="457200" y="994205"/>
            <a:ext cx="3951724" cy="3065172"/>
            <a:chOff x="1407610" y="207133"/>
            <a:chExt cx="3951724" cy="3065172"/>
          </a:xfrm>
        </p:grpSpPr>
        <p:pic>
          <p:nvPicPr>
            <p:cNvPr id="9" name="Immagine 8">
              <a:extLst>
                <a:ext uri="{FF2B5EF4-FFF2-40B4-BE49-F238E27FC236}">
                  <a16:creationId xmlns:a16="http://schemas.microsoft.com/office/drawing/2014/main" id="{C1520834-AEBF-29AD-5B8F-E0EA7A89ABFC}"/>
                </a:ext>
              </a:extLst>
            </p:cNvPr>
            <p:cNvPicPr>
              <a:picLocks noChangeAspect="1"/>
            </p:cNvPicPr>
            <p:nvPr/>
          </p:nvPicPr>
          <p:blipFill rotWithShape="1">
            <a:blip r:embed="rId2"/>
            <a:srcRect l="53969"/>
            <a:stretch/>
          </p:blipFill>
          <p:spPr>
            <a:xfrm>
              <a:off x="1967512" y="685603"/>
              <a:ext cx="2778288" cy="2586702"/>
            </a:xfrm>
            <a:prstGeom prst="rect">
              <a:avLst/>
            </a:prstGeom>
          </p:spPr>
        </p:pic>
        <p:sp>
          <p:nvSpPr>
            <p:cNvPr id="10" name="CasellaDiTesto 9">
              <a:extLst>
                <a:ext uri="{FF2B5EF4-FFF2-40B4-BE49-F238E27FC236}">
                  <a16:creationId xmlns:a16="http://schemas.microsoft.com/office/drawing/2014/main" id="{8241C960-8D5E-0422-23F3-6C9FF0767395}"/>
                </a:ext>
              </a:extLst>
            </p:cNvPr>
            <p:cNvSpPr txBox="1"/>
            <p:nvPr/>
          </p:nvSpPr>
          <p:spPr>
            <a:xfrm>
              <a:off x="1407610" y="207133"/>
              <a:ext cx="922742" cy="738664"/>
            </a:xfrm>
            <a:prstGeom prst="rect">
              <a:avLst/>
            </a:prstGeom>
            <a:solidFill>
              <a:schemeClr val="bg1"/>
            </a:solidFill>
          </p:spPr>
          <p:txBody>
            <a:bodyPr wrap="square" rtlCol="0">
              <a:spAutoFit/>
            </a:bodyPr>
            <a:lstStyle/>
            <a:p>
              <a:r>
                <a:rPr lang="it-IT" sz="1400" dirty="0" err="1">
                  <a:solidFill>
                    <a:srgbClr val="00B0F0"/>
                  </a:solidFill>
                </a:rPr>
                <a:t>Etch</a:t>
              </a:r>
              <a:r>
                <a:rPr lang="it-IT" sz="1400" dirty="0">
                  <a:solidFill>
                    <a:srgbClr val="00B0F0"/>
                  </a:solidFill>
                </a:rPr>
                <a:t> </a:t>
              </a:r>
              <a:r>
                <a:rPr lang="it-IT" sz="1400" dirty="0" err="1">
                  <a:solidFill>
                    <a:srgbClr val="00B0F0"/>
                  </a:solidFill>
                </a:rPr>
                <a:t>Process</a:t>
              </a:r>
              <a:r>
                <a:rPr lang="it-IT" sz="1400" dirty="0">
                  <a:solidFill>
                    <a:srgbClr val="00B0F0"/>
                  </a:solidFill>
                </a:rPr>
                <a:t> </a:t>
              </a:r>
              <a:r>
                <a:rPr lang="it-IT" sz="1400" dirty="0" err="1">
                  <a:solidFill>
                    <a:srgbClr val="00B0F0"/>
                  </a:solidFill>
                </a:rPr>
                <a:t>Diameter</a:t>
              </a:r>
              <a:endParaRPr lang="it-IT" sz="1400" dirty="0">
                <a:solidFill>
                  <a:srgbClr val="00B0F0"/>
                </a:solidFill>
              </a:endParaRPr>
            </a:p>
          </p:txBody>
        </p:sp>
        <p:sp>
          <p:nvSpPr>
            <p:cNvPr id="11" name="CasellaDiTesto 10">
              <a:extLst>
                <a:ext uri="{FF2B5EF4-FFF2-40B4-BE49-F238E27FC236}">
                  <a16:creationId xmlns:a16="http://schemas.microsoft.com/office/drawing/2014/main" id="{25A9523C-3F83-D59E-596B-972DB243E06A}"/>
                </a:ext>
              </a:extLst>
            </p:cNvPr>
            <p:cNvSpPr txBox="1"/>
            <p:nvPr/>
          </p:nvSpPr>
          <p:spPr>
            <a:xfrm>
              <a:off x="1407610" y="902279"/>
              <a:ext cx="926731" cy="523220"/>
            </a:xfrm>
            <a:prstGeom prst="rect">
              <a:avLst/>
            </a:prstGeom>
            <a:solidFill>
              <a:schemeClr val="bg1"/>
            </a:solidFill>
          </p:spPr>
          <p:txBody>
            <a:bodyPr wrap="square" rtlCol="0">
              <a:spAutoFit/>
            </a:bodyPr>
            <a:lstStyle/>
            <a:p>
              <a:r>
                <a:rPr lang="it-IT" sz="1400" dirty="0">
                  <a:solidFill>
                    <a:srgbClr val="78B832"/>
                  </a:solidFill>
                </a:rPr>
                <a:t>Channel </a:t>
              </a:r>
              <a:r>
                <a:rPr lang="it-IT" sz="1400" dirty="0" err="1">
                  <a:solidFill>
                    <a:srgbClr val="78B832"/>
                  </a:solidFill>
                </a:rPr>
                <a:t>Diameter</a:t>
              </a:r>
              <a:endParaRPr lang="it-IT" sz="1400" dirty="0">
                <a:solidFill>
                  <a:srgbClr val="78B832"/>
                </a:solidFill>
              </a:endParaRPr>
            </a:p>
          </p:txBody>
        </p:sp>
        <p:sp>
          <p:nvSpPr>
            <p:cNvPr id="12" name="CasellaDiTesto 11">
              <a:extLst>
                <a:ext uri="{FF2B5EF4-FFF2-40B4-BE49-F238E27FC236}">
                  <a16:creationId xmlns:a16="http://schemas.microsoft.com/office/drawing/2014/main" id="{EFD56B4A-56A6-EFEA-6A43-C082E1AC6C10}"/>
                </a:ext>
              </a:extLst>
            </p:cNvPr>
            <p:cNvSpPr txBox="1"/>
            <p:nvPr/>
          </p:nvSpPr>
          <p:spPr>
            <a:xfrm>
              <a:off x="4132266" y="2148952"/>
              <a:ext cx="1054687" cy="523220"/>
            </a:xfrm>
            <a:prstGeom prst="rect">
              <a:avLst/>
            </a:prstGeom>
            <a:solidFill>
              <a:schemeClr val="bg1"/>
            </a:solidFill>
          </p:spPr>
          <p:txBody>
            <a:bodyPr wrap="square" rtlCol="0">
              <a:spAutoFit/>
            </a:bodyPr>
            <a:lstStyle/>
            <a:p>
              <a:r>
                <a:rPr lang="it-IT" sz="1400" dirty="0">
                  <a:solidFill>
                    <a:srgbClr val="7030A0"/>
                  </a:solidFill>
                </a:rPr>
                <a:t>Metal Gate (</a:t>
              </a:r>
              <a:r>
                <a:rPr lang="it-IT" sz="1400" dirty="0" err="1">
                  <a:solidFill>
                    <a:srgbClr val="7030A0"/>
                  </a:solidFill>
                </a:rPr>
                <a:t>wordline</a:t>
              </a:r>
              <a:r>
                <a:rPr lang="it-IT" sz="1400" dirty="0">
                  <a:solidFill>
                    <a:srgbClr val="7030A0"/>
                  </a:solidFill>
                </a:rPr>
                <a:t>)</a:t>
              </a:r>
            </a:p>
          </p:txBody>
        </p:sp>
        <p:sp>
          <p:nvSpPr>
            <p:cNvPr id="13" name="CasellaDiTesto 12">
              <a:extLst>
                <a:ext uri="{FF2B5EF4-FFF2-40B4-BE49-F238E27FC236}">
                  <a16:creationId xmlns:a16="http://schemas.microsoft.com/office/drawing/2014/main" id="{EE36C3DD-4E05-F582-3A9C-ED241FEB903A}"/>
                </a:ext>
              </a:extLst>
            </p:cNvPr>
            <p:cNvSpPr txBox="1"/>
            <p:nvPr/>
          </p:nvSpPr>
          <p:spPr>
            <a:xfrm>
              <a:off x="3711155" y="946787"/>
              <a:ext cx="1648179" cy="523220"/>
            </a:xfrm>
            <a:prstGeom prst="rect">
              <a:avLst/>
            </a:prstGeom>
            <a:solidFill>
              <a:schemeClr val="bg1"/>
            </a:solidFill>
          </p:spPr>
          <p:txBody>
            <a:bodyPr wrap="square" rtlCol="0">
              <a:spAutoFit/>
            </a:bodyPr>
            <a:lstStyle/>
            <a:p>
              <a:r>
                <a:rPr lang="en-US" sz="1400" dirty="0">
                  <a:solidFill>
                    <a:srgbClr val="FF0000"/>
                  </a:solidFill>
                  <a:latin typeface="+mn-lt"/>
                </a:rPr>
                <a:t>Silicon-nitride </a:t>
              </a:r>
              <a:r>
                <a:rPr lang="it-IT" sz="1400" dirty="0">
                  <a:solidFill>
                    <a:srgbClr val="FF0000"/>
                  </a:solidFill>
                </a:rPr>
                <a:t>storage </a:t>
              </a:r>
              <a:r>
                <a:rPr lang="it-IT" sz="1400" dirty="0" err="1">
                  <a:solidFill>
                    <a:srgbClr val="FF0000"/>
                  </a:solidFill>
                </a:rPr>
                <a:t>layer</a:t>
              </a:r>
              <a:endParaRPr lang="it-IT" sz="1400" dirty="0">
                <a:solidFill>
                  <a:srgbClr val="FF0000"/>
                </a:solidFill>
              </a:endParaRPr>
            </a:p>
          </p:txBody>
        </p:sp>
        <p:sp>
          <p:nvSpPr>
            <p:cNvPr id="14" name="CasellaDiTesto 13">
              <a:extLst>
                <a:ext uri="{FF2B5EF4-FFF2-40B4-BE49-F238E27FC236}">
                  <a16:creationId xmlns:a16="http://schemas.microsoft.com/office/drawing/2014/main" id="{91D3F39B-6D49-E4FA-3EEE-2721F1F7B266}"/>
                </a:ext>
              </a:extLst>
            </p:cNvPr>
            <p:cNvSpPr txBox="1"/>
            <p:nvPr/>
          </p:nvSpPr>
          <p:spPr>
            <a:xfrm>
              <a:off x="4334057" y="1470007"/>
              <a:ext cx="852896" cy="523220"/>
            </a:xfrm>
            <a:prstGeom prst="rect">
              <a:avLst/>
            </a:prstGeom>
            <a:solidFill>
              <a:schemeClr val="bg1"/>
            </a:solidFill>
          </p:spPr>
          <p:txBody>
            <a:bodyPr wrap="square" rtlCol="0">
              <a:spAutoFit/>
            </a:bodyPr>
            <a:lstStyle/>
            <a:p>
              <a:r>
                <a:rPr lang="it-IT" sz="1400" dirty="0">
                  <a:solidFill>
                    <a:srgbClr val="78B832"/>
                  </a:solidFill>
                </a:rPr>
                <a:t>Channel </a:t>
              </a:r>
              <a:r>
                <a:rPr lang="it-IT" sz="1400" dirty="0" err="1">
                  <a:solidFill>
                    <a:srgbClr val="78B832"/>
                  </a:solidFill>
                </a:rPr>
                <a:t>poly</a:t>
              </a:r>
              <a:r>
                <a:rPr lang="it-IT" sz="1400" dirty="0">
                  <a:solidFill>
                    <a:srgbClr val="78B832"/>
                  </a:solidFill>
                </a:rPr>
                <a:t> Si</a:t>
              </a:r>
            </a:p>
          </p:txBody>
        </p:sp>
        <p:cxnSp>
          <p:nvCxnSpPr>
            <p:cNvPr id="15" name="Connettore 2 14">
              <a:extLst>
                <a:ext uri="{FF2B5EF4-FFF2-40B4-BE49-F238E27FC236}">
                  <a16:creationId xmlns:a16="http://schemas.microsoft.com/office/drawing/2014/main" id="{3F5B7816-91BB-2421-523F-53AEF3665C9C}"/>
                </a:ext>
              </a:extLst>
            </p:cNvPr>
            <p:cNvCxnSpPr>
              <a:cxnSpLocks/>
            </p:cNvCxnSpPr>
            <p:nvPr/>
          </p:nvCxnSpPr>
          <p:spPr>
            <a:xfrm flipH="1" flipV="1">
              <a:off x="3196291" y="1569362"/>
              <a:ext cx="1137765" cy="58513"/>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6" name="CasellaDiTesto 15">
            <a:extLst>
              <a:ext uri="{FF2B5EF4-FFF2-40B4-BE49-F238E27FC236}">
                <a16:creationId xmlns:a16="http://schemas.microsoft.com/office/drawing/2014/main" id="{16B091ED-85F5-AC95-80BA-062421D37710}"/>
              </a:ext>
            </a:extLst>
          </p:cNvPr>
          <p:cNvSpPr txBox="1"/>
          <p:nvPr/>
        </p:nvSpPr>
        <p:spPr>
          <a:xfrm>
            <a:off x="273785" y="3358669"/>
            <a:ext cx="926732" cy="523220"/>
          </a:xfrm>
          <a:prstGeom prst="rect">
            <a:avLst/>
          </a:prstGeom>
          <a:noFill/>
        </p:spPr>
        <p:txBody>
          <a:bodyPr wrap="square" rtlCol="0">
            <a:spAutoFit/>
          </a:bodyPr>
          <a:lstStyle/>
          <a:p>
            <a:pPr algn="r"/>
            <a:r>
              <a:rPr lang="it-IT" sz="1400" dirty="0" err="1"/>
              <a:t>Tier</a:t>
            </a:r>
            <a:r>
              <a:rPr lang="it-IT" sz="1400" dirty="0"/>
              <a:t> Pitch (TP)</a:t>
            </a:r>
            <a:endParaRPr lang="it-IT" sz="2800" dirty="0"/>
          </a:p>
        </p:txBody>
      </p:sp>
      <p:cxnSp>
        <p:nvCxnSpPr>
          <p:cNvPr id="17" name="Connettore 2 16">
            <a:extLst>
              <a:ext uri="{FF2B5EF4-FFF2-40B4-BE49-F238E27FC236}">
                <a16:creationId xmlns:a16="http://schemas.microsoft.com/office/drawing/2014/main" id="{F2946894-F6B7-3EC2-7BF3-E2A84779292A}"/>
              </a:ext>
            </a:extLst>
          </p:cNvPr>
          <p:cNvCxnSpPr/>
          <p:nvPr/>
        </p:nvCxnSpPr>
        <p:spPr>
          <a:xfrm>
            <a:off x="1233790" y="3413889"/>
            <a:ext cx="0" cy="468000"/>
          </a:xfrm>
          <a:prstGeom prst="straightConnector1">
            <a:avLst/>
          </a:prstGeom>
          <a:ln w="12700">
            <a:solidFill>
              <a:schemeClr val="tx1"/>
            </a:solidFill>
            <a:headEnd type="arrow" w="sm" len="sm"/>
            <a:tailEnd type="arrow" w="sm" len="sm"/>
          </a:ln>
        </p:spPr>
        <p:style>
          <a:lnRef idx="1">
            <a:schemeClr val="accent1"/>
          </a:lnRef>
          <a:fillRef idx="0">
            <a:schemeClr val="accent1"/>
          </a:fillRef>
          <a:effectRef idx="0">
            <a:schemeClr val="accent1"/>
          </a:effectRef>
          <a:fontRef idx="minor">
            <a:schemeClr val="tx1"/>
          </a:fontRef>
        </p:style>
      </p:cxnSp>
      <p:sp>
        <p:nvSpPr>
          <p:cNvPr id="18" name="Title 1">
            <a:extLst>
              <a:ext uri="{FF2B5EF4-FFF2-40B4-BE49-F238E27FC236}">
                <a16:creationId xmlns:a16="http://schemas.microsoft.com/office/drawing/2014/main" id="{7786017E-2F54-4D4A-9CEB-CE706DA11FD1}"/>
              </a:ext>
            </a:extLst>
          </p:cNvPr>
          <p:cNvSpPr txBox="1">
            <a:spLocks/>
          </p:cNvSpPr>
          <p:nvPr/>
        </p:nvSpPr>
        <p:spPr>
          <a:xfrm>
            <a:off x="838200" y="51797"/>
            <a:ext cx="8087436" cy="705332"/>
          </a:xfrm>
          <a:prstGeom prst="rect">
            <a:avLst/>
          </a:prstGeom>
        </p:spPr>
        <p:txBody>
          <a:bodyPr vert="horz" lIns="45720" rIns="45720" anchor="ctr">
            <a:noAutofit/>
          </a:bodyPr>
          <a:lstStyle>
            <a:lvl1pPr algn="l" rtl="0" eaLnBrk="1" latinLnBrk="0" hangingPunct="1">
              <a:spcBef>
                <a:spcPct val="0"/>
              </a:spcBef>
              <a:buNone/>
              <a:defRPr kumimoji="0" sz="2600" b="1" kern="1200">
                <a:solidFill>
                  <a:schemeClr val="tx1"/>
                </a:solidFill>
                <a:latin typeface="+mj-lt"/>
                <a:ea typeface="+mj-ea"/>
                <a:cs typeface="+mj-cs"/>
              </a:defRPr>
            </a:lvl1pPr>
          </a:lstStyle>
          <a:p>
            <a:r>
              <a:rPr lang="en-US" sz="2300" dirty="0"/>
              <a:t>WP05-JRA1 </a:t>
            </a:r>
            <a:r>
              <a:rPr lang="en-US" sz="2300" b="0" dirty="0">
                <a:solidFill>
                  <a:schemeClr val="tx1">
                    <a:lumMod val="60000"/>
                    <a:lumOff val="40000"/>
                  </a:schemeClr>
                </a:solidFill>
              </a:rPr>
              <a:t>Task 5.3 : 3D </a:t>
            </a:r>
            <a:r>
              <a:rPr lang="en-US" sz="2300" b="0" dirty="0" err="1">
                <a:solidFill>
                  <a:schemeClr val="tx1">
                    <a:lumMod val="60000"/>
                    <a:lumOff val="40000"/>
                  </a:schemeClr>
                </a:solidFill>
              </a:rPr>
              <a:t>Nand</a:t>
            </a:r>
            <a:r>
              <a:rPr lang="en-US" sz="2300" b="0" dirty="0">
                <a:solidFill>
                  <a:schemeClr val="tx1">
                    <a:lumMod val="60000"/>
                    <a:lumOff val="40000"/>
                  </a:schemeClr>
                </a:solidFill>
              </a:rPr>
              <a:t> Flash – Scaling</a:t>
            </a:r>
            <a:endParaRPr lang="en-GB" sz="2300" b="0" dirty="0">
              <a:solidFill>
                <a:schemeClr val="tx1">
                  <a:lumMod val="60000"/>
                  <a:lumOff val="40000"/>
                </a:schemeClr>
              </a:solidFill>
            </a:endParaRPr>
          </a:p>
        </p:txBody>
      </p:sp>
      <p:pic>
        <p:nvPicPr>
          <p:cNvPr id="19" name="Image 18">
            <a:extLst>
              <a:ext uri="{FF2B5EF4-FFF2-40B4-BE49-F238E27FC236}">
                <a16:creationId xmlns:a16="http://schemas.microsoft.com/office/drawing/2014/main" id="{175CF851-ECC5-4664-8BDE-A2ECAF680E40}"/>
              </a:ext>
            </a:extLst>
          </p:cNvPr>
          <p:cNvPicPr>
            <a:picLocks noChangeAspect="1"/>
          </p:cNvPicPr>
          <p:nvPr/>
        </p:nvPicPr>
        <p:blipFill>
          <a:blip r:embed="rId3"/>
          <a:stretch>
            <a:fillRect/>
          </a:stretch>
        </p:blipFill>
        <p:spPr>
          <a:xfrm>
            <a:off x="75130" y="163366"/>
            <a:ext cx="647712" cy="647712"/>
          </a:xfrm>
          <a:prstGeom prst="rect">
            <a:avLst/>
          </a:prstGeom>
        </p:spPr>
      </p:pic>
    </p:spTree>
    <p:extLst>
      <p:ext uri="{BB962C8B-B14F-4D97-AF65-F5344CB8AC3E}">
        <p14:creationId xmlns:p14="http://schemas.microsoft.com/office/powerpoint/2010/main" val="5040506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82F6F1-ECC8-43D5-A9FC-E1A25451E95A}"/>
              </a:ext>
            </a:extLst>
          </p:cNvPr>
          <p:cNvSpPr>
            <a:spLocks noGrp="1"/>
          </p:cNvSpPr>
          <p:nvPr>
            <p:ph type="title"/>
          </p:nvPr>
        </p:nvSpPr>
        <p:spPr>
          <a:xfrm>
            <a:off x="263844" y="107525"/>
            <a:ext cx="8725516" cy="541888"/>
          </a:xfrm>
        </p:spPr>
        <p:txBody>
          <a:bodyPr>
            <a:noAutofit/>
          </a:bodyPr>
          <a:lstStyle/>
          <a:p>
            <a:r>
              <a:rPr lang="en-US" sz="2300" dirty="0"/>
              <a:t>WP05-JRA1: </a:t>
            </a:r>
            <a:r>
              <a:rPr lang="en-US" sz="2300" b="0" dirty="0"/>
              <a:t>Reminder</a:t>
            </a:r>
            <a:endParaRPr lang="en-GB" sz="2300" b="0" dirty="0"/>
          </a:p>
        </p:txBody>
      </p:sp>
      <p:sp>
        <p:nvSpPr>
          <p:cNvPr id="3" name="Content Placeholder 2">
            <a:extLst>
              <a:ext uri="{FF2B5EF4-FFF2-40B4-BE49-F238E27FC236}">
                <a16:creationId xmlns:a16="http://schemas.microsoft.com/office/drawing/2014/main" id="{BBE7093C-C6E5-42D1-83D3-34B79A554CB3}"/>
              </a:ext>
            </a:extLst>
          </p:cNvPr>
          <p:cNvSpPr>
            <a:spLocks noGrp="1"/>
          </p:cNvSpPr>
          <p:nvPr>
            <p:ph idx="1"/>
          </p:nvPr>
        </p:nvSpPr>
        <p:spPr>
          <a:xfrm>
            <a:off x="31282" y="879083"/>
            <a:ext cx="8532160" cy="3203145"/>
          </a:xfrm>
        </p:spPr>
        <p:txBody>
          <a:bodyPr>
            <a:normAutofit/>
          </a:bodyPr>
          <a:lstStyle/>
          <a:p>
            <a:pPr>
              <a:buFont typeface="Wingdings" panose="05000000000000000000" pitchFamily="2" charset="2"/>
              <a:buChar char="q"/>
            </a:pPr>
            <a:r>
              <a:rPr lang="en-US" sz="1400" b="1" dirty="0"/>
              <a:t>Main objective was to define and answer </a:t>
            </a:r>
            <a:r>
              <a:rPr lang="en-US" sz="1400" dirty="0"/>
              <a:t>RADNEXT facilities and user needs in terms of </a:t>
            </a:r>
            <a:r>
              <a:rPr lang="en-US" sz="1400" b="1" dirty="0"/>
              <a:t>radiation detectors, beam instrumentation and dosimetry.</a:t>
            </a:r>
          </a:p>
          <a:p>
            <a:pPr lvl="1"/>
            <a:r>
              <a:rPr lang="en-US" sz="1400" b="1" dirty="0">
                <a:solidFill>
                  <a:schemeClr val="tx1">
                    <a:lumMod val="60000"/>
                    <a:lumOff val="40000"/>
                  </a:schemeClr>
                </a:solidFill>
              </a:rPr>
              <a:t>12 RADNEXT partners</a:t>
            </a:r>
            <a:r>
              <a:rPr lang="en-US" sz="1400" dirty="0">
                <a:solidFill>
                  <a:schemeClr val="tx1">
                    <a:lumMod val="60000"/>
                    <a:lumOff val="40000"/>
                  </a:schemeClr>
                </a:solidFill>
              </a:rPr>
              <a:t> </a:t>
            </a:r>
            <a:r>
              <a:rPr lang="en-US" sz="1400" dirty="0"/>
              <a:t>involved in WP05; </a:t>
            </a:r>
            <a:r>
              <a:rPr lang="en-US" sz="1400" b="1" dirty="0">
                <a:solidFill>
                  <a:schemeClr val="tx1">
                    <a:lumMod val="60000"/>
                    <a:lumOff val="40000"/>
                  </a:schemeClr>
                </a:solidFill>
              </a:rPr>
              <a:t>21 members </a:t>
            </a:r>
            <a:r>
              <a:rPr lang="en-US" sz="1400" dirty="0"/>
              <a:t>in the CERN e-group during P2</a:t>
            </a:r>
          </a:p>
          <a:p>
            <a:pPr lvl="1"/>
            <a:r>
              <a:rPr lang="en-US" sz="1400" dirty="0"/>
              <a:t>Regular interactions with WP7 and WP8 teams</a:t>
            </a:r>
          </a:p>
          <a:p>
            <a:pPr lvl="1"/>
            <a:r>
              <a:rPr lang="en-US" sz="1400" dirty="0"/>
              <a:t>Part of the JRA is achieved benefiting from TA access, another part by direct collaborations</a:t>
            </a:r>
          </a:p>
        </p:txBody>
      </p:sp>
      <p:sp>
        <p:nvSpPr>
          <p:cNvPr id="4" name="Slide Number Placeholder 3">
            <a:extLst>
              <a:ext uri="{FF2B5EF4-FFF2-40B4-BE49-F238E27FC236}">
                <a16:creationId xmlns:a16="http://schemas.microsoft.com/office/drawing/2014/main" id="{FBCCCEFF-4D43-427C-8363-065829565B89}"/>
              </a:ext>
            </a:extLst>
          </p:cNvPr>
          <p:cNvSpPr>
            <a:spLocks noGrp="1"/>
          </p:cNvSpPr>
          <p:nvPr>
            <p:ph type="sldNum" sz="quarter" idx="4"/>
          </p:nvPr>
        </p:nvSpPr>
        <p:spPr/>
        <p:txBody>
          <a:bodyPr/>
          <a:lstStyle/>
          <a:p>
            <a:fld id="{17918391-D411-FE40-AAD7-861AE5233E0E}" type="slidenum">
              <a:rPr lang="en-US" smtClean="0"/>
              <a:pPr/>
              <a:t>2</a:t>
            </a:fld>
            <a:endParaRPr lang="en-US" dirty="0"/>
          </a:p>
        </p:txBody>
      </p:sp>
      <p:pic>
        <p:nvPicPr>
          <p:cNvPr id="10" name="Image 9">
            <a:extLst>
              <a:ext uri="{FF2B5EF4-FFF2-40B4-BE49-F238E27FC236}">
                <a16:creationId xmlns:a16="http://schemas.microsoft.com/office/drawing/2014/main" id="{5C3FBD27-8DA8-4AEE-8AE1-1F14D5B95340}"/>
              </a:ext>
            </a:extLst>
          </p:cNvPr>
          <p:cNvPicPr>
            <a:picLocks noChangeAspect="1"/>
          </p:cNvPicPr>
          <p:nvPr/>
        </p:nvPicPr>
        <p:blipFill>
          <a:blip r:embed="rId2"/>
          <a:stretch>
            <a:fillRect/>
          </a:stretch>
        </p:blipFill>
        <p:spPr>
          <a:xfrm>
            <a:off x="263844" y="3729087"/>
            <a:ext cx="1002303" cy="510450"/>
          </a:xfrm>
          <a:prstGeom prst="rect">
            <a:avLst/>
          </a:prstGeom>
        </p:spPr>
      </p:pic>
      <p:sp>
        <p:nvSpPr>
          <p:cNvPr id="11" name="ZoneTexte 10">
            <a:extLst>
              <a:ext uri="{FF2B5EF4-FFF2-40B4-BE49-F238E27FC236}">
                <a16:creationId xmlns:a16="http://schemas.microsoft.com/office/drawing/2014/main" id="{3E7E9B2A-9092-4FD0-8152-E8E1E58A0F4C}"/>
              </a:ext>
            </a:extLst>
          </p:cNvPr>
          <p:cNvSpPr txBox="1"/>
          <p:nvPr/>
        </p:nvSpPr>
        <p:spPr>
          <a:xfrm>
            <a:off x="373048" y="4396563"/>
            <a:ext cx="508473" cy="276999"/>
          </a:xfrm>
          <a:prstGeom prst="rect">
            <a:avLst/>
          </a:prstGeom>
          <a:noFill/>
        </p:spPr>
        <p:txBody>
          <a:bodyPr wrap="none" rtlCol="0">
            <a:spAutoFit/>
          </a:bodyPr>
          <a:lstStyle/>
          <a:p>
            <a:r>
              <a:rPr lang="fr-FR" sz="1200" b="1" dirty="0">
                <a:solidFill>
                  <a:srgbClr val="0B387C"/>
                </a:solidFill>
              </a:rPr>
              <a:t>UJM</a:t>
            </a:r>
          </a:p>
        </p:txBody>
      </p:sp>
      <p:pic>
        <p:nvPicPr>
          <p:cNvPr id="14" name="Image 13">
            <a:extLst>
              <a:ext uri="{FF2B5EF4-FFF2-40B4-BE49-F238E27FC236}">
                <a16:creationId xmlns:a16="http://schemas.microsoft.com/office/drawing/2014/main" id="{8E3620E8-210A-4B8E-B863-5D613DE84EA5}"/>
              </a:ext>
            </a:extLst>
          </p:cNvPr>
          <p:cNvPicPr>
            <a:picLocks noChangeAspect="1"/>
          </p:cNvPicPr>
          <p:nvPr/>
        </p:nvPicPr>
        <p:blipFill>
          <a:blip r:embed="rId3"/>
          <a:stretch>
            <a:fillRect/>
          </a:stretch>
        </p:blipFill>
        <p:spPr>
          <a:xfrm>
            <a:off x="1206584" y="3729087"/>
            <a:ext cx="1055179" cy="593538"/>
          </a:xfrm>
          <a:prstGeom prst="rect">
            <a:avLst/>
          </a:prstGeom>
        </p:spPr>
      </p:pic>
      <p:sp>
        <p:nvSpPr>
          <p:cNvPr id="15" name="ZoneTexte 14">
            <a:extLst>
              <a:ext uri="{FF2B5EF4-FFF2-40B4-BE49-F238E27FC236}">
                <a16:creationId xmlns:a16="http://schemas.microsoft.com/office/drawing/2014/main" id="{8D241260-EB2A-4A71-9B35-7C7CA9D65ABB}"/>
              </a:ext>
            </a:extLst>
          </p:cNvPr>
          <p:cNvSpPr txBox="1"/>
          <p:nvPr/>
        </p:nvSpPr>
        <p:spPr>
          <a:xfrm>
            <a:off x="1382764" y="4398564"/>
            <a:ext cx="619080" cy="276999"/>
          </a:xfrm>
          <a:prstGeom prst="rect">
            <a:avLst/>
          </a:prstGeom>
          <a:noFill/>
        </p:spPr>
        <p:txBody>
          <a:bodyPr wrap="none" rtlCol="0">
            <a:spAutoFit/>
          </a:bodyPr>
          <a:lstStyle/>
          <a:p>
            <a:r>
              <a:rPr lang="fr-FR" sz="1200" b="1" dirty="0">
                <a:solidFill>
                  <a:srgbClr val="0B387C"/>
                </a:solidFill>
              </a:rPr>
              <a:t>CERN</a:t>
            </a:r>
          </a:p>
        </p:txBody>
      </p:sp>
      <p:pic>
        <p:nvPicPr>
          <p:cNvPr id="17" name="Image 16">
            <a:extLst>
              <a:ext uri="{FF2B5EF4-FFF2-40B4-BE49-F238E27FC236}">
                <a16:creationId xmlns:a16="http://schemas.microsoft.com/office/drawing/2014/main" id="{11CEF5F9-4CFA-487A-B8E5-60F0F533FFB6}"/>
              </a:ext>
            </a:extLst>
          </p:cNvPr>
          <p:cNvPicPr>
            <a:picLocks noChangeAspect="1"/>
          </p:cNvPicPr>
          <p:nvPr/>
        </p:nvPicPr>
        <p:blipFill>
          <a:blip r:embed="rId4"/>
          <a:stretch>
            <a:fillRect/>
          </a:stretch>
        </p:blipFill>
        <p:spPr>
          <a:xfrm>
            <a:off x="2273207" y="3709423"/>
            <a:ext cx="647712" cy="647712"/>
          </a:xfrm>
          <a:prstGeom prst="rect">
            <a:avLst/>
          </a:prstGeom>
        </p:spPr>
      </p:pic>
      <p:sp>
        <p:nvSpPr>
          <p:cNvPr id="18" name="ZoneTexte 17">
            <a:extLst>
              <a:ext uri="{FF2B5EF4-FFF2-40B4-BE49-F238E27FC236}">
                <a16:creationId xmlns:a16="http://schemas.microsoft.com/office/drawing/2014/main" id="{2E4470F4-3F16-4D9B-AFD0-EEA58FFD010A}"/>
              </a:ext>
            </a:extLst>
          </p:cNvPr>
          <p:cNvSpPr txBox="1"/>
          <p:nvPr/>
        </p:nvSpPr>
        <p:spPr>
          <a:xfrm>
            <a:off x="2276488" y="4396563"/>
            <a:ext cx="646331" cy="276999"/>
          </a:xfrm>
          <a:prstGeom prst="rect">
            <a:avLst/>
          </a:prstGeom>
          <a:noFill/>
        </p:spPr>
        <p:txBody>
          <a:bodyPr wrap="none" rtlCol="0">
            <a:spAutoFit/>
          </a:bodyPr>
          <a:lstStyle/>
          <a:p>
            <a:r>
              <a:rPr lang="fr-FR" sz="1200" b="1" dirty="0" err="1">
                <a:solidFill>
                  <a:srgbClr val="0B387C"/>
                </a:solidFill>
              </a:rPr>
              <a:t>UniPD</a:t>
            </a:r>
            <a:endParaRPr lang="fr-FR" sz="1200" b="1" dirty="0">
              <a:solidFill>
                <a:srgbClr val="0B387C"/>
              </a:solidFill>
            </a:endParaRPr>
          </a:p>
        </p:txBody>
      </p:sp>
      <p:pic>
        <p:nvPicPr>
          <p:cNvPr id="19" name="Image 18">
            <a:extLst>
              <a:ext uri="{FF2B5EF4-FFF2-40B4-BE49-F238E27FC236}">
                <a16:creationId xmlns:a16="http://schemas.microsoft.com/office/drawing/2014/main" id="{101F674A-CECF-4E2B-9096-E868A02192B6}"/>
              </a:ext>
            </a:extLst>
          </p:cNvPr>
          <p:cNvPicPr>
            <a:picLocks noChangeAspect="1"/>
          </p:cNvPicPr>
          <p:nvPr/>
        </p:nvPicPr>
        <p:blipFill>
          <a:blip r:embed="rId5"/>
          <a:stretch>
            <a:fillRect/>
          </a:stretch>
        </p:blipFill>
        <p:spPr>
          <a:xfrm>
            <a:off x="3046695" y="3768621"/>
            <a:ext cx="1003206" cy="556596"/>
          </a:xfrm>
          <a:prstGeom prst="rect">
            <a:avLst/>
          </a:prstGeom>
        </p:spPr>
      </p:pic>
      <p:sp>
        <p:nvSpPr>
          <p:cNvPr id="20" name="ZoneTexte 19">
            <a:extLst>
              <a:ext uri="{FF2B5EF4-FFF2-40B4-BE49-F238E27FC236}">
                <a16:creationId xmlns:a16="http://schemas.microsoft.com/office/drawing/2014/main" id="{FFC9FE6E-4C9B-4D92-977F-AF68264B989E}"/>
              </a:ext>
            </a:extLst>
          </p:cNvPr>
          <p:cNvSpPr txBox="1"/>
          <p:nvPr/>
        </p:nvSpPr>
        <p:spPr>
          <a:xfrm>
            <a:off x="3201264" y="4392020"/>
            <a:ext cx="415498" cy="276999"/>
          </a:xfrm>
          <a:prstGeom prst="rect">
            <a:avLst/>
          </a:prstGeom>
          <a:noFill/>
        </p:spPr>
        <p:txBody>
          <a:bodyPr wrap="none" rtlCol="0">
            <a:spAutoFit/>
          </a:bodyPr>
          <a:lstStyle/>
          <a:p>
            <a:r>
              <a:rPr lang="fr-FR" sz="1200" b="1" dirty="0">
                <a:solidFill>
                  <a:srgbClr val="0B387C"/>
                </a:solidFill>
              </a:rPr>
              <a:t>UO</a:t>
            </a:r>
          </a:p>
        </p:txBody>
      </p:sp>
      <p:pic>
        <p:nvPicPr>
          <p:cNvPr id="22" name="Image 21">
            <a:extLst>
              <a:ext uri="{FF2B5EF4-FFF2-40B4-BE49-F238E27FC236}">
                <a16:creationId xmlns:a16="http://schemas.microsoft.com/office/drawing/2014/main" id="{AC23BC6C-DE5C-4D23-BCC1-6F3703A4AD1A}"/>
              </a:ext>
            </a:extLst>
          </p:cNvPr>
          <p:cNvPicPr>
            <a:picLocks noChangeAspect="1"/>
          </p:cNvPicPr>
          <p:nvPr/>
        </p:nvPicPr>
        <p:blipFill>
          <a:blip r:embed="rId6"/>
          <a:stretch>
            <a:fillRect/>
          </a:stretch>
        </p:blipFill>
        <p:spPr>
          <a:xfrm>
            <a:off x="4070933" y="3641892"/>
            <a:ext cx="817123" cy="817123"/>
          </a:xfrm>
          <a:prstGeom prst="rect">
            <a:avLst/>
          </a:prstGeom>
        </p:spPr>
      </p:pic>
      <p:sp>
        <p:nvSpPr>
          <p:cNvPr id="23" name="ZoneTexte 22">
            <a:extLst>
              <a:ext uri="{FF2B5EF4-FFF2-40B4-BE49-F238E27FC236}">
                <a16:creationId xmlns:a16="http://schemas.microsoft.com/office/drawing/2014/main" id="{EE557D66-FBDC-468F-90BE-9D35B24FF65C}"/>
              </a:ext>
            </a:extLst>
          </p:cNvPr>
          <p:cNvSpPr txBox="1"/>
          <p:nvPr/>
        </p:nvSpPr>
        <p:spPr>
          <a:xfrm>
            <a:off x="4274832" y="4391772"/>
            <a:ext cx="423514" cy="276999"/>
          </a:xfrm>
          <a:prstGeom prst="rect">
            <a:avLst/>
          </a:prstGeom>
          <a:noFill/>
        </p:spPr>
        <p:txBody>
          <a:bodyPr wrap="none" rtlCol="0">
            <a:spAutoFit/>
          </a:bodyPr>
          <a:lstStyle/>
          <a:p>
            <a:r>
              <a:rPr lang="fr-FR" sz="1200" b="1" dirty="0">
                <a:solidFill>
                  <a:srgbClr val="0B387C"/>
                </a:solidFill>
              </a:rPr>
              <a:t>UM</a:t>
            </a:r>
          </a:p>
        </p:txBody>
      </p:sp>
      <p:pic>
        <p:nvPicPr>
          <p:cNvPr id="24" name="Image 23">
            <a:extLst>
              <a:ext uri="{FF2B5EF4-FFF2-40B4-BE49-F238E27FC236}">
                <a16:creationId xmlns:a16="http://schemas.microsoft.com/office/drawing/2014/main" id="{CAD3D58A-EE3B-4C7E-BE2D-064AE74F5A70}"/>
              </a:ext>
            </a:extLst>
          </p:cNvPr>
          <p:cNvPicPr>
            <a:picLocks noChangeAspect="1"/>
          </p:cNvPicPr>
          <p:nvPr/>
        </p:nvPicPr>
        <p:blipFill>
          <a:blip r:embed="rId7"/>
          <a:stretch>
            <a:fillRect/>
          </a:stretch>
        </p:blipFill>
        <p:spPr>
          <a:xfrm>
            <a:off x="4960665" y="3984312"/>
            <a:ext cx="1065644" cy="192597"/>
          </a:xfrm>
          <a:prstGeom prst="rect">
            <a:avLst/>
          </a:prstGeom>
        </p:spPr>
      </p:pic>
      <p:sp>
        <p:nvSpPr>
          <p:cNvPr id="25" name="ZoneTexte 24">
            <a:extLst>
              <a:ext uri="{FF2B5EF4-FFF2-40B4-BE49-F238E27FC236}">
                <a16:creationId xmlns:a16="http://schemas.microsoft.com/office/drawing/2014/main" id="{06CE027C-2BE7-4BEB-AF78-184FE508B267}"/>
              </a:ext>
            </a:extLst>
          </p:cNvPr>
          <p:cNvSpPr txBox="1"/>
          <p:nvPr/>
        </p:nvSpPr>
        <p:spPr>
          <a:xfrm>
            <a:off x="5137643" y="4391471"/>
            <a:ext cx="766557" cy="276999"/>
          </a:xfrm>
          <a:prstGeom prst="rect">
            <a:avLst/>
          </a:prstGeom>
          <a:noFill/>
        </p:spPr>
        <p:txBody>
          <a:bodyPr wrap="none" rtlCol="0">
            <a:spAutoFit/>
          </a:bodyPr>
          <a:lstStyle/>
          <a:p>
            <a:r>
              <a:rPr lang="fr-FR" sz="1200" b="1" dirty="0">
                <a:solidFill>
                  <a:srgbClr val="0B387C"/>
                </a:solidFill>
              </a:rPr>
              <a:t>TRIUMF</a:t>
            </a:r>
          </a:p>
        </p:txBody>
      </p:sp>
      <p:pic>
        <p:nvPicPr>
          <p:cNvPr id="26" name="Image 25">
            <a:extLst>
              <a:ext uri="{FF2B5EF4-FFF2-40B4-BE49-F238E27FC236}">
                <a16:creationId xmlns:a16="http://schemas.microsoft.com/office/drawing/2014/main" id="{9F14708F-B508-474F-A253-C1F59EC18453}"/>
              </a:ext>
            </a:extLst>
          </p:cNvPr>
          <p:cNvPicPr>
            <a:picLocks noChangeAspect="1"/>
          </p:cNvPicPr>
          <p:nvPr/>
        </p:nvPicPr>
        <p:blipFill rotWithShape="1">
          <a:blip r:embed="rId8"/>
          <a:srcRect t="32089" b="33239"/>
          <a:stretch/>
        </p:blipFill>
        <p:spPr>
          <a:xfrm>
            <a:off x="6289143" y="3930687"/>
            <a:ext cx="912904" cy="316523"/>
          </a:xfrm>
          <a:prstGeom prst="rect">
            <a:avLst/>
          </a:prstGeom>
        </p:spPr>
      </p:pic>
      <p:sp>
        <p:nvSpPr>
          <p:cNvPr id="27" name="ZoneTexte 26">
            <a:extLst>
              <a:ext uri="{FF2B5EF4-FFF2-40B4-BE49-F238E27FC236}">
                <a16:creationId xmlns:a16="http://schemas.microsoft.com/office/drawing/2014/main" id="{4EF205E3-54E6-48EB-BEFC-DBE87A31F4D2}"/>
              </a:ext>
            </a:extLst>
          </p:cNvPr>
          <p:cNvSpPr txBox="1"/>
          <p:nvPr/>
        </p:nvSpPr>
        <p:spPr>
          <a:xfrm>
            <a:off x="6481741" y="4382241"/>
            <a:ext cx="527709" cy="276999"/>
          </a:xfrm>
          <a:prstGeom prst="rect">
            <a:avLst/>
          </a:prstGeom>
          <a:noFill/>
        </p:spPr>
        <p:txBody>
          <a:bodyPr wrap="none" rtlCol="0">
            <a:spAutoFit/>
          </a:bodyPr>
          <a:lstStyle/>
          <a:p>
            <a:r>
              <a:rPr lang="fr-FR" sz="1200" b="1" dirty="0">
                <a:solidFill>
                  <a:srgbClr val="0B387C"/>
                </a:solidFill>
              </a:rPr>
              <a:t>FINT</a:t>
            </a:r>
          </a:p>
        </p:txBody>
      </p:sp>
      <p:pic>
        <p:nvPicPr>
          <p:cNvPr id="30" name="Image 29">
            <a:extLst>
              <a:ext uri="{FF2B5EF4-FFF2-40B4-BE49-F238E27FC236}">
                <a16:creationId xmlns:a16="http://schemas.microsoft.com/office/drawing/2014/main" id="{E4DEED25-3ABC-423A-B4DA-F85D91FF33AA}"/>
              </a:ext>
            </a:extLst>
          </p:cNvPr>
          <p:cNvPicPr>
            <a:picLocks noChangeAspect="1"/>
          </p:cNvPicPr>
          <p:nvPr/>
        </p:nvPicPr>
        <p:blipFill>
          <a:blip r:embed="rId9"/>
          <a:stretch>
            <a:fillRect/>
          </a:stretch>
        </p:blipFill>
        <p:spPr>
          <a:xfrm>
            <a:off x="7467276" y="3848004"/>
            <a:ext cx="1522084" cy="391533"/>
          </a:xfrm>
          <a:prstGeom prst="rect">
            <a:avLst/>
          </a:prstGeom>
        </p:spPr>
      </p:pic>
      <p:sp>
        <p:nvSpPr>
          <p:cNvPr id="31" name="ZoneTexte 30">
            <a:extLst>
              <a:ext uri="{FF2B5EF4-FFF2-40B4-BE49-F238E27FC236}">
                <a16:creationId xmlns:a16="http://schemas.microsoft.com/office/drawing/2014/main" id="{1C0D133E-C137-4D78-A1AF-AF560BBE939C}"/>
              </a:ext>
            </a:extLst>
          </p:cNvPr>
          <p:cNvSpPr txBox="1"/>
          <p:nvPr/>
        </p:nvSpPr>
        <p:spPr>
          <a:xfrm>
            <a:off x="7734811" y="4385539"/>
            <a:ext cx="559769" cy="276999"/>
          </a:xfrm>
          <a:prstGeom prst="rect">
            <a:avLst/>
          </a:prstGeom>
          <a:noFill/>
        </p:spPr>
        <p:txBody>
          <a:bodyPr wrap="none" rtlCol="0">
            <a:spAutoFit/>
          </a:bodyPr>
          <a:lstStyle/>
          <a:p>
            <a:r>
              <a:rPr lang="fr-FR" sz="1200" b="1" dirty="0">
                <a:solidFill>
                  <a:srgbClr val="0B387C"/>
                </a:solidFill>
              </a:rPr>
              <a:t>UKRI</a:t>
            </a:r>
          </a:p>
        </p:txBody>
      </p:sp>
      <p:pic>
        <p:nvPicPr>
          <p:cNvPr id="32" name="Image 31">
            <a:extLst>
              <a:ext uri="{FF2B5EF4-FFF2-40B4-BE49-F238E27FC236}">
                <a16:creationId xmlns:a16="http://schemas.microsoft.com/office/drawing/2014/main" id="{599D3DC5-8D2E-4614-B4FE-5124E7DB1EB4}"/>
              </a:ext>
            </a:extLst>
          </p:cNvPr>
          <p:cNvPicPr>
            <a:picLocks noChangeAspect="1"/>
          </p:cNvPicPr>
          <p:nvPr/>
        </p:nvPicPr>
        <p:blipFill>
          <a:blip r:embed="rId10"/>
          <a:stretch>
            <a:fillRect/>
          </a:stretch>
        </p:blipFill>
        <p:spPr>
          <a:xfrm>
            <a:off x="7870133" y="2718971"/>
            <a:ext cx="1119227" cy="541888"/>
          </a:xfrm>
          <a:prstGeom prst="rect">
            <a:avLst/>
          </a:prstGeom>
        </p:spPr>
      </p:pic>
      <p:sp>
        <p:nvSpPr>
          <p:cNvPr id="33" name="ZoneTexte 32">
            <a:extLst>
              <a:ext uri="{FF2B5EF4-FFF2-40B4-BE49-F238E27FC236}">
                <a16:creationId xmlns:a16="http://schemas.microsoft.com/office/drawing/2014/main" id="{FFCC07A2-3C2E-48D6-8434-3B75CD8D9304}"/>
              </a:ext>
            </a:extLst>
          </p:cNvPr>
          <p:cNvSpPr txBox="1"/>
          <p:nvPr/>
        </p:nvSpPr>
        <p:spPr>
          <a:xfrm>
            <a:off x="8087030" y="3313080"/>
            <a:ext cx="450764" cy="276999"/>
          </a:xfrm>
          <a:prstGeom prst="rect">
            <a:avLst/>
          </a:prstGeom>
          <a:noFill/>
        </p:spPr>
        <p:txBody>
          <a:bodyPr wrap="none" rtlCol="0">
            <a:spAutoFit/>
          </a:bodyPr>
          <a:lstStyle/>
          <a:p>
            <a:r>
              <a:rPr lang="fr-FR" sz="1200" b="1" dirty="0">
                <a:solidFill>
                  <a:srgbClr val="0B387C"/>
                </a:solidFill>
              </a:rPr>
              <a:t>GSI</a:t>
            </a:r>
          </a:p>
        </p:txBody>
      </p:sp>
      <p:sp>
        <p:nvSpPr>
          <p:cNvPr id="37" name="ZoneTexte 36">
            <a:extLst>
              <a:ext uri="{FF2B5EF4-FFF2-40B4-BE49-F238E27FC236}">
                <a16:creationId xmlns:a16="http://schemas.microsoft.com/office/drawing/2014/main" id="{1AD966E4-EC04-48CE-9C21-440D81688209}"/>
              </a:ext>
            </a:extLst>
          </p:cNvPr>
          <p:cNvSpPr txBox="1"/>
          <p:nvPr/>
        </p:nvSpPr>
        <p:spPr>
          <a:xfrm>
            <a:off x="6785775" y="3310804"/>
            <a:ext cx="663964" cy="276999"/>
          </a:xfrm>
          <a:prstGeom prst="rect">
            <a:avLst/>
          </a:prstGeom>
          <a:noFill/>
        </p:spPr>
        <p:txBody>
          <a:bodyPr wrap="none" rtlCol="0">
            <a:spAutoFit/>
          </a:bodyPr>
          <a:lstStyle/>
          <a:p>
            <a:r>
              <a:rPr lang="fr-FR" sz="1200" b="1" dirty="0">
                <a:solidFill>
                  <a:srgbClr val="0B387C"/>
                </a:solidFill>
              </a:rPr>
              <a:t>GANIL</a:t>
            </a:r>
          </a:p>
        </p:txBody>
      </p:sp>
      <p:pic>
        <p:nvPicPr>
          <p:cNvPr id="40" name="Graphique 39">
            <a:extLst>
              <a:ext uri="{FF2B5EF4-FFF2-40B4-BE49-F238E27FC236}">
                <a16:creationId xmlns:a16="http://schemas.microsoft.com/office/drawing/2014/main" id="{E4526D28-054F-45B4-8031-1B95E11ACF7B}"/>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5561789" y="2638608"/>
            <a:ext cx="642285" cy="638233"/>
          </a:xfrm>
          <a:prstGeom prst="rect">
            <a:avLst/>
          </a:prstGeom>
        </p:spPr>
      </p:pic>
      <p:sp>
        <p:nvSpPr>
          <p:cNvPr id="41" name="ZoneTexte 40">
            <a:extLst>
              <a:ext uri="{FF2B5EF4-FFF2-40B4-BE49-F238E27FC236}">
                <a16:creationId xmlns:a16="http://schemas.microsoft.com/office/drawing/2014/main" id="{B7683D41-71D5-4FD8-A5A4-38B7BADE96CB}"/>
              </a:ext>
            </a:extLst>
          </p:cNvPr>
          <p:cNvSpPr txBox="1"/>
          <p:nvPr/>
        </p:nvSpPr>
        <p:spPr>
          <a:xfrm>
            <a:off x="5701260" y="3311513"/>
            <a:ext cx="405880" cy="276999"/>
          </a:xfrm>
          <a:prstGeom prst="rect">
            <a:avLst/>
          </a:prstGeom>
          <a:noFill/>
        </p:spPr>
        <p:txBody>
          <a:bodyPr wrap="none" rtlCol="0">
            <a:spAutoFit/>
          </a:bodyPr>
          <a:lstStyle/>
          <a:p>
            <a:r>
              <a:rPr lang="fr-FR" sz="1200" b="1" dirty="0">
                <a:solidFill>
                  <a:srgbClr val="0B387C"/>
                </a:solidFill>
              </a:rPr>
              <a:t>UU</a:t>
            </a:r>
          </a:p>
        </p:txBody>
      </p:sp>
      <p:pic>
        <p:nvPicPr>
          <p:cNvPr id="7" name="Image 6">
            <a:extLst>
              <a:ext uri="{FF2B5EF4-FFF2-40B4-BE49-F238E27FC236}">
                <a16:creationId xmlns:a16="http://schemas.microsoft.com/office/drawing/2014/main" id="{39179874-E788-48D0-9ED0-5434A4D1F528}"/>
              </a:ext>
            </a:extLst>
          </p:cNvPr>
          <p:cNvPicPr>
            <a:picLocks noChangeAspect="1"/>
          </p:cNvPicPr>
          <p:nvPr/>
        </p:nvPicPr>
        <p:blipFill rotWithShape="1">
          <a:blip r:embed="rId13"/>
          <a:srcRect b="5644"/>
          <a:stretch/>
        </p:blipFill>
        <p:spPr>
          <a:xfrm>
            <a:off x="6378909" y="2859250"/>
            <a:ext cx="1428163" cy="316523"/>
          </a:xfrm>
          <a:prstGeom prst="rect">
            <a:avLst/>
          </a:prstGeom>
        </p:spPr>
      </p:pic>
      <p:pic>
        <p:nvPicPr>
          <p:cNvPr id="28" name="Image 27">
            <a:extLst>
              <a:ext uri="{FF2B5EF4-FFF2-40B4-BE49-F238E27FC236}">
                <a16:creationId xmlns:a16="http://schemas.microsoft.com/office/drawing/2014/main" id="{495880A0-01C0-4520-B734-E7C6786DC2A0}"/>
              </a:ext>
            </a:extLst>
          </p:cNvPr>
          <p:cNvPicPr>
            <a:picLocks noChangeAspect="1"/>
          </p:cNvPicPr>
          <p:nvPr/>
        </p:nvPicPr>
        <p:blipFill rotWithShape="1">
          <a:blip r:embed="rId14"/>
          <a:srcRect l="6962" t="35870" r="6893" b="34691"/>
          <a:stretch/>
        </p:blipFill>
        <p:spPr>
          <a:xfrm>
            <a:off x="3887452" y="2731971"/>
            <a:ext cx="1369095" cy="467875"/>
          </a:xfrm>
          <a:prstGeom prst="rect">
            <a:avLst/>
          </a:prstGeom>
        </p:spPr>
      </p:pic>
      <p:sp>
        <p:nvSpPr>
          <p:cNvPr id="29" name="ZoneTexte 28">
            <a:extLst>
              <a:ext uri="{FF2B5EF4-FFF2-40B4-BE49-F238E27FC236}">
                <a16:creationId xmlns:a16="http://schemas.microsoft.com/office/drawing/2014/main" id="{0A22D01F-E06B-45FB-8DEA-13CE31BCAA69}"/>
              </a:ext>
            </a:extLst>
          </p:cNvPr>
          <p:cNvSpPr txBox="1"/>
          <p:nvPr/>
        </p:nvSpPr>
        <p:spPr>
          <a:xfrm>
            <a:off x="4333793" y="3333644"/>
            <a:ext cx="476412" cy="261610"/>
          </a:xfrm>
          <a:prstGeom prst="rect">
            <a:avLst/>
          </a:prstGeom>
          <a:noFill/>
        </p:spPr>
        <p:txBody>
          <a:bodyPr wrap="none" rtlCol="0">
            <a:spAutoFit/>
          </a:bodyPr>
          <a:lstStyle/>
          <a:p>
            <a:r>
              <a:rPr lang="fr-FR" sz="1100" b="1" dirty="0"/>
              <a:t>KUL</a:t>
            </a:r>
          </a:p>
        </p:txBody>
      </p:sp>
      <p:sp>
        <p:nvSpPr>
          <p:cNvPr id="35" name="Footer Placeholder 4">
            <a:extLst>
              <a:ext uri="{FF2B5EF4-FFF2-40B4-BE49-F238E27FC236}">
                <a16:creationId xmlns:a16="http://schemas.microsoft.com/office/drawing/2014/main" id="{5CB07DA0-34E4-47FF-AD86-8CD455D33C10}"/>
              </a:ext>
            </a:extLst>
          </p:cNvPr>
          <p:cNvSpPr>
            <a:spLocks noGrp="1"/>
          </p:cNvSpPr>
          <p:nvPr>
            <p:ph type="ftr" sz="quarter" idx="3"/>
          </p:nvPr>
        </p:nvSpPr>
        <p:spPr>
          <a:xfrm>
            <a:off x="3407569" y="4767263"/>
            <a:ext cx="4670787" cy="273844"/>
          </a:xfrm>
        </p:spPr>
        <p:txBody>
          <a:bodyPr/>
          <a:lstStyle/>
          <a:p>
            <a:r>
              <a:rPr lang="en-GB" dirty="0"/>
              <a:t>RADNEXT 4th Annual Meeting – 12-13 May 2025</a:t>
            </a:r>
            <a:endParaRPr lang="en-US" dirty="0"/>
          </a:p>
        </p:txBody>
      </p:sp>
    </p:spTree>
    <p:extLst>
      <p:ext uri="{BB962C8B-B14F-4D97-AF65-F5344CB8AC3E}">
        <p14:creationId xmlns:p14="http://schemas.microsoft.com/office/powerpoint/2010/main" val="17605477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AE27E1EB-E6FD-9659-069D-4CF10E9006F7}"/>
              </a:ext>
            </a:extLst>
          </p:cNvPr>
          <p:cNvSpPr>
            <a:spLocks noGrp="1"/>
          </p:cNvSpPr>
          <p:nvPr>
            <p:ph idx="1"/>
          </p:nvPr>
        </p:nvSpPr>
        <p:spPr>
          <a:xfrm>
            <a:off x="163699" y="891297"/>
            <a:ext cx="4489936" cy="1048053"/>
          </a:xfrm>
        </p:spPr>
        <p:txBody>
          <a:bodyPr>
            <a:normAutofit/>
          </a:bodyPr>
          <a:lstStyle/>
          <a:p>
            <a:pPr marL="268288" indent="-231775"/>
            <a:r>
              <a:rPr lang="en-US" dirty="0"/>
              <a:t>Small Tier Pitch (</a:t>
            </a:r>
            <a:r>
              <a:rPr lang="en-US" dirty="0" err="1"/>
              <a:t>STP</a:t>
            </a:r>
            <a:r>
              <a:rPr lang="en-US" dirty="0"/>
              <a:t>) cells feature a </a:t>
            </a:r>
            <a:r>
              <a:rPr lang="en-US" b="1" dirty="0"/>
              <a:t>larger threshold voltage shift (</a:t>
            </a:r>
            <a:r>
              <a:rPr lang="en-US" b="1" dirty="0">
                <a:latin typeface="Symbol" panose="05050102010706020507" pitchFamily="18" charset="2"/>
              </a:rPr>
              <a:t></a:t>
            </a:r>
            <a:r>
              <a:rPr lang="en-US" b="1" dirty="0"/>
              <a:t>V</a:t>
            </a:r>
            <a:r>
              <a:rPr lang="en-US" b="1" baseline="-25000" dirty="0"/>
              <a:t>th</a:t>
            </a:r>
            <a:r>
              <a:rPr lang="en-US" b="1" dirty="0"/>
              <a:t>)</a:t>
            </a:r>
            <a:r>
              <a:rPr lang="en-US" dirty="0"/>
              <a:t>, up to 25% more than Large Tier Pitch (</a:t>
            </a:r>
            <a:r>
              <a:rPr lang="en-US" dirty="0" err="1"/>
              <a:t>LTP</a:t>
            </a:r>
            <a:r>
              <a:rPr lang="en-US" dirty="0"/>
              <a:t>) cells</a:t>
            </a:r>
          </a:p>
        </p:txBody>
      </p:sp>
      <p:sp>
        <p:nvSpPr>
          <p:cNvPr id="4" name="Segnaposto numero diapositiva 3">
            <a:extLst>
              <a:ext uri="{FF2B5EF4-FFF2-40B4-BE49-F238E27FC236}">
                <a16:creationId xmlns:a16="http://schemas.microsoft.com/office/drawing/2014/main" id="{22A502D3-261A-DC8D-417E-C4003571B515}"/>
              </a:ext>
            </a:extLst>
          </p:cNvPr>
          <p:cNvSpPr>
            <a:spLocks noGrp="1"/>
          </p:cNvSpPr>
          <p:nvPr>
            <p:ph type="sldNum" sz="quarter" idx="4"/>
          </p:nvPr>
        </p:nvSpPr>
        <p:spPr/>
        <p:txBody>
          <a:bodyPr/>
          <a:lstStyle/>
          <a:p>
            <a:fld id="{17918391-D411-FE40-AAD7-861AE5233E0E}" type="slidenum">
              <a:rPr lang="en-US" smtClean="0"/>
              <a:pPr/>
              <a:t>20</a:t>
            </a:fld>
            <a:endParaRPr lang="en-US" dirty="0"/>
          </a:p>
        </p:txBody>
      </p:sp>
      <p:sp>
        <p:nvSpPr>
          <p:cNvPr id="21" name="CasellaDiTesto 20">
            <a:extLst>
              <a:ext uri="{FF2B5EF4-FFF2-40B4-BE49-F238E27FC236}">
                <a16:creationId xmlns:a16="http://schemas.microsoft.com/office/drawing/2014/main" id="{D520E2CF-0C86-A6E8-1568-9B7F04E5D5F1}"/>
              </a:ext>
            </a:extLst>
          </p:cNvPr>
          <p:cNvSpPr txBox="1"/>
          <p:nvPr/>
        </p:nvSpPr>
        <p:spPr>
          <a:xfrm>
            <a:off x="4319267" y="4176332"/>
            <a:ext cx="4408952" cy="600164"/>
          </a:xfrm>
          <a:prstGeom prst="rect">
            <a:avLst/>
          </a:prstGeom>
          <a:noFill/>
        </p:spPr>
        <p:txBody>
          <a:bodyPr wrap="square">
            <a:spAutoFit/>
          </a:bodyPr>
          <a:lstStyle/>
          <a:p>
            <a:r>
              <a:rPr lang="en-US" sz="1100" dirty="0"/>
              <a:t>M. Bagatin, S. Beltrami, A. Paccagnella, S. Gerardin, “Total-Dose Induced Threshold Voltage Shift Dependence on Tier Pitch in 3D NAND Flash Memories,” IEEE Trans. </a:t>
            </a:r>
            <a:r>
              <a:rPr lang="en-US" sz="1100" dirty="0" err="1"/>
              <a:t>Nucl</a:t>
            </a:r>
            <a:r>
              <a:rPr lang="en-US" sz="1100" dirty="0"/>
              <a:t>. Sci., 2024</a:t>
            </a:r>
          </a:p>
        </p:txBody>
      </p:sp>
      <p:sp>
        <p:nvSpPr>
          <p:cNvPr id="6" name="Segnaposto piè di pagina 4">
            <a:extLst>
              <a:ext uri="{FF2B5EF4-FFF2-40B4-BE49-F238E27FC236}">
                <a16:creationId xmlns:a16="http://schemas.microsoft.com/office/drawing/2014/main" id="{FE58656A-B53F-94A0-1B3E-1D5DD1B8C29B}"/>
              </a:ext>
            </a:extLst>
          </p:cNvPr>
          <p:cNvSpPr>
            <a:spLocks noGrp="1"/>
          </p:cNvSpPr>
          <p:nvPr>
            <p:ph type="ftr" sz="quarter" idx="3"/>
          </p:nvPr>
        </p:nvSpPr>
        <p:spPr>
          <a:xfrm>
            <a:off x="3407569" y="4767263"/>
            <a:ext cx="4670787" cy="273844"/>
          </a:xfrm>
        </p:spPr>
        <p:txBody>
          <a:bodyPr/>
          <a:lstStyle/>
          <a:p>
            <a:r>
              <a:rPr lang="en-GB" dirty="0"/>
              <a:t>RADNEXT 4th Annual Meeting – 12-13 May 2025</a:t>
            </a:r>
            <a:endParaRPr lang="en-US" dirty="0"/>
          </a:p>
        </p:txBody>
      </p:sp>
      <p:pic>
        <p:nvPicPr>
          <p:cNvPr id="7" name="Immagine 6">
            <a:extLst>
              <a:ext uri="{FF2B5EF4-FFF2-40B4-BE49-F238E27FC236}">
                <a16:creationId xmlns:a16="http://schemas.microsoft.com/office/drawing/2014/main" id="{60B99609-86DF-B2E2-5A51-DC49B2872501}"/>
              </a:ext>
            </a:extLst>
          </p:cNvPr>
          <p:cNvPicPr>
            <a:picLocks noChangeAspect="1"/>
          </p:cNvPicPr>
          <p:nvPr/>
        </p:nvPicPr>
        <p:blipFill>
          <a:blip r:embed="rId2"/>
          <a:stretch>
            <a:fillRect/>
          </a:stretch>
        </p:blipFill>
        <p:spPr>
          <a:xfrm>
            <a:off x="5109048" y="624450"/>
            <a:ext cx="3547658" cy="2813261"/>
          </a:xfrm>
          <a:prstGeom prst="rect">
            <a:avLst/>
          </a:prstGeom>
        </p:spPr>
      </p:pic>
      <p:pic>
        <p:nvPicPr>
          <p:cNvPr id="18" name="Immagine 17">
            <a:extLst>
              <a:ext uri="{FF2B5EF4-FFF2-40B4-BE49-F238E27FC236}">
                <a16:creationId xmlns:a16="http://schemas.microsoft.com/office/drawing/2014/main" id="{5A14CFE4-CD03-B3DF-7FD5-1423A9F4CCCC}"/>
              </a:ext>
            </a:extLst>
          </p:cNvPr>
          <p:cNvPicPr>
            <a:picLocks noChangeAspect="1"/>
          </p:cNvPicPr>
          <p:nvPr/>
        </p:nvPicPr>
        <p:blipFill>
          <a:blip r:embed="rId3"/>
          <a:stretch>
            <a:fillRect/>
          </a:stretch>
        </p:blipFill>
        <p:spPr>
          <a:xfrm>
            <a:off x="163699" y="1957835"/>
            <a:ext cx="3899245" cy="2818661"/>
          </a:xfrm>
          <a:prstGeom prst="rect">
            <a:avLst/>
          </a:prstGeom>
        </p:spPr>
      </p:pic>
      <p:sp>
        <p:nvSpPr>
          <p:cNvPr id="19" name="Segnaposto contenuto 2">
            <a:extLst>
              <a:ext uri="{FF2B5EF4-FFF2-40B4-BE49-F238E27FC236}">
                <a16:creationId xmlns:a16="http://schemas.microsoft.com/office/drawing/2014/main" id="{6451148F-C0F0-8337-292B-7769DE3D9095}"/>
              </a:ext>
            </a:extLst>
          </p:cNvPr>
          <p:cNvSpPr txBox="1">
            <a:spLocks/>
          </p:cNvSpPr>
          <p:nvPr/>
        </p:nvSpPr>
        <p:spPr>
          <a:xfrm>
            <a:off x="4709740" y="3367165"/>
            <a:ext cx="4212505" cy="1250688"/>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16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15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1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13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12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268288" indent="-231775"/>
            <a:r>
              <a:rPr lang="en-US" dirty="0"/>
              <a:t>The increase at smaller tier pitch is more evident for the </a:t>
            </a:r>
            <a:r>
              <a:rPr lang="en-US" b="1" dirty="0"/>
              <a:t>highest program levels</a:t>
            </a:r>
          </a:p>
        </p:txBody>
      </p:sp>
      <p:sp>
        <p:nvSpPr>
          <p:cNvPr id="20" name="Freccia a destra 19">
            <a:extLst>
              <a:ext uri="{FF2B5EF4-FFF2-40B4-BE49-F238E27FC236}">
                <a16:creationId xmlns:a16="http://schemas.microsoft.com/office/drawing/2014/main" id="{EF1B3F65-DE49-93FA-61FA-37D76FAB2B8E}"/>
              </a:ext>
            </a:extLst>
          </p:cNvPr>
          <p:cNvSpPr/>
          <p:nvPr/>
        </p:nvSpPr>
        <p:spPr>
          <a:xfrm>
            <a:off x="4368943" y="1223708"/>
            <a:ext cx="684000" cy="4846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ysClr val="windowText" lastClr="000000"/>
              </a:solidFill>
            </a:endParaRPr>
          </a:p>
        </p:txBody>
      </p:sp>
      <p:sp>
        <p:nvSpPr>
          <p:cNvPr id="22" name="Freccia a destra 21">
            <a:extLst>
              <a:ext uri="{FF2B5EF4-FFF2-40B4-BE49-F238E27FC236}">
                <a16:creationId xmlns:a16="http://schemas.microsoft.com/office/drawing/2014/main" id="{4074E25F-CC15-FE4B-CAFA-C4E076868BED}"/>
              </a:ext>
            </a:extLst>
          </p:cNvPr>
          <p:cNvSpPr/>
          <p:nvPr/>
        </p:nvSpPr>
        <p:spPr>
          <a:xfrm flipH="1">
            <a:off x="3969635" y="3307686"/>
            <a:ext cx="684000" cy="4846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ysClr val="windowText" lastClr="000000"/>
              </a:solidFill>
            </a:endParaRPr>
          </a:p>
        </p:txBody>
      </p:sp>
      <p:pic>
        <p:nvPicPr>
          <p:cNvPr id="12" name="Image 11">
            <a:extLst>
              <a:ext uri="{FF2B5EF4-FFF2-40B4-BE49-F238E27FC236}">
                <a16:creationId xmlns:a16="http://schemas.microsoft.com/office/drawing/2014/main" id="{E875DDDD-8A2D-4EC9-8857-BDF76AA8CEDD}"/>
              </a:ext>
            </a:extLst>
          </p:cNvPr>
          <p:cNvPicPr>
            <a:picLocks noChangeAspect="1"/>
          </p:cNvPicPr>
          <p:nvPr/>
        </p:nvPicPr>
        <p:blipFill>
          <a:blip r:embed="rId4"/>
          <a:stretch>
            <a:fillRect/>
          </a:stretch>
        </p:blipFill>
        <p:spPr>
          <a:xfrm>
            <a:off x="75130" y="163366"/>
            <a:ext cx="647712" cy="647712"/>
          </a:xfrm>
          <a:prstGeom prst="rect">
            <a:avLst/>
          </a:prstGeom>
        </p:spPr>
      </p:pic>
      <p:sp>
        <p:nvSpPr>
          <p:cNvPr id="13" name="Title 1">
            <a:extLst>
              <a:ext uri="{FF2B5EF4-FFF2-40B4-BE49-F238E27FC236}">
                <a16:creationId xmlns:a16="http://schemas.microsoft.com/office/drawing/2014/main" id="{5704EE18-F4A0-44C1-8396-42588D30F598}"/>
              </a:ext>
            </a:extLst>
          </p:cNvPr>
          <p:cNvSpPr txBox="1">
            <a:spLocks/>
          </p:cNvSpPr>
          <p:nvPr/>
        </p:nvSpPr>
        <p:spPr>
          <a:xfrm>
            <a:off x="832338" y="51797"/>
            <a:ext cx="8093298" cy="705332"/>
          </a:xfrm>
          <a:prstGeom prst="rect">
            <a:avLst/>
          </a:prstGeom>
        </p:spPr>
        <p:txBody>
          <a:bodyPr vert="horz" lIns="45720" rIns="45720" anchor="ctr">
            <a:noAutofit/>
          </a:bodyPr>
          <a:lstStyle>
            <a:lvl1pPr algn="l" rtl="0" eaLnBrk="1" latinLnBrk="0" hangingPunct="1">
              <a:spcBef>
                <a:spcPct val="0"/>
              </a:spcBef>
              <a:buNone/>
              <a:defRPr kumimoji="0" sz="2600" b="1" kern="1200">
                <a:solidFill>
                  <a:schemeClr val="tx1"/>
                </a:solidFill>
                <a:latin typeface="+mj-lt"/>
                <a:ea typeface="+mj-ea"/>
                <a:cs typeface="+mj-cs"/>
              </a:defRPr>
            </a:lvl1pPr>
          </a:lstStyle>
          <a:p>
            <a:r>
              <a:rPr lang="en-US" sz="2300" dirty="0"/>
              <a:t>WP05-JRA1 </a:t>
            </a:r>
            <a:r>
              <a:rPr lang="en-US" sz="2300" b="0" dirty="0">
                <a:solidFill>
                  <a:schemeClr val="tx1">
                    <a:lumMod val="60000"/>
                    <a:lumOff val="40000"/>
                  </a:schemeClr>
                </a:solidFill>
              </a:rPr>
              <a:t>Task 5.3 : 3D </a:t>
            </a:r>
            <a:r>
              <a:rPr lang="en-US" sz="2300" b="0" dirty="0" err="1">
                <a:solidFill>
                  <a:schemeClr val="tx1">
                    <a:lumMod val="60000"/>
                    <a:lumOff val="40000"/>
                  </a:schemeClr>
                </a:solidFill>
              </a:rPr>
              <a:t>Nand</a:t>
            </a:r>
            <a:r>
              <a:rPr lang="en-US" sz="2300" b="0" dirty="0">
                <a:solidFill>
                  <a:schemeClr val="tx1">
                    <a:lumMod val="60000"/>
                    <a:lumOff val="40000"/>
                  </a:schemeClr>
                </a:solidFill>
              </a:rPr>
              <a:t> Flash – Impact of Tier Pitch on TID Sensitivity of 3D NAND Cells</a:t>
            </a:r>
            <a:endParaRPr lang="en-GB" sz="2300" b="0" dirty="0">
              <a:solidFill>
                <a:schemeClr val="tx1">
                  <a:lumMod val="60000"/>
                  <a:lumOff val="40000"/>
                </a:schemeClr>
              </a:solidFill>
            </a:endParaRPr>
          </a:p>
        </p:txBody>
      </p:sp>
    </p:spTree>
    <p:extLst>
      <p:ext uri="{BB962C8B-B14F-4D97-AF65-F5344CB8AC3E}">
        <p14:creationId xmlns:p14="http://schemas.microsoft.com/office/powerpoint/2010/main" val="22099629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858F44-6C60-22EB-A581-AE1D0D9164B7}"/>
            </a:ext>
          </a:extLst>
        </p:cNvPr>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1E6B92B2-3857-F470-5C79-4508481AE6C3}"/>
              </a:ext>
            </a:extLst>
          </p:cNvPr>
          <p:cNvSpPr>
            <a:spLocks noGrp="1"/>
          </p:cNvSpPr>
          <p:nvPr>
            <p:ph idx="1"/>
          </p:nvPr>
        </p:nvSpPr>
        <p:spPr>
          <a:xfrm>
            <a:off x="94723" y="770737"/>
            <a:ext cx="8506838" cy="3133985"/>
          </a:xfrm>
        </p:spPr>
        <p:txBody>
          <a:bodyPr>
            <a:normAutofit/>
          </a:bodyPr>
          <a:lstStyle/>
          <a:p>
            <a:pPr marL="268288" indent="-231775"/>
            <a:r>
              <a:rPr lang="en-US" sz="1600" dirty="0"/>
              <a:t>To model this effect, an </a:t>
            </a:r>
            <a:r>
              <a:rPr lang="en-US" sz="1600" b="1" dirty="0"/>
              <a:t>approximately constant height (</a:t>
            </a:r>
            <a:r>
              <a:rPr lang="en-US" sz="1600" b="1" i="1" dirty="0"/>
              <a:t>Z</a:t>
            </a:r>
            <a:r>
              <a:rPr lang="en-US" sz="1600" b="1" i="1" baseline="-25000" dirty="0"/>
              <a:t>0</a:t>
            </a:r>
            <a:r>
              <a:rPr lang="en-US" sz="1600" b="1" dirty="0"/>
              <a:t>) </a:t>
            </a:r>
            <a:r>
              <a:rPr lang="en-US" sz="1600" dirty="0"/>
              <a:t>needs to be </a:t>
            </a:r>
            <a:r>
              <a:rPr lang="en-US" sz="1600" b="1" dirty="0"/>
              <a:t>added to both </a:t>
            </a:r>
            <a:r>
              <a:rPr lang="en-US" sz="1600" b="1" dirty="0" err="1"/>
              <a:t>STP</a:t>
            </a:r>
            <a:r>
              <a:rPr lang="en-US" sz="1600" b="1" dirty="0"/>
              <a:t> and </a:t>
            </a:r>
            <a:r>
              <a:rPr lang="en-US" sz="1600" b="1" dirty="0" err="1"/>
              <a:t>LTP</a:t>
            </a:r>
            <a:r>
              <a:rPr lang="en-US" sz="1600" b="1" dirty="0"/>
              <a:t> cells</a:t>
            </a:r>
            <a:r>
              <a:rPr lang="en-US" sz="1600" dirty="0"/>
              <a:t>, so that:</a:t>
            </a:r>
            <a:endParaRPr lang="en-US" dirty="0"/>
          </a:p>
        </p:txBody>
      </p:sp>
      <p:sp>
        <p:nvSpPr>
          <p:cNvPr id="4" name="Segnaposto numero diapositiva 3">
            <a:extLst>
              <a:ext uri="{FF2B5EF4-FFF2-40B4-BE49-F238E27FC236}">
                <a16:creationId xmlns:a16="http://schemas.microsoft.com/office/drawing/2014/main" id="{2636A2FF-4CC3-41A9-D617-51872D59872E}"/>
              </a:ext>
            </a:extLst>
          </p:cNvPr>
          <p:cNvSpPr>
            <a:spLocks noGrp="1"/>
          </p:cNvSpPr>
          <p:nvPr>
            <p:ph type="sldNum" sz="quarter" idx="4"/>
          </p:nvPr>
        </p:nvSpPr>
        <p:spPr/>
        <p:txBody>
          <a:bodyPr/>
          <a:lstStyle/>
          <a:p>
            <a:fld id="{17918391-D411-FE40-AAD7-861AE5233E0E}" type="slidenum">
              <a:rPr lang="en-US" smtClean="0"/>
              <a:pPr/>
              <a:t>21</a:t>
            </a:fld>
            <a:endParaRPr lang="en-US" dirty="0"/>
          </a:p>
        </p:txBody>
      </p:sp>
      <p:sp>
        <p:nvSpPr>
          <p:cNvPr id="21" name="CasellaDiTesto 20">
            <a:extLst>
              <a:ext uri="{FF2B5EF4-FFF2-40B4-BE49-F238E27FC236}">
                <a16:creationId xmlns:a16="http://schemas.microsoft.com/office/drawing/2014/main" id="{82E707D1-96F6-240D-6102-B0944FE72A9F}"/>
              </a:ext>
            </a:extLst>
          </p:cNvPr>
          <p:cNvSpPr txBox="1"/>
          <p:nvPr/>
        </p:nvSpPr>
        <p:spPr>
          <a:xfrm>
            <a:off x="5527688" y="4021166"/>
            <a:ext cx="3158174" cy="261610"/>
          </a:xfrm>
          <a:prstGeom prst="rect">
            <a:avLst/>
          </a:prstGeom>
          <a:noFill/>
        </p:spPr>
        <p:txBody>
          <a:bodyPr wrap="square">
            <a:spAutoFit/>
          </a:bodyPr>
          <a:lstStyle/>
          <a:p>
            <a:r>
              <a:rPr lang="en-US" sz="1100" dirty="0"/>
              <a:t>M. </a:t>
            </a:r>
            <a:r>
              <a:rPr lang="en-US" sz="1100" dirty="0" err="1"/>
              <a:t>Bagatin</a:t>
            </a:r>
            <a:r>
              <a:rPr lang="en-US" sz="1100" dirty="0"/>
              <a:t>, et al.,” IEEE Trans. </a:t>
            </a:r>
            <a:r>
              <a:rPr lang="en-US" sz="1100" dirty="0" err="1"/>
              <a:t>Nucl</a:t>
            </a:r>
            <a:r>
              <a:rPr lang="en-US" sz="1100" dirty="0"/>
              <a:t>. Sci., 2024</a:t>
            </a:r>
          </a:p>
        </p:txBody>
      </p:sp>
      <p:sp>
        <p:nvSpPr>
          <p:cNvPr id="6" name="Segnaposto piè di pagina 4">
            <a:extLst>
              <a:ext uri="{FF2B5EF4-FFF2-40B4-BE49-F238E27FC236}">
                <a16:creationId xmlns:a16="http://schemas.microsoft.com/office/drawing/2014/main" id="{AC54FEA5-6D58-B674-2D13-9351A730D482}"/>
              </a:ext>
            </a:extLst>
          </p:cNvPr>
          <p:cNvSpPr>
            <a:spLocks noGrp="1"/>
          </p:cNvSpPr>
          <p:nvPr>
            <p:ph type="ftr" sz="quarter" idx="3"/>
          </p:nvPr>
        </p:nvSpPr>
        <p:spPr>
          <a:xfrm>
            <a:off x="3407569" y="4767263"/>
            <a:ext cx="4670787" cy="273844"/>
          </a:xfrm>
        </p:spPr>
        <p:txBody>
          <a:bodyPr/>
          <a:lstStyle/>
          <a:p>
            <a:r>
              <a:rPr lang="en-GB" dirty="0"/>
              <a:t>RADNEXT 4th Annual Meeting – 12-13 May 2025</a:t>
            </a:r>
            <a:endParaRPr lang="en-US" dirty="0"/>
          </a:p>
        </p:txBody>
      </p:sp>
      <p:pic>
        <p:nvPicPr>
          <p:cNvPr id="11" name="Immagine 10">
            <a:extLst>
              <a:ext uri="{FF2B5EF4-FFF2-40B4-BE49-F238E27FC236}">
                <a16:creationId xmlns:a16="http://schemas.microsoft.com/office/drawing/2014/main" id="{826A5FB3-2B28-19F3-5534-E0D41032A1E0}"/>
              </a:ext>
            </a:extLst>
          </p:cNvPr>
          <p:cNvPicPr>
            <a:picLocks noChangeAspect="1"/>
          </p:cNvPicPr>
          <p:nvPr/>
        </p:nvPicPr>
        <p:blipFill rotWithShape="1">
          <a:blip r:embed="rId2">
            <a:extLst>
              <a:ext uri="{28A0092B-C50C-407E-A947-70E740481C1C}">
                <a14:useLocalDpi xmlns:a14="http://schemas.microsoft.com/office/drawing/2010/main" val="0"/>
              </a:ext>
            </a:extLst>
          </a:blip>
          <a:srcRect b="58890"/>
          <a:stretch/>
        </p:blipFill>
        <p:spPr bwMode="auto">
          <a:xfrm>
            <a:off x="4100531" y="2405966"/>
            <a:ext cx="2189885" cy="1618224"/>
          </a:xfrm>
          <a:prstGeom prst="rect">
            <a:avLst/>
          </a:prstGeom>
          <a:noFill/>
          <a:ln>
            <a:noFill/>
          </a:ln>
          <a:extLst>
            <a:ext uri="{53640926-AAD7-44D8-BBD7-CCE9431645EC}">
              <a14:shadowObscured xmlns:a14="http://schemas.microsoft.com/office/drawing/2010/main"/>
            </a:ext>
          </a:extLst>
        </p:spPr>
      </p:pic>
      <p:pic>
        <p:nvPicPr>
          <p:cNvPr id="12" name="Immagine 11">
            <a:extLst>
              <a:ext uri="{FF2B5EF4-FFF2-40B4-BE49-F238E27FC236}">
                <a16:creationId xmlns:a16="http://schemas.microsoft.com/office/drawing/2014/main" id="{917C6E0B-7E3A-8F3D-3966-8930594DF95F}"/>
              </a:ext>
            </a:extLst>
          </p:cNvPr>
          <p:cNvPicPr>
            <a:picLocks noChangeAspect="1"/>
          </p:cNvPicPr>
          <p:nvPr/>
        </p:nvPicPr>
        <p:blipFill rotWithShape="1">
          <a:blip r:embed="rId2">
            <a:extLst>
              <a:ext uri="{28A0092B-C50C-407E-A947-70E740481C1C}">
                <a14:useLocalDpi xmlns:a14="http://schemas.microsoft.com/office/drawing/2010/main" val="0"/>
              </a:ext>
            </a:extLst>
          </a:blip>
          <a:srcRect t="50192" b="6812"/>
          <a:stretch/>
        </p:blipFill>
        <p:spPr bwMode="auto">
          <a:xfrm>
            <a:off x="6387084" y="2329879"/>
            <a:ext cx="2117809" cy="1636759"/>
          </a:xfrm>
          <a:prstGeom prst="rect">
            <a:avLst/>
          </a:prstGeom>
          <a:noFill/>
          <a:ln>
            <a:noFill/>
          </a:ln>
          <a:extLst>
            <a:ext uri="{53640926-AAD7-44D8-BBD7-CCE9431645EC}">
              <a14:shadowObscured xmlns:a14="http://schemas.microsoft.com/office/drawing/2010/main"/>
            </a:ext>
          </a:extLst>
        </p:spPr>
      </p:pic>
      <p:sp>
        <p:nvSpPr>
          <p:cNvPr id="13" name="CasellaDiTesto 12">
            <a:extLst>
              <a:ext uri="{FF2B5EF4-FFF2-40B4-BE49-F238E27FC236}">
                <a16:creationId xmlns:a16="http://schemas.microsoft.com/office/drawing/2014/main" id="{7784E27E-5387-4C9B-E1C9-259822B11EBF}"/>
              </a:ext>
            </a:extLst>
          </p:cNvPr>
          <p:cNvSpPr txBox="1"/>
          <p:nvPr/>
        </p:nvSpPr>
        <p:spPr>
          <a:xfrm>
            <a:off x="4737439" y="2037647"/>
            <a:ext cx="972000" cy="371220"/>
          </a:xfrm>
          <a:prstGeom prst="rect">
            <a:avLst/>
          </a:prstGeom>
          <a:noFill/>
        </p:spPr>
        <p:txBody>
          <a:bodyPr wrap="square" rtlCol="0">
            <a:spAutoFit/>
          </a:bodyPr>
          <a:lstStyle/>
          <a:p>
            <a:r>
              <a:rPr lang="it-IT" sz="1400" b="1" dirty="0" err="1">
                <a:solidFill>
                  <a:srgbClr val="981936"/>
                </a:solidFill>
                <a:highlight>
                  <a:srgbClr val="FFFF00"/>
                </a:highlight>
              </a:rPr>
              <a:t>LTP</a:t>
            </a:r>
            <a:r>
              <a:rPr lang="it-IT" sz="1400" b="1" dirty="0">
                <a:solidFill>
                  <a:srgbClr val="981936"/>
                </a:solidFill>
                <a:highlight>
                  <a:srgbClr val="FFFF00"/>
                </a:highlight>
              </a:rPr>
              <a:t> </a:t>
            </a:r>
            <a:r>
              <a:rPr lang="it-IT" sz="1400" b="1" dirty="0" err="1">
                <a:solidFill>
                  <a:srgbClr val="981936"/>
                </a:solidFill>
                <a:highlight>
                  <a:srgbClr val="FFFF00"/>
                </a:highlight>
              </a:rPr>
              <a:t>cells</a:t>
            </a:r>
            <a:endParaRPr lang="it-IT" sz="2800" b="1" dirty="0">
              <a:solidFill>
                <a:srgbClr val="981936"/>
              </a:solidFill>
              <a:highlight>
                <a:srgbClr val="FFFF00"/>
              </a:highlight>
            </a:endParaRPr>
          </a:p>
        </p:txBody>
      </p:sp>
      <p:sp>
        <p:nvSpPr>
          <p:cNvPr id="14" name="CasellaDiTesto 13">
            <a:extLst>
              <a:ext uri="{FF2B5EF4-FFF2-40B4-BE49-F238E27FC236}">
                <a16:creationId xmlns:a16="http://schemas.microsoft.com/office/drawing/2014/main" id="{D930E7E0-9E91-FB50-E93F-6DEA9E10C42C}"/>
              </a:ext>
            </a:extLst>
          </p:cNvPr>
          <p:cNvSpPr txBox="1"/>
          <p:nvPr/>
        </p:nvSpPr>
        <p:spPr>
          <a:xfrm>
            <a:off x="6925301" y="2007829"/>
            <a:ext cx="972000" cy="371220"/>
          </a:xfrm>
          <a:prstGeom prst="rect">
            <a:avLst/>
          </a:prstGeom>
          <a:noFill/>
        </p:spPr>
        <p:txBody>
          <a:bodyPr wrap="square" rtlCol="0">
            <a:spAutoFit/>
          </a:bodyPr>
          <a:lstStyle/>
          <a:p>
            <a:r>
              <a:rPr lang="it-IT" sz="1400" b="1" dirty="0">
                <a:solidFill>
                  <a:srgbClr val="981936"/>
                </a:solidFill>
                <a:highlight>
                  <a:srgbClr val="FFFF00"/>
                </a:highlight>
              </a:rPr>
              <a:t>STP </a:t>
            </a:r>
            <a:r>
              <a:rPr lang="it-IT" sz="1400" b="1" dirty="0" err="1">
                <a:solidFill>
                  <a:srgbClr val="981936"/>
                </a:solidFill>
                <a:highlight>
                  <a:srgbClr val="FFFF00"/>
                </a:highlight>
              </a:rPr>
              <a:t>cells</a:t>
            </a:r>
            <a:endParaRPr lang="it-IT" sz="2800" b="1" dirty="0">
              <a:solidFill>
                <a:srgbClr val="981936"/>
              </a:solidFill>
              <a:highlight>
                <a:srgbClr val="FFFF00"/>
              </a:highlight>
            </a:endParaRPr>
          </a:p>
        </p:txBody>
      </p:sp>
      <mc:AlternateContent xmlns:mc="http://schemas.openxmlformats.org/markup-compatibility/2006" xmlns:a14="http://schemas.microsoft.com/office/drawing/2010/main">
        <mc:Choice Requires="a14">
          <p:sp>
            <p:nvSpPr>
              <p:cNvPr id="5" name="CasellaDiTesto 4">
                <a:extLst>
                  <a:ext uri="{FF2B5EF4-FFF2-40B4-BE49-F238E27FC236}">
                    <a16:creationId xmlns:a16="http://schemas.microsoft.com/office/drawing/2014/main" id="{BDD5FD94-05D5-C91E-CE1B-4C399D815DDD}"/>
                  </a:ext>
                </a:extLst>
              </p:cNvPr>
              <p:cNvSpPr txBox="1"/>
              <p:nvPr/>
            </p:nvSpPr>
            <p:spPr>
              <a:xfrm>
                <a:off x="532490" y="1422208"/>
                <a:ext cx="2562058" cy="42479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2000" i="1" smtClean="0">
                              <a:solidFill>
                                <a:srgbClr val="836967"/>
                              </a:solidFill>
                              <a:latin typeface="Cambria Math" panose="02040503050406030204" pitchFamily="18" charset="0"/>
                            </a:rPr>
                          </m:ctrlPr>
                        </m:sSubPr>
                        <m:e>
                          <m:r>
                            <a:rPr lang="en-US" sz="2000" i="1">
                              <a:latin typeface="Cambria Math" panose="02040503050406030204" pitchFamily="18" charset="0"/>
                            </a:rPr>
                            <m:t>𝑄</m:t>
                          </m:r>
                        </m:e>
                        <m:sub>
                          <m:r>
                            <a:rPr lang="it-IT" sz="2000" b="0" i="1" smtClean="0">
                              <a:latin typeface="Cambria Math" panose="02040503050406030204" pitchFamily="18" charset="0"/>
                            </a:rPr>
                            <m:t>𝑖𝑛𝑗</m:t>
                          </m:r>
                        </m:sub>
                      </m:sSub>
                      <m:r>
                        <a:rPr lang="en-US" sz="2000" i="0">
                          <a:latin typeface="Cambria Math" panose="02040503050406030204" pitchFamily="18" charset="0"/>
                        </a:rPr>
                        <m:t>=</m:t>
                      </m:r>
                      <m:r>
                        <a:rPr lang="en-US" sz="2000" i="1">
                          <a:latin typeface="Cambria Math" panose="02040503050406030204" pitchFamily="18" charset="0"/>
                        </a:rPr>
                        <m:t>𝑘</m:t>
                      </m:r>
                      <m:r>
                        <a:rPr lang="it-IT" sz="2000" b="0" i="0" smtClean="0">
                          <a:latin typeface="Cambria Math" panose="02040503050406030204" pitchFamily="18" charset="0"/>
                        </a:rPr>
                        <m:t> (</m:t>
                      </m:r>
                      <m:r>
                        <a:rPr lang="en-US" sz="2000" i="1">
                          <a:latin typeface="Cambria Math" panose="02040503050406030204" pitchFamily="18" charset="0"/>
                        </a:rPr>
                        <m:t>𝑇𝑃</m:t>
                      </m:r>
                      <m:r>
                        <a:rPr lang="en-US" sz="2000">
                          <a:latin typeface="Cambria Math" panose="02040503050406030204" pitchFamily="18" charset="0"/>
                        </a:rPr>
                        <m:t>+</m:t>
                      </m:r>
                      <m:sSub>
                        <m:sSubPr>
                          <m:ctrlPr>
                            <a:rPr lang="en-US" sz="2000" b="1" i="1">
                              <a:solidFill>
                                <a:srgbClr val="836967"/>
                              </a:solidFill>
                              <a:latin typeface="Cambria Math" panose="02040503050406030204" pitchFamily="18" charset="0"/>
                            </a:rPr>
                          </m:ctrlPr>
                        </m:sSubPr>
                        <m:e>
                          <m:r>
                            <a:rPr lang="en-US" sz="2000" b="1" i="1">
                              <a:latin typeface="Cambria Math" panose="02040503050406030204" pitchFamily="18" charset="0"/>
                            </a:rPr>
                            <m:t>𝒁</m:t>
                          </m:r>
                        </m:e>
                        <m:sub>
                          <m:r>
                            <a:rPr lang="en-US" sz="2000" b="1" i="1">
                              <a:latin typeface="Cambria Math" panose="02040503050406030204" pitchFamily="18" charset="0"/>
                            </a:rPr>
                            <m:t>𝟎</m:t>
                          </m:r>
                        </m:sub>
                      </m:sSub>
                      <m:r>
                        <a:rPr lang="it-IT" sz="2000" b="0" i="0" smtClean="0">
                          <a:latin typeface="Cambria Math" panose="02040503050406030204" pitchFamily="18" charset="0"/>
                        </a:rPr>
                        <m:t>)</m:t>
                      </m:r>
                    </m:oMath>
                  </m:oMathPara>
                </a14:m>
                <a:endParaRPr lang="en-US" sz="2000" i="1" dirty="0"/>
              </a:p>
            </p:txBody>
          </p:sp>
        </mc:Choice>
        <mc:Fallback xmlns="">
          <p:sp>
            <p:nvSpPr>
              <p:cNvPr id="5" name="CasellaDiTesto 4">
                <a:extLst>
                  <a:ext uri="{FF2B5EF4-FFF2-40B4-BE49-F238E27FC236}">
                    <a16:creationId xmlns:a16="http://schemas.microsoft.com/office/drawing/2014/main" id="{BDD5FD94-05D5-C91E-CE1B-4C399D815DDD}"/>
                  </a:ext>
                </a:extLst>
              </p:cNvPr>
              <p:cNvSpPr txBox="1">
                <a:spLocks noRot="1" noChangeAspect="1" noMove="1" noResize="1" noEditPoints="1" noAdjustHandles="1" noChangeArrowheads="1" noChangeShapeType="1" noTextEdit="1"/>
              </p:cNvSpPr>
              <p:nvPr/>
            </p:nvSpPr>
            <p:spPr>
              <a:xfrm>
                <a:off x="532490" y="1422208"/>
                <a:ext cx="2562058" cy="424796"/>
              </a:xfrm>
              <a:prstGeom prst="rect">
                <a:avLst/>
              </a:prstGeom>
              <a:blipFill>
                <a:blip r:embed="rId3"/>
                <a:stretch>
                  <a:fillRect b="-10000"/>
                </a:stretch>
              </a:blipFill>
            </p:spPr>
            <p:txBody>
              <a:bodyPr/>
              <a:lstStyle/>
              <a:p>
                <a:r>
                  <a:rPr lang="en-US">
                    <a:noFill/>
                  </a:rPr>
                  <a:t> </a:t>
                </a:r>
              </a:p>
            </p:txBody>
          </p:sp>
        </mc:Fallback>
      </mc:AlternateContent>
      <p:sp>
        <p:nvSpPr>
          <p:cNvPr id="8" name="CasellaDiTesto 7">
            <a:extLst>
              <a:ext uri="{FF2B5EF4-FFF2-40B4-BE49-F238E27FC236}">
                <a16:creationId xmlns:a16="http://schemas.microsoft.com/office/drawing/2014/main" id="{FB37B263-A204-AA22-2435-768035B5012C}"/>
              </a:ext>
            </a:extLst>
          </p:cNvPr>
          <p:cNvSpPr txBox="1"/>
          <p:nvPr/>
        </p:nvSpPr>
        <p:spPr>
          <a:xfrm>
            <a:off x="3291686" y="1357821"/>
            <a:ext cx="5069650" cy="529056"/>
          </a:xfrm>
          <a:prstGeom prst="rect">
            <a:avLst/>
          </a:prstGeom>
          <a:noFill/>
        </p:spPr>
        <p:txBody>
          <a:bodyPr wrap="square">
            <a:spAutoFit/>
          </a:bodyPr>
          <a:lstStyle/>
          <a:p>
            <a:pPr eaLnBrk="0" hangingPunct="0">
              <a:lnSpc>
                <a:spcPct val="105000"/>
              </a:lnSpc>
              <a:spcBef>
                <a:spcPts val="0"/>
              </a:spcBef>
              <a:spcAft>
                <a:spcPts val="0"/>
              </a:spcAft>
              <a:buClr>
                <a:srgbClr val="981936"/>
              </a:buClr>
            </a:pPr>
            <a:r>
              <a:rPr lang="en-US" sz="1400" i="1" kern="0" dirty="0">
                <a:latin typeface="+mn-lt"/>
              </a:rPr>
              <a:t>k</a:t>
            </a:r>
            <a:r>
              <a:rPr lang="en-US" sz="1400" kern="0" dirty="0">
                <a:latin typeface="+mn-lt"/>
              </a:rPr>
              <a:t> depends on cell materials and geometry </a:t>
            </a:r>
          </a:p>
          <a:p>
            <a:pPr eaLnBrk="0" hangingPunct="0">
              <a:lnSpc>
                <a:spcPct val="105000"/>
              </a:lnSpc>
              <a:spcBef>
                <a:spcPts val="0"/>
              </a:spcBef>
              <a:spcAft>
                <a:spcPts val="0"/>
              </a:spcAft>
              <a:buClr>
                <a:srgbClr val="981936"/>
              </a:buClr>
            </a:pPr>
            <a:r>
              <a:rPr lang="en-US" sz="1400" i="1" kern="0" dirty="0">
                <a:latin typeface="+mn-lt"/>
              </a:rPr>
              <a:t>Z</a:t>
            </a:r>
            <a:r>
              <a:rPr lang="en-US" sz="1400" i="1" kern="0" baseline="-25000" dirty="0">
                <a:latin typeface="+mn-lt"/>
              </a:rPr>
              <a:t>0</a:t>
            </a:r>
            <a:r>
              <a:rPr lang="en-US" sz="1400" kern="0" dirty="0">
                <a:latin typeface="+mn-lt"/>
              </a:rPr>
              <a:t> depends on geometry and electric field between cells</a:t>
            </a:r>
          </a:p>
        </p:txBody>
      </p:sp>
      <p:sp>
        <p:nvSpPr>
          <p:cNvPr id="22" name="CasellaDiTesto 21">
            <a:extLst>
              <a:ext uri="{FF2B5EF4-FFF2-40B4-BE49-F238E27FC236}">
                <a16:creationId xmlns:a16="http://schemas.microsoft.com/office/drawing/2014/main" id="{3DAD418F-150B-9AE0-0880-188C55484E26}"/>
              </a:ext>
            </a:extLst>
          </p:cNvPr>
          <p:cNvSpPr txBox="1"/>
          <p:nvPr/>
        </p:nvSpPr>
        <p:spPr>
          <a:xfrm>
            <a:off x="-77493" y="2014876"/>
            <a:ext cx="3987577" cy="1865126"/>
          </a:xfrm>
          <a:prstGeom prst="rect">
            <a:avLst/>
          </a:prstGeom>
          <a:noFill/>
        </p:spPr>
        <p:txBody>
          <a:bodyPr wrap="square">
            <a:spAutoFit/>
          </a:bodyPr>
          <a:lstStyle/>
          <a:p>
            <a:pPr marL="268288" indent="-231775">
              <a:spcBef>
                <a:spcPct val="20000"/>
              </a:spcBef>
              <a:buClr>
                <a:schemeClr val="tx1"/>
              </a:buClr>
              <a:buSzPct val="80000"/>
              <a:buFont typeface="Arial"/>
              <a:buChar char="•"/>
            </a:pPr>
            <a:r>
              <a:rPr lang="en-US" sz="1600" dirty="0"/>
              <a:t>The </a:t>
            </a:r>
            <a:r>
              <a:rPr lang="en-US" sz="1600" b="1" dirty="0"/>
              <a:t>weight of Z</a:t>
            </a:r>
            <a:r>
              <a:rPr lang="en-US" sz="1600" b="1" baseline="-25000" dirty="0"/>
              <a:t>0</a:t>
            </a:r>
            <a:r>
              <a:rPr lang="en-US" sz="1600" b="1" dirty="0"/>
              <a:t> increases with increasing pre-rad V</a:t>
            </a:r>
            <a:r>
              <a:rPr lang="en-US" sz="1600" b="1" baseline="-25000" dirty="0"/>
              <a:t>th</a:t>
            </a:r>
            <a:r>
              <a:rPr lang="en-US" sz="1600" dirty="0"/>
              <a:t>, as it depends on the electric field</a:t>
            </a:r>
          </a:p>
          <a:p>
            <a:pPr marL="268288" indent="-231775">
              <a:spcBef>
                <a:spcPct val="20000"/>
              </a:spcBef>
              <a:buClr>
                <a:schemeClr val="tx1"/>
              </a:buClr>
              <a:buSzPct val="80000"/>
              <a:buFont typeface="Arial"/>
              <a:buChar char="•"/>
            </a:pPr>
            <a:r>
              <a:rPr lang="en-US" sz="1600" dirty="0"/>
              <a:t>Therefore, charge loss normalized by the TP is comparatively larger in STP devices, and this is more apparent for L7 level, in agreement with data</a:t>
            </a:r>
          </a:p>
        </p:txBody>
      </p:sp>
      <p:sp>
        <p:nvSpPr>
          <p:cNvPr id="16" name="Title 1">
            <a:extLst>
              <a:ext uri="{FF2B5EF4-FFF2-40B4-BE49-F238E27FC236}">
                <a16:creationId xmlns:a16="http://schemas.microsoft.com/office/drawing/2014/main" id="{A39A7A30-3D83-40DE-9EE7-A75C641A3AB9}"/>
              </a:ext>
            </a:extLst>
          </p:cNvPr>
          <p:cNvSpPr txBox="1">
            <a:spLocks/>
          </p:cNvSpPr>
          <p:nvPr/>
        </p:nvSpPr>
        <p:spPr>
          <a:xfrm>
            <a:off x="832338" y="51797"/>
            <a:ext cx="8093298" cy="705332"/>
          </a:xfrm>
          <a:prstGeom prst="rect">
            <a:avLst/>
          </a:prstGeom>
        </p:spPr>
        <p:txBody>
          <a:bodyPr vert="horz" lIns="45720" rIns="45720" anchor="ctr">
            <a:noAutofit/>
          </a:bodyPr>
          <a:lstStyle>
            <a:lvl1pPr algn="l" rtl="0" eaLnBrk="1" latinLnBrk="0" hangingPunct="1">
              <a:spcBef>
                <a:spcPct val="0"/>
              </a:spcBef>
              <a:buNone/>
              <a:defRPr kumimoji="0" sz="2600" b="1" kern="1200">
                <a:solidFill>
                  <a:schemeClr val="tx1"/>
                </a:solidFill>
                <a:latin typeface="+mj-lt"/>
                <a:ea typeface="+mj-ea"/>
                <a:cs typeface="+mj-cs"/>
              </a:defRPr>
            </a:lvl1pPr>
          </a:lstStyle>
          <a:p>
            <a:r>
              <a:rPr lang="en-US" sz="2300" dirty="0"/>
              <a:t>WP05-JRA1 </a:t>
            </a:r>
            <a:r>
              <a:rPr lang="en-US" sz="2300" b="0" dirty="0">
                <a:solidFill>
                  <a:schemeClr val="tx1">
                    <a:lumMod val="60000"/>
                    <a:lumOff val="40000"/>
                  </a:schemeClr>
                </a:solidFill>
              </a:rPr>
              <a:t>Task 5.3 : 3D </a:t>
            </a:r>
            <a:r>
              <a:rPr lang="en-US" sz="2300" b="0" dirty="0" err="1">
                <a:solidFill>
                  <a:schemeClr val="tx1">
                    <a:lumMod val="60000"/>
                    <a:lumOff val="40000"/>
                  </a:schemeClr>
                </a:solidFill>
              </a:rPr>
              <a:t>Nand</a:t>
            </a:r>
            <a:r>
              <a:rPr lang="en-US" sz="2300" b="0" dirty="0">
                <a:solidFill>
                  <a:schemeClr val="tx1">
                    <a:lumMod val="60000"/>
                    <a:lumOff val="40000"/>
                  </a:schemeClr>
                </a:solidFill>
              </a:rPr>
              <a:t> Flash – Impact of Tier Pitch on TID Sensitivity of 3D NAND Cells</a:t>
            </a:r>
            <a:endParaRPr lang="en-GB" sz="2300" b="0" dirty="0">
              <a:solidFill>
                <a:schemeClr val="tx1">
                  <a:lumMod val="60000"/>
                  <a:lumOff val="40000"/>
                </a:schemeClr>
              </a:solidFill>
            </a:endParaRPr>
          </a:p>
        </p:txBody>
      </p:sp>
      <p:pic>
        <p:nvPicPr>
          <p:cNvPr id="17" name="Image 16">
            <a:extLst>
              <a:ext uri="{FF2B5EF4-FFF2-40B4-BE49-F238E27FC236}">
                <a16:creationId xmlns:a16="http://schemas.microsoft.com/office/drawing/2014/main" id="{D07BE25E-C6A5-48F0-ABE3-C8C7F876A15B}"/>
              </a:ext>
            </a:extLst>
          </p:cNvPr>
          <p:cNvPicPr>
            <a:picLocks noChangeAspect="1"/>
          </p:cNvPicPr>
          <p:nvPr/>
        </p:nvPicPr>
        <p:blipFill>
          <a:blip r:embed="rId4"/>
          <a:stretch>
            <a:fillRect/>
          </a:stretch>
        </p:blipFill>
        <p:spPr>
          <a:xfrm>
            <a:off x="75130" y="163366"/>
            <a:ext cx="647712" cy="647712"/>
          </a:xfrm>
          <a:prstGeom prst="rect">
            <a:avLst/>
          </a:prstGeom>
        </p:spPr>
      </p:pic>
      <p:sp>
        <p:nvSpPr>
          <p:cNvPr id="2" name="Rectangle 1">
            <a:extLst>
              <a:ext uri="{FF2B5EF4-FFF2-40B4-BE49-F238E27FC236}">
                <a16:creationId xmlns:a16="http://schemas.microsoft.com/office/drawing/2014/main" id="{E49957C3-C350-4308-970F-AE47168CA57F}"/>
              </a:ext>
            </a:extLst>
          </p:cNvPr>
          <p:cNvSpPr/>
          <p:nvPr/>
        </p:nvSpPr>
        <p:spPr>
          <a:xfrm>
            <a:off x="143213" y="3890902"/>
            <a:ext cx="4940577" cy="830997"/>
          </a:xfrm>
          <a:prstGeom prst="rect">
            <a:avLst/>
          </a:prstGeom>
        </p:spPr>
        <p:txBody>
          <a:bodyPr wrap="square">
            <a:spAutoFit/>
          </a:bodyPr>
          <a:lstStyle/>
          <a:p>
            <a:pPr algn="just"/>
            <a:r>
              <a:rPr lang="en-GB" sz="2000" b="1" dirty="0"/>
              <a:t>Future</a:t>
            </a:r>
            <a:r>
              <a:rPr lang="en-GB" sz="2000" dirty="0"/>
              <a:t> work</a:t>
            </a:r>
          </a:p>
          <a:p>
            <a:pPr marL="742950" lvl="1" indent="-285750">
              <a:buFont typeface="Wingdings" panose="05000000000000000000" pitchFamily="2" charset="2"/>
              <a:buChar char="§"/>
            </a:pPr>
            <a:r>
              <a:rPr lang="en-GB" sz="1400" dirty="0"/>
              <a:t>Study of interaction between heavy ions and TID</a:t>
            </a:r>
          </a:p>
          <a:p>
            <a:pPr marL="742950" lvl="1" indent="-285750">
              <a:buFont typeface="Wingdings" panose="05000000000000000000" pitchFamily="2" charset="2"/>
              <a:buChar char="§"/>
            </a:pPr>
            <a:r>
              <a:rPr lang="en-GB" sz="1400" dirty="0"/>
              <a:t>TCAD simulations</a:t>
            </a:r>
          </a:p>
        </p:txBody>
      </p:sp>
    </p:spTree>
    <p:extLst>
      <p:ext uri="{BB962C8B-B14F-4D97-AF65-F5344CB8AC3E}">
        <p14:creationId xmlns:p14="http://schemas.microsoft.com/office/powerpoint/2010/main" val="18099672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F56D7B61-2F6F-4480-8392-5B009685949A}"/>
              </a:ext>
            </a:extLst>
          </p:cNvPr>
          <p:cNvSpPr>
            <a:spLocks noGrp="1"/>
          </p:cNvSpPr>
          <p:nvPr>
            <p:ph idx="1"/>
          </p:nvPr>
        </p:nvSpPr>
        <p:spPr>
          <a:xfrm>
            <a:off x="985837" y="981878"/>
            <a:ext cx="7858125" cy="3203145"/>
          </a:xfrm>
        </p:spPr>
        <p:txBody>
          <a:bodyPr>
            <a:noAutofit/>
          </a:bodyPr>
          <a:lstStyle/>
          <a:p>
            <a:pPr>
              <a:buFont typeface="Wingdings" panose="05000000000000000000" pitchFamily="2" charset="2"/>
              <a:buChar char="q"/>
            </a:pPr>
            <a:r>
              <a:rPr lang="en-US" sz="1500" b="1" dirty="0"/>
              <a:t>Task Leader:  </a:t>
            </a:r>
            <a:r>
              <a:rPr lang="en-US" sz="1500" dirty="0"/>
              <a:t>UJM</a:t>
            </a:r>
          </a:p>
          <a:p>
            <a:pPr>
              <a:buFont typeface="Wingdings" panose="05000000000000000000" pitchFamily="2" charset="2"/>
              <a:buChar char="q"/>
            </a:pPr>
            <a:r>
              <a:rPr lang="en-US" sz="1500" b="1" dirty="0"/>
              <a:t>Participants: </a:t>
            </a:r>
            <a:r>
              <a:rPr lang="en-US" sz="1500" i="1" dirty="0"/>
              <a:t>TRIUMF, CERN, FINT, GSI, </a:t>
            </a:r>
            <a:r>
              <a:rPr lang="en-US" sz="1500" i="1" dirty="0" err="1"/>
              <a:t>UniPD</a:t>
            </a:r>
            <a:r>
              <a:rPr lang="en-US" sz="1500" i="1" dirty="0"/>
              <a:t>, UU, GANIL, UKRI-STFC, KUL</a:t>
            </a:r>
          </a:p>
          <a:p>
            <a:pPr>
              <a:buFont typeface="Wingdings" panose="05000000000000000000" pitchFamily="2" charset="2"/>
              <a:buChar char="q"/>
            </a:pPr>
            <a:r>
              <a:rPr lang="en-GB" sz="1500" b="1" dirty="0">
                <a:solidFill>
                  <a:srgbClr val="002060"/>
                </a:solidFill>
              </a:rPr>
              <a:t>PhD student L. </a:t>
            </a:r>
            <a:r>
              <a:rPr lang="en-GB" sz="1500" b="1" dirty="0" err="1">
                <a:solidFill>
                  <a:srgbClr val="002060"/>
                </a:solidFill>
              </a:rPr>
              <a:t>Weninger</a:t>
            </a:r>
            <a:r>
              <a:rPr lang="en-GB" sz="1500" b="1" dirty="0">
                <a:solidFill>
                  <a:srgbClr val="002060"/>
                </a:solidFill>
              </a:rPr>
              <a:t> UJM</a:t>
            </a:r>
            <a:endParaRPr lang="en-GB" sz="800" u="sng" dirty="0">
              <a:solidFill>
                <a:schemeClr val="tx1">
                  <a:lumMod val="60000"/>
                  <a:lumOff val="40000"/>
                </a:schemeClr>
              </a:solidFill>
            </a:endParaRPr>
          </a:p>
        </p:txBody>
      </p:sp>
      <p:sp>
        <p:nvSpPr>
          <p:cNvPr id="4" name="Espace réservé du numéro de diapositive 3">
            <a:extLst>
              <a:ext uri="{FF2B5EF4-FFF2-40B4-BE49-F238E27FC236}">
                <a16:creationId xmlns:a16="http://schemas.microsoft.com/office/drawing/2014/main" id="{D8B0B232-3D78-4ED2-B9B8-E66BF87C889C}"/>
              </a:ext>
            </a:extLst>
          </p:cNvPr>
          <p:cNvSpPr>
            <a:spLocks noGrp="1"/>
          </p:cNvSpPr>
          <p:nvPr>
            <p:ph type="sldNum" sz="quarter" idx="4"/>
          </p:nvPr>
        </p:nvSpPr>
        <p:spPr/>
        <p:txBody>
          <a:bodyPr/>
          <a:lstStyle/>
          <a:p>
            <a:fld id="{17918391-D411-FE40-AAD7-861AE5233E0E}" type="slidenum">
              <a:rPr lang="en-US" smtClean="0"/>
              <a:pPr/>
              <a:t>22</a:t>
            </a:fld>
            <a:endParaRPr lang="en-US" dirty="0"/>
          </a:p>
        </p:txBody>
      </p:sp>
      <p:sp>
        <p:nvSpPr>
          <p:cNvPr id="7" name="Title 1">
            <a:extLst>
              <a:ext uri="{FF2B5EF4-FFF2-40B4-BE49-F238E27FC236}">
                <a16:creationId xmlns:a16="http://schemas.microsoft.com/office/drawing/2014/main" id="{44F84B3D-729D-4999-964B-C652AE3B3A1E}"/>
              </a:ext>
            </a:extLst>
          </p:cNvPr>
          <p:cNvSpPr>
            <a:spLocks noGrp="1"/>
          </p:cNvSpPr>
          <p:nvPr>
            <p:ph type="title"/>
          </p:nvPr>
        </p:nvSpPr>
        <p:spPr>
          <a:xfrm>
            <a:off x="457200" y="154820"/>
            <a:ext cx="8468436" cy="705332"/>
          </a:xfrm>
        </p:spPr>
        <p:txBody>
          <a:bodyPr>
            <a:noAutofit/>
          </a:bodyPr>
          <a:lstStyle/>
          <a:p>
            <a:r>
              <a:rPr lang="en-US" sz="2300" dirty="0"/>
              <a:t>WP05-JRA1 </a:t>
            </a:r>
            <a:r>
              <a:rPr lang="en-US" sz="2300" b="0" dirty="0">
                <a:solidFill>
                  <a:schemeClr val="tx1">
                    <a:lumMod val="60000"/>
                    <a:lumOff val="40000"/>
                  </a:schemeClr>
                </a:solidFill>
              </a:rPr>
              <a:t>Task 5.3 : Innovative instrumentation applied to RADNEXT facilities </a:t>
            </a:r>
            <a:endParaRPr lang="en-GB" sz="2300" b="0" dirty="0">
              <a:solidFill>
                <a:schemeClr val="tx1">
                  <a:lumMod val="60000"/>
                  <a:lumOff val="40000"/>
                </a:schemeClr>
              </a:solidFill>
            </a:endParaRPr>
          </a:p>
        </p:txBody>
      </p:sp>
      <p:pic>
        <p:nvPicPr>
          <p:cNvPr id="8" name="Image 7">
            <a:extLst>
              <a:ext uri="{FF2B5EF4-FFF2-40B4-BE49-F238E27FC236}">
                <a16:creationId xmlns:a16="http://schemas.microsoft.com/office/drawing/2014/main" id="{6BFB6178-6509-43EF-9DEF-8DAFB5066E3B}"/>
              </a:ext>
            </a:extLst>
          </p:cNvPr>
          <p:cNvPicPr>
            <a:picLocks noChangeAspect="1"/>
          </p:cNvPicPr>
          <p:nvPr/>
        </p:nvPicPr>
        <p:blipFill>
          <a:blip r:embed="rId2"/>
          <a:stretch>
            <a:fillRect/>
          </a:stretch>
        </p:blipFill>
        <p:spPr>
          <a:xfrm>
            <a:off x="93393" y="1144283"/>
            <a:ext cx="1002303" cy="510450"/>
          </a:xfrm>
          <a:prstGeom prst="rect">
            <a:avLst/>
          </a:prstGeom>
        </p:spPr>
      </p:pic>
      <p:grpSp>
        <p:nvGrpSpPr>
          <p:cNvPr id="2" name="Groupe 1">
            <a:extLst>
              <a:ext uri="{FF2B5EF4-FFF2-40B4-BE49-F238E27FC236}">
                <a16:creationId xmlns:a16="http://schemas.microsoft.com/office/drawing/2014/main" id="{54BC497E-CD10-4A70-B71B-8CD42A92B15B}"/>
              </a:ext>
            </a:extLst>
          </p:cNvPr>
          <p:cNvGrpSpPr/>
          <p:nvPr/>
        </p:nvGrpSpPr>
        <p:grpSpPr>
          <a:xfrm>
            <a:off x="1525421" y="2246905"/>
            <a:ext cx="6093157" cy="2315468"/>
            <a:chOff x="1525421" y="2246905"/>
            <a:chExt cx="6093157" cy="2315468"/>
          </a:xfrm>
        </p:grpSpPr>
        <p:sp>
          <p:nvSpPr>
            <p:cNvPr id="5" name="Forme libre : forme 4">
              <a:extLst>
                <a:ext uri="{FF2B5EF4-FFF2-40B4-BE49-F238E27FC236}">
                  <a16:creationId xmlns:a16="http://schemas.microsoft.com/office/drawing/2014/main" id="{FD91537A-6D10-4C98-935F-6AD6A2EEF77C}"/>
                </a:ext>
              </a:extLst>
            </p:cNvPr>
            <p:cNvSpPr/>
            <p:nvPr/>
          </p:nvSpPr>
          <p:spPr>
            <a:xfrm>
              <a:off x="1525421" y="2246905"/>
              <a:ext cx="1489769" cy="2315468"/>
            </a:xfrm>
            <a:custGeom>
              <a:avLst/>
              <a:gdLst>
                <a:gd name="connsiteX0" fmla="*/ 0 w 1489769"/>
                <a:gd name="connsiteY0" fmla="*/ 148977 h 2315468"/>
                <a:gd name="connsiteX1" fmla="*/ 148977 w 1489769"/>
                <a:gd name="connsiteY1" fmla="*/ 0 h 2315468"/>
                <a:gd name="connsiteX2" fmla="*/ 1340792 w 1489769"/>
                <a:gd name="connsiteY2" fmla="*/ 0 h 2315468"/>
                <a:gd name="connsiteX3" fmla="*/ 1489769 w 1489769"/>
                <a:gd name="connsiteY3" fmla="*/ 148977 h 2315468"/>
                <a:gd name="connsiteX4" fmla="*/ 1489769 w 1489769"/>
                <a:gd name="connsiteY4" fmla="*/ 2166491 h 2315468"/>
                <a:gd name="connsiteX5" fmla="*/ 1340792 w 1489769"/>
                <a:gd name="connsiteY5" fmla="*/ 2315468 h 2315468"/>
                <a:gd name="connsiteX6" fmla="*/ 148977 w 1489769"/>
                <a:gd name="connsiteY6" fmla="*/ 2315468 h 2315468"/>
                <a:gd name="connsiteX7" fmla="*/ 0 w 1489769"/>
                <a:gd name="connsiteY7" fmla="*/ 2166491 h 2315468"/>
                <a:gd name="connsiteX8" fmla="*/ 0 w 1489769"/>
                <a:gd name="connsiteY8" fmla="*/ 148977 h 2315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89769" h="2315468">
                  <a:moveTo>
                    <a:pt x="0" y="148977"/>
                  </a:moveTo>
                  <a:cubicBezTo>
                    <a:pt x="0" y="66699"/>
                    <a:pt x="66699" y="0"/>
                    <a:pt x="148977" y="0"/>
                  </a:cubicBezTo>
                  <a:lnTo>
                    <a:pt x="1340792" y="0"/>
                  </a:lnTo>
                  <a:cubicBezTo>
                    <a:pt x="1423070" y="0"/>
                    <a:pt x="1489769" y="66699"/>
                    <a:pt x="1489769" y="148977"/>
                  </a:cubicBezTo>
                  <a:lnTo>
                    <a:pt x="1489769" y="2166491"/>
                  </a:lnTo>
                  <a:cubicBezTo>
                    <a:pt x="1489769" y="2248769"/>
                    <a:pt x="1423070" y="2315468"/>
                    <a:pt x="1340792" y="2315468"/>
                  </a:cubicBezTo>
                  <a:lnTo>
                    <a:pt x="148977" y="2315468"/>
                  </a:lnTo>
                  <a:cubicBezTo>
                    <a:pt x="66699" y="2315468"/>
                    <a:pt x="0" y="2248769"/>
                    <a:pt x="0" y="2166491"/>
                  </a:cubicBezTo>
                  <a:lnTo>
                    <a:pt x="0" y="148977"/>
                  </a:lnTo>
                  <a:close/>
                </a:path>
              </a:pathLst>
            </a:custGeom>
          </p:spPr>
          <p:style>
            <a:lnRef idx="2">
              <a:schemeClr val="dk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2">
                <a:hueOff val="0"/>
                <a:satOff val="0"/>
                <a:lumOff val="0"/>
                <a:alphaOff val="0"/>
              </a:schemeClr>
            </a:fontRef>
          </p:style>
          <p:txBody>
            <a:bodyPr spcFirstLastPara="0" vert="horz" wrap="square" lIns="92456" tIns="1018643" rIns="92456" bIns="555550" numCol="1" spcCol="1270" anchor="ctr" anchorCtr="0">
              <a:noAutofit/>
            </a:bodyPr>
            <a:lstStyle/>
            <a:p>
              <a:pPr marL="0" lvl="0" indent="0" algn="ctr" defTabSz="577850">
                <a:lnSpc>
                  <a:spcPct val="90000"/>
                </a:lnSpc>
                <a:spcBef>
                  <a:spcPct val="0"/>
                </a:spcBef>
                <a:spcAft>
                  <a:spcPct val="35000"/>
                </a:spcAft>
                <a:buFont typeface="Courier New" panose="02070309020205020404" pitchFamily="49" charset="0"/>
                <a:buNone/>
              </a:pPr>
              <a:r>
                <a:rPr lang="en-US" sz="1300" b="1" i="1" kern="1200" dirty="0"/>
                <a:t>Optical Fiber-based solutions*</a:t>
              </a:r>
              <a:endParaRPr lang="fr-FR" sz="1300" kern="1200" dirty="0"/>
            </a:p>
          </p:txBody>
        </p:sp>
        <p:sp>
          <p:nvSpPr>
            <p:cNvPr id="6" name="Ellipse 5">
              <a:extLst>
                <a:ext uri="{FF2B5EF4-FFF2-40B4-BE49-F238E27FC236}">
                  <a16:creationId xmlns:a16="http://schemas.microsoft.com/office/drawing/2014/main" id="{8EAC52EF-ED32-46CD-A1E5-914E5194F742}"/>
                </a:ext>
              </a:extLst>
            </p:cNvPr>
            <p:cNvSpPr/>
            <p:nvPr/>
          </p:nvSpPr>
          <p:spPr>
            <a:xfrm>
              <a:off x="1884780" y="2385833"/>
              <a:ext cx="771050" cy="771050"/>
            </a:xfrm>
            <a:prstGeom prst="ellipse">
              <a:avLst/>
            </a:prstGeom>
            <a:blipFill>
              <a:blip r:embed="rId3">
                <a:extLst>
                  <a:ext uri="{28A0092B-C50C-407E-A947-70E740481C1C}">
                    <a14:useLocalDpi xmlns:a14="http://schemas.microsoft.com/office/drawing/2010/main" val="0"/>
                  </a:ext>
                </a:extLst>
              </a:blip>
              <a:srcRect/>
              <a:stretch>
                <a:fillRect l="-17000" r="-17000"/>
              </a:stretch>
            </a:blipFill>
          </p:spPr>
          <p:style>
            <a:lnRef idx="2">
              <a:schemeClr val="dk2">
                <a:shade val="80000"/>
                <a:hueOff val="0"/>
                <a:satOff val="0"/>
                <a:lumOff val="0"/>
                <a:alphaOff val="0"/>
              </a:schemeClr>
            </a:lnRef>
            <a:fillRef idx="1">
              <a:scrgbClr r="0" g="0" b="0"/>
            </a:fillRef>
            <a:effectRef idx="0">
              <a:schemeClr val="dk2">
                <a:tint val="40000"/>
                <a:hueOff val="0"/>
                <a:satOff val="0"/>
                <a:lumOff val="0"/>
                <a:alphaOff val="0"/>
              </a:schemeClr>
            </a:effectRef>
            <a:fontRef idx="minor">
              <a:schemeClr val="lt1">
                <a:hueOff val="0"/>
                <a:satOff val="0"/>
                <a:lumOff val="0"/>
                <a:alphaOff val="0"/>
              </a:schemeClr>
            </a:fontRef>
          </p:style>
        </p:sp>
        <p:sp>
          <p:nvSpPr>
            <p:cNvPr id="10" name="Forme libre : forme 9">
              <a:extLst>
                <a:ext uri="{FF2B5EF4-FFF2-40B4-BE49-F238E27FC236}">
                  <a16:creationId xmlns:a16="http://schemas.microsoft.com/office/drawing/2014/main" id="{FB6C1A8F-40BD-4E7E-A3CA-159B1B0B5FE3}"/>
                </a:ext>
              </a:extLst>
            </p:cNvPr>
            <p:cNvSpPr/>
            <p:nvPr/>
          </p:nvSpPr>
          <p:spPr>
            <a:xfrm>
              <a:off x="3059883" y="2246905"/>
              <a:ext cx="1489769" cy="2315468"/>
            </a:xfrm>
            <a:custGeom>
              <a:avLst/>
              <a:gdLst>
                <a:gd name="connsiteX0" fmla="*/ 0 w 1489769"/>
                <a:gd name="connsiteY0" fmla="*/ 148977 h 2315468"/>
                <a:gd name="connsiteX1" fmla="*/ 148977 w 1489769"/>
                <a:gd name="connsiteY1" fmla="*/ 0 h 2315468"/>
                <a:gd name="connsiteX2" fmla="*/ 1340792 w 1489769"/>
                <a:gd name="connsiteY2" fmla="*/ 0 h 2315468"/>
                <a:gd name="connsiteX3" fmla="*/ 1489769 w 1489769"/>
                <a:gd name="connsiteY3" fmla="*/ 148977 h 2315468"/>
                <a:gd name="connsiteX4" fmla="*/ 1489769 w 1489769"/>
                <a:gd name="connsiteY4" fmla="*/ 2166491 h 2315468"/>
                <a:gd name="connsiteX5" fmla="*/ 1340792 w 1489769"/>
                <a:gd name="connsiteY5" fmla="*/ 2315468 h 2315468"/>
                <a:gd name="connsiteX6" fmla="*/ 148977 w 1489769"/>
                <a:gd name="connsiteY6" fmla="*/ 2315468 h 2315468"/>
                <a:gd name="connsiteX7" fmla="*/ 0 w 1489769"/>
                <a:gd name="connsiteY7" fmla="*/ 2166491 h 2315468"/>
                <a:gd name="connsiteX8" fmla="*/ 0 w 1489769"/>
                <a:gd name="connsiteY8" fmla="*/ 148977 h 2315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89769" h="2315468">
                  <a:moveTo>
                    <a:pt x="0" y="148977"/>
                  </a:moveTo>
                  <a:cubicBezTo>
                    <a:pt x="0" y="66699"/>
                    <a:pt x="66699" y="0"/>
                    <a:pt x="148977" y="0"/>
                  </a:cubicBezTo>
                  <a:lnTo>
                    <a:pt x="1340792" y="0"/>
                  </a:lnTo>
                  <a:cubicBezTo>
                    <a:pt x="1423070" y="0"/>
                    <a:pt x="1489769" y="66699"/>
                    <a:pt x="1489769" y="148977"/>
                  </a:cubicBezTo>
                  <a:lnTo>
                    <a:pt x="1489769" y="2166491"/>
                  </a:lnTo>
                  <a:cubicBezTo>
                    <a:pt x="1489769" y="2248769"/>
                    <a:pt x="1423070" y="2315468"/>
                    <a:pt x="1340792" y="2315468"/>
                  </a:cubicBezTo>
                  <a:lnTo>
                    <a:pt x="148977" y="2315468"/>
                  </a:lnTo>
                  <a:cubicBezTo>
                    <a:pt x="66699" y="2315468"/>
                    <a:pt x="0" y="2248769"/>
                    <a:pt x="0" y="2166491"/>
                  </a:cubicBezTo>
                  <a:lnTo>
                    <a:pt x="0" y="148977"/>
                  </a:lnTo>
                  <a:close/>
                </a:path>
              </a:pathLst>
            </a:custGeom>
            <a:solidFill>
              <a:schemeClr val="bg1"/>
            </a:solidFill>
          </p:spPr>
          <p:style>
            <a:lnRef idx="2">
              <a:schemeClr val="dk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2">
                <a:hueOff val="0"/>
                <a:satOff val="0"/>
                <a:lumOff val="0"/>
                <a:alphaOff val="0"/>
              </a:schemeClr>
            </a:fontRef>
          </p:style>
          <p:txBody>
            <a:bodyPr spcFirstLastPara="0" vert="horz" wrap="square" lIns="92456" tIns="1018643" rIns="92456" bIns="555550" numCol="1" spcCol="1270" anchor="ctr" anchorCtr="0">
              <a:noAutofit/>
            </a:bodyPr>
            <a:lstStyle/>
            <a:p>
              <a:pPr marL="0" lvl="0" indent="0" algn="ctr" defTabSz="577850">
                <a:lnSpc>
                  <a:spcPct val="90000"/>
                </a:lnSpc>
                <a:spcBef>
                  <a:spcPct val="0"/>
                </a:spcBef>
                <a:spcAft>
                  <a:spcPct val="35000"/>
                </a:spcAft>
                <a:buNone/>
              </a:pPr>
              <a:r>
                <a:rPr lang="en-US" sz="1300" b="1" i="1" kern="1200" dirty="0"/>
                <a:t>3D NAND Flash</a:t>
              </a:r>
              <a:br>
                <a:rPr lang="en-US" sz="1300" b="1" i="1" kern="1200" dirty="0"/>
              </a:br>
              <a:r>
                <a:rPr lang="en-US" sz="1300" b="1" i="1" kern="1200" dirty="0"/>
                <a:t>SEU monitor ** </a:t>
              </a:r>
              <a:endParaRPr lang="fr-FR" sz="1300" kern="1200" dirty="0"/>
            </a:p>
          </p:txBody>
        </p:sp>
        <p:sp>
          <p:nvSpPr>
            <p:cNvPr id="12" name="Ellipse 11">
              <a:extLst>
                <a:ext uri="{FF2B5EF4-FFF2-40B4-BE49-F238E27FC236}">
                  <a16:creationId xmlns:a16="http://schemas.microsoft.com/office/drawing/2014/main" id="{18C90448-5E0A-4497-B8F9-0F7524225EC5}"/>
                </a:ext>
              </a:extLst>
            </p:cNvPr>
            <p:cNvSpPr/>
            <p:nvPr/>
          </p:nvSpPr>
          <p:spPr>
            <a:xfrm>
              <a:off x="3419243" y="2385833"/>
              <a:ext cx="771050" cy="771050"/>
            </a:xfrm>
            <a:prstGeom prst="ellipse">
              <a:avLst/>
            </a:prstGeom>
            <a:blipFill>
              <a:blip r:embed="rId4">
                <a:extLst>
                  <a:ext uri="{28A0092B-C50C-407E-A947-70E740481C1C}">
                    <a14:useLocalDpi xmlns:a14="http://schemas.microsoft.com/office/drawing/2010/main" val="0"/>
                  </a:ext>
                </a:extLst>
              </a:blip>
              <a:srcRect/>
              <a:stretch>
                <a:fillRect l="-4000" r="-4000"/>
              </a:stretch>
            </a:blipFill>
          </p:spPr>
          <p:style>
            <a:lnRef idx="2">
              <a:schemeClr val="dk2">
                <a:shade val="80000"/>
                <a:hueOff val="0"/>
                <a:satOff val="0"/>
                <a:lumOff val="0"/>
                <a:alphaOff val="0"/>
              </a:schemeClr>
            </a:lnRef>
            <a:fillRef idx="1">
              <a:scrgbClr r="0" g="0" b="0"/>
            </a:fillRef>
            <a:effectRef idx="0">
              <a:schemeClr val="dk2">
                <a:tint val="40000"/>
                <a:hueOff val="0"/>
                <a:satOff val="0"/>
                <a:lumOff val="0"/>
                <a:alphaOff val="0"/>
              </a:schemeClr>
            </a:effectRef>
            <a:fontRef idx="minor">
              <a:schemeClr val="lt1">
                <a:hueOff val="0"/>
                <a:satOff val="0"/>
                <a:lumOff val="0"/>
                <a:alphaOff val="0"/>
              </a:schemeClr>
            </a:fontRef>
          </p:style>
        </p:sp>
        <p:sp>
          <p:nvSpPr>
            <p:cNvPr id="13" name="Forme libre : forme 12">
              <a:extLst>
                <a:ext uri="{FF2B5EF4-FFF2-40B4-BE49-F238E27FC236}">
                  <a16:creationId xmlns:a16="http://schemas.microsoft.com/office/drawing/2014/main" id="{84AFE7AA-23F4-42E8-81DA-99BE1EEAD03F}"/>
                </a:ext>
              </a:extLst>
            </p:cNvPr>
            <p:cNvSpPr/>
            <p:nvPr/>
          </p:nvSpPr>
          <p:spPr>
            <a:xfrm>
              <a:off x="4594346" y="2246905"/>
              <a:ext cx="1489769" cy="2315468"/>
            </a:xfrm>
            <a:custGeom>
              <a:avLst/>
              <a:gdLst>
                <a:gd name="connsiteX0" fmla="*/ 0 w 1489769"/>
                <a:gd name="connsiteY0" fmla="*/ 148977 h 2315468"/>
                <a:gd name="connsiteX1" fmla="*/ 148977 w 1489769"/>
                <a:gd name="connsiteY1" fmla="*/ 0 h 2315468"/>
                <a:gd name="connsiteX2" fmla="*/ 1340792 w 1489769"/>
                <a:gd name="connsiteY2" fmla="*/ 0 h 2315468"/>
                <a:gd name="connsiteX3" fmla="*/ 1489769 w 1489769"/>
                <a:gd name="connsiteY3" fmla="*/ 148977 h 2315468"/>
                <a:gd name="connsiteX4" fmla="*/ 1489769 w 1489769"/>
                <a:gd name="connsiteY4" fmla="*/ 2166491 h 2315468"/>
                <a:gd name="connsiteX5" fmla="*/ 1340792 w 1489769"/>
                <a:gd name="connsiteY5" fmla="*/ 2315468 h 2315468"/>
                <a:gd name="connsiteX6" fmla="*/ 148977 w 1489769"/>
                <a:gd name="connsiteY6" fmla="*/ 2315468 h 2315468"/>
                <a:gd name="connsiteX7" fmla="*/ 0 w 1489769"/>
                <a:gd name="connsiteY7" fmla="*/ 2166491 h 2315468"/>
                <a:gd name="connsiteX8" fmla="*/ 0 w 1489769"/>
                <a:gd name="connsiteY8" fmla="*/ 148977 h 2315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89769" h="2315468">
                  <a:moveTo>
                    <a:pt x="0" y="148977"/>
                  </a:moveTo>
                  <a:cubicBezTo>
                    <a:pt x="0" y="66699"/>
                    <a:pt x="66699" y="0"/>
                    <a:pt x="148977" y="0"/>
                  </a:cubicBezTo>
                  <a:lnTo>
                    <a:pt x="1340792" y="0"/>
                  </a:lnTo>
                  <a:cubicBezTo>
                    <a:pt x="1423070" y="0"/>
                    <a:pt x="1489769" y="66699"/>
                    <a:pt x="1489769" y="148977"/>
                  </a:cubicBezTo>
                  <a:lnTo>
                    <a:pt x="1489769" y="2166491"/>
                  </a:lnTo>
                  <a:cubicBezTo>
                    <a:pt x="1489769" y="2248769"/>
                    <a:pt x="1423070" y="2315468"/>
                    <a:pt x="1340792" y="2315468"/>
                  </a:cubicBezTo>
                  <a:lnTo>
                    <a:pt x="148977" y="2315468"/>
                  </a:lnTo>
                  <a:cubicBezTo>
                    <a:pt x="66699" y="2315468"/>
                    <a:pt x="0" y="2248769"/>
                    <a:pt x="0" y="2166491"/>
                  </a:cubicBezTo>
                  <a:lnTo>
                    <a:pt x="0" y="148977"/>
                  </a:lnTo>
                  <a:close/>
                </a:path>
              </a:pathLst>
            </a:custGeom>
            <a:solidFill>
              <a:schemeClr val="tx1">
                <a:lumMod val="20000"/>
                <a:lumOff val="80000"/>
              </a:schemeClr>
            </a:solidFill>
          </p:spPr>
          <p:style>
            <a:lnRef idx="2">
              <a:schemeClr val="dk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2">
                <a:hueOff val="0"/>
                <a:satOff val="0"/>
                <a:lumOff val="0"/>
                <a:alphaOff val="0"/>
              </a:schemeClr>
            </a:fontRef>
          </p:style>
          <p:txBody>
            <a:bodyPr spcFirstLastPara="0" vert="horz" wrap="square" lIns="92456" tIns="1018643" rIns="92456" bIns="555550" numCol="1" spcCol="1270" anchor="ctr" anchorCtr="0">
              <a:noAutofit/>
            </a:bodyPr>
            <a:lstStyle/>
            <a:p>
              <a:pPr marL="0" lvl="0" indent="0" algn="ctr" defTabSz="577850">
                <a:lnSpc>
                  <a:spcPct val="90000"/>
                </a:lnSpc>
                <a:spcBef>
                  <a:spcPct val="0"/>
                </a:spcBef>
                <a:spcAft>
                  <a:spcPct val="35000"/>
                </a:spcAft>
                <a:buFont typeface="Courier New" panose="02070309020205020404" pitchFamily="49" charset="0"/>
                <a:buNone/>
              </a:pPr>
              <a:r>
                <a:rPr lang="en-US" sz="1300" b="1" i="1" kern="1200" dirty="0"/>
                <a:t>Characterization of neutron fields **</a:t>
              </a:r>
              <a:endParaRPr lang="fr-FR" sz="1300" kern="1200" dirty="0"/>
            </a:p>
          </p:txBody>
        </p:sp>
        <p:sp>
          <p:nvSpPr>
            <p:cNvPr id="14" name="Ellipse 13">
              <a:extLst>
                <a:ext uri="{FF2B5EF4-FFF2-40B4-BE49-F238E27FC236}">
                  <a16:creationId xmlns:a16="http://schemas.microsoft.com/office/drawing/2014/main" id="{451CA953-1404-4ADC-B63B-7027B252F465}"/>
                </a:ext>
              </a:extLst>
            </p:cNvPr>
            <p:cNvSpPr/>
            <p:nvPr/>
          </p:nvSpPr>
          <p:spPr>
            <a:xfrm>
              <a:off x="4953705" y="2385833"/>
              <a:ext cx="771050" cy="771050"/>
            </a:xfrm>
            <a:prstGeom prst="ellipse">
              <a:avLst/>
            </a:prstGeom>
            <a:blipFill>
              <a:blip r:embed="rId5">
                <a:extLst>
                  <a:ext uri="{28A0092B-C50C-407E-A947-70E740481C1C}">
                    <a14:useLocalDpi xmlns:a14="http://schemas.microsoft.com/office/drawing/2010/main" val="0"/>
                  </a:ext>
                </a:extLst>
              </a:blip>
              <a:srcRect/>
              <a:stretch>
                <a:fillRect l="-17000" r="-17000"/>
              </a:stretch>
            </a:blipFill>
          </p:spPr>
          <p:style>
            <a:lnRef idx="2">
              <a:schemeClr val="dk2">
                <a:shade val="80000"/>
                <a:hueOff val="0"/>
                <a:satOff val="0"/>
                <a:lumOff val="0"/>
                <a:alphaOff val="0"/>
              </a:schemeClr>
            </a:lnRef>
            <a:fillRef idx="1">
              <a:scrgbClr r="0" g="0" b="0"/>
            </a:fillRef>
            <a:effectRef idx="0">
              <a:schemeClr val="dk2">
                <a:tint val="40000"/>
                <a:hueOff val="0"/>
                <a:satOff val="0"/>
                <a:lumOff val="0"/>
                <a:alphaOff val="0"/>
              </a:schemeClr>
            </a:effectRef>
            <a:fontRef idx="minor">
              <a:schemeClr val="lt1">
                <a:hueOff val="0"/>
                <a:satOff val="0"/>
                <a:lumOff val="0"/>
                <a:alphaOff val="0"/>
              </a:schemeClr>
            </a:fontRef>
          </p:style>
        </p:sp>
        <p:sp>
          <p:nvSpPr>
            <p:cNvPr id="15" name="Forme libre : forme 14">
              <a:extLst>
                <a:ext uri="{FF2B5EF4-FFF2-40B4-BE49-F238E27FC236}">
                  <a16:creationId xmlns:a16="http://schemas.microsoft.com/office/drawing/2014/main" id="{7699827F-7932-4470-B2D6-282BAF4D8F2C}"/>
                </a:ext>
              </a:extLst>
            </p:cNvPr>
            <p:cNvSpPr/>
            <p:nvPr/>
          </p:nvSpPr>
          <p:spPr>
            <a:xfrm>
              <a:off x="6128809" y="2246905"/>
              <a:ext cx="1489769" cy="2315468"/>
            </a:xfrm>
            <a:custGeom>
              <a:avLst/>
              <a:gdLst>
                <a:gd name="connsiteX0" fmla="*/ 0 w 1489769"/>
                <a:gd name="connsiteY0" fmla="*/ 148977 h 2315468"/>
                <a:gd name="connsiteX1" fmla="*/ 148977 w 1489769"/>
                <a:gd name="connsiteY1" fmla="*/ 0 h 2315468"/>
                <a:gd name="connsiteX2" fmla="*/ 1340792 w 1489769"/>
                <a:gd name="connsiteY2" fmla="*/ 0 h 2315468"/>
                <a:gd name="connsiteX3" fmla="*/ 1489769 w 1489769"/>
                <a:gd name="connsiteY3" fmla="*/ 148977 h 2315468"/>
                <a:gd name="connsiteX4" fmla="*/ 1489769 w 1489769"/>
                <a:gd name="connsiteY4" fmla="*/ 2166491 h 2315468"/>
                <a:gd name="connsiteX5" fmla="*/ 1340792 w 1489769"/>
                <a:gd name="connsiteY5" fmla="*/ 2315468 h 2315468"/>
                <a:gd name="connsiteX6" fmla="*/ 148977 w 1489769"/>
                <a:gd name="connsiteY6" fmla="*/ 2315468 h 2315468"/>
                <a:gd name="connsiteX7" fmla="*/ 0 w 1489769"/>
                <a:gd name="connsiteY7" fmla="*/ 2166491 h 2315468"/>
                <a:gd name="connsiteX8" fmla="*/ 0 w 1489769"/>
                <a:gd name="connsiteY8" fmla="*/ 148977 h 2315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89769" h="2315468">
                  <a:moveTo>
                    <a:pt x="0" y="148977"/>
                  </a:moveTo>
                  <a:cubicBezTo>
                    <a:pt x="0" y="66699"/>
                    <a:pt x="66699" y="0"/>
                    <a:pt x="148977" y="0"/>
                  </a:cubicBezTo>
                  <a:lnTo>
                    <a:pt x="1340792" y="0"/>
                  </a:lnTo>
                  <a:cubicBezTo>
                    <a:pt x="1423070" y="0"/>
                    <a:pt x="1489769" y="66699"/>
                    <a:pt x="1489769" y="148977"/>
                  </a:cubicBezTo>
                  <a:lnTo>
                    <a:pt x="1489769" y="2166491"/>
                  </a:lnTo>
                  <a:cubicBezTo>
                    <a:pt x="1489769" y="2248769"/>
                    <a:pt x="1423070" y="2315468"/>
                    <a:pt x="1340792" y="2315468"/>
                  </a:cubicBezTo>
                  <a:lnTo>
                    <a:pt x="148977" y="2315468"/>
                  </a:lnTo>
                  <a:cubicBezTo>
                    <a:pt x="66699" y="2315468"/>
                    <a:pt x="0" y="2248769"/>
                    <a:pt x="0" y="2166491"/>
                  </a:cubicBezTo>
                  <a:lnTo>
                    <a:pt x="0" y="148977"/>
                  </a:lnTo>
                  <a:close/>
                </a:path>
              </a:pathLst>
            </a:custGeom>
          </p:spPr>
          <p:style>
            <a:lnRef idx="2">
              <a:schemeClr val="dk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2">
                <a:hueOff val="0"/>
                <a:satOff val="0"/>
                <a:lumOff val="0"/>
                <a:alphaOff val="0"/>
              </a:schemeClr>
            </a:fontRef>
          </p:style>
          <p:txBody>
            <a:bodyPr spcFirstLastPara="0" vert="horz" wrap="square" lIns="92456" tIns="1018643" rIns="92456" bIns="555550" numCol="1" spcCol="1270" anchor="ctr" anchorCtr="0">
              <a:noAutofit/>
            </a:bodyPr>
            <a:lstStyle/>
            <a:p>
              <a:pPr marL="0" lvl="0" indent="0" algn="ctr" defTabSz="577850">
                <a:lnSpc>
                  <a:spcPct val="90000"/>
                </a:lnSpc>
                <a:spcBef>
                  <a:spcPct val="0"/>
                </a:spcBef>
                <a:spcAft>
                  <a:spcPct val="35000"/>
                </a:spcAft>
                <a:buNone/>
              </a:pPr>
              <a:r>
                <a:rPr lang="fr-FR" sz="1300" b="1" i="1" kern="1200" dirty="0"/>
                <a:t>SRAM </a:t>
              </a:r>
              <a:r>
                <a:rPr lang="fr-FR" sz="1300" b="1" i="1" kern="1200" dirty="0" err="1"/>
                <a:t>Dosimetry</a:t>
              </a:r>
              <a:endParaRPr lang="fr-FR" sz="1300" b="1" i="1" kern="1200" dirty="0"/>
            </a:p>
          </p:txBody>
        </p:sp>
        <p:sp>
          <p:nvSpPr>
            <p:cNvPr id="16" name="Ellipse 15">
              <a:extLst>
                <a:ext uri="{FF2B5EF4-FFF2-40B4-BE49-F238E27FC236}">
                  <a16:creationId xmlns:a16="http://schemas.microsoft.com/office/drawing/2014/main" id="{C4722AF6-B1DA-4D32-BA94-0EC73987D63B}"/>
                </a:ext>
              </a:extLst>
            </p:cNvPr>
            <p:cNvSpPr/>
            <p:nvPr/>
          </p:nvSpPr>
          <p:spPr>
            <a:xfrm>
              <a:off x="6488168" y="2385833"/>
              <a:ext cx="771050" cy="771050"/>
            </a:xfrm>
            <a:prstGeom prst="ellipse">
              <a:avLst/>
            </a:prstGeom>
            <a:blipFill>
              <a:blip r:embed="rId6">
                <a:extLst>
                  <a:ext uri="{28A0092B-C50C-407E-A947-70E740481C1C}">
                    <a14:useLocalDpi xmlns:a14="http://schemas.microsoft.com/office/drawing/2010/main" val="0"/>
                  </a:ext>
                </a:extLst>
              </a:blip>
              <a:srcRect/>
              <a:stretch>
                <a:fillRect l="-10000" r="-10000"/>
              </a:stretch>
            </a:blipFill>
          </p:spPr>
          <p:style>
            <a:lnRef idx="2">
              <a:schemeClr val="dk2">
                <a:shade val="80000"/>
                <a:hueOff val="0"/>
                <a:satOff val="0"/>
                <a:lumOff val="0"/>
                <a:alphaOff val="0"/>
              </a:schemeClr>
            </a:lnRef>
            <a:fillRef idx="1">
              <a:scrgbClr r="0" g="0" b="0"/>
            </a:fillRef>
            <a:effectRef idx="0">
              <a:schemeClr val="dk2">
                <a:tint val="40000"/>
                <a:hueOff val="0"/>
                <a:satOff val="0"/>
                <a:lumOff val="0"/>
                <a:alphaOff val="0"/>
              </a:schemeClr>
            </a:effectRef>
            <a:fontRef idx="minor">
              <a:schemeClr val="lt1">
                <a:hueOff val="0"/>
                <a:satOff val="0"/>
                <a:lumOff val="0"/>
                <a:alphaOff val="0"/>
              </a:schemeClr>
            </a:fontRef>
          </p:style>
        </p:sp>
        <p:sp>
          <p:nvSpPr>
            <p:cNvPr id="17" name="Flèche : double flèche horizontale 16">
              <a:extLst>
                <a:ext uri="{FF2B5EF4-FFF2-40B4-BE49-F238E27FC236}">
                  <a16:creationId xmlns:a16="http://schemas.microsoft.com/office/drawing/2014/main" id="{92A3784D-5205-489B-8861-EAB848E4A5E5}"/>
                </a:ext>
              </a:extLst>
            </p:cNvPr>
            <p:cNvSpPr/>
            <p:nvPr/>
          </p:nvSpPr>
          <p:spPr>
            <a:xfrm>
              <a:off x="1767839" y="4099279"/>
              <a:ext cx="5608320" cy="347320"/>
            </a:xfrm>
            <a:prstGeom prst="leftRightArrow">
              <a:avLst/>
            </a:prstGeom>
          </p:spPr>
          <p:style>
            <a:lnRef idx="2">
              <a:schemeClr val="lt1">
                <a:hueOff val="0"/>
                <a:satOff val="0"/>
                <a:lumOff val="0"/>
                <a:alphaOff val="0"/>
              </a:schemeClr>
            </a:lnRef>
            <a:fillRef idx="1">
              <a:schemeClr val="dk2">
                <a:tint val="60000"/>
                <a:hueOff val="0"/>
                <a:satOff val="0"/>
                <a:lumOff val="0"/>
                <a:alphaOff val="0"/>
              </a:schemeClr>
            </a:fillRef>
            <a:effectRef idx="0">
              <a:schemeClr val="dk2">
                <a:tint val="60000"/>
                <a:hueOff val="0"/>
                <a:satOff val="0"/>
                <a:lumOff val="0"/>
                <a:alphaOff val="0"/>
              </a:schemeClr>
            </a:effectRef>
            <a:fontRef idx="minor">
              <a:schemeClr val="dk2">
                <a:hueOff val="0"/>
                <a:satOff val="0"/>
                <a:lumOff val="0"/>
                <a:alphaOff val="0"/>
              </a:schemeClr>
            </a:fontRef>
          </p:style>
        </p:sp>
      </p:grpSp>
      <p:sp>
        <p:nvSpPr>
          <p:cNvPr id="18" name="Segnaposto piè di pagina 4">
            <a:extLst>
              <a:ext uri="{FF2B5EF4-FFF2-40B4-BE49-F238E27FC236}">
                <a16:creationId xmlns:a16="http://schemas.microsoft.com/office/drawing/2014/main" id="{8D67DEA1-ABC0-4EF1-82CA-310379D1224E}"/>
              </a:ext>
            </a:extLst>
          </p:cNvPr>
          <p:cNvSpPr>
            <a:spLocks noGrp="1"/>
          </p:cNvSpPr>
          <p:nvPr>
            <p:ph type="ftr" sz="quarter" idx="3"/>
          </p:nvPr>
        </p:nvSpPr>
        <p:spPr>
          <a:xfrm>
            <a:off x="3407569" y="4767263"/>
            <a:ext cx="4670787" cy="273844"/>
          </a:xfrm>
        </p:spPr>
        <p:txBody>
          <a:bodyPr/>
          <a:lstStyle/>
          <a:p>
            <a:r>
              <a:rPr lang="en-GB" dirty="0"/>
              <a:t>RADNEXT 4th Annual Meeting – 12-13 May 2025</a:t>
            </a:r>
            <a:endParaRPr lang="en-US" dirty="0"/>
          </a:p>
        </p:txBody>
      </p:sp>
    </p:spTree>
    <p:extLst>
      <p:ext uri="{BB962C8B-B14F-4D97-AF65-F5344CB8AC3E}">
        <p14:creationId xmlns:p14="http://schemas.microsoft.com/office/powerpoint/2010/main" val="643191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4" name="Image 3">
            <a:extLst>
              <a:ext uri="{FF2B5EF4-FFF2-40B4-BE49-F238E27FC236}">
                <a16:creationId xmlns:a16="http://schemas.microsoft.com/office/drawing/2014/main" id="{03A1A0A0-B694-4927-92A3-4B0D12317F6E}"/>
              </a:ext>
            </a:extLst>
          </p:cNvPr>
          <p:cNvPicPr>
            <a:picLocks noChangeAspect="1"/>
          </p:cNvPicPr>
          <p:nvPr/>
        </p:nvPicPr>
        <p:blipFill>
          <a:blip r:embed="rId3"/>
          <a:stretch>
            <a:fillRect/>
          </a:stretch>
        </p:blipFill>
        <p:spPr>
          <a:xfrm>
            <a:off x="165816" y="2609696"/>
            <a:ext cx="4670787" cy="1943209"/>
          </a:xfrm>
          <a:prstGeom prst="rect">
            <a:avLst/>
          </a:prstGeom>
        </p:spPr>
      </p:pic>
      <p:sp>
        <p:nvSpPr>
          <p:cNvPr id="33" name="Title 1">
            <a:extLst>
              <a:ext uri="{FF2B5EF4-FFF2-40B4-BE49-F238E27FC236}">
                <a16:creationId xmlns:a16="http://schemas.microsoft.com/office/drawing/2014/main" id="{68379052-0C23-43DC-9C15-3D3E0B68E4BB}"/>
              </a:ext>
            </a:extLst>
          </p:cNvPr>
          <p:cNvSpPr txBox="1">
            <a:spLocks/>
          </p:cNvSpPr>
          <p:nvPr/>
        </p:nvSpPr>
        <p:spPr>
          <a:xfrm>
            <a:off x="1018055" y="19252"/>
            <a:ext cx="8233101" cy="705332"/>
          </a:xfrm>
          <a:prstGeom prst="rect">
            <a:avLst/>
          </a:prstGeom>
        </p:spPr>
        <p:txBody>
          <a:bodyPr vert="horz" lIns="45720" tIns="0" rIns="45720" bIns="0" anchor="t">
            <a:noAutofit/>
          </a:bodyPr>
          <a:lstStyle>
            <a:lvl1pPr algn="l" rtl="0" eaLnBrk="1" latinLnBrk="0" hangingPunct="1">
              <a:spcBef>
                <a:spcPct val="0"/>
              </a:spcBef>
              <a:buNone/>
              <a:defRPr kumimoji="0" sz="1800" b="1" kern="1200">
                <a:solidFill>
                  <a:schemeClr val="tx1"/>
                </a:solidFill>
                <a:latin typeface="+mj-lt"/>
                <a:ea typeface="+mj-ea"/>
                <a:cs typeface="+mj-cs"/>
              </a:defRPr>
            </a:lvl1pPr>
          </a:lstStyle>
          <a:p>
            <a:r>
              <a:rPr lang="en-US" sz="2500" dirty="0"/>
              <a:t>WP05-JRA1 </a:t>
            </a:r>
            <a:r>
              <a:rPr lang="en-US" sz="2500" b="0" dirty="0">
                <a:solidFill>
                  <a:schemeClr val="tx1">
                    <a:lumMod val="60000"/>
                    <a:lumOff val="40000"/>
                  </a:schemeClr>
                </a:solidFill>
              </a:rPr>
              <a:t>Task 5.3 : </a:t>
            </a:r>
            <a:r>
              <a:rPr lang="en-US" sz="2300" b="0" dirty="0"/>
              <a:t>Characterization of neutron fields at NFS white neutron beam</a:t>
            </a:r>
            <a:br>
              <a:rPr lang="fr-FR" sz="2500" dirty="0"/>
            </a:br>
            <a:br>
              <a:rPr lang="en-US" sz="2500" b="0" dirty="0"/>
            </a:br>
            <a:endParaRPr lang="en-GB" sz="2500" b="0" dirty="0"/>
          </a:p>
        </p:txBody>
      </p:sp>
      <p:sp>
        <p:nvSpPr>
          <p:cNvPr id="56" name="Google Shape;56;p13"/>
          <p:cNvSpPr txBox="1">
            <a:spLocks noGrp="1"/>
          </p:cNvSpPr>
          <p:nvPr>
            <p:ph type="title"/>
          </p:nvPr>
        </p:nvSpPr>
        <p:spPr>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SzPct val="57558"/>
              <a:buNone/>
            </a:pPr>
            <a:r>
              <a:rPr lang="en" sz="1720" b="1">
                <a:solidFill>
                  <a:schemeClr val="lt1"/>
                </a:solidFill>
              </a:rPr>
              <a:t>RADNEXT, WP5 - Task 5.3, D5.4 Characterization of neutron fields at the NFS facility</a:t>
            </a:r>
            <a:endParaRPr sz="1720" b="1">
              <a:solidFill>
                <a:schemeClr val="lt1"/>
              </a:solidFill>
            </a:endParaRPr>
          </a:p>
          <a:p>
            <a:pPr marL="0" lvl="0" indent="0" algn="l" rtl="0">
              <a:spcBef>
                <a:spcPts val="0"/>
              </a:spcBef>
              <a:spcAft>
                <a:spcPts val="0"/>
              </a:spcAft>
              <a:buSzPct val="77612"/>
              <a:buNone/>
            </a:pPr>
            <a:r>
              <a:rPr lang="en" sz="1275" b="1">
                <a:solidFill>
                  <a:schemeClr val="lt1"/>
                </a:solidFill>
              </a:rPr>
              <a:t>D. Tarrío and S. Pomp (Uppsala University, Sweden), L. de Arruda and X. Ledoux (GANIL, France)</a:t>
            </a:r>
            <a:endParaRPr sz="1275" b="1">
              <a:solidFill>
                <a:schemeClr val="lt1"/>
              </a:solidFill>
            </a:endParaRPr>
          </a:p>
        </p:txBody>
      </p:sp>
      <p:sp>
        <p:nvSpPr>
          <p:cNvPr id="57" name="Google Shape;57;p13"/>
          <p:cNvSpPr txBox="1">
            <a:spLocks noGrp="1"/>
          </p:cNvSpPr>
          <p:nvPr>
            <p:ph type="sldNum" sz="quarter" idx="4"/>
          </p:nvPr>
        </p:nvSpPr>
        <p:spPr>
          <a:prstGeom prst="rect">
            <a:avLst/>
          </a:prstGeom>
        </p:spPr>
        <p:txBody>
          <a:bodyPr spcFirstLastPara="1" wrap="square" lIns="91425" tIns="91425" rIns="91425" bIns="91425" anchor="ctr" anchorCtr="0">
            <a:normAutofit fontScale="55000" lnSpcReduction="20000"/>
          </a:bodyPr>
          <a:lstStyle/>
          <a:p>
            <a:pPr marL="0" lvl="0" indent="0" algn="r" rtl="0">
              <a:spcBef>
                <a:spcPts val="0"/>
              </a:spcBef>
              <a:spcAft>
                <a:spcPts val="0"/>
              </a:spcAft>
              <a:buNone/>
            </a:pPr>
            <a:fld id="{00000000-1234-1234-1234-123412341234}" type="slidenum">
              <a:rPr lang="en">
                <a:solidFill>
                  <a:schemeClr val="lt1"/>
                </a:solidFill>
              </a:rPr>
              <a:t>23</a:t>
            </a:fld>
            <a:endParaRPr>
              <a:solidFill>
                <a:schemeClr val="lt1"/>
              </a:solidFill>
            </a:endParaRPr>
          </a:p>
        </p:txBody>
      </p:sp>
      <p:sp>
        <p:nvSpPr>
          <p:cNvPr id="60" name="Google Shape;60;p13"/>
          <p:cNvSpPr txBox="1"/>
          <p:nvPr/>
        </p:nvSpPr>
        <p:spPr>
          <a:xfrm>
            <a:off x="564377" y="1199745"/>
            <a:ext cx="8122423" cy="1179780"/>
          </a:xfrm>
          <a:prstGeom prst="rect">
            <a:avLst/>
          </a:prstGeom>
          <a:noFill/>
          <a:ln>
            <a:noFill/>
          </a:ln>
        </p:spPr>
        <p:txBody>
          <a:bodyPr spcFirstLastPara="1" wrap="square" lIns="91425" tIns="91425" rIns="91425" bIns="91425" anchor="t" anchorCtr="0">
            <a:spAutoFit/>
          </a:bodyPr>
          <a:lstStyle/>
          <a:p>
            <a:pPr marL="914400" lvl="1" indent="-292100" algn="just" rtl="0">
              <a:spcBef>
                <a:spcPts val="1000"/>
              </a:spcBef>
              <a:spcAft>
                <a:spcPts val="0"/>
              </a:spcAft>
              <a:buClr>
                <a:schemeClr val="dk1"/>
              </a:buClr>
              <a:buSzPts val="1000"/>
              <a:buChar char="○"/>
            </a:pPr>
            <a:r>
              <a:rPr lang="en-US" sz="1600" b="1" dirty="0">
                <a:solidFill>
                  <a:schemeClr val="dk1"/>
                </a:solidFill>
              </a:rPr>
              <a:t>Neutrons for Science (NFS) at GANIL (France) is a new neutron facility</a:t>
            </a:r>
          </a:p>
          <a:p>
            <a:pPr marL="914400" lvl="1" indent="-292100" algn="just" rtl="0">
              <a:spcBef>
                <a:spcPts val="1000"/>
              </a:spcBef>
              <a:spcAft>
                <a:spcPts val="0"/>
              </a:spcAft>
              <a:buClr>
                <a:schemeClr val="dk1"/>
              </a:buClr>
              <a:buSzPts val="1000"/>
              <a:buChar char="○"/>
            </a:pPr>
            <a:r>
              <a:rPr lang="en" sz="1600" dirty="0">
                <a:solidFill>
                  <a:schemeClr val="dk1"/>
                </a:solidFill>
              </a:rPr>
              <a:t>White spectrum neutron beam extends,from ~1 to ~ 40 MeV neutrons, and is produced by 40-MeV deuterons hitting on a 9-mm thick Beryllium target.</a:t>
            </a:r>
            <a:endParaRPr sz="1600" dirty="0">
              <a:solidFill>
                <a:schemeClr val="dk1"/>
              </a:solidFill>
            </a:endParaRPr>
          </a:p>
        </p:txBody>
      </p:sp>
      <p:sp>
        <p:nvSpPr>
          <p:cNvPr id="81" name="Google Shape;81;p13"/>
          <p:cNvSpPr txBox="1"/>
          <p:nvPr/>
        </p:nvSpPr>
        <p:spPr>
          <a:xfrm>
            <a:off x="4212951" y="3960142"/>
            <a:ext cx="2889900" cy="307800"/>
          </a:xfrm>
          <a:prstGeom prst="rect">
            <a:avLst/>
          </a:prstGeom>
          <a:noFill/>
          <a:ln>
            <a:noFill/>
          </a:ln>
        </p:spPr>
        <p:txBody>
          <a:bodyPr spcFirstLastPara="1" wrap="square" lIns="91425" tIns="91425" rIns="91425" bIns="91425" anchor="t" anchorCtr="0">
            <a:spAutoFit/>
          </a:bodyPr>
          <a:lstStyle/>
          <a:p>
            <a:pPr marL="0" lvl="0" indent="0" algn="l" rtl="0">
              <a:spcBef>
                <a:spcPts val="1000"/>
              </a:spcBef>
              <a:spcAft>
                <a:spcPts val="0"/>
              </a:spcAft>
              <a:buNone/>
            </a:pPr>
            <a:r>
              <a:rPr lang="en" sz="800" i="1" dirty="0">
                <a:solidFill>
                  <a:srgbClr val="595959"/>
                </a:solidFill>
              </a:rPr>
              <a:t>Scheme of NFS facility, highlighting its main components.</a:t>
            </a:r>
            <a:endParaRPr sz="800" i="1" dirty="0">
              <a:solidFill>
                <a:srgbClr val="595959"/>
              </a:solidFill>
            </a:endParaRPr>
          </a:p>
        </p:txBody>
      </p:sp>
      <p:sp>
        <p:nvSpPr>
          <p:cNvPr id="32" name="Ellipse 31">
            <a:extLst>
              <a:ext uri="{FF2B5EF4-FFF2-40B4-BE49-F238E27FC236}">
                <a16:creationId xmlns:a16="http://schemas.microsoft.com/office/drawing/2014/main" id="{38447C29-AD99-4455-9709-0C2DE87852DC}"/>
              </a:ext>
            </a:extLst>
          </p:cNvPr>
          <p:cNvSpPr/>
          <p:nvPr/>
        </p:nvSpPr>
        <p:spPr>
          <a:xfrm>
            <a:off x="61311" y="1378303"/>
            <a:ext cx="771050" cy="771050"/>
          </a:xfrm>
          <a:prstGeom prst="ellipse">
            <a:avLst/>
          </a:prstGeom>
          <a:blipFill>
            <a:blip r:embed="rId4">
              <a:extLst>
                <a:ext uri="{28A0092B-C50C-407E-A947-70E740481C1C}">
                  <a14:useLocalDpi xmlns:a14="http://schemas.microsoft.com/office/drawing/2010/main" val="0"/>
                </a:ext>
              </a:extLst>
            </a:blip>
            <a:srcRect/>
            <a:stretch>
              <a:fillRect l="-17000" r="-17000"/>
            </a:stretch>
          </a:blipFill>
        </p:spPr>
        <p:style>
          <a:lnRef idx="2">
            <a:schemeClr val="dk2">
              <a:shade val="80000"/>
              <a:hueOff val="0"/>
              <a:satOff val="0"/>
              <a:lumOff val="0"/>
              <a:alphaOff val="0"/>
            </a:schemeClr>
          </a:lnRef>
          <a:fillRef idx="1">
            <a:scrgbClr r="0" g="0" b="0"/>
          </a:fillRef>
          <a:effectRef idx="0">
            <a:schemeClr val="dk2">
              <a:tint val="40000"/>
              <a:hueOff val="0"/>
              <a:satOff val="0"/>
              <a:lumOff val="0"/>
              <a:alphaOff val="0"/>
            </a:schemeClr>
          </a:effectRef>
          <a:fontRef idx="minor">
            <a:schemeClr val="lt1">
              <a:hueOff val="0"/>
              <a:satOff val="0"/>
              <a:lumOff val="0"/>
              <a:alphaOff val="0"/>
            </a:schemeClr>
          </a:fontRef>
        </p:style>
      </p:sp>
      <p:sp>
        <p:nvSpPr>
          <p:cNvPr id="16" name="Espace réservé du numéro de diapositive 3">
            <a:extLst>
              <a:ext uri="{FF2B5EF4-FFF2-40B4-BE49-F238E27FC236}">
                <a16:creationId xmlns:a16="http://schemas.microsoft.com/office/drawing/2014/main" id="{91FD29DB-1A9C-412A-9296-D753AFDBF6DE}"/>
              </a:ext>
            </a:extLst>
          </p:cNvPr>
          <p:cNvSpPr txBox="1">
            <a:spLocks/>
          </p:cNvSpPr>
          <p:nvPr/>
        </p:nvSpPr>
        <p:spPr>
          <a:xfrm>
            <a:off x="8132669" y="4785473"/>
            <a:ext cx="501424"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23</a:t>
            </a:fld>
            <a:endParaRPr lang="en-US" dirty="0"/>
          </a:p>
        </p:txBody>
      </p:sp>
      <p:pic>
        <p:nvPicPr>
          <p:cNvPr id="17" name="Graphique 16">
            <a:extLst>
              <a:ext uri="{FF2B5EF4-FFF2-40B4-BE49-F238E27FC236}">
                <a16:creationId xmlns:a16="http://schemas.microsoft.com/office/drawing/2014/main" id="{B95D92C5-4ACB-4A1B-86E8-7B1DABC7902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5595" y="39880"/>
            <a:ext cx="642285" cy="638233"/>
          </a:xfrm>
          <a:prstGeom prst="rect">
            <a:avLst/>
          </a:prstGeom>
        </p:spPr>
      </p:pic>
      <p:pic>
        <p:nvPicPr>
          <p:cNvPr id="18" name="Image 17">
            <a:extLst>
              <a:ext uri="{FF2B5EF4-FFF2-40B4-BE49-F238E27FC236}">
                <a16:creationId xmlns:a16="http://schemas.microsoft.com/office/drawing/2014/main" id="{107610D2-EFF6-4E93-AB96-E5F6B963C423}"/>
              </a:ext>
            </a:extLst>
          </p:cNvPr>
          <p:cNvPicPr>
            <a:picLocks noChangeAspect="1"/>
          </p:cNvPicPr>
          <p:nvPr/>
        </p:nvPicPr>
        <p:blipFill rotWithShape="1">
          <a:blip r:embed="rId7"/>
          <a:srcRect b="5644"/>
          <a:stretch/>
        </p:blipFill>
        <p:spPr>
          <a:xfrm>
            <a:off x="61311" y="760933"/>
            <a:ext cx="1428163" cy="316523"/>
          </a:xfrm>
          <a:prstGeom prst="rect">
            <a:avLst/>
          </a:prstGeom>
        </p:spPr>
      </p:pic>
      <p:sp>
        <p:nvSpPr>
          <p:cNvPr id="2" name="Rectangle 1">
            <a:extLst>
              <a:ext uri="{FF2B5EF4-FFF2-40B4-BE49-F238E27FC236}">
                <a16:creationId xmlns:a16="http://schemas.microsoft.com/office/drawing/2014/main" id="{3788B64C-3DEF-4B88-B49C-18FAC836AED4}"/>
              </a:ext>
            </a:extLst>
          </p:cNvPr>
          <p:cNvSpPr/>
          <p:nvPr/>
        </p:nvSpPr>
        <p:spPr>
          <a:xfrm>
            <a:off x="5040923" y="2700528"/>
            <a:ext cx="3780692" cy="1077218"/>
          </a:xfrm>
          <a:prstGeom prst="rect">
            <a:avLst/>
          </a:prstGeom>
        </p:spPr>
        <p:txBody>
          <a:bodyPr wrap="square">
            <a:spAutoFit/>
          </a:bodyPr>
          <a:lstStyle/>
          <a:p>
            <a:pPr marL="457200" lvl="0" indent="-292100" algn="just">
              <a:spcBef>
                <a:spcPts val="1000"/>
              </a:spcBef>
              <a:spcAft>
                <a:spcPts val="1000"/>
              </a:spcAft>
              <a:buClr>
                <a:schemeClr val="dk1"/>
              </a:buClr>
              <a:buSzPts val="1000"/>
              <a:buChar char="●"/>
            </a:pPr>
            <a:r>
              <a:rPr lang="en-US" sz="1600" b="1" dirty="0">
                <a:solidFill>
                  <a:schemeClr val="dk1"/>
                </a:solidFill>
              </a:rPr>
              <a:t>Experimental setup</a:t>
            </a:r>
            <a:r>
              <a:rPr lang="en-US" sz="1600" dirty="0">
                <a:solidFill>
                  <a:schemeClr val="dk1"/>
                </a:solidFill>
              </a:rPr>
              <a:t>: The Medley setup, formerly used at Uppsala with quasi monoenergetic neutron beams.</a:t>
            </a:r>
          </a:p>
        </p:txBody>
      </p:sp>
      <p:sp>
        <p:nvSpPr>
          <p:cNvPr id="3" name="Rectangle 2">
            <a:extLst>
              <a:ext uri="{FF2B5EF4-FFF2-40B4-BE49-F238E27FC236}">
                <a16:creationId xmlns:a16="http://schemas.microsoft.com/office/drawing/2014/main" id="{F0019B1F-F85B-48B6-90BC-C6FF51C694F9}"/>
              </a:ext>
            </a:extLst>
          </p:cNvPr>
          <p:cNvSpPr/>
          <p:nvPr/>
        </p:nvSpPr>
        <p:spPr>
          <a:xfrm>
            <a:off x="1489474" y="879717"/>
            <a:ext cx="4023281" cy="369332"/>
          </a:xfrm>
          <a:prstGeom prst="rect">
            <a:avLst/>
          </a:prstGeom>
        </p:spPr>
        <p:txBody>
          <a:bodyPr wrap="none">
            <a:spAutoFit/>
          </a:bodyPr>
          <a:lstStyle/>
          <a:p>
            <a:r>
              <a:rPr lang="en-US" b="1" dirty="0">
                <a:solidFill>
                  <a:srgbClr val="002060"/>
                </a:solidFill>
                <a:highlight>
                  <a:srgbClr val="FFFF00"/>
                </a:highlight>
                <a:sym typeface="Wingdings" panose="05000000000000000000" pitchFamily="2" charset="2"/>
              </a:rPr>
              <a:t>Focus by </a:t>
            </a:r>
            <a:r>
              <a:rPr lang="fr-FR" b="1" dirty="0">
                <a:highlight>
                  <a:srgbClr val="FFFF00"/>
                </a:highlight>
              </a:rPr>
              <a:t>Lucas de Arruda, UU</a:t>
            </a:r>
            <a:r>
              <a:rPr lang="en-US" b="1" dirty="0">
                <a:solidFill>
                  <a:srgbClr val="002060"/>
                </a:solidFill>
                <a:highlight>
                  <a:srgbClr val="FFFF00"/>
                </a:highlight>
              </a:rPr>
              <a:t>(UU)</a:t>
            </a:r>
            <a:endParaRPr lang="fr-FR" dirty="0"/>
          </a:p>
        </p:txBody>
      </p:sp>
      <p:sp>
        <p:nvSpPr>
          <p:cNvPr id="15" name="Segnaposto piè di pagina 4">
            <a:extLst>
              <a:ext uri="{FF2B5EF4-FFF2-40B4-BE49-F238E27FC236}">
                <a16:creationId xmlns:a16="http://schemas.microsoft.com/office/drawing/2014/main" id="{68E17449-CFE6-4336-86C3-D2810D88B772}"/>
              </a:ext>
            </a:extLst>
          </p:cNvPr>
          <p:cNvSpPr>
            <a:spLocks noGrp="1"/>
          </p:cNvSpPr>
          <p:nvPr>
            <p:ph type="ftr" sz="quarter" idx="3"/>
          </p:nvPr>
        </p:nvSpPr>
        <p:spPr>
          <a:xfrm>
            <a:off x="3407569" y="4767263"/>
            <a:ext cx="4670787" cy="273844"/>
          </a:xfrm>
        </p:spPr>
        <p:txBody>
          <a:bodyPr/>
          <a:lstStyle/>
          <a:p>
            <a:r>
              <a:rPr lang="en-GB" dirty="0"/>
              <a:t>RADNEXT 4th Annual Meeting – 12-13 May 2025</a:t>
            </a:r>
            <a:endParaRPr lang="en-US" dirty="0"/>
          </a:p>
        </p:txBody>
      </p:sp>
    </p:spTree>
    <p:extLst>
      <p:ext uri="{BB962C8B-B14F-4D97-AF65-F5344CB8AC3E}">
        <p14:creationId xmlns:p14="http://schemas.microsoft.com/office/powerpoint/2010/main" val="340404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B593ACAC-E675-4463-9ADF-A753B91379C3}"/>
              </a:ext>
            </a:extLst>
          </p:cNvPr>
          <p:cNvSpPr>
            <a:spLocks noGrp="1"/>
          </p:cNvSpPr>
          <p:nvPr>
            <p:ph type="sldNum" sz="quarter" idx="4"/>
          </p:nvPr>
        </p:nvSpPr>
        <p:spPr/>
        <p:txBody>
          <a:bodyPr/>
          <a:lstStyle/>
          <a:p>
            <a:fld id="{17918391-D411-FE40-AAD7-861AE5233E0E}" type="slidenum">
              <a:rPr lang="en-US" smtClean="0"/>
              <a:pPr/>
              <a:t>24</a:t>
            </a:fld>
            <a:endParaRPr lang="en-US" dirty="0"/>
          </a:p>
        </p:txBody>
      </p:sp>
      <p:sp>
        <p:nvSpPr>
          <p:cNvPr id="5" name="Espace réservé du pied de page 4">
            <a:extLst>
              <a:ext uri="{FF2B5EF4-FFF2-40B4-BE49-F238E27FC236}">
                <a16:creationId xmlns:a16="http://schemas.microsoft.com/office/drawing/2014/main" id="{B8EF08FF-1A67-47A7-8619-820CDFEA9B50}"/>
              </a:ext>
            </a:extLst>
          </p:cNvPr>
          <p:cNvSpPr>
            <a:spLocks noGrp="1"/>
          </p:cNvSpPr>
          <p:nvPr>
            <p:ph type="ftr" sz="quarter" idx="3"/>
          </p:nvPr>
        </p:nvSpPr>
        <p:spPr/>
        <p:txBody>
          <a:bodyPr/>
          <a:lstStyle/>
          <a:p>
            <a:r>
              <a:rPr lang="en-GB"/>
              <a:t>RADNEXT 4th Annual Meeting – 12-13 May 2025</a:t>
            </a:r>
            <a:endParaRPr lang="en-US" dirty="0"/>
          </a:p>
        </p:txBody>
      </p:sp>
      <p:sp>
        <p:nvSpPr>
          <p:cNvPr id="6" name="Title 1">
            <a:extLst>
              <a:ext uri="{FF2B5EF4-FFF2-40B4-BE49-F238E27FC236}">
                <a16:creationId xmlns:a16="http://schemas.microsoft.com/office/drawing/2014/main" id="{BD5DE2BA-0D1F-411B-9465-9C9254125189}"/>
              </a:ext>
            </a:extLst>
          </p:cNvPr>
          <p:cNvSpPr txBox="1">
            <a:spLocks/>
          </p:cNvSpPr>
          <p:nvPr/>
        </p:nvSpPr>
        <p:spPr>
          <a:xfrm>
            <a:off x="914400" y="154820"/>
            <a:ext cx="8011236" cy="705332"/>
          </a:xfrm>
          <a:prstGeom prst="rect">
            <a:avLst/>
          </a:prstGeom>
        </p:spPr>
        <p:txBody>
          <a:bodyPr vert="horz" lIns="45720" tIns="0" rIns="45720" bIns="0" anchor="t">
            <a:noAutofit/>
          </a:bodyPr>
          <a:lstStyle>
            <a:lvl1pPr algn="l" rtl="0" eaLnBrk="1" latinLnBrk="0" hangingPunct="1">
              <a:spcBef>
                <a:spcPct val="0"/>
              </a:spcBef>
              <a:buNone/>
              <a:defRPr kumimoji="0" sz="1800" b="1" kern="1200">
                <a:solidFill>
                  <a:schemeClr val="tx1"/>
                </a:solidFill>
                <a:latin typeface="+mj-lt"/>
                <a:ea typeface="+mj-ea"/>
                <a:cs typeface="+mj-cs"/>
              </a:defRPr>
            </a:lvl1pPr>
          </a:lstStyle>
          <a:p>
            <a:r>
              <a:rPr lang="en-US" sz="2300" dirty="0"/>
              <a:t>WP05-JRA1 </a:t>
            </a:r>
            <a:r>
              <a:rPr lang="en-US" sz="2300" b="0" dirty="0">
                <a:solidFill>
                  <a:schemeClr val="tx1">
                    <a:lumMod val="60000"/>
                    <a:lumOff val="40000"/>
                  </a:schemeClr>
                </a:solidFill>
              </a:rPr>
              <a:t>Task 5.4 : </a:t>
            </a:r>
            <a:r>
              <a:rPr lang="en-US" sz="2400" dirty="0">
                <a:solidFill>
                  <a:schemeClr val="tx1">
                    <a:lumMod val="60000"/>
                    <a:lumOff val="40000"/>
                  </a:schemeClr>
                </a:solidFill>
              </a:rPr>
              <a:t>develop, characterize and qualify low-cost detectors and dosimeters: SRAM</a:t>
            </a:r>
            <a:endParaRPr lang="en-GB" sz="2300" b="0" dirty="0">
              <a:solidFill>
                <a:schemeClr val="tx1">
                  <a:lumMod val="60000"/>
                  <a:lumOff val="40000"/>
                </a:schemeClr>
              </a:solidFill>
            </a:endParaRPr>
          </a:p>
        </p:txBody>
      </p:sp>
      <p:pic>
        <p:nvPicPr>
          <p:cNvPr id="7" name="Image 6">
            <a:extLst>
              <a:ext uri="{FF2B5EF4-FFF2-40B4-BE49-F238E27FC236}">
                <a16:creationId xmlns:a16="http://schemas.microsoft.com/office/drawing/2014/main" id="{2ACB9303-CB93-4BB2-806D-1D18C7113D84}"/>
              </a:ext>
            </a:extLst>
          </p:cNvPr>
          <p:cNvPicPr>
            <a:picLocks noChangeAspect="1"/>
          </p:cNvPicPr>
          <p:nvPr/>
        </p:nvPicPr>
        <p:blipFill>
          <a:blip r:embed="rId2"/>
          <a:stretch>
            <a:fillRect/>
          </a:stretch>
        </p:blipFill>
        <p:spPr>
          <a:xfrm>
            <a:off x="-165017" y="154820"/>
            <a:ext cx="1253922" cy="705331"/>
          </a:xfrm>
          <a:prstGeom prst="rect">
            <a:avLst/>
          </a:prstGeom>
        </p:spPr>
      </p:pic>
      <p:sp>
        <p:nvSpPr>
          <p:cNvPr id="8" name="Rectangle 7">
            <a:extLst>
              <a:ext uri="{FF2B5EF4-FFF2-40B4-BE49-F238E27FC236}">
                <a16:creationId xmlns:a16="http://schemas.microsoft.com/office/drawing/2014/main" id="{C3F6923D-0FC4-43CA-BC54-2EA2C3B82D3E}"/>
              </a:ext>
            </a:extLst>
          </p:cNvPr>
          <p:cNvSpPr/>
          <p:nvPr/>
        </p:nvSpPr>
        <p:spPr>
          <a:xfrm>
            <a:off x="41031" y="927398"/>
            <a:ext cx="6963507" cy="1077218"/>
          </a:xfrm>
          <a:prstGeom prst="rect">
            <a:avLst/>
          </a:prstGeom>
        </p:spPr>
        <p:txBody>
          <a:bodyPr wrap="square">
            <a:spAutoFit/>
          </a:bodyPr>
          <a:lstStyle/>
          <a:p>
            <a:pPr marL="285750" indent="-285750">
              <a:buFont typeface="Wingdings" panose="05000000000000000000" pitchFamily="2" charset="2"/>
              <a:buChar char="q"/>
            </a:pPr>
            <a:r>
              <a:rPr lang="en-US" sz="1600" dirty="0">
                <a:latin typeface="Times New Roman" panose="02020603050405020304" pitchFamily="18" charset="0"/>
                <a:ea typeface="Times New Roman" panose="02020603050405020304" pitchFamily="18" charset="0"/>
              </a:rPr>
              <a:t>Static Random-Access Memories (SRAMs) are good candidates for radiation beams characterization thanks to the </a:t>
            </a:r>
            <a:r>
              <a:rPr lang="en-US" sz="1600" b="1" dirty="0">
                <a:latin typeface="Times New Roman" panose="02020603050405020304" pitchFamily="18" charset="0"/>
                <a:ea typeface="Times New Roman" panose="02020603050405020304" pitchFamily="18" charset="0"/>
              </a:rPr>
              <a:t>linear correlation between </a:t>
            </a:r>
            <a:r>
              <a:rPr lang="en-US" sz="1600" dirty="0">
                <a:latin typeface="Times New Roman" panose="02020603050405020304" pitchFamily="18" charset="0"/>
                <a:ea typeface="Times New Roman" panose="02020603050405020304" pitchFamily="18" charset="0"/>
              </a:rPr>
              <a:t>the number of </a:t>
            </a:r>
            <a:r>
              <a:rPr lang="en-US" sz="1600" b="1" dirty="0">
                <a:latin typeface="Times New Roman" panose="02020603050405020304" pitchFamily="18" charset="0"/>
                <a:ea typeface="Times New Roman" panose="02020603050405020304" pitchFamily="18" charset="0"/>
              </a:rPr>
              <a:t>SEU </a:t>
            </a:r>
            <a:r>
              <a:rPr lang="en-US" sz="1600" dirty="0">
                <a:latin typeface="Times New Roman" panose="02020603050405020304" pitchFamily="18" charset="0"/>
                <a:ea typeface="Times New Roman" panose="02020603050405020304" pitchFamily="18" charset="0"/>
              </a:rPr>
              <a:t>and the </a:t>
            </a:r>
            <a:r>
              <a:rPr lang="en-US" sz="1600" b="1" dirty="0">
                <a:latin typeface="Times New Roman" panose="02020603050405020304" pitchFamily="18" charset="0"/>
                <a:ea typeface="Times New Roman" panose="02020603050405020304" pitchFamily="18" charset="0"/>
              </a:rPr>
              <a:t>particle fluence </a:t>
            </a:r>
            <a:r>
              <a:rPr lang="en-US" sz="1600" dirty="0">
                <a:latin typeface="Times New Roman" panose="02020603050405020304" pitchFamily="18" charset="0"/>
                <a:ea typeface="Times New Roman" panose="02020603050405020304" pitchFamily="18" charset="0"/>
              </a:rPr>
              <a:t>they receive, combined with the readout ease and overall low cost of the solution. </a:t>
            </a:r>
            <a:endParaRPr lang="fr-FR" sz="1600" dirty="0"/>
          </a:p>
        </p:txBody>
      </p:sp>
      <p:sp>
        <p:nvSpPr>
          <p:cNvPr id="9" name="Rectangle 8">
            <a:extLst>
              <a:ext uri="{FF2B5EF4-FFF2-40B4-BE49-F238E27FC236}">
                <a16:creationId xmlns:a16="http://schemas.microsoft.com/office/drawing/2014/main" id="{8A76A647-39AC-4B2B-BA3C-A661BFF45CBE}"/>
              </a:ext>
            </a:extLst>
          </p:cNvPr>
          <p:cNvSpPr/>
          <p:nvPr/>
        </p:nvSpPr>
        <p:spPr>
          <a:xfrm>
            <a:off x="41030" y="2105567"/>
            <a:ext cx="6477001" cy="2554545"/>
          </a:xfrm>
          <a:prstGeom prst="rect">
            <a:avLst/>
          </a:prstGeom>
        </p:spPr>
        <p:txBody>
          <a:bodyPr wrap="square">
            <a:spAutoFit/>
          </a:bodyPr>
          <a:lstStyle/>
          <a:p>
            <a:pPr marL="285750" indent="-285750">
              <a:buFont typeface="Wingdings" panose="05000000000000000000" pitchFamily="2" charset="2"/>
              <a:buChar char="ü"/>
            </a:pPr>
            <a:r>
              <a:rPr lang="en-US" sz="1600" dirty="0">
                <a:latin typeface="Times New Roman" panose="02020603050405020304" pitchFamily="18" charset="0"/>
                <a:ea typeface="Times New Roman" panose="02020603050405020304" pitchFamily="18" charset="0"/>
              </a:rPr>
              <a:t>[Collab CERN – UO – DLR] study of the secondary neutron field produced by a 15-MV radiotherapy facility / Benchmark between measurements and simulations</a:t>
            </a:r>
          </a:p>
          <a:p>
            <a:pPr marL="285750" indent="-285750">
              <a:buFont typeface="Wingdings" panose="05000000000000000000" pitchFamily="2" charset="2"/>
              <a:buChar char="ü"/>
            </a:pPr>
            <a:endParaRPr lang="en-US" sz="1600" dirty="0">
              <a:latin typeface="Times New Roman" panose="02020603050405020304" pitchFamily="18" charset="0"/>
            </a:endParaRPr>
          </a:p>
          <a:p>
            <a:pPr marL="285750" indent="-285750">
              <a:buFont typeface="Wingdings" panose="05000000000000000000" pitchFamily="2" charset="2"/>
              <a:buChar char="ü"/>
            </a:pPr>
            <a:r>
              <a:rPr lang="en-US" sz="1600" dirty="0">
                <a:latin typeface="Times New Roman" panose="02020603050405020304" pitchFamily="18" charset="0"/>
                <a:ea typeface="Times New Roman" panose="02020603050405020304" pitchFamily="18" charset="0"/>
              </a:rPr>
              <a:t>[Collab CERN – ENEA – </a:t>
            </a:r>
            <a:r>
              <a:rPr lang="en-US" sz="1600" dirty="0" err="1">
                <a:latin typeface="Times New Roman" panose="02020603050405020304" pitchFamily="18" charset="0"/>
                <a:ea typeface="Times New Roman" panose="02020603050405020304" pitchFamily="18" charset="0"/>
              </a:rPr>
              <a:t>Datzmann</a:t>
            </a:r>
            <a:r>
              <a:rPr lang="en-US" sz="1600" dirty="0">
                <a:latin typeface="Times New Roman" panose="02020603050405020304" pitchFamily="18" charset="0"/>
                <a:ea typeface="Times New Roman" panose="02020603050405020304" pitchFamily="18" charset="0"/>
              </a:rPr>
              <a:t> Interact and innovate - UJM] SRAM detector was used to compare results across a broad range of heavy-ion facilities</a:t>
            </a:r>
          </a:p>
          <a:p>
            <a:pPr marL="285750" indent="-285750">
              <a:buFont typeface="Wingdings" panose="05000000000000000000" pitchFamily="2" charset="2"/>
              <a:buChar char="ü"/>
            </a:pPr>
            <a:endParaRPr lang="en-US" sz="1600" dirty="0">
              <a:latin typeface="Times New Roman" panose="02020603050405020304" pitchFamily="18" charset="0"/>
            </a:endParaRPr>
          </a:p>
          <a:p>
            <a:pPr marL="285750" indent="-285750">
              <a:buFont typeface="Wingdings" panose="05000000000000000000" pitchFamily="2" charset="2"/>
              <a:buChar char="ü"/>
            </a:pPr>
            <a:r>
              <a:rPr lang="en-US" sz="1600" dirty="0">
                <a:latin typeface="Times New Roman" panose="02020603050405020304" pitchFamily="18" charset="0"/>
              </a:rPr>
              <a:t>[Collab UM – CERN] Celesta </a:t>
            </a:r>
            <a:r>
              <a:rPr lang="en-US" sz="1600" dirty="0" err="1">
                <a:latin typeface="Times New Roman" panose="02020603050405020304" pitchFamily="18" charset="0"/>
              </a:rPr>
              <a:t>cubesat</a:t>
            </a:r>
            <a:r>
              <a:rPr lang="en-US" sz="1600" dirty="0">
                <a:latin typeface="Times New Roman" panose="02020603050405020304" pitchFamily="18" charset="0"/>
              </a:rPr>
              <a:t> </a:t>
            </a:r>
            <a:r>
              <a:rPr lang="en-GB" sz="1600" dirty="0">
                <a:latin typeface="Times New Roman" panose="02020603050405020304" pitchFamily="18" charset="0"/>
              </a:rPr>
              <a:t>exploiting its LET discrimination capabilities thanks to its correlation with the MCU distributions </a:t>
            </a:r>
            <a:endParaRPr lang="fr-FR" sz="1600" dirty="0">
              <a:latin typeface="Times New Roman" panose="02020603050405020304" pitchFamily="18" charset="0"/>
            </a:endParaRPr>
          </a:p>
        </p:txBody>
      </p:sp>
      <p:pic>
        <p:nvPicPr>
          <p:cNvPr id="10" name="Picture 1">
            <a:extLst>
              <a:ext uri="{FF2B5EF4-FFF2-40B4-BE49-F238E27FC236}">
                <a16:creationId xmlns:a16="http://schemas.microsoft.com/office/drawing/2014/main" id="{555C3B69-FFE0-4AA7-9624-DEA603F60D20}"/>
              </a:ext>
            </a:extLst>
          </p:cNvPr>
          <p:cNvPicPr/>
          <p:nvPr/>
        </p:nvPicPr>
        <p:blipFill>
          <a:blip r:embed="rId3"/>
          <a:stretch>
            <a:fillRect/>
          </a:stretch>
        </p:blipFill>
        <p:spPr>
          <a:xfrm>
            <a:off x="7567246" y="1082517"/>
            <a:ext cx="1420539" cy="1536357"/>
          </a:xfrm>
          <a:prstGeom prst="rect">
            <a:avLst/>
          </a:prstGeom>
        </p:spPr>
      </p:pic>
      <p:pic>
        <p:nvPicPr>
          <p:cNvPr id="11" name="Picture 1" descr="A graph of different colored triangles and stars&#10;&#10;Description automatically generated">
            <a:extLst>
              <a:ext uri="{FF2B5EF4-FFF2-40B4-BE49-F238E27FC236}">
                <a16:creationId xmlns:a16="http://schemas.microsoft.com/office/drawing/2014/main" id="{B601B27E-5053-4FCD-B13A-8FF8B91F7A8C}"/>
              </a:ext>
            </a:extLst>
          </p:cNvPr>
          <p:cNvPicPr/>
          <p:nvPr/>
        </p:nvPicPr>
        <p:blipFill>
          <a:blip r:embed="rId4"/>
          <a:stretch>
            <a:fillRect/>
          </a:stretch>
        </p:blipFill>
        <p:spPr>
          <a:xfrm>
            <a:off x="6117130" y="2339632"/>
            <a:ext cx="2344076" cy="1381478"/>
          </a:xfrm>
          <a:prstGeom prst="rect">
            <a:avLst/>
          </a:prstGeom>
        </p:spPr>
      </p:pic>
      <p:pic>
        <p:nvPicPr>
          <p:cNvPr id="13" name="Image 12">
            <a:extLst>
              <a:ext uri="{FF2B5EF4-FFF2-40B4-BE49-F238E27FC236}">
                <a16:creationId xmlns:a16="http://schemas.microsoft.com/office/drawing/2014/main" id="{A2FB8A05-C66A-4BE6-92D8-F7B3597C2366}"/>
              </a:ext>
            </a:extLst>
          </p:cNvPr>
          <p:cNvPicPr>
            <a:picLocks noChangeAspect="1"/>
          </p:cNvPicPr>
          <p:nvPr/>
        </p:nvPicPr>
        <p:blipFill rotWithShape="1">
          <a:blip r:embed="rId5"/>
          <a:srcRect l="24487" t="14769" r="56667" b="38667"/>
          <a:stretch/>
        </p:blipFill>
        <p:spPr>
          <a:xfrm>
            <a:off x="6373611" y="3815954"/>
            <a:ext cx="1139225" cy="879607"/>
          </a:xfrm>
          <a:prstGeom prst="rect">
            <a:avLst/>
          </a:prstGeom>
        </p:spPr>
      </p:pic>
    </p:spTree>
    <p:extLst>
      <p:ext uri="{BB962C8B-B14F-4D97-AF65-F5344CB8AC3E}">
        <p14:creationId xmlns:p14="http://schemas.microsoft.com/office/powerpoint/2010/main" val="25543930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F44C0-8D46-6AA2-07BA-E5960331B982}"/>
              </a:ext>
            </a:extLst>
          </p:cNvPr>
          <p:cNvSpPr>
            <a:spLocks noGrp="1"/>
          </p:cNvSpPr>
          <p:nvPr>
            <p:ph type="title"/>
          </p:nvPr>
        </p:nvSpPr>
        <p:spPr/>
        <p:txBody>
          <a:bodyPr/>
          <a:lstStyle/>
          <a:p>
            <a:r>
              <a:rPr lang="en-US" dirty="0"/>
              <a:t>Lessons learned from RADNEXT / Conclusions</a:t>
            </a:r>
          </a:p>
        </p:txBody>
      </p:sp>
      <p:sp>
        <p:nvSpPr>
          <p:cNvPr id="3" name="Content Placeholder 2">
            <a:extLst>
              <a:ext uri="{FF2B5EF4-FFF2-40B4-BE49-F238E27FC236}">
                <a16:creationId xmlns:a16="http://schemas.microsoft.com/office/drawing/2014/main" id="{3FA7E9E1-3409-9AF7-C350-539F1DC19749}"/>
              </a:ext>
            </a:extLst>
          </p:cNvPr>
          <p:cNvSpPr>
            <a:spLocks noGrp="1"/>
          </p:cNvSpPr>
          <p:nvPr>
            <p:ph idx="1"/>
          </p:nvPr>
        </p:nvSpPr>
        <p:spPr/>
        <p:txBody>
          <a:bodyPr/>
          <a:lstStyle/>
          <a:p>
            <a:r>
              <a:rPr lang="en-US" dirty="0"/>
              <a:t>The project was very efficient to create fruitful collaboration between end-users (facilities) and labs </a:t>
            </a:r>
            <a:r>
              <a:rPr lang="en-US" dirty="0" err="1"/>
              <a:t>developping</a:t>
            </a:r>
            <a:r>
              <a:rPr lang="en-US" dirty="0"/>
              <a:t> innovate solutions and speed up the increase of maturity level.</a:t>
            </a:r>
          </a:p>
          <a:p>
            <a:pPr lvl="2"/>
            <a:r>
              <a:rPr lang="en-US" dirty="0"/>
              <a:t>New UJM collaborations with ENEA, CNA, CLPU as example</a:t>
            </a:r>
          </a:p>
          <a:p>
            <a:r>
              <a:rPr lang="en-US" dirty="0"/>
              <a:t>RADNEXT PhD students (and researchers) benefited from a very favorable environment to develop their research thanks to the TA access </a:t>
            </a:r>
          </a:p>
          <a:p>
            <a:r>
              <a:rPr lang="en-US" dirty="0"/>
              <a:t>As part of the WP5 research is driven by facility access (including TA), more results could have been generated by extending the JRA efforts as the TA actions.</a:t>
            </a:r>
          </a:p>
          <a:p>
            <a:endParaRPr lang="en-US" dirty="0"/>
          </a:p>
          <a:p>
            <a:pPr marL="36576" indent="0">
              <a:buNone/>
            </a:pPr>
            <a:r>
              <a:rPr lang="en-US" b="1" dirty="0"/>
              <a:t>Many thanks to all the members of WP5 and all the facilities involved in the joint research done during the RADNEXT project!</a:t>
            </a:r>
          </a:p>
        </p:txBody>
      </p:sp>
      <p:sp>
        <p:nvSpPr>
          <p:cNvPr id="4" name="Slide Number Placeholder 3">
            <a:extLst>
              <a:ext uri="{FF2B5EF4-FFF2-40B4-BE49-F238E27FC236}">
                <a16:creationId xmlns:a16="http://schemas.microsoft.com/office/drawing/2014/main" id="{FD10F0B9-A663-6CDD-2DD4-88AFE2EC40AD}"/>
              </a:ext>
            </a:extLst>
          </p:cNvPr>
          <p:cNvSpPr>
            <a:spLocks noGrp="1"/>
          </p:cNvSpPr>
          <p:nvPr>
            <p:ph type="sldNum" sz="quarter" idx="4"/>
          </p:nvPr>
        </p:nvSpPr>
        <p:spPr/>
        <p:txBody>
          <a:bodyPr/>
          <a:lstStyle/>
          <a:p>
            <a:fld id="{17918391-D411-FE40-AAD7-861AE5233E0E}" type="slidenum">
              <a:rPr lang="en-US" smtClean="0"/>
              <a:pPr/>
              <a:t>25</a:t>
            </a:fld>
            <a:endParaRPr lang="en-US"/>
          </a:p>
        </p:txBody>
      </p:sp>
      <p:sp>
        <p:nvSpPr>
          <p:cNvPr id="5" name="Footer Placeholder 4">
            <a:extLst>
              <a:ext uri="{FF2B5EF4-FFF2-40B4-BE49-F238E27FC236}">
                <a16:creationId xmlns:a16="http://schemas.microsoft.com/office/drawing/2014/main" id="{BA011AC1-748F-8603-A031-C06CB04AA05F}"/>
              </a:ext>
            </a:extLst>
          </p:cNvPr>
          <p:cNvSpPr>
            <a:spLocks noGrp="1"/>
          </p:cNvSpPr>
          <p:nvPr>
            <p:ph type="ftr" sz="quarter" idx="3"/>
          </p:nvPr>
        </p:nvSpPr>
        <p:spPr/>
        <p:txBody>
          <a:bodyPr/>
          <a:lstStyle/>
          <a:p>
            <a:r>
              <a:rPr lang="en-US"/>
              <a:t>RADNEXT 4th Annual Meeting – 12-13 May 2025</a:t>
            </a:r>
          </a:p>
        </p:txBody>
      </p:sp>
    </p:spTree>
    <p:extLst>
      <p:ext uri="{BB962C8B-B14F-4D97-AF65-F5344CB8AC3E}">
        <p14:creationId xmlns:p14="http://schemas.microsoft.com/office/powerpoint/2010/main" val="17756075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961466-397C-4872-DCF8-29AC0A0F42DD}"/>
              </a:ext>
            </a:extLst>
          </p:cNvPr>
          <p:cNvSpPr>
            <a:spLocks noGrp="1"/>
          </p:cNvSpPr>
          <p:nvPr>
            <p:ph type="title"/>
          </p:nvPr>
        </p:nvSpPr>
        <p:spPr/>
        <p:txBody>
          <a:bodyPr/>
          <a:lstStyle/>
          <a:p>
            <a:r>
              <a:rPr lang="en-GB" dirty="0"/>
              <a:t>updated list of WP5 articles</a:t>
            </a:r>
          </a:p>
        </p:txBody>
      </p:sp>
      <p:sp>
        <p:nvSpPr>
          <p:cNvPr id="3" name="Content Placeholder 2">
            <a:extLst>
              <a:ext uri="{FF2B5EF4-FFF2-40B4-BE49-F238E27FC236}">
                <a16:creationId xmlns:a16="http://schemas.microsoft.com/office/drawing/2014/main" id="{6D3CAD1A-685B-4852-FEB6-4EAECA8B3DDA}"/>
              </a:ext>
            </a:extLst>
          </p:cNvPr>
          <p:cNvSpPr>
            <a:spLocks noGrp="1"/>
          </p:cNvSpPr>
          <p:nvPr>
            <p:ph idx="1"/>
          </p:nvPr>
        </p:nvSpPr>
        <p:spPr>
          <a:xfrm>
            <a:off x="457200" y="994205"/>
            <a:ext cx="8229600" cy="3337472"/>
          </a:xfrm>
        </p:spPr>
        <p:txBody>
          <a:bodyPr>
            <a:normAutofit fontScale="25000" lnSpcReduction="20000"/>
          </a:bodyPr>
          <a:lstStyle/>
          <a:p>
            <a:pPr lvl="0">
              <a:buFont typeface="+mj-lt"/>
              <a:buAutoNum type="arabicPeriod"/>
            </a:pPr>
            <a:r>
              <a:rPr lang="it-IT" sz="5200" dirty="0"/>
              <a:t>L. Weninger, A. Morana, M. Ferrari, A. Boukenter, Y. Ouerdane, E. Marin, P. Paillet, M. Gaillardin, O. Duhamel, C. Hoehr, C. Bélanger-Champagne, M. Trinczek, S. Girard “External Quantum Efficiency Evolution of Light-Emitting Diodes under γ-rays, Electrons, Neutrons and Protons, “ in IEEE Transactions on Nuclear Science, under review.</a:t>
            </a:r>
            <a:endParaRPr lang="fr-FR" sz="5200" dirty="0"/>
          </a:p>
          <a:p>
            <a:pPr lvl="0">
              <a:buFont typeface="+mj-lt"/>
              <a:buAutoNum type="arabicPeriod"/>
            </a:pPr>
            <a:r>
              <a:rPr lang="it-IT" sz="5200" dirty="0"/>
              <a:t>F. Fricano, A. Morana, C. Hoehr, C. Campanella, C. Bélanger-Champagne, M. Trinczek, D. Lambert, P. Paillet, H. El Hamzaoui, B. Capoen, M. Bouazaoui, A. Boukenter, E. Marin, Y. Ouerdane, S. Girard, "Pre-irradiation Influence on Proton Radioluminescence Responses of Sol-gel Optical Fibers," in IEEE Transactions on Nuclear Science, accepted for publication, 2025, doi: </a:t>
            </a:r>
            <a:r>
              <a:rPr lang="it-IT" sz="5200" dirty="0">
                <a:hlinkClick r:id="rId2"/>
              </a:rPr>
              <a:t>10.1109/TNS.2025.3553065</a:t>
            </a:r>
            <a:r>
              <a:rPr lang="it-IT" sz="5200" dirty="0"/>
              <a:t>.</a:t>
            </a:r>
            <a:endParaRPr lang="fr-FR" sz="5200" dirty="0"/>
          </a:p>
          <a:p>
            <a:pPr lvl="0">
              <a:buFont typeface="+mj-lt"/>
              <a:buAutoNum type="arabicPeriod"/>
            </a:pPr>
            <a:r>
              <a:rPr lang="it-IT" sz="5200" dirty="0"/>
              <a:t>L. Weninger, A. Morana, A. Colangeli, F. Fricano, Y. Ouerdane, E. Marin, A. Boukenter, S. Loreti, A. Pietropaolo, S. Girard, “Potential of radioluminescent silica-based optical fibers for 14 MeV neutron beam monitoring”, Results in Optics, Volume 19, 100807, 2025, </a:t>
            </a:r>
            <a:r>
              <a:rPr lang="en-US" sz="5200" dirty="0">
                <a:hlinkClick r:id="rId3"/>
              </a:rPr>
              <a:t>https://doi.org/10.1016/j.rio.2025.100807</a:t>
            </a:r>
            <a:r>
              <a:rPr lang="it-IT" sz="5200" dirty="0"/>
              <a:t>.</a:t>
            </a:r>
            <a:endParaRPr lang="fr-FR" sz="5200" dirty="0"/>
          </a:p>
          <a:p>
            <a:pPr lvl="0">
              <a:buFont typeface="+mj-lt"/>
              <a:buAutoNum type="arabicPeriod"/>
            </a:pPr>
            <a:r>
              <a:rPr lang="it-IT" sz="5200" dirty="0"/>
              <a:t>M. Roche, D. Lambert, L. Weninger, A. Morana, N. Kerboub, C. Bélanger-Champagne, A. Colangeli, C. Hoehr, M. Trinczek, E. Marin, A. Boukenter, Y. Ouerdane, P. Paillet, J. Mekki, T. Robin, S. Girard, “14 MeV and Atmospheric Neutron Monitofring Through Optical Fiber Dosimeters”, IEEE Transactions on Nuclear Science (Dec. 2024) : DOI 10.1109/TNS.2024.3521506.</a:t>
            </a:r>
            <a:endParaRPr lang="fr-FR" sz="5200" dirty="0"/>
          </a:p>
          <a:p>
            <a:pPr lvl="0">
              <a:buFont typeface="+mj-lt"/>
              <a:buAutoNum type="arabicPeriod"/>
            </a:pPr>
            <a:r>
              <a:rPr lang="it-IT" sz="5200" dirty="0"/>
              <a:t>L. Weninger, A. Morana, Y. Ouerdane, E. Marin, A. Boukenter, S. Girard, “Distributed Optical Fiber-Based Radiation Detection Using an Ultra-Low-Loss Optical Fiber”, Radiation, vol. 4, pp. 167-182 (May 2024) : DOI 10.3390/radiation4020013.</a:t>
            </a:r>
            <a:endParaRPr lang="fr-FR" sz="5200" dirty="0"/>
          </a:p>
          <a:p>
            <a:pPr lvl="0"/>
            <a:endParaRPr lang="fr-FR" dirty="0"/>
          </a:p>
        </p:txBody>
      </p:sp>
      <p:sp>
        <p:nvSpPr>
          <p:cNvPr id="4" name="Slide Number Placeholder 3">
            <a:extLst>
              <a:ext uri="{FF2B5EF4-FFF2-40B4-BE49-F238E27FC236}">
                <a16:creationId xmlns:a16="http://schemas.microsoft.com/office/drawing/2014/main" id="{77352DD3-FFFD-55E4-51E5-66FF983C4FA3}"/>
              </a:ext>
            </a:extLst>
          </p:cNvPr>
          <p:cNvSpPr>
            <a:spLocks noGrp="1"/>
          </p:cNvSpPr>
          <p:nvPr>
            <p:ph type="sldNum" sz="quarter" idx="4"/>
          </p:nvPr>
        </p:nvSpPr>
        <p:spPr/>
        <p:txBody>
          <a:bodyPr/>
          <a:lstStyle/>
          <a:p>
            <a:fld id="{17918391-D411-FE40-AAD7-861AE5233E0E}" type="slidenum">
              <a:rPr lang="en-US" smtClean="0"/>
              <a:pPr/>
              <a:t>26</a:t>
            </a:fld>
            <a:endParaRPr lang="en-US" dirty="0"/>
          </a:p>
        </p:txBody>
      </p:sp>
      <p:sp>
        <p:nvSpPr>
          <p:cNvPr id="5" name="Footer Placeholder 4">
            <a:extLst>
              <a:ext uri="{FF2B5EF4-FFF2-40B4-BE49-F238E27FC236}">
                <a16:creationId xmlns:a16="http://schemas.microsoft.com/office/drawing/2014/main" id="{4A5065D7-7DCA-8C4E-25ED-BCE0D0C8B298}"/>
              </a:ext>
            </a:extLst>
          </p:cNvPr>
          <p:cNvSpPr>
            <a:spLocks noGrp="1"/>
          </p:cNvSpPr>
          <p:nvPr>
            <p:ph type="ftr" sz="quarter" idx="3"/>
          </p:nvPr>
        </p:nvSpPr>
        <p:spPr/>
        <p:txBody>
          <a:bodyPr/>
          <a:lstStyle/>
          <a:p>
            <a:r>
              <a:rPr lang="en-GB"/>
              <a:t>RADNEXT 4th Annual Meeting – 12-13 May 2025</a:t>
            </a:r>
            <a:endParaRPr lang="en-US" dirty="0"/>
          </a:p>
        </p:txBody>
      </p:sp>
    </p:spTree>
    <p:extLst>
      <p:ext uri="{BB962C8B-B14F-4D97-AF65-F5344CB8AC3E}">
        <p14:creationId xmlns:p14="http://schemas.microsoft.com/office/powerpoint/2010/main" val="42724678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961466-397C-4872-DCF8-29AC0A0F42DD}"/>
              </a:ext>
            </a:extLst>
          </p:cNvPr>
          <p:cNvSpPr>
            <a:spLocks noGrp="1"/>
          </p:cNvSpPr>
          <p:nvPr>
            <p:ph type="title"/>
          </p:nvPr>
        </p:nvSpPr>
        <p:spPr/>
        <p:txBody>
          <a:bodyPr/>
          <a:lstStyle/>
          <a:p>
            <a:r>
              <a:rPr lang="en-GB" dirty="0"/>
              <a:t>updated list of WP5 articles</a:t>
            </a:r>
          </a:p>
        </p:txBody>
      </p:sp>
      <p:sp>
        <p:nvSpPr>
          <p:cNvPr id="3" name="Content Placeholder 2">
            <a:extLst>
              <a:ext uri="{FF2B5EF4-FFF2-40B4-BE49-F238E27FC236}">
                <a16:creationId xmlns:a16="http://schemas.microsoft.com/office/drawing/2014/main" id="{6D3CAD1A-685B-4852-FEB6-4EAECA8B3DDA}"/>
              </a:ext>
            </a:extLst>
          </p:cNvPr>
          <p:cNvSpPr>
            <a:spLocks noGrp="1"/>
          </p:cNvSpPr>
          <p:nvPr>
            <p:ph idx="1"/>
          </p:nvPr>
        </p:nvSpPr>
        <p:spPr>
          <a:xfrm>
            <a:off x="-801698" y="880452"/>
            <a:ext cx="9740544" cy="3337472"/>
          </a:xfrm>
        </p:spPr>
        <p:txBody>
          <a:bodyPr>
            <a:normAutofit fontScale="25000" lnSpcReduction="20000"/>
          </a:bodyPr>
          <a:lstStyle/>
          <a:p>
            <a:pPr marL="1505376" lvl="0" indent="-360000">
              <a:buFont typeface="+mj-lt"/>
              <a:buAutoNum type="arabicPeriod" startAt="6"/>
            </a:pPr>
            <a:r>
              <a:rPr lang="it-IT" sz="5200" dirty="0"/>
              <a:t>F. Fricano, A. Morana, D. Lambert, C. Hoehr, C. Campanella, C. Bélanger-Champagne, M. Trinczek, H. El Hamzaoui, B. Capoen, A. Cassez, M. Bouazaoui, G. Mélin, T. Robin, A. Boukenter, E. Marin, Y. Ouerdane, P. Paillet, S. Girard, "Very High Dose Rate Proton Dosimetry with Radioluminescent Silica-based Optical Fibers," in IEEE Transactions on Nuclear Science, vol. 71, n°8, pp. 1829-1836, doi: </a:t>
            </a:r>
            <a:r>
              <a:rPr lang="it-IT" sz="5200" dirty="0">
                <a:hlinkClick r:id="rId2">
                  <a:extLst>
                    <a:ext uri="{A12FA001-AC4F-418D-AE19-62706E023703}">
                      <ahyp:hlinkClr xmlns:ahyp="http://schemas.microsoft.com/office/drawing/2018/hyperlinkcolor" val="tx"/>
                    </a:ext>
                  </a:extLst>
                </a:hlinkClick>
              </a:rPr>
              <a:t>10.1109/TNS.2024.3378803</a:t>
            </a:r>
            <a:r>
              <a:rPr lang="it-IT" sz="5200" dirty="0"/>
              <a:t>.</a:t>
            </a:r>
            <a:endParaRPr lang="fr-FR" sz="5200" dirty="0"/>
          </a:p>
          <a:p>
            <a:pPr marL="1505376" lvl="0" indent="-360000">
              <a:buFont typeface="+mj-lt"/>
              <a:buAutoNum type="arabicPeriod" startAt="6"/>
            </a:pPr>
            <a:r>
              <a:rPr lang="it-IT" sz="5200" dirty="0"/>
              <a:t>L. Weninger, A. Morana, C. Campanella, J. Vidalot, E. Marin, Y. Ouerdane, A. Boukenter, R. García Alía, S. Girard, "Radiation Monitoring with Radiosensitive Pure-Silica Core Ultra-Low Loss Optical Fiber," in IEEE Transactions on Nuclear Science, vol. 71, n°8, pp. 1813-1820, doi: </a:t>
            </a:r>
            <a:r>
              <a:rPr lang="en-US" sz="5200" dirty="0">
                <a:hlinkClick r:id="rId3"/>
              </a:rPr>
              <a:t>10.1109/TNS.2024.3380999</a:t>
            </a:r>
            <a:r>
              <a:rPr lang="it-IT" sz="5200" dirty="0"/>
              <a:t>.</a:t>
            </a:r>
            <a:endParaRPr lang="fr-FR" sz="5200" dirty="0"/>
          </a:p>
          <a:p>
            <a:pPr marL="1505376" lvl="0" indent="-360000">
              <a:buFont typeface="+mj-lt"/>
              <a:buAutoNum type="arabicPeriod" startAt="6"/>
            </a:pPr>
            <a:r>
              <a:rPr lang="it-IT" sz="5200" dirty="0"/>
              <a:t>L. Weninger, C. Campanella, A. Morana, F. Fricano, E. Marin, Y. Ouerdane, Aziz Boukenter, R. García Alía, S. Girard, “Calibration in the Visible and Infrared Domains of Multimode Phosphosilicate Optical Fibers for Dosimetry Applications " in IEEE Transactions on Nuclear Science, vol. 70, no. 8, pp. 1908-1916, Aug. 2023, doi: </a:t>
            </a:r>
            <a:r>
              <a:rPr lang="en-US" sz="5200" dirty="0">
                <a:hlinkClick r:id="rId4"/>
              </a:rPr>
              <a:t>10.1109/TNS.2023.3252941</a:t>
            </a:r>
            <a:r>
              <a:rPr lang="it-IT" sz="5200" dirty="0"/>
              <a:t>.</a:t>
            </a:r>
            <a:endParaRPr lang="fr-FR" sz="5200" dirty="0"/>
          </a:p>
          <a:p>
            <a:pPr marL="1505376" lvl="0" indent="-360000">
              <a:buFont typeface="+mj-lt"/>
              <a:buAutoNum type="arabicPeriod" startAt="6"/>
            </a:pPr>
            <a:r>
              <a:rPr lang="it-IT" sz="5200" dirty="0"/>
              <a:t>L. Weninger, R. Clerc, M. Ferrari, A. Morana, T. Allanche, R. Pecorella, A. Boukenter, Y. Ouerdane, E. Marin, O. Duhamel, M. Gaillardin, P. Paillet, S. Girard, “Gamma Ray Effects on Multi-Colored Commercial Light-Emitting Diodes at MGy Level”, Electronics, vol. 12(1), 81 (Dec. 2022): DOI </a:t>
            </a:r>
            <a:r>
              <a:rPr lang="it-IT" sz="5200" dirty="0">
                <a:hlinkClick r:id="rId5"/>
              </a:rPr>
              <a:t>10.3390/electronics12010081</a:t>
            </a:r>
            <a:endParaRPr lang="fr-FR" sz="5200" dirty="0"/>
          </a:p>
          <a:p>
            <a:pPr marL="1505376" indent="-360000">
              <a:buFont typeface="+mj-lt"/>
              <a:buAutoNum type="arabicPeriod" startAt="6"/>
            </a:pPr>
            <a:r>
              <a:rPr lang="en-US" sz="5200" dirty="0"/>
              <a:t>M. </a:t>
            </a:r>
            <a:r>
              <a:rPr lang="en-US" sz="5200" dirty="0" err="1"/>
              <a:t>Bagatin</a:t>
            </a:r>
            <a:r>
              <a:rPr lang="en-US" sz="5200" dirty="0"/>
              <a:t>, S. Beltrami, A. </a:t>
            </a:r>
            <a:r>
              <a:rPr lang="en-US" sz="5200" dirty="0" err="1"/>
              <a:t>Paccagnella</a:t>
            </a:r>
            <a:r>
              <a:rPr lang="en-US" sz="5200" dirty="0"/>
              <a:t>, S. </a:t>
            </a:r>
            <a:r>
              <a:rPr lang="en-US" sz="5200" dirty="0" err="1"/>
              <a:t>Gerardin</a:t>
            </a:r>
            <a:r>
              <a:rPr lang="en-US" sz="5200" dirty="0"/>
              <a:t>, “Total-Dose Induced Threshold Voltage Shift Dependence on Tier Pitch in 3D NAND Flash Memories,” IEEE Trans. </a:t>
            </a:r>
            <a:r>
              <a:rPr lang="en-US" sz="5200" dirty="0" err="1"/>
              <a:t>Nucl</a:t>
            </a:r>
            <a:r>
              <a:rPr lang="en-US" sz="5200" dirty="0"/>
              <a:t>. Sci., early access 10.1109/TNS.2024.3506787 </a:t>
            </a:r>
          </a:p>
          <a:p>
            <a:pPr marL="1505376" indent="-360000">
              <a:buFont typeface="+mj-lt"/>
              <a:buAutoNum type="arabicPeriod" startAt="6"/>
            </a:pPr>
            <a:r>
              <a:rPr lang="fr-FR" sz="5200" dirty="0"/>
              <a:t>L. de Arruda, D. </a:t>
            </a:r>
            <a:r>
              <a:rPr lang="fr-FR" sz="5200" dirty="0" err="1"/>
              <a:t>Tarrío</a:t>
            </a:r>
            <a:r>
              <a:rPr lang="fr-FR" sz="5200" dirty="0"/>
              <a:t>, X. Ledoux, S. </a:t>
            </a:r>
            <a:r>
              <a:rPr lang="fr-FR" sz="5200" dirty="0" err="1"/>
              <a:t>Pomp</a:t>
            </a:r>
            <a:r>
              <a:rPr lang="fr-FR" sz="5200" dirty="0"/>
              <a:t>, D. Ramos, A. V. Prokofiev, U. </a:t>
            </a:r>
            <a:r>
              <a:rPr lang="fr-FR" sz="5200" dirty="0" err="1"/>
              <a:t>Tippawan</a:t>
            </a:r>
            <a:r>
              <a:rPr lang="fr-FR" sz="5200" dirty="0"/>
              <a:t>, A. Al-</a:t>
            </a:r>
            <a:r>
              <a:rPr lang="fr-FR" sz="5200" dirty="0" err="1"/>
              <a:t>Adili</a:t>
            </a:r>
            <a:r>
              <a:rPr lang="fr-FR" sz="5200" dirty="0"/>
              <a:t>, M. </a:t>
            </a:r>
            <a:r>
              <a:rPr lang="fr-FR" sz="5200" dirty="0" err="1"/>
              <a:t>Ansorge</a:t>
            </a:r>
            <a:r>
              <a:rPr lang="fr-FR" sz="5200" dirty="0"/>
              <a:t>, D. Fernández, I. </a:t>
            </a:r>
            <a:r>
              <a:rPr lang="fr-FR" sz="5200" dirty="0" err="1"/>
              <a:t>Ipatova</a:t>
            </a:r>
            <a:r>
              <a:rPr lang="fr-FR" sz="5200" dirty="0"/>
              <a:t>, I. </a:t>
            </a:r>
            <a:r>
              <a:rPr lang="fr-FR" sz="5200" dirty="0" err="1"/>
              <a:t>Kodeli</a:t>
            </a:r>
            <a:r>
              <a:rPr lang="fr-FR" sz="5200" dirty="0"/>
              <a:t>, M. </a:t>
            </a:r>
            <a:r>
              <a:rPr lang="fr-FR" sz="5200" dirty="0" err="1"/>
              <a:t>Lantz</a:t>
            </a:r>
            <a:r>
              <a:rPr lang="fr-FR" sz="5200" dirty="0"/>
              <a:t>, J. </a:t>
            </a:r>
            <a:r>
              <a:rPr lang="fr-FR" sz="5200" dirty="0" err="1"/>
              <a:t>Novák</a:t>
            </a:r>
            <a:r>
              <a:rPr lang="fr-FR" sz="5200" dirty="0"/>
              <a:t>, E. </a:t>
            </a:r>
            <a:r>
              <a:rPr lang="fr-FR" sz="5200" dirty="0" err="1"/>
              <a:t>Pirovano</a:t>
            </a:r>
            <a:r>
              <a:rPr lang="fr-FR" sz="5200" dirty="0"/>
              <a:t>, H. </a:t>
            </a:r>
            <a:r>
              <a:rPr lang="fr-FR" sz="5200" dirty="0" err="1"/>
              <a:t>Sengar</a:t>
            </a:r>
            <a:r>
              <a:rPr lang="fr-FR" sz="5200" dirty="0"/>
              <a:t>, T. Tanaka and A. </a:t>
            </a:r>
            <a:r>
              <a:rPr lang="fr-FR" sz="5200" dirty="0" err="1"/>
              <a:t>Cobo</a:t>
            </a:r>
            <a:r>
              <a:rPr lang="fr-FR" sz="5200" dirty="0"/>
              <a:t>, EPJ Web Conf., 322 (2025) 08006, DOI: </a:t>
            </a:r>
            <a:r>
              <a:rPr lang="fr-FR" sz="5200" dirty="0">
                <a:hlinkClick r:id="rId6"/>
              </a:rPr>
              <a:t>https://doi.org/10.1051/epjconf/202532208006</a:t>
            </a:r>
            <a:endParaRPr lang="fr-FR" sz="5200" dirty="0"/>
          </a:p>
          <a:p>
            <a:endParaRPr lang="fr-FR" sz="5200" dirty="0"/>
          </a:p>
          <a:p>
            <a:pPr lvl="0"/>
            <a:endParaRPr lang="fr-FR" dirty="0"/>
          </a:p>
        </p:txBody>
      </p:sp>
      <p:sp>
        <p:nvSpPr>
          <p:cNvPr id="4" name="Slide Number Placeholder 3">
            <a:extLst>
              <a:ext uri="{FF2B5EF4-FFF2-40B4-BE49-F238E27FC236}">
                <a16:creationId xmlns:a16="http://schemas.microsoft.com/office/drawing/2014/main" id="{77352DD3-FFFD-55E4-51E5-66FF983C4FA3}"/>
              </a:ext>
            </a:extLst>
          </p:cNvPr>
          <p:cNvSpPr>
            <a:spLocks noGrp="1"/>
          </p:cNvSpPr>
          <p:nvPr>
            <p:ph type="sldNum" sz="quarter" idx="4"/>
          </p:nvPr>
        </p:nvSpPr>
        <p:spPr/>
        <p:txBody>
          <a:bodyPr/>
          <a:lstStyle/>
          <a:p>
            <a:fld id="{17918391-D411-FE40-AAD7-861AE5233E0E}" type="slidenum">
              <a:rPr lang="en-US" smtClean="0"/>
              <a:pPr/>
              <a:t>27</a:t>
            </a:fld>
            <a:endParaRPr lang="en-US" dirty="0"/>
          </a:p>
        </p:txBody>
      </p:sp>
      <p:sp>
        <p:nvSpPr>
          <p:cNvPr id="5" name="Footer Placeholder 4">
            <a:extLst>
              <a:ext uri="{FF2B5EF4-FFF2-40B4-BE49-F238E27FC236}">
                <a16:creationId xmlns:a16="http://schemas.microsoft.com/office/drawing/2014/main" id="{4A5065D7-7DCA-8C4E-25ED-BCE0D0C8B298}"/>
              </a:ext>
            </a:extLst>
          </p:cNvPr>
          <p:cNvSpPr>
            <a:spLocks noGrp="1"/>
          </p:cNvSpPr>
          <p:nvPr>
            <p:ph type="ftr" sz="quarter" idx="3"/>
          </p:nvPr>
        </p:nvSpPr>
        <p:spPr/>
        <p:txBody>
          <a:bodyPr/>
          <a:lstStyle/>
          <a:p>
            <a:r>
              <a:rPr lang="en-GB"/>
              <a:t>RADNEXT 4th Annual Meeting – 12-13 May 2025</a:t>
            </a:r>
            <a:endParaRPr lang="en-US" dirty="0"/>
          </a:p>
        </p:txBody>
      </p:sp>
    </p:spTree>
    <p:extLst>
      <p:ext uri="{BB962C8B-B14F-4D97-AF65-F5344CB8AC3E}">
        <p14:creationId xmlns:p14="http://schemas.microsoft.com/office/powerpoint/2010/main" val="64461259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961466-397C-4872-DCF8-29AC0A0F42DD}"/>
              </a:ext>
            </a:extLst>
          </p:cNvPr>
          <p:cNvSpPr>
            <a:spLocks noGrp="1"/>
          </p:cNvSpPr>
          <p:nvPr>
            <p:ph type="title"/>
          </p:nvPr>
        </p:nvSpPr>
        <p:spPr/>
        <p:txBody>
          <a:bodyPr/>
          <a:lstStyle/>
          <a:p>
            <a:r>
              <a:rPr lang="en-GB" dirty="0"/>
              <a:t>updated list of WP5 conferences</a:t>
            </a:r>
          </a:p>
        </p:txBody>
      </p:sp>
      <p:sp>
        <p:nvSpPr>
          <p:cNvPr id="3" name="Content Placeholder 2">
            <a:extLst>
              <a:ext uri="{FF2B5EF4-FFF2-40B4-BE49-F238E27FC236}">
                <a16:creationId xmlns:a16="http://schemas.microsoft.com/office/drawing/2014/main" id="{6D3CAD1A-685B-4852-FEB6-4EAECA8B3DDA}"/>
              </a:ext>
            </a:extLst>
          </p:cNvPr>
          <p:cNvSpPr>
            <a:spLocks noGrp="1"/>
          </p:cNvSpPr>
          <p:nvPr>
            <p:ph idx="1"/>
          </p:nvPr>
        </p:nvSpPr>
        <p:spPr>
          <a:xfrm>
            <a:off x="-433755" y="812497"/>
            <a:ext cx="9536723" cy="3337472"/>
          </a:xfrm>
        </p:spPr>
        <p:txBody>
          <a:bodyPr>
            <a:normAutofit fontScale="25000" lnSpcReduction="20000"/>
          </a:bodyPr>
          <a:lstStyle/>
          <a:p>
            <a:pPr marL="950976" lvl="0" indent="-360000">
              <a:buFont typeface="+mj-lt"/>
              <a:buAutoNum type="arabicPeriod"/>
            </a:pPr>
            <a:r>
              <a:rPr lang="it-IT" sz="4800" dirty="0"/>
              <a:t>F. Fricano, L. Weninger, A. Morana, A. Colangeli, S. Loreti, Y. Ouerdane, E. Marin, A. Boukenter, D. Lambert, P. Paillet, B. Capoen, H. El Hamzaoui, M. Bouazaoui, A. Pietropaolo, S. Girard, “Toward Accurate Monitoring of 14 MeV Neutron Flux: Dual Calibration of a Lithium-Glass Scintillator”, Radiation and its Effects on Components and Systems (RADECS), Antwerp (Belgium), September 29 – October 3rd,  2025, submitted.</a:t>
            </a:r>
            <a:endParaRPr lang="fr-FR" sz="4800" dirty="0"/>
          </a:p>
          <a:p>
            <a:pPr marL="950976" lvl="0" indent="-360000">
              <a:buFont typeface="+mj-lt"/>
              <a:buAutoNum type="arabicPeriod"/>
            </a:pPr>
            <a:r>
              <a:rPr lang="it-IT" sz="4800" dirty="0"/>
              <a:t>G. Ciachera, L. Weninger, D. Lambert, M. Darnon, A. Morana, V. Lalucaa, J-M. Belloir, C. Durnez, C. Virmontois, N. Kerboub, J. Mekki, Y. Morilla, P. Martin Holgado, A. Romero-Maestre, M. Gaillardin, P. Paillet, S. Girard, “Radiation Effects on Red, Green and Blue Light Emitting Diodes, ” Radiation and its Effects on Components and Systems (RADECS), Antwerp (Belgium), September 29 – October 3rd,  2025, submitted.</a:t>
            </a:r>
            <a:endParaRPr lang="fr-FR" sz="4800" dirty="0"/>
          </a:p>
          <a:p>
            <a:pPr marL="950976" lvl="0" indent="-360000">
              <a:buFont typeface="+mj-lt"/>
              <a:buAutoNum type="arabicPeriod"/>
            </a:pPr>
            <a:r>
              <a:rPr lang="it-IT" sz="4800" dirty="0"/>
              <a:t>F. Fricano, A. Morana, C. Hoehr, C. Campanella, C. Bélanger-Champagne, M. Trinczek, G. Mélin, T. Robin, D. Lambert, A. Boukenter, E. Marin, Y. Ouerdane, P. Paillet, S. Girard, “Enhancing Performance of Optical Fiber-Based Sensor for Proton Dosimetry Through Pre-Irradiation Treatment, ” IEEE Nuclear &amp; Space Radiation Effects Conference (NSREC), Nashville (USA), July 14–18, 2025, Oral Contribution.</a:t>
            </a:r>
            <a:endParaRPr lang="fr-FR" sz="4800" dirty="0"/>
          </a:p>
          <a:p>
            <a:pPr marL="950976" lvl="0" indent="-360000">
              <a:buFont typeface="+mj-lt"/>
              <a:buAutoNum type="arabicPeriod"/>
            </a:pPr>
            <a:r>
              <a:rPr lang="it-IT" sz="4800" dirty="0"/>
              <a:t>L. Weninger, G. Ciachera, M. Darnon, A. Morana, F. Fricano, V. Lalucaa, J-M. Belloir, C. Durnez, C. Virmontois, N. Kerboub, J. Mekki, Y. Morilla, P. Martin-Holgado, A. Romero, M. Gaillardin, O. Duhamel, P. Paillet, S. Girard, </a:t>
            </a:r>
            <a:r>
              <a:rPr lang="en-US" sz="4800" dirty="0"/>
              <a:t>“Radiation Reliability of the White LEDs of the MMX mission on Phobos, ” </a:t>
            </a:r>
            <a:r>
              <a:rPr lang="it-IT" sz="4800" dirty="0"/>
              <a:t>IEEE Nuclear &amp; Space Radiation Effects Conference (NSREC), Nashville (USA), July 14–18, 2025, Poster Contribution.</a:t>
            </a:r>
            <a:endParaRPr lang="fr-FR" sz="4800" dirty="0"/>
          </a:p>
          <a:p>
            <a:pPr marL="950976" lvl="0" indent="-360000">
              <a:buFont typeface="+mj-lt"/>
              <a:buAutoNum type="arabicPeriod"/>
            </a:pPr>
            <a:r>
              <a:rPr lang="it-IT" sz="4800" dirty="0"/>
              <a:t>L. Weninger, A. Morana, M. Ferrari, A. Boukenter, Y. Ouerdane, E. Marin, P. Paillet, M. Gaillardin, O. Duhamel, C. Hoehr, C. Bélanger-Champagne, M. Trinczek, S. Girard, “External Quantum Efficiency Evolution of Light-Emitting Diodes Under γ-rays, Electrons, Neutrons and Protons”, Radiation and its Effects on Components and Systems (RADECS), Maspalomas, Canary Islands, Spain, September 16–20, 2024, Poster Contribution.</a:t>
            </a:r>
            <a:endParaRPr lang="fr-FR" sz="4800" dirty="0"/>
          </a:p>
          <a:p>
            <a:pPr marL="590976" lvl="0" indent="0">
              <a:buNone/>
            </a:pPr>
            <a:endParaRPr lang="fr-FR" sz="4800" dirty="0"/>
          </a:p>
          <a:p>
            <a:pPr lvl="0"/>
            <a:endParaRPr lang="fr-FR" dirty="0"/>
          </a:p>
        </p:txBody>
      </p:sp>
      <p:sp>
        <p:nvSpPr>
          <p:cNvPr id="4" name="Slide Number Placeholder 3">
            <a:extLst>
              <a:ext uri="{FF2B5EF4-FFF2-40B4-BE49-F238E27FC236}">
                <a16:creationId xmlns:a16="http://schemas.microsoft.com/office/drawing/2014/main" id="{77352DD3-FFFD-55E4-51E5-66FF983C4FA3}"/>
              </a:ext>
            </a:extLst>
          </p:cNvPr>
          <p:cNvSpPr>
            <a:spLocks noGrp="1"/>
          </p:cNvSpPr>
          <p:nvPr>
            <p:ph type="sldNum" sz="quarter" idx="4"/>
          </p:nvPr>
        </p:nvSpPr>
        <p:spPr/>
        <p:txBody>
          <a:bodyPr/>
          <a:lstStyle/>
          <a:p>
            <a:fld id="{17918391-D411-FE40-AAD7-861AE5233E0E}" type="slidenum">
              <a:rPr lang="en-US" smtClean="0"/>
              <a:pPr/>
              <a:t>28</a:t>
            </a:fld>
            <a:endParaRPr lang="en-US" dirty="0"/>
          </a:p>
        </p:txBody>
      </p:sp>
      <p:sp>
        <p:nvSpPr>
          <p:cNvPr id="5" name="Footer Placeholder 4">
            <a:extLst>
              <a:ext uri="{FF2B5EF4-FFF2-40B4-BE49-F238E27FC236}">
                <a16:creationId xmlns:a16="http://schemas.microsoft.com/office/drawing/2014/main" id="{4A5065D7-7DCA-8C4E-25ED-BCE0D0C8B298}"/>
              </a:ext>
            </a:extLst>
          </p:cNvPr>
          <p:cNvSpPr>
            <a:spLocks noGrp="1"/>
          </p:cNvSpPr>
          <p:nvPr>
            <p:ph type="ftr" sz="quarter" idx="3"/>
          </p:nvPr>
        </p:nvSpPr>
        <p:spPr/>
        <p:txBody>
          <a:bodyPr/>
          <a:lstStyle/>
          <a:p>
            <a:r>
              <a:rPr lang="en-GB" dirty="0"/>
              <a:t>RADNEXT 4th Annual Meeting – 12-13 May 2025</a:t>
            </a:r>
            <a:endParaRPr lang="en-US" dirty="0"/>
          </a:p>
        </p:txBody>
      </p:sp>
    </p:spTree>
    <p:extLst>
      <p:ext uri="{BB962C8B-B14F-4D97-AF65-F5344CB8AC3E}">
        <p14:creationId xmlns:p14="http://schemas.microsoft.com/office/powerpoint/2010/main" val="16435172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961466-397C-4872-DCF8-29AC0A0F42DD}"/>
              </a:ext>
            </a:extLst>
          </p:cNvPr>
          <p:cNvSpPr>
            <a:spLocks noGrp="1"/>
          </p:cNvSpPr>
          <p:nvPr>
            <p:ph type="title"/>
          </p:nvPr>
        </p:nvSpPr>
        <p:spPr/>
        <p:txBody>
          <a:bodyPr/>
          <a:lstStyle/>
          <a:p>
            <a:r>
              <a:rPr lang="en-GB" dirty="0"/>
              <a:t>updated list of WP5 conferences</a:t>
            </a:r>
          </a:p>
        </p:txBody>
      </p:sp>
      <p:sp>
        <p:nvSpPr>
          <p:cNvPr id="3" name="Content Placeholder 2">
            <a:extLst>
              <a:ext uri="{FF2B5EF4-FFF2-40B4-BE49-F238E27FC236}">
                <a16:creationId xmlns:a16="http://schemas.microsoft.com/office/drawing/2014/main" id="{6D3CAD1A-685B-4852-FEB6-4EAECA8B3DDA}"/>
              </a:ext>
            </a:extLst>
          </p:cNvPr>
          <p:cNvSpPr>
            <a:spLocks noGrp="1"/>
          </p:cNvSpPr>
          <p:nvPr>
            <p:ph idx="1"/>
          </p:nvPr>
        </p:nvSpPr>
        <p:spPr>
          <a:xfrm>
            <a:off x="-1419543" y="905276"/>
            <a:ext cx="10338355" cy="3337472"/>
          </a:xfrm>
        </p:spPr>
        <p:txBody>
          <a:bodyPr>
            <a:normAutofit fontScale="25000" lnSpcReduction="20000"/>
          </a:bodyPr>
          <a:lstStyle/>
          <a:p>
            <a:pPr marL="2059776" lvl="0" indent="-360000">
              <a:buFont typeface="+mj-lt"/>
              <a:buAutoNum type="arabicPeriod" startAt="6"/>
            </a:pPr>
            <a:r>
              <a:rPr lang="it-IT" sz="4800" dirty="0"/>
              <a:t>F. Fricano, A. Morana, C. Hoehr, C. Campanella, C. Belanger-Champagne, M. Trinczek, D. Lambert, P. Paillet, H. El Hamzaoui, B. Capoen, M. Bouazaoui, A. Boukenter, E. Marin, Y. Ouerdane, S. Girard, “Pre-irradiation Influence on Proton Radioluminescence Responses of Sol-gel Doped Optical Fibers”, 17th International Conference on Scintillating Materials and their Applications (SCINT2024), July 8-12, 2024, Milano, Italy, Oral Contribution </a:t>
            </a:r>
          </a:p>
          <a:p>
            <a:pPr marL="2059776" lvl="0" indent="-360000">
              <a:buFont typeface="+mj-lt"/>
              <a:buAutoNum type="arabicPeriod" startAt="6"/>
            </a:pPr>
            <a:r>
              <a:rPr lang="it-IT" sz="4800" dirty="0"/>
              <a:t>M. Roche, D. Lambert, L. Weninger, A. Morana, N. Kerboub, C. Bélanger-Champagne, A. Colangeli, C. Hoehr, M. Trinczek, E. Marin, A. Boukenter, Y. Ouerdane, P. Paillet, J. Mekki, T. Robin, S. Girard, “14 MeV and Atmospheric Neutron Monitoring Through Optical Fiber Dosimeters”, IEEE Nuclear &amp; Space Radiation Effects Conference (NSREC), Ottawa, Canada, July 22-26, 2024, Poster Contribution.</a:t>
            </a:r>
            <a:endParaRPr lang="fr-FR" sz="4800" dirty="0"/>
          </a:p>
          <a:p>
            <a:pPr marL="2059776" lvl="0" indent="-360000">
              <a:buFont typeface="+mj-lt"/>
              <a:buAutoNum type="arabicPeriod" startAt="6"/>
            </a:pPr>
            <a:r>
              <a:rPr lang="it-IT" sz="4800" dirty="0"/>
              <a:t>L. Weninger, A. Morana, Y. Ouerdane, E. Marin, A. Boukenter, S. Girard, “Distributed fiber dosimetry solution with ultra-low loss pure-silica core optical fiber, “ Radiation Effects on Optical Devices (RADOPT) 28-30 November 2023, Toulouse, Oral Contribution.</a:t>
            </a:r>
          </a:p>
          <a:p>
            <a:pPr marL="2059776" lvl="0" indent="-360000">
              <a:buFont typeface="+mj-lt"/>
              <a:buAutoNum type="arabicPeriod" startAt="6"/>
            </a:pPr>
            <a:r>
              <a:rPr lang="it-IT" sz="4800" dirty="0"/>
              <a:t>F. Fricano, A. Morana, D. Lambert, C. Hoehr, C. Campanella, C. Bélanger-Champagne, M. Trinczek, H. El Hamzaoui, B. Capoen, A. Cassez, M. Bouazaoui, G. Mélin, T. Robin, A. Boukenter, E. Marin, Y. Ouerdane, P. Paillet, S. Girard, “Very High Dose Rate Proton Dosimetry with Radioluminescent Silica-based Optical Fibers”, Radiation and its Effects on Components and Systems (RADECS), Toulouse, France, September 25-29, 2023, Poster Contribution.</a:t>
            </a:r>
          </a:p>
          <a:p>
            <a:pPr marL="2059776" lvl="0" indent="-360000">
              <a:buFont typeface="+mj-lt"/>
              <a:buAutoNum type="arabicPeriod" startAt="6"/>
            </a:pPr>
            <a:r>
              <a:rPr lang="it-IT" sz="4800" dirty="0"/>
              <a:t>L. Weninger, A. Morana, C. Campanella, J. Vidalot, E. Marin, Y. Ouerdane, A. Boukenter, R. Garcia Alia, S. Girard, “Radiation Detection with Radiosensitive Pure-Silica Core Ultra-Low Loss Optical Fiber”, Radiation and its Effects on Components and Systems (RADECS), Toulouse, France, September 25-29, 2023, Poster Contribution.</a:t>
            </a:r>
          </a:p>
          <a:p>
            <a:pPr marL="2059776" lvl="0" indent="-360000">
              <a:buFont typeface="+mj-lt"/>
              <a:buAutoNum type="arabicPeriod" startAt="6"/>
            </a:pPr>
            <a:r>
              <a:rPr lang="it-IT" sz="4800" dirty="0"/>
              <a:t>J. Vidalot, A. Morana, O. Duhamel, C. Belanger-Champagne, C. Hoehr, H. El Hamzaoui, B. Capoen, M. Trinczek, A. Boukenter, Y. Ouerdane, M. Bouazaoui, P. Paillet, S. Girard, “Beam Profile Monitoring based on Radioluminescent Ce3+-doped Silica-based Optical Fiber Material”, Advancements in Nuclear Instrumentation Measurement Methods and their Applications (ANIMMA), Lucca, Italy, June 12-16, 2023, Oral Contribution.</a:t>
            </a:r>
          </a:p>
          <a:p>
            <a:pPr lvl="0" indent="-360000"/>
            <a:endParaRPr lang="fr-FR" dirty="0"/>
          </a:p>
        </p:txBody>
      </p:sp>
      <p:sp>
        <p:nvSpPr>
          <p:cNvPr id="4" name="Slide Number Placeholder 3">
            <a:extLst>
              <a:ext uri="{FF2B5EF4-FFF2-40B4-BE49-F238E27FC236}">
                <a16:creationId xmlns:a16="http://schemas.microsoft.com/office/drawing/2014/main" id="{77352DD3-FFFD-55E4-51E5-66FF983C4FA3}"/>
              </a:ext>
            </a:extLst>
          </p:cNvPr>
          <p:cNvSpPr>
            <a:spLocks noGrp="1"/>
          </p:cNvSpPr>
          <p:nvPr>
            <p:ph type="sldNum" sz="quarter" idx="4"/>
          </p:nvPr>
        </p:nvSpPr>
        <p:spPr/>
        <p:txBody>
          <a:bodyPr/>
          <a:lstStyle/>
          <a:p>
            <a:fld id="{17918391-D411-FE40-AAD7-861AE5233E0E}" type="slidenum">
              <a:rPr lang="en-US" smtClean="0"/>
              <a:pPr/>
              <a:t>29</a:t>
            </a:fld>
            <a:endParaRPr lang="en-US" dirty="0"/>
          </a:p>
        </p:txBody>
      </p:sp>
      <p:sp>
        <p:nvSpPr>
          <p:cNvPr id="6" name="Footer Placeholder 4">
            <a:extLst>
              <a:ext uri="{FF2B5EF4-FFF2-40B4-BE49-F238E27FC236}">
                <a16:creationId xmlns:a16="http://schemas.microsoft.com/office/drawing/2014/main" id="{E8525673-0E27-4569-8939-9C53C0D352DD}"/>
              </a:ext>
            </a:extLst>
          </p:cNvPr>
          <p:cNvSpPr>
            <a:spLocks noGrp="1"/>
          </p:cNvSpPr>
          <p:nvPr>
            <p:ph type="ftr" sz="quarter" idx="3"/>
          </p:nvPr>
        </p:nvSpPr>
        <p:spPr>
          <a:xfrm>
            <a:off x="3407569" y="4767263"/>
            <a:ext cx="4670787" cy="273844"/>
          </a:xfrm>
        </p:spPr>
        <p:txBody>
          <a:bodyPr/>
          <a:lstStyle/>
          <a:p>
            <a:r>
              <a:rPr lang="en-GB" dirty="0"/>
              <a:t>RADNEXT 4th Annual Meeting – 12-13 May 2025</a:t>
            </a:r>
            <a:endParaRPr lang="en-US" dirty="0"/>
          </a:p>
        </p:txBody>
      </p:sp>
    </p:spTree>
    <p:extLst>
      <p:ext uri="{BB962C8B-B14F-4D97-AF65-F5344CB8AC3E}">
        <p14:creationId xmlns:p14="http://schemas.microsoft.com/office/powerpoint/2010/main" val="38599655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0030992-936F-4145-9B54-B708E83A7EB4}"/>
              </a:ext>
            </a:extLst>
          </p:cNvPr>
          <p:cNvSpPr/>
          <p:nvPr/>
        </p:nvSpPr>
        <p:spPr>
          <a:xfrm>
            <a:off x="457200" y="3878780"/>
            <a:ext cx="8387862" cy="58908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3" name="Espace réservé du contenu 2">
            <a:extLst>
              <a:ext uri="{FF2B5EF4-FFF2-40B4-BE49-F238E27FC236}">
                <a16:creationId xmlns:a16="http://schemas.microsoft.com/office/drawing/2014/main" id="{F56D7B61-2F6F-4480-8392-5B009685949A}"/>
              </a:ext>
            </a:extLst>
          </p:cNvPr>
          <p:cNvSpPr>
            <a:spLocks noGrp="1"/>
          </p:cNvSpPr>
          <p:nvPr>
            <p:ph idx="1"/>
          </p:nvPr>
        </p:nvSpPr>
        <p:spPr>
          <a:xfrm>
            <a:off x="131885" y="970177"/>
            <a:ext cx="8954965" cy="3203145"/>
          </a:xfrm>
        </p:spPr>
        <p:txBody>
          <a:bodyPr>
            <a:noAutofit/>
          </a:bodyPr>
          <a:lstStyle/>
          <a:p>
            <a:pPr>
              <a:buFont typeface="Wingdings" panose="05000000000000000000" pitchFamily="2" charset="2"/>
              <a:buChar char="q"/>
            </a:pPr>
            <a:endParaRPr lang="en-US" dirty="0"/>
          </a:p>
          <a:p>
            <a:pPr marL="547452" lvl="2">
              <a:spcBef>
                <a:spcPts val="0"/>
              </a:spcBef>
              <a:buFont typeface="+mj-lt"/>
              <a:buAutoNum type="arabicPeriod"/>
            </a:pPr>
            <a:r>
              <a:rPr lang="en-US" sz="1600" b="1" dirty="0">
                <a:solidFill>
                  <a:schemeClr val="tx1">
                    <a:lumMod val="60000"/>
                    <a:lumOff val="40000"/>
                  </a:schemeClr>
                </a:solidFill>
              </a:rPr>
              <a:t>Definition of the correlation matrix between the facility needs and the established or innovative monitoring solutions </a:t>
            </a:r>
            <a:r>
              <a:rPr lang="en-US" sz="1600" dirty="0"/>
              <a:t>as well as the </a:t>
            </a:r>
            <a:r>
              <a:rPr lang="en-US" sz="1600" b="1" dirty="0">
                <a:solidFill>
                  <a:schemeClr val="tx2"/>
                </a:solidFill>
              </a:rPr>
              <a:t>definition and standardization of the relevant beam parameters to be monitored </a:t>
            </a:r>
            <a:r>
              <a:rPr lang="en-US" sz="1600" dirty="0"/>
              <a:t>across the facility network</a:t>
            </a:r>
          </a:p>
          <a:p>
            <a:pPr marL="547452" lvl="2">
              <a:spcBef>
                <a:spcPts val="0"/>
              </a:spcBef>
              <a:buFont typeface="+mj-lt"/>
              <a:buAutoNum type="arabicPeriod"/>
            </a:pPr>
            <a:endParaRPr lang="en-US" sz="800" dirty="0"/>
          </a:p>
          <a:p>
            <a:pPr marL="547452" lvl="2">
              <a:spcBef>
                <a:spcPts val="0"/>
              </a:spcBef>
              <a:buFont typeface="+mj-lt"/>
              <a:buAutoNum type="arabicPeriod"/>
            </a:pPr>
            <a:r>
              <a:rPr lang="en-US" sz="1600" b="1" dirty="0">
                <a:solidFill>
                  <a:schemeClr val="tx1">
                    <a:lumMod val="60000"/>
                    <a:lumOff val="40000"/>
                  </a:schemeClr>
                </a:solidFill>
              </a:rPr>
              <a:t>To investigate innovative instrumentation </a:t>
            </a:r>
            <a:r>
              <a:rPr lang="en-US" sz="1600" dirty="0"/>
              <a:t>regarding their potential high impact on facility operation and optimization of radiation to electronics testing</a:t>
            </a:r>
          </a:p>
          <a:p>
            <a:pPr marL="547452" lvl="2">
              <a:spcBef>
                <a:spcPts val="0"/>
              </a:spcBef>
              <a:buFont typeface="+mj-lt"/>
              <a:buAutoNum type="arabicPeriod"/>
            </a:pPr>
            <a:endParaRPr lang="en-US" sz="1600" dirty="0"/>
          </a:p>
          <a:p>
            <a:pPr marL="547452" lvl="2">
              <a:spcBef>
                <a:spcPts val="0"/>
              </a:spcBef>
              <a:buFont typeface="+mj-lt"/>
              <a:buAutoNum type="arabicPeriod"/>
            </a:pPr>
            <a:r>
              <a:rPr lang="en-US" sz="1600" b="1" dirty="0">
                <a:solidFill>
                  <a:schemeClr val="tx1">
                    <a:lumMod val="60000"/>
                    <a:lumOff val="40000"/>
                  </a:schemeClr>
                </a:solidFill>
              </a:rPr>
              <a:t>To develop, characterize and qualify low-cost detectors and dosimeters </a:t>
            </a:r>
            <a:r>
              <a:rPr lang="en-US" sz="1600" dirty="0"/>
              <a:t>and have them accessible to RADNEXT users</a:t>
            </a:r>
          </a:p>
          <a:p>
            <a:endParaRPr lang="en-US" dirty="0"/>
          </a:p>
          <a:p>
            <a:endParaRPr lang="en-US" dirty="0"/>
          </a:p>
          <a:p>
            <a:pPr marL="36576" indent="0" algn="ctr">
              <a:buNone/>
            </a:pPr>
            <a:r>
              <a:rPr lang="en-US" b="1" dirty="0">
                <a:solidFill>
                  <a:schemeClr val="tx1">
                    <a:lumMod val="60000"/>
                    <a:lumOff val="40000"/>
                  </a:schemeClr>
                </a:solidFill>
              </a:rPr>
              <a:t>Main objective: </a:t>
            </a:r>
            <a:r>
              <a:rPr lang="en-US" b="1" dirty="0"/>
              <a:t>rendering the facility network more accessible, homogeneous and complementary</a:t>
            </a:r>
            <a:endParaRPr lang="fr-FR" b="1" dirty="0"/>
          </a:p>
        </p:txBody>
      </p:sp>
      <p:sp>
        <p:nvSpPr>
          <p:cNvPr id="4" name="Espace réservé du numéro de diapositive 3">
            <a:extLst>
              <a:ext uri="{FF2B5EF4-FFF2-40B4-BE49-F238E27FC236}">
                <a16:creationId xmlns:a16="http://schemas.microsoft.com/office/drawing/2014/main" id="{D8B0B232-3D78-4ED2-B9B8-E66BF87C889C}"/>
              </a:ext>
            </a:extLst>
          </p:cNvPr>
          <p:cNvSpPr>
            <a:spLocks noGrp="1"/>
          </p:cNvSpPr>
          <p:nvPr>
            <p:ph type="sldNum" sz="quarter" idx="4"/>
          </p:nvPr>
        </p:nvSpPr>
        <p:spPr/>
        <p:txBody>
          <a:bodyPr/>
          <a:lstStyle/>
          <a:p>
            <a:fld id="{17918391-D411-FE40-AAD7-861AE5233E0E}" type="slidenum">
              <a:rPr lang="en-US" smtClean="0"/>
              <a:pPr/>
              <a:t>3</a:t>
            </a:fld>
            <a:endParaRPr lang="en-US" dirty="0"/>
          </a:p>
        </p:txBody>
      </p:sp>
      <p:sp>
        <p:nvSpPr>
          <p:cNvPr id="7" name="Title 1">
            <a:extLst>
              <a:ext uri="{FF2B5EF4-FFF2-40B4-BE49-F238E27FC236}">
                <a16:creationId xmlns:a16="http://schemas.microsoft.com/office/drawing/2014/main" id="{44F84B3D-729D-4999-964B-C652AE3B3A1E}"/>
              </a:ext>
            </a:extLst>
          </p:cNvPr>
          <p:cNvSpPr>
            <a:spLocks noGrp="1"/>
          </p:cNvSpPr>
          <p:nvPr>
            <p:ph type="title"/>
          </p:nvPr>
        </p:nvSpPr>
        <p:spPr>
          <a:xfrm>
            <a:off x="457200" y="175120"/>
            <a:ext cx="8226854" cy="705332"/>
          </a:xfrm>
        </p:spPr>
        <p:txBody>
          <a:bodyPr>
            <a:normAutofit/>
          </a:bodyPr>
          <a:lstStyle/>
          <a:p>
            <a:r>
              <a:rPr lang="en-US" sz="2300" dirty="0"/>
              <a:t>WP05-JRA1: </a:t>
            </a:r>
            <a:r>
              <a:rPr lang="en-US" sz="2400" b="0" dirty="0"/>
              <a:t>3 main technical tasks</a:t>
            </a:r>
            <a:endParaRPr lang="en-GB" sz="2300" b="0" dirty="0"/>
          </a:p>
        </p:txBody>
      </p:sp>
      <p:sp>
        <p:nvSpPr>
          <p:cNvPr id="9" name="Footer Placeholder 4">
            <a:extLst>
              <a:ext uri="{FF2B5EF4-FFF2-40B4-BE49-F238E27FC236}">
                <a16:creationId xmlns:a16="http://schemas.microsoft.com/office/drawing/2014/main" id="{A0526CC3-EC67-4B71-8A68-AD2CB15E05BB}"/>
              </a:ext>
            </a:extLst>
          </p:cNvPr>
          <p:cNvSpPr>
            <a:spLocks noGrp="1"/>
          </p:cNvSpPr>
          <p:nvPr>
            <p:ph type="ftr" sz="quarter" idx="3"/>
          </p:nvPr>
        </p:nvSpPr>
        <p:spPr>
          <a:xfrm>
            <a:off x="3407569" y="4767263"/>
            <a:ext cx="4670787" cy="273844"/>
          </a:xfrm>
        </p:spPr>
        <p:txBody>
          <a:bodyPr/>
          <a:lstStyle/>
          <a:p>
            <a:r>
              <a:rPr lang="en-GB" dirty="0"/>
              <a:t>RADNEXT 4th Annual Meeting – 12-13 May 2025</a:t>
            </a:r>
            <a:endParaRPr lang="en-US" dirty="0"/>
          </a:p>
        </p:txBody>
      </p:sp>
    </p:spTree>
    <p:extLst>
      <p:ext uri="{BB962C8B-B14F-4D97-AF65-F5344CB8AC3E}">
        <p14:creationId xmlns:p14="http://schemas.microsoft.com/office/powerpoint/2010/main" val="66675923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961466-397C-4872-DCF8-29AC0A0F42DD}"/>
              </a:ext>
            </a:extLst>
          </p:cNvPr>
          <p:cNvSpPr>
            <a:spLocks noGrp="1"/>
          </p:cNvSpPr>
          <p:nvPr>
            <p:ph type="title"/>
          </p:nvPr>
        </p:nvSpPr>
        <p:spPr/>
        <p:txBody>
          <a:bodyPr/>
          <a:lstStyle/>
          <a:p>
            <a:r>
              <a:rPr lang="en-GB" dirty="0"/>
              <a:t>updated list of WP5 conferences</a:t>
            </a:r>
          </a:p>
        </p:txBody>
      </p:sp>
      <p:sp>
        <p:nvSpPr>
          <p:cNvPr id="3" name="Content Placeholder 2">
            <a:extLst>
              <a:ext uri="{FF2B5EF4-FFF2-40B4-BE49-F238E27FC236}">
                <a16:creationId xmlns:a16="http://schemas.microsoft.com/office/drawing/2014/main" id="{6D3CAD1A-685B-4852-FEB6-4EAECA8B3DDA}"/>
              </a:ext>
            </a:extLst>
          </p:cNvPr>
          <p:cNvSpPr>
            <a:spLocks noGrp="1"/>
          </p:cNvSpPr>
          <p:nvPr>
            <p:ph idx="1"/>
          </p:nvPr>
        </p:nvSpPr>
        <p:spPr>
          <a:xfrm>
            <a:off x="-1433015" y="903014"/>
            <a:ext cx="10413242" cy="3337472"/>
          </a:xfrm>
        </p:spPr>
        <p:txBody>
          <a:bodyPr>
            <a:normAutofit/>
          </a:bodyPr>
          <a:lstStyle/>
          <a:p>
            <a:pPr marL="2059200" lvl="0" indent="-360000">
              <a:spcBef>
                <a:spcPts val="80"/>
              </a:spcBef>
              <a:buFont typeface="+mj-lt"/>
              <a:buAutoNum type="arabicPeriod" startAt="12"/>
            </a:pPr>
            <a:r>
              <a:rPr lang="it-IT" sz="1200" dirty="0"/>
              <a:t>C. Bélanger-Champagne, F. Fricano, A. Morana, D. Lambert, C. Penner, P. Paillet, M.  Trinczek, S. Usherovich, S. Girard, C. Hoehr, “Proton dosimetry using radiation-induced luminescence in micrometer-core germanosilicate optical fibers”, Radiation and its Effects on Components and Systems (RADECS), Venice, Italy, October 3-7, 2022, Poster Contribution.</a:t>
            </a:r>
          </a:p>
          <a:p>
            <a:pPr marL="2059200" lvl="0" indent="-360000">
              <a:spcBef>
                <a:spcPts val="80"/>
              </a:spcBef>
              <a:buFont typeface="+mj-lt"/>
              <a:buAutoNum type="arabicPeriod" startAt="12"/>
            </a:pPr>
            <a:r>
              <a:rPr lang="it-IT" sz="1200" dirty="0"/>
              <a:t>L. Weninger, C. Campanella, A. Morana, F. Fricano, E. Marin, Y. Ouerdane, A. Boukenter, R. García Alía, S. Girard, “Calibration in the Visible and Infrared Domains of Multimode Phosphosilicate Optical Fibers for Dosimetry Applications”, Radiation and its Effects on Components and Systems (RADECS), Venice, Italy, October 3-7, 2022, Poster Contribution</a:t>
            </a:r>
          </a:p>
          <a:p>
            <a:pPr marL="2059200" lvl="0" indent="-360000">
              <a:spcBef>
                <a:spcPts val="80"/>
              </a:spcBef>
              <a:buFont typeface="+mj-lt"/>
              <a:buAutoNum type="arabicPeriod" startAt="12"/>
            </a:pPr>
            <a:r>
              <a:rPr lang="en-US" sz="1200" dirty="0"/>
              <a:t>M. </a:t>
            </a:r>
            <a:r>
              <a:rPr lang="en-US" sz="1200" dirty="0" err="1"/>
              <a:t>Bagatin</a:t>
            </a:r>
            <a:r>
              <a:rPr lang="en-US" sz="1200" dirty="0"/>
              <a:t>, S. Beltrami, A. </a:t>
            </a:r>
            <a:r>
              <a:rPr lang="en-US" sz="1200" dirty="0" err="1"/>
              <a:t>Paccagnella</a:t>
            </a:r>
            <a:r>
              <a:rPr lang="en-US" sz="1200" dirty="0"/>
              <a:t>, S. </a:t>
            </a:r>
            <a:r>
              <a:rPr lang="en-US" sz="1200" dirty="0" err="1"/>
              <a:t>Gerardin</a:t>
            </a:r>
            <a:r>
              <a:rPr lang="en-US" sz="1200" dirty="0"/>
              <a:t>, “Total-Dose Induced Threshold Voltage Shift Dependence on Tier Pitch in 3D NAND Flash Memories,” presented at NSREC 2024, Ottawa, Canada, July 2024</a:t>
            </a:r>
          </a:p>
          <a:p>
            <a:pPr marL="2059200" indent="-360000">
              <a:spcBef>
                <a:spcPts val="80"/>
              </a:spcBef>
              <a:buFont typeface="+mj-lt"/>
              <a:buAutoNum type="arabicPeriod" startAt="12"/>
            </a:pPr>
            <a:r>
              <a:rPr lang="en-US" sz="1200" dirty="0"/>
              <a:t>Andreas </a:t>
            </a:r>
            <a:r>
              <a:rPr lang="en-US" sz="1200" dirty="0" err="1"/>
              <a:t>Pflaum</a:t>
            </a:r>
            <a:r>
              <a:rPr lang="en-US" sz="1200" dirty="0"/>
              <a:t>, Markus Lapp, Björn </a:t>
            </a:r>
            <a:r>
              <a:rPr lang="en-US" sz="1200" dirty="0" err="1"/>
              <a:t>Poppe</a:t>
            </a:r>
            <a:r>
              <a:rPr lang="en-US" sz="1200" dirty="0"/>
              <a:t>, Andreas </a:t>
            </a:r>
            <a:r>
              <a:rPr lang="en-US" sz="1200" dirty="0" err="1"/>
              <a:t>Waets</a:t>
            </a:r>
            <a:r>
              <a:rPr lang="en-US" sz="1200" dirty="0"/>
              <a:t>, Natalia </a:t>
            </a:r>
            <a:r>
              <a:rPr lang="en-US" sz="1200" dirty="0" err="1"/>
              <a:t>Emriskova</a:t>
            </a:r>
            <a:r>
              <a:rPr lang="en-US" sz="1200" dirty="0"/>
              <a:t>, </a:t>
            </a:r>
            <a:r>
              <a:rPr lang="en-US" sz="1200" dirty="0" err="1"/>
              <a:t>Eliott</a:t>
            </a:r>
            <a:r>
              <a:rPr lang="en-US" sz="1200" dirty="0"/>
              <a:t> Philippe Johnson, Rubén García </a:t>
            </a:r>
            <a:r>
              <a:rPr lang="en-US" sz="1200" dirty="0" err="1"/>
              <a:t>Alía</a:t>
            </a:r>
            <a:r>
              <a:rPr lang="en-US" sz="1200" dirty="0"/>
              <a:t>, Hui </a:t>
            </a:r>
            <a:r>
              <a:rPr lang="en-US" sz="1200" dirty="0" err="1"/>
              <a:t>Khee</a:t>
            </a:r>
            <a:r>
              <a:rPr lang="en-US" sz="1200" dirty="0"/>
              <a:t> Looe, Vanessa </a:t>
            </a:r>
            <a:r>
              <a:rPr lang="en-US" sz="1200" dirty="0" err="1"/>
              <a:t>Wyrwoll</a:t>
            </a:r>
            <a:r>
              <a:rPr lang="en-US" sz="1200" dirty="0"/>
              <a:t>, “Spatial profile of a very high-energy 208Pb heavy-ion beam at CHARM </a:t>
            </a:r>
            <a:r>
              <a:rPr lang="it-IT" sz="1200" dirty="0"/>
              <a:t>”, Radiation and its Effects on Components and Systems (RADECS), Maspalomas, Canary Islands, Spain, September 16–20, 2024, Poster Contribution.</a:t>
            </a:r>
            <a:endParaRPr lang="fr-FR" sz="1200" dirty="0"/>
          </a:p>
          <a:p>
            <a:pPr marL="2059200" lvl="0" indent="-360000">
              <a:spcBef>
                <a:spcPts val="80"/>
              </a:spcBef>
              <a:buFont typeface="+mj-lt"/>
              <a:buAutoNum type="arabicPeriod" startAt="12"/>
            </a:pPr>
            <a:endParaRPr lang="en-US" sz="1200" dirty="0"/>
          </a:p>
          <a:p>
            <a:pPr marL="36576" lvl="0" indent="0">
              <a:buNone/>
            </a:pPr>
            <a:endParaRPr lang="fr-FR" dirty="0"/>
          </a:p>
        </p:txBody>
      </p:sp>
      <p:sp>
        <p:nvSpPr>
          <p:cNvPr id="4" name="Slide Number Placeholder 3">
            <a:extLst>
              <a:ext uri="{FF2B5EF4-FFF2-40B4-BE49-F238E27FC236}">
                <a16:creationId xmlns:a16="http://schemas.microsoft.com/office/drawing/2014/main" id="{77352DD3-FFFD-55E4-51E5-66FF983C4FA3}"/>
              </a:ext>
            </a:extLst>
          </p:cNvPr>
          <p:cNvSpPr>
            <a:spLocks noGrp="1"/>
          </p:cNvSpPr>
          <p:nvPr>
            <p:ph type="sldNum" sz="quarter" idx="4"/>
          </p:nvPr>
        </p:nvSpPr>
        <p:spPr/>
        <p:txBody>
          <a:bodyPr/>
          <a:lstStyle/>
          <a:p>
            <a:fld id="{17918391-D411-FE40-AAD7-861AE5233E0E}" type="slidenum">
              <a:rPr lang="en-US" smtClean="0"/>
              <a:pPr/>
              <a:t>30</a:t>
            </a:fld>
            <a:endParaRPr lang="en-US" dirty="0"/>
          </a:p>
        </p:txBody>
      </p:sp>
      <p:sp>
        <p:nvSpPr>
          <p:cNvPr id="6" name="Footer Placeholder 4">
            <a:extLst>
              <a:ext uri="{FF2B5EF4-FFF2-40B4-BE49-F238E27FC236}">
                <a16:creationId xmlns:a16="http://schemas.microsoft.com/office/drawing/2014/main" id="{F2D745AE-D322-43A3-8ACF-A54163CB7BC6}"/>
              </a:ext>
            </a:extLst>
          </p:cNvPr>
          <p:cNvSpPr>
            <a:spLocks noGrp="1"/>
          </p:cNvSpPr>
          <p:nvPr>
            <p:ph type="ftr" sz="quarter" idx="3"/>
          </p:nvPr>
        </p:nvSpPr>
        <p:spPr>
          <a:xfrm>
            <a:off x="3407569" y="4767263"/>
            <a:ext cx="4670787" cy="273844"/>
          </a:xfrm>
        </p:spPr>
        <p:txBody>
          <a:bodyPr/>
          <a:lstStyle/>
          <a:p>
            <a:r>
              <a:rPr lang="en-GB" dirty="0"/>
              <a:t>RADNEXT 4th Annual Meeting – 12-13 May 2025</a:t>
            </a:r>
            <a:endParaRPr lang="en-US" dirty="0"/>
          </a:p>
        </p:txBody>
      </p:sp>
    </p:spTree>
    <p:extLst>
      <p:ext uri="{BB962C8B-B14F-4D97-AF65-F5344CB8AC3E}">
        <p14:creationId xmlns:p14="http://schemas.microsoft.com/office/powerpoint/2010/main" val="3112700431"/>
      </p:ext>
    </p:extLst>
  </p:cSld>
  <p:clrMapOvr>
    <a:overrideClrMapping bg1="lt1" tx1="dk1" bg2="lt2" tx2="dk2" accent1="accent1" accent2="accent2" accent3="accent3" accent4="accent4" accent5="accent5" accent6="accent6" hlink="hlink" folHlink="folHlink"/>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AB4C2-E1D9-4936-B07F-0D3C77ADD720}"/>
              </a:ext>
            </a:extLst>
          </p:cNvPr>
          <p:cNvSpPr>
            <a:spLocks noGrp="1"/>
          </p:cNvSpPr>
          <p:nvPr>
            <p:ph type="title"/>
          </p:nvPr>
        </p:nvSpPr>
        <p:spPr/>
        <p:txBody>
          <a:bodyPr/>
          <a:lstStyle/>
          <a:p>
            <a:pPr algn="ctr"/>
            <a:r>
              <a:rPr lang="en-US" dirty="0"/>
              <a:t>Thanks for your attention! </a:t>
            </a:r>
            <a:endParaRPr lang="en-GB" dirty="0"/>
          </a:p>
        </p:txBody>
      </p:sp>
      <p:pic>
        <p:nvPicPr>
          <p:cNvPr id="6" name="Content Placeholder 5">
            <a:extLst>
              <a:ext uri="{FF2B5EF4-FFF2-40B4-BE49-F238E27FC236}">
                <a16:creationId xmlns:a16="http://schemas.microsoft.com/office/drawing/2014/main" id="{A294CD40-EDCC-4870-8842-DA3B39556D91}"/>
              </a:ext>
            </a:extLst>
          </p:cNvPr>
          <p:cNvPicPr>
            <a:picLocks noGrp="1" noChangeAspect="1"/>
          </p:cNvPicPr>
          <p:nvPr>
            <p:ph idx="1"/>
          </p:nvPr>
        </p:nvPicPr>
        <p:blipFill>
          <a:blip r:embed="rId2"/>
          <a:stretch>
            <a:fillRect/>
          </a:stretch>
        </p:blipFill>
        <p:spPr>
          <a:xfrm>
            <a:off x="2169319" y="993775"/>
            <a:ext cx="4805362" cy="3203575"/>
          </a:xfrm>
          <a:prstGeom prst="rect">
            <a:avLst/>
          </a:prstGeom>
        </p:spPr>
      </p:pic>
      <p:sp>
        <p:nvSpPr>
          <p:cNvPr id="4" name="Slide Number Placeholder 3">
            <a:extLst>
              <a:ext uri="{FF2B5EF4-FFF2-40B4-BE49-F238E27FC236}">
                <a16:creationId xmlns:a16="http://schemas.microsoft.com/office/drawing/2014/main" id="{10FE8B0F-A498-460B-AC9F-93E0ECC400D5}"/>
              </a:ext>
            </a:extLst>
          </p:cNvPr>
          <p:cNvSpPr>
            <a:spLocks noGrp="1"/>
          </p:cNvSpPr>
          <p:nvPr>
            <p:ph type="sldNum" sz="quarter" idx="4"/>
          </p:nvPr>
        </p:nvSpPr>
        <p:spPr/>
        <p:txBody>
          <a:bodyPr/>
          <a:lstStyle/>
          <a:p>
            <a:fld id="{17918391-D411-FE40-AAD7-861AE5233E0E}" type="slidenum">
              <a:rPr lang="en-US" smtClean="0"/>
              <a:pPr/>
              <a:t>31</a:t>
            </a:fld>
            <a:endParaRPr lang="en-US" dirty="0"/>
          </a:p>
        </p:txBody>
      </p:sp>
      <p:sp>
        <p:nvSpPr>
          <p:cNvPr id="5" name="Footer Placeholder 4">
            <a:extLst>
              <a:ext uri="{FF2B5EF4-FFF2-40B4-BE49-F238E27FC236}">
                <a16:creationId xmlns:a16="http://schemas.microsoft.com/office/drawing/2014/main" id="{6BAEC017-2364-4E0A-B0CC-F183867E9E1E}"/>
              </a:ext>
            </a:extLst>
          </p:cNvPr>
          <p:cNvSpPr>
            <a:spLocks noGrp="1"/>
          </p:cNvSpPr>
          <p:nvPr>
            <p:ph type="ftr" sz="quarter" idx="3"/>
          </p:nvPr>
        </p:nvSpPr>
        <p:spPr/>
        <p:txBody>
          <a:bodyPr/>
          <a:lstStyle/>
          <a:p>
            <a:r>
              <a:rPr lang="en-GB"/>
              <a:t>RADNEXT 4th Annual Meeting – 12-13 May 2025</a:t>
            </a:r>
            <a:endParaRPr lang="en-US" dirty="0"/>
          </a:p>
        </p:txBody>
      </p:sp>
      <p:sp>
        <p:nvSpPr>
          <p:cNvPr id="8" name="TextBox 7">
            <a:extLst>
              <a:ext uri="{FF2B5EF4-FFF2-40B4-BE49-F238E27FC236}">
                <a16:creationId xmlns:a16="http://schemas.microsoft.com/office/drawing/2014/main" id="{958903C8-030D-4220-B9B3-A5D6AF8A118E}"/>
              </a:ext>
            </a:extLst>
          </p:cNvPr>
          <p:cNvSpPr txBox="1"/>
          <p:nvPr/>
        </p:nvSpPr>
        <p:spPr>
          <a:xfrm>
            <a:off x="5225142" y="4328418"/>
            <a:ext cx="1907895" cy="307777"/>
          </a:xfrm>
          <a:prstGeom prst="rect">
            <a:avLst/>
          </a:prstGeom>
          <a:noFill/>
        </p:spPr>
        <p:txBody>
          <a:bodyPr wrap="none" rtlCol="0">
            <a:spAutoFit/>
          </a:bodyPr>
          <a:lstStyle/>
          <a:p>
            <a:r>
              <a:rPr lang="en-US" sz="1400" i="1" dirty="0"/>
              <a:t>Image Source: CERN</a:t>
            </a:r>
            <a:endParaRPr lang="en-GB" sz="1400" i="1" dirty="0"/>
          </a:p>
        </p:txBody>
      </p:sp>
    </p:spTree>
    <p:extLst>
      <p:ext uri="{BB962C8B-B14F-4D97-AF65-F5344CB8AC3E}">
        <p14:creationId xmlns:p14="http://schemas.microsoft.com/office/powerpoint/2010/main" val="724091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82F6F1-ECC8-43D5-A9FC-E1A25451E95A}"/>
              </a:ext>
            </a:extLst>
          </p:cNvPr>
          <p:cNvSpPr>
            <a:spLocks noGrp="1"/>
          </p:cNvSpPr>
          <p:nvPr>
            <p:ph type="title"/>
          </p:nvPr>
        </p:nvSpPr>
        <p:spPr/>
        <p:txBody>
          <a:bodyPr>
            <a:normAutofit/>
          </a:bodyPr>
          <a:lstStyle/>
          <a:p>
            <a:r>
              <a:rPr lang="fr-CH" dirty="0"/>
              <a:t>Outline</a:t>
            </a:r>
            <a:endParaRPr lang="en-GB" dirty="0"/>
          </a:p>
        </p:txBody>
      </p:sp>
      <p:sp>
        <p:nvSpPr>
          <p:cNvPr id="4" name="Slide Number Placeholder 3">
            <a:extLst>
              <a:ext uri="{FF2B5EF4-FFF2-40B4-BE49-F238E27FC236}">
                <a16:creationId xmlns:a16="http://schemas.microsoft.com/office/drawing/2014/main" id="{FBCCCEFF-4D43-427C-8363-065829565B89}"/>
              </a:ext>
            </a:extLst>
          </p:cNvPr>
          <p:cNvSpPr>
            <a:spLocks noGrp="1"/>
          </p:cNvSpPr>
          <p:nvPr>
            <p:ph type="sldNum" sz="quarter" idx="4"/>
          </p:nvPr>
        </p:nvSpPr>
        <p:spPr/>
        <p:txBody>
          <a:bodyPr/>
          <a:lstStyle/>
          <a:p>
            <a:fld id="{17918391-D411-FE40-AAD7-861AE5233E0E}" type="slidenum">
              <a:rPr lang="en-US" smtClean="0"/>
              <a:pPr/>
              <a:t>4</a:t>
            </a:fld>
            <a:endParaRPr lang="en-US" dirty="0"/>
          </a:p>
        </p:txBody>
      </p:sp>
      <p:sp>
        <p:nvSpPr>
          <p:cNvPr id="5" name="Footer Placeholder 4">
            <a:extLst>
              <a:ext uri="{FF2B5EF4-FFF2-40B4-BE49-F238E27FC236}">
                <a16:creationId xmlns:a16="http://schemas.microsoft.com/office/drawing/2014/main" id="{411703EA-F732-40C3-BCA4-483F7DED3494}"/>
              </a:ext>
            </a:extLst>
          </p:cNvPr>
          <p:cNvSpPr>
            <a:spLocks noGrp="1"/>
          </p:cNvSpPr>
          <p:nvPr>
            <p:ph type="ftr" sz="quarter" idx="3"/>
          </p:nvPr>
        </p:nvSpPr>
        <p:spPr/>
        <p:txBody>
          <a:bodyPr/>
          <a:lstStyle/>
          <a:p>
            <a:r>
              <a:rPr lang="en-GB" dirty="0"/>
              <a:t>RADNEXT 4th Annual Meeting – 12-13 May 2025</a:t>
            </a:r>
            <a:endParaRPr lang="en-US" dirty="0"/>
          </a:p>
        </p:txBody>
      </p:sp>
      <p:sp>
        <p:nvSpPr>
          <p:cNvPr id="6" name="Content Placeholder 2">
            <a:extLst>
              <a:ext uri="{FF2B5EF4-FFF2-40B4-BE49-F238E27FC236}">
                <a16:creationId xmlns:a16="http://schemas.microsoft.com/office/drawing/2014/main" id="{E16F4221-2A82-4C7C-A681-7D53DD2A1AA2}"/>
              </a:ext>
            </a:extLst>
          </p:cNvPr>
          <p:cNvSpPr>
            <a:spLocks noGrp="1"/>
          </p:cNvSpPr>
          <p:nvPr>
            <p:ph idx="1"/>
          </p:nvPr>
        </p:nvSpPr>
        <p:spPr>
          <a:xfrm>
            <a:off x="457200" y="994205"/>
            <a:ext cx="8229600" cy="3203145"/>
          </a:xfrm>
        </p:spPr>
        <p:txBody>
          <a:bodyPr>
            <a:normAutofit/>
          </a:bodyPr>
          <a:lstStyle/>
          <a:p>
            <a:pPr>
              <a:buFont typeface="+mj-lt"/>
              <a:buAutoNum type="romanUcPeriod"/>
            </a:pPr>
            <a:r>
              <a:rPr lang="en-GB" b="1" dirty="0"/>
              <a:t>Organisation and main objectives, deliverables of WP5</a:t>
            </a:r>
          </a:p>
          <a:p>
            <a:pPr>
              <a:buFont typeface="+mj-lt"/>
              <a:buAutoNum type="romanUcPeriod"/>
            </a:pPr>
            <a:endParaRPr lang="en-GB" dirty="0"/>
          </a:p>
          <a:p>
            <a:pPr>
              <a:buFont typeface="+mj-lt"/>
              <a:buAutoNum type="romanUcPeriod"/>
            </a:pPr>
            <a:r>
              <a:rPr lang="en-GB" b="1" dirty="0"/>
              <a:t>Main achievements in Y-4</a:t>
            </a:r>
          </a:p>
          <a:p>
            <a:pPr lvl="1">
              <a:buFont typeface="Arial" panose="020B0604020202020204" pitchFamily="34" charset="0"/>
              <a:buChar char="•"/>
            </a:pPr>
            <a:r>
              <a:rPr lang="en-GB" sz="1600" dirty="0"/>
              <a:t>Task 5.2 – Focus on </a:t>
            </a:r>
            <a:r>
              <a:rPr lang="en-GB" sz="1600" b="1" dirty="0"/>
              <a:t>Andreas </a:t>
            </a:r>
            <a:r>
              <a:rPr lang="en-GB" sz="1600" b="1" dirty="0" err="1"/>
              <a:t>Plaum</a:t>
            </a:r>
            <a:r>
              <a:rPr lang="en-GB" sz="1600" b="1" dirty="0"/>
              <a:t> (UO)</a:t>
            </a:r>
            <a:r>
              <a:rPr lang="en-GB" sz="1600" dirty="0"/>
              <a:t>, PhD progress on beam shape characterization</a:t>
            </a:r>
          </a:p>
          <a:p>
            <a:pPr lvl="1">
              <a:buFont typeface="Arial" panose="020B0604020202020204" pitchFamily="34" charset="0"/>
              <a:buChar char="•"/>
            </a:pPr>
            <a:r>
              <a:rPr lang="en-GB" sz="1600" dirty="0"/>
              <a:t>Task 5.3 – Focus on </a:t>
            </a:r>
            <a:r>
              <a:rPr lang="en-GB" sz="1600" b="1" dirty="0"/>
              <a:t>Luca </a:t>
            </a:r>
            <a:r>
              <a:rPr lang="en-GB" sz="1600" b="1" dirty="0" err="1"/>
              <a:t>Weninger</a:t>
            </a:r>
            <a:r>
              <a:rPr lang="en-GB" sz="1600" b="1" dirty="0"/>
              <a:t> (UJM, </a:t>
            </a:r>
            <a:r>
              <a:rPr lang="en-GB" sz="1600" b="1" dirty="0">
                <a:highlight>
                  <a:srgbClr val="FFFF00"/>
                </a:highlight>
              </a:rPr>
              <a:t>dedicated presentation by Luca</a:t>
            </a:r>
            <a:r>
              <a:rPr lang="en-GB" sz="1600" b="1" dirty="0"/>
              <a:t>)</a:t>
            </a:r>
          </a:p>
          <a:p>
            <a:pPr lvl="1">
              <a:buFont typeface="Arial" panose="020B0604020202020204" pitchFamily="34" charset="0"/>
              <a:buChar char="•"/>
            </a:pPr>
            <a:r>
              <a:rPr lang="en-GB" sz="1600" dirty="0"/>
              <a:t>Task 5.3 – Brief overview from other research axis</a:t>
            </a:r>
          </a:p>
          <a:p>
            <a:pPr lvl="2">
              <a:buFont typeface="Arial" panose="020B0604020202020204" pitchFamily="34" charset="0"/>
              <a:buChar char="•"/>
            </a:pPr>
            <a:r>
              <a:rPr lang="en-GB" sz="1600" dirty="0"/>
              <a:t>3D </a:t>
            </a:r>
            <a:r>
              <a:rPr lang="en-GB" sz="1600" dirty="0" err="1"/>
              <a:t>Nand</a:t>
            </a:r>
            <a:r>
              <a:rPr lang="en-GB" sz="1600" dirty="0"/>
              <a:t> Flash (</a:t>
            </a:r>
            <a:r>
              <a:rPr lang="en-GB" sz="1600" dirty="0" err="1"/>
              <a:t>UniPD</a:t>
            </a:r>
            <a:r>
              <a:rPr lang="en-GB" sz="1600" dirty="0"/>
              <a:t>)</a:t>
            </a:r>
          </a:p>
          <a:p>
            <a:pPr lvl="2">
              <a:buFont typeface="Arial" panose="020B0604020202020204" pitchFamily="34" charset="0"/>
              <a:buChar char="•"/>
            </a:pPr>
            <a:r>
              <a:rPr lang="en-GB" sz="1600" dirty="0"/>
              <a:t>Neutron Detection (UU, GANIL</a:t>
            </a:r>
            <a:r>
              <a:rPr lang="en-GB" sz="1600" b="1" dirty="0">
                <a:highlight>
                  <a:srgbClr val="FFFF00"/>
                </a:highlight>
              </a:rPr>
              <a:t> dedicated presentation by </a:t>
            </a:r>
            <a:r>
              <a:rPr lang="fr-FR" sz="1600" b="1" dirty="0">
                <a:highlight>
                  <a:srgbClr val="FFFF00"/>
                </a:highlight>
              </a:rPr>
              <a:t>Lucas de Arruda, UU</a:t>
            </a:r>
            <a:r>
              <a:rPr lang="en-GB" sz="1600" dirty="0"/>
              <a:t>)</a:t>
            </a:r>
          </a:p>
          <a:p>
            <a:pPr lvl="1">
              <a:buFont typeface="Arial" panose="020B0604020202020204" pitchFamily="34" charset="0"/>
              <a:buChar char="•"/>
            </a:pPr>
            <a:r>
              <a:rPr lang="en-GB" sz="1600" dirty="0"/>
              <a:t>Task 5.4 – Brief overview of progress</a:t>
            </a:r>
          </a:p>
          <a:p>
            <a:pPr lvl="1">
              <a:buFont typeface="+mj-lt"/>
              <a:buAutoNum type="alphaUcPeriod"/>
            </a:pPr>
            <a:endParaRPr lang="en-GB" dirty="0"/>
          </a:p>
        </p:txBody>
      </p:sp>
    </p:spTree>
    <p:extLst>
      <p:ext uri="{BB962C8B-B14F-4D97-AF65-F5344CB8AC3E}">
        <p14:creationId xmlns:p14="http://schemas.microsoft.com/office/powerpoint/2010/main" val="16685882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FA14FE-E7F0-FD44-49FA-468DA0CAE256}"/>
              </a:ext>
            </a:extLst>
          </p:cNvPr>
          <p:cNvSpPr>
            <a:spLocks noGrp="1"/>
          </p:cNvSpPr>
          <p:nvPr>
            <p:ph type="title"/>
          </p:nvPr>
        </p:nvSpPr>
        <p:spPr/>
        <p:txBody>
          <a:bodyPr>
            <a:normAutofit fontScale="90000"/>
          </a:bodyPr>
          <a:lstStyle/>
          <a:p>
            <a:r>
              <a:rPr lang="fr-CH" dirty="0"/>
              <a:t>Follow-up of </a:t>
            </a:r>
            <a:r>
              <a:rPr lang="fr-CH" dirty="0" err="1"/>
              <a:t>recommendations</a:t>
            </a:r>
            <a:r>
              <a:rPr lang="fr-CH" dirty="0"/>
              <a:t> and </a:t>
            </a:r>
            <a:r>
              <a:rPr lang="fr-CH" dirty="0" err="1"/>
              <a:t>comments</a:t>
            </a:r>
            <a:r>
              <a:rPr lang="fr-CH" dirty="0"/>
              <a:t> </a:t>
            </a:r>
            <a:r>
              <a:rPr lang="fr-CH" dirty="0" err="1"/>
              <a:t>from</a:t>
            </a:r>
            <a:r>
              <a:rPr lang="fr-CH" dirty="0"/>
              <a:t> </a:t>
            </a:r>
            <a:r>
              <a:rPr lang="fr-CH" dirty="0" err="1"/>
              <a:t>previous</a:t>
            </a:r>
            <a:r>
              <a:rPr lang="fr-CH" dirty="0"/>
              <a:t> </a:t>
            </a:r>
            <a:r>
              <a:rPr lang="fr-CH" dirty="0" err="1"/>
              <a:t>review</a:t>
            </a:r>
            <a:r>
              <a:rPr lang="fr-CH" dirty="0"/>
              <a:t>(s) (if applicable)</a:t>
            </a:r>
            <a:endParaRPr lang="en-GB" dirty="0"/>
          </a:p>
        </p:txBody>
      </p:sp>
      <p:sp>
        <p:nvSpPr>
          <p:cNvPr id="3" name="Content Placeholder 2">
            <a:extLst>
              <a:ext uri="{FF2B5EF4-FFF2-40B4-BE49-F238E27FC236}">
                <a16:creationId xmlns:a16="http://schemas.microsoft.com/office/drawing/2014/main" id="{95D6F65F-2A4E-4A66-31E6-D14B52A689A7}"/>
              </a:ext>
            </a:extLst>
          </p:cNvPr>
          <p:cNvSpPr>
            <a:spLocks noGrp="1"/>
          </p:cNvSpPr>
          <p:nvPr>
            <p:ph idx="1"/>
          </p:nvPr>
        </p:nvSpPr>
        <p:spPr>
          <a:xfrm>
            <a:off x="454454" y="1164190"/>
            <a:ext cx="8229600" cy="3203145"/>
          </a:xfrm>
        </p:spPr>
        <p:txBody>
          <a:bodyPr>
            <a:normAutofit fontScale="85000" lnSpcReduction="20000"/>
          </a:bodyPr>
          <a:lstStyle/>
          <a:p>
            <a:pPr marL="36576" indent="0" algn="just">
              <a:buNone/>
            </a:pPr>
            <a:r>
              <a:rPr lang="en-US" dirty="0"/>
              <a:t>The results of the joint research activities are positively evaluated and further efforts should be made in this direction to conclude the work. In particular the activities related to the development of innovative approaches for detection, dosimetry.. (other JRA)... are of </a:t>
            </a:r>
            <a:r>
              <a:rPr lang="en-US" b="1" dirty="0">
                <a:solidFill>
                  <a:schemeClr val="tx1">
                    <a:lumMod val="60000"/>
                    <a:lumOff val="40000"/>
                  </a:schemeClr>
                </a:solidFill>
              </a:rPr>
              <a:t>very good quality</a:t>
            </a:r>
          </a:p>
          <a:p>
            <a:pPr marL="36576" indent="0" algn="just">
              <a:buNone/>
            </a:pPr>
            <a:endParaRPr lang="fr-CH" dirty="0"/>
          </a:p>
          <a:p>
            <a:pPr marL="36576" indent="0" algn="just">
              <a:buNone/>
            </a:pPr>
            <a:r>
              <a:rPr lang="en-US" dirty="0"/>
              <a:t>The joint research activities are progressing well and the </a:t>
            </a:r>
            <a:r>
              <a:rPr lang="en-US" b="1" dirty="0">
                <a:solidFill>
                  <a:schemeClr val="tx1">
                    <a:lumMod val="60000"/>
                    <a:lumOff val="40000"/>
                  </a:schemeClr>
                </a:solidFill>
              </a:rPr>
              <a:t>results already achieved are promising</a:t>
            </a:r>
            <a:r>
              <a:rPr lang="en-US" dirty="0"/>
              <a:t>.</a:t>
            </a:r>
          </a:p>
          <a:p>
            <a:pPr marL="36576" indent="0" algn="just">
              <a:buNone/>
            </a:pPr>
            <a:endParaRPr lang="en-US" dirty="0"/>
          </a:p>
          <a:p>
            <a:pPr marL="36576" indent="0" algn="just">
              <a:buNone/>
            </a:pPr>
            <a:r>
              <a:rPr lang="en-US" dirty="0"/>
              <a:t>WP5 reports activity as expected from the </a:t>
            </a:r>
            <a:r>
              <a:rPr lang="en-US" dirty="0" err="1"/>
              <a:t>DoA</a:t>
            </a:r>
            <a:r>
              <a:rPr lang="en-US" dirty="0"/>
              <a:t>, with clear progress with respect to P1. In particular, the progress of tasks 5.2 and 5.3, related to the two PhD students of the WP is comprehensively described. </a:t>
            </a:r>
            <a:r>
              <a:rPr lang="en-US" b="1" dirty="0">
                <a:solidFill>
                  <a:schemeClr val="tx1">
                    <a:lumMod val="60000"/>
                    <a:lumOff val="40000"/>
                  </a:schemeClr>
                </a:solidFill>
              </a:rPr>
              <a:t>It shows an effective collaboration with several RADNEXT partners- The work on detector arrays and the results related to beam size dependence on flux and energy are of very good quality. The work on optical fiber based solutions and the results related to 3D </a:t>
            </a:r>
            <a:r>
              <a:rPr lang="en-US" b="1" dirty="0" err="1">
                <a:solidFill>
                  <a:schemeClr val="tx1">
                    <a:lumMod val="60000"/>
                    <a:lumOff val="40000"/>
                  </a:schemeClr>
                </a:solidFill>
              </a:rPr>
              <a:t>NandFlash</a:t>
            </a:r>
            <a:r>
              <a:rPr lang="en-US" b="1" dirty="0">
                <a:solidFill>
                  <a:schemeClr val="tx1">
                    <a:lumMod val="60000"/>
                    <a:lumOff val="40000"/>
                  </a:schemeClr>
                </a:solidFill>
              </a:rPr>
              <a:t> SEU monitor and characterization of neutron fields are of very good quality and are progressing well, with minor problems. </a:t>
            </a:r>
          </a:p>
          <a:p>
            <a:pPr marL="36576" indent="0" algn="just">
              <a:buNone/>
            </a:pPr>
            <a:endParaRPr lang="en-US" dirty="0"/>
          </a:p>
          <a:p>
            <a:pPr marL="36576" indent="0" algn="just">
              <a:buNone/>
            </a:pPr>
            <a:r>
              <a:rPr lang="en-US" dirty="0">
                <a:highlight>
                  <a:srgbClr val="FFFF00"/>
                </a:highlight>
                <a:sym typeface="Wingdings" panose="05000000000000000000" pitchFamily="2" charset="2"/>
              </a:rPr>
              <a:t> </a:t>
            </a:r>
            <a:r>
              <a:rPr lang="en-US" sz="1900" dirty="0">
                <a:highlight>
                  <a:srgbClr val="FFFF00"/>
                </a:highlight>
                <a:sym typeface="Wingdings" panose="05000000000000000000" pitchFamily="2" charset="2"/>
              </a:rPr>
              <a:t>No particular follow-up was required by the evaluators, all good!</a:t>
            </a:r>
            <a:endParaRPr lang="en-GB" sz="1900" dirty="0">
              <a:highlight>
                <a:srgbClr val="FFFF00"/>
              </a:highlight>
            </a:endParaRPr>
          </a:p>
        </p:txBody>
      </p:sp>
      <p:sp>
        <p:nvSpPr>
          <p:cNvPr id="4" name="Slide Number Placeholder 3">
            <a:extLst>
              <a:ext uri="{FF2B5EF4-FFF2-40B4-BE49-F238E27FC236}">
                <a16:creationId xmlns:a16="http://schemas.microsoft.com/office/drawing/2014/main" id="{2E2A800A-13DD-A65E-FE19-4938E91025B1}"/>
              </a:ext>
            </a:extLst>
          </p:cNvPr>
          <p:cNvSpPr>
            <a:spLocks noGrp="1"/>
          </p:cNvSpPr>
          <p:nvPr>
            <p:ph type="sldNum" sz="quarter" idx="4"/>
          </p:nvPr>
        </p:nvSpPr>
        <p:spPr/>
        <p:txBody>
          <a:bodyPr/>
          <a:lstStyle/>
          <a:p>
            <a:fld id="{17918391-D411-FE40-AAD7-861AE5233E0E}" type="slidenum">
              <a:rPr lang="en-US" smtClean="0"/>
              <a:pPr/>
              <a:t>5</a:t>
            </a:fld>
            <a:endParaRPr lang="en-US" dirty="0"/>
          </a:p>
        </p:txBody>
      </p:sp>
      <p:sp>
        <p:nvSpPr>
          <p:cNvPr id="5" name="Footer Placeholder 4">
            <a:extLst>
              <a:ext uri="{FF2B5EF4-FFF2-40B4-BE49-F238E27FC236}">
                <a16:creationId xmlns:a16="http://schemas.microsoft.com/office/drawing/2014/main" id="{BA7FFA3A-30D7-0DAC-2267-5C983BEC32A5}"/>
              </a:ext>
            </a:extLst>
          </p:cNvPr>
          <p:cNvSpPr>
            <a:spLocks noGrp="1"/>
          </p:cNvSpPr>
          <p:nvPr>
            <p:ph type="ftr" sz="quarter" idx="3"/>
          </p:nvPr>
        </p:nvSpPr>
        <p:spPr/>
        <p:txBody>
          <a:bodyPr/>
          <a:lstStyle/>
          <a:p>
            <a:r>
              <a:rPr lang="en-GB" dirty="0"/>
              <a:t>RADNEXT 4th Annual Meeting – 12-13 May 2025</a:t>
            </a:r>
            <a:endParaRPr lang="en-US" dirty="0"/>
          </a:p>
        </p:txBody>
      </p:sp>
    </p:spTree>
    <p:extLst>
      <p:ext uri="{BB962C8B-B14F-4D97-AF65-F5344CB8AC3E}">
        <p14:creationId xmlns:p14="http://schemas.microsoft.com/office/powerpoint/2010/main" val="24084280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00774"/>
            <a:ext cx="8229600" cy="3203145"/>
          </a:xfrm>
        </p:spPr>
        <p:txBody>
          <a:bodyPr/>
          <a:lstStyle/>
          <a:p>
            <a:pPr marL="36576" indent="0">
              <a:buNone/>
            </a:pPr>
            <a:r>
              <a:rPr lang="en-GB" dirty="0"/>
              <a:t>The 4 deliverables of the WP5 have been delivered during the period</a:t>
            </a:r>
          </a:p>
        </p:txBody>
      </p:sp>
      <p:sp>
        <p:nvSpPr>
          <p:cNvPr id="4" name="Slide Number Placeholder 3"/>
          <p:cNvSpPr>
            <a:spLocks noGrp="1"/>
          </p:cNvSpPr>
          <p:nvPr>
            <p:ph type="sldNum" sz="quarter" idx="4"/>
          </p:nvPr>
        </p:nvSpPr>
        <p:spPr/>
        <p:txBody>
          <a:bodyPr/>
          <a:lstStyle/>
          <a:p>
            <a:fld id="{17918391-D411-FE40-AAD7-861AE5233E0E}" type="slidenum">
              <a:rPr lang="en-US" smtClean="0"/>
              <a:pPr/>
              <a:t>6</a:t>
            </a:fld>
            <a:endParaRPr lang="en-US" dirty="0"/>
          </a:p>
        </p:txBody>
      </p:sp>
      <p:graphicFrame>
        <p:nvGraphicFramePr>
          <p:cNvPr id="6" name="Content Placeholder 4">
            <a:extLst>
              <a:ext uri="{FF2B5EF4-FFF2-40B4-BE49-F238E27FC236}">
                <a16:creationId xmlns:a16="http://schemas.microsoft.com/office/drawing/2014/main" id="{A064EFE9-645D-4B0A-A1B4-BF2F4CA76451}"/>
              </a:ext>
            </a:extLst>
          </p:cNvPr>
          <p:cNvGraphicFramePr>
            <a:graphicFrameLocks/>
          </p:cNvGraphicFramePr>
          <p:nvPr>
            <p:extLst>
              <p:ext uri="{D42A27DB-BD31-4B8C-83A1-F6EECF244321}">
                <p14:modId xmlns:p14="http://schemas.microsoft.com/office/powerpoint/2010/main" val="469685892"/>
              </p:ext>
            </p:extLst>
          </p:nvPr>
        </p:nvGraphicFramePr>
        <p:xfrm>
          <a:off x="457200" y="1139581"/>
          <a:ext cx="8229600" cy="2927546"/>
        </p:xfrm>
        <a:graphic>
          <a:graphicData uri="http://schemas.openxmlformats.org/drawingml/2006/table">
            <a:tbl>
              <a:tblPr firstRow="1" bandRow="1">
                <a:tableStyleId>{5C22544A-7EE6-4342-B048-85BDC9FD1C3A}</a:tableStyleId>
              </a:tblPr>
              <a:tblGrid>
                <a:gridCol w="830969">
                  <a:extLst>
                    <a:ext uri="{9D8B030D-6E8A-4147-A177-3AD203B41FA5}">
                      <a16:colId xmlns:a16="http://schemas.microsoft.com/office/drawing/2014/main" val="1720906305"/>
                    </a:ext>
                  </a:extLst>
                </a:gridCol>
                <a:gridCol w="513933">
                  <a:extLst>
                    <a:ext uri="{9D8B030D-6E8A-4147-A177-3AD203B41FA5}">
                      <a16:colId xmlns:a16="http://schemas.microsoft.com/office/drawing/2014/main" val="841251658"/>
                    </a:ext>
                  </a:extLst>
                </a:gridCol>
                <a:gridCol w="4111463">
                  <a:extLst>
                    <a:ext uri="{9D8B030D-6E8A-4147-A177-3AD203B41FA5}">
                      <a16:colId xmlns:a16="http://schemas.microsoft.com/office/drawing/2014/main" val="3425119022"/>
                    </a:ext>
                  </a:extLst>
                </a:gridCol>
                <a:gridCol w="1127315">
                  <a:extLst>
                    <a:ext uri="{9D8B030D-6E8A-4147-A177-3AD203B41FA5}">
                      <a16:colId xmlns:a16="http://schemas.microsoft.com/office/drawing/2014/main" val="562382072"/>
                    </a:ext>
                  </a:extLst>
                </a:gridCol>
                <a:gridCol w="1645920">
                  <a:extLst>
                    <a:ext uri="{9D8B030D-6E8A-4147-A177-3AD203B41FA5}">
                      <a16:colId xmlns:a16="http://schemas.microsoft.com/office/drawing/2014/main" val="3733142087"/>
                    </a:ext>
                  </a:extLst>
                </a:gridCol>
              </a:tblGrid>
              <a:tr h="412213">
                <a:tc>
                  <a:txBody>
                    <a:bodyPr/>
                    <a:lstStyle/>
                    <a:p>
                      <a:pPr algn="ctr"/>
                      <a:r>
                        <a:rPr lang="en-US" sz="1200" dirty="0"/>
                        <a:t>Status</a:t>
                      </a:r>
                    </a:p>
                  </a:txBody>
                  <a:tcPr anchor="ctr">
                    <a:solidFill>
                      <a:schemeClr val="tx2"/>
                    </a:solidFill>
                  </a:tcPr>
                </a:tc>
                <a:tc>
                  <a:txBody>
                    <a:bodyPr/>
                    <a:lstStyle/>
                    <a:p>
                      <a:pPr algn="ctr"/>
                      <a:r>
                        <a:rPr lang="en-US" sz="1200" dirty="0"/>
                        <a:t>ID</a:t>
                      </a:r>
                    </a:p>
                  </a:txBody>
                  <a:tcPr anchor="ctr">
                    <a:solidFill>
                      <a:schemeClr val="tx2"/>
                    </a:solidFill>
                  </a:tcPr>
                </a:tc>
                <a:tc>
                  <a:txBody>
                    <a:bodyPr/>
                    <a:lstStyle/>
                    <a:p>
                      <a:pPr algn="ctr"/>
                      <a:r>
                        <a:rPr lang="en-US" sz="1200" dirty="0"/>
                        <a:t>Title</a:t>
                      </a:r>
                    </a:p>
                  </a:txBody>
                  <a:tcPr anchor="ctr">
                    <a:solidFill>
                      <a:schemeClr val="tx2"/>
                    </a:solidFill>
                  </a:tcPr>
                </a:tc>
                <a:tc>
                  <a:txBody>
                    <a:bodyPr/>
                    <a:lstStyle/>
                    <a:p>
                      <a:pPr algn="ctr"/>
                      <a:r>
                        <a:rPr lang="en-US" sz="1200" dirty="0"/>
                        <a:t>Deadline</a:t>
                      </a:r>
                    </a:p>
                  </a:txBody>
                  <a:tcPr anchor="ctr">
                    <a:solidFill>
                      <a:schemeClr val="tx2"/>
                    </a:solidFill>
                  </a:tcPr>
                </a:tc>
                <a:tc>
                  <a:txBody>
                    <a:bodyPr/>
                    <a:lstStyle/>
                    <a:p>
                      <a:pPr algn="ctr"/>
                      <a:r>
                        <a:rPr lang="en-US" sz="1200" dirty="0"/>
                        <a:t>Responsible (s)</a:t>
                      </a:r>
                    </a:p>
                  </a:txBody>
                  <a:tcPr anchor="ctr">
                    <a:solidFill>
                      <a:schemeClr val="tx2"/>
                    </a:solidFill>
                  </a:tcPr>
                </a:tc>
                <a:extLst>
                  <a:ext uri="{0D108BD9-81ED-4DB2-BD59-A6C34878D82A}">
                    <a16:rowId xmlns:a16="http://schemas.microsoft.com/office/drawing/2014/main" val="1825219016"/>
                  </a:ext>
                </a:extLst>
              </a:tr>
              <a:tr h="412213">
                <a:tc>
                  <a:txBody>
                    <a:bodyPr/>
                    <a:lstStyle/>
                    <a:p>
                      <a:pPr algn="ctr"/>
                      <a:r>
                        <a:rPr lang="en-US" sz="1000" b="1" dirty="0">
                          <a:solidFill>
                            <a:srgbClr val="00B050"/>
                          </a:solidFill>
                        </a:rPr>
                        <a:t>Done</a:t>
                      </a:r>
                    </a:p>
                  </a:txBody>
                  <a:tcPr anchor="ctr"/>
                </a:tc>
                <a:tc>
                  <a:txBody>
                    <a:bodyPr/>
                    <a:lstStyle/>
                    <a:p>
                      <a:pPr algn="ctr"/>
                      <a:r>
                        <a:rPr lang="en-US" sz="1000" dirty="0"/>
                        <a:t>D5.1</a:t>
                      </a:r>
                    </a:p>
                  </a:txBody>
                  <a:tcPr anchor="ctr"/>
                </a:tc>
                <a:tc>
                  <a:txBody>
                    <a:bodyPr/>
                    <a:lstStyle/>
                    <a:p>
                      <a:pPr>
                        <a:buFont typeface="Wingdings" panose="05000000000000000000" pitchFamily="2" charset="2"/>
                        <a:buNone/>
                      </a:pPr>
                      <a:r>
                        <a:rPr lang="en-US" sz="1000" b="1" dirty="0"/>
                        <a:t>Book of Knowledge, </a:t>
                      </a:r>
                      <a:r>
                        <a:rPr lang="en-US" sz="1000" b="1" dirty="0">
                          <a:solidFill>
                            <a:schemeClr val="tx1">
                              <a:lumMod val="60000"/>
                              <a:lumOff val="40000"/>
                            </a:schemeClr>
                          </a:solidFill>
                        </a:rPr>
                        <a:t>M38</a:t>
                      </a:r>
                      <a:endParaRPr lang="en-US" sz="1000" b="1" dirty="0"/>
                    </a:p>
                    <a:p>
                      <a:pPr marL="36576" indent="0">
                        <a:buNone/>
                      </a:pPr>
                      <a:r>
                        <a:rPr lang="en-US" sz="1000" i="1" dirty="0"/>
                        <a:t>Definition and Standardization of Relevant Beam Parameters  </a:t>
                      </a:r>
                      <a:r>
                        <a:rPr lang="en-US" sz="1000" b="1" i="1" dirty="0">
                          <a:solidFill>
                            <a:srgbClr val="FF0000"/>
                          </a:solidFill>
                        </a:rPr>
                        <a:t>[Milestone 5.1]</a:t>
                      </a:r>
                    </a:p>
                    <a:p>
                      <a:pPr algn="l"/>
                      <a:endParaRPr lang="en-US" sz="1000" dirty="0"/>
                    </a:p>
                  </a:txBody>
                  <a:tcPr anchor="ctr"/>
                </a:tc>
                <a:tc>
                  <a:txBody>
                    <a:bodyPr/>
                    <a:lstStyle/>
                    <a:p>
                      <a:pPr algn="ctr"/>
                      <a:r>
                        <a:rPr lang="en-US" sz="1000" dirty="0"/>
                        <a:t>31/07/2024</a:t>
                      </a:r>
                    </a:p>
                  </a:txBody>
                  <a:tcPr anchor="ctr"/>
                </a:tc>
                <a:tc>
                  <a:txBody>
                    <a:bodyPr/>
                    <a:lstStyle/>
                    <a:p>
                      <a:pPr algn="ctr"/>
                      <a:r>
                        <a:rPr lang="en-US" sz="1000" dirty="0"/>
                        <a:t>UO</a:t>
                      </a:r>
                    </a:p>
                  </a:txBody>
                  <a:tcPr anchor="ctr"/>
                </a:tc>
                <a:extLst>
                  <a:ext uri="{0D108BD9-81ED-4DB2-BD59-A6C34878D82A}">
                    <a16:rowId xmlns:a16="http://schemas.microsoft.com/office/drawing/2014/main" val="1141478769"/>
                  </a:ext>
                </a:extLst>
              </a:tr>
              <a:tr h="412213">
                <a:tc>
                  <a:txBody>
                    <a:bodyPr/>
                    <a:lstStyle/>
                    <a:p>
                      <a:pPr algn="ctr"/>
                      <a:r>
                        <a:rPr lang="en-US" sz="1000" b="1" dirty="0">
                          <a:solidFill>
                            <a:srgbClr val="00B050"/>
                          </a:solidFill>
                        </a:rPr>
                        <a:t>Done</a:t>
                      </a:r>
                    </a:p>
                  </a:txBody>
                  <a:tcPr anchor="ctr"/>
                </a:tc>
                <a:tc>
                  <a:txBody>
                    <a:bodyPr/>
                    <a:lstStyle/>
                    <a:p>
                      <a:pPr algn="ctr"/>
                      <a:r>
                        <a:rPr lang="en-US" sz="1000" dirty="0"/>
                        <a:t>D5.2</a:t>
                      </a:r>
                    </a:p>
                  </a:txBody>
                  <a:tcPr anchor="ctr"/>
                </a:tc>
                <a:tc>
                  <a:txBody>
                    <a:bodyPr/>
                    <a:lstStyle/>
                    <a:p>
                      <a:pPr>
                        <a:buFont typeface="Wingdings" panose="05000000000000000000" pitchFamily="2" charset="2"/>
                        <a:buNone/>
                      </a:pPr>
                      <a:r>
                        <a:rPr lang="en-US" sz="1000" b="1" dirty="0"/>
                        <a:t>Report, </a:t>
                      </a:r>
                      <a:r>
                        <a:rPr lang="en-US" sz="1000" b="1" dirty="0">
                          <a:solidFill>
                            <a:schemeClr val="tx1">
                              <a:lumMod val="60000"/>
                              <a:lumOff val="40000"/>
                            </a:schemeClr>
                          </a:solidFill>
                        </a:rPr>
                        <a:t>M40</a:t>
                      </a:r>
                      <a:r>
                        <a:rPr lang="en-US" sz="1000" b="1" dirty="0"/>
                        <a:t> </a:t>
                      </a:r>
                    </a:p>
                    <a:p>
                      <a:pPr marL="36576" indent="0">
                        <a:buNone/>
                      </a:pPr>
                      <a:r>
                        <a:rPr lang="en-US" sz="1000" i="1" dirty="0"/>
                        <a:t>Potential of SEU monitor based on 3D NAND Flash memories for R2E </a:t>
                      </a:r>
                    </a:p>
                    <a:p>
                      <a:pPr algn="l"/>
                      <a:endParaRPr lang="en-US" sz="1000"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dirty="0"/>
                        <a:t>30/09/2024</a:t>
                      </a:r>
                    </a:p>
                  </a:txBody>
                  <a:tcPr anchor="ctr"/>
                </a:tc>
                <a:tc>
                  <a:txBody>
                    <a:bodyPr/>
                    <a:lstStyle/>
                    <a:p>
                      <a:pPr algn="ctr"/>
                      <a:r>
                        <a:rPr lang="en-US" sz="1000" dirty="0" err="1"/>
                        <a:t>UniPD</a:t>
                      </a:r>
                      <a:endParaRPr lang="en-US" sz="1000" dirty="0"/>
                    </a:p>
                  </a:txBody>
                  <a:tcPr anchor="ctr"/>
                </a:tc>
                <a:extLst>
                  <a:ext uri="{0D108BD9-81ED-4DB2-BD59-A6C34878D82A}">
                    <a16:rowId xmlns:a16="http://schemas.microsoft.com/office/drawing/2014/main" val="3039163922"/>
                  </a:ext>
                </a:extLst>
              </a:tr>
              <a:tr h="412213">
                <a:tc>
                  <a:txBody>
                    <a:bodyPr/>
                    <a:lstStyle/>
                    <a:p>
                      <a:pPr algn="ctr"/>
                      <a:r>
                        <a:rPr lang="en-US" sz="1000" b="1" dirty="0">
                          <a:solidFill>
                            <a:srgbClr val="00B050"/>
                          </a:solidFill>
                        </a:rPr>
                        <a:t>Done</a:t>
                      </a:r>
                    </a:p>
                  </a:txBody>
                  <a:tcPr anchor="ctr"/>
                </a:tc>
                <a:tc>
                  <a:txBody>
                    <a:bodyPr/>
                    <a:lstStyle/>
                    <a:p>
                      <a:pPr algn="ctr"/>
                      <a:r>
                        <a:rPr lang="en-US" sz="1000" dirty="0"/>
                        <a:t>D5.3</a:t>
                      </a:r>
                    </a:p>
                  </a:txBody>
                  <a:tcPr anchor="ctr"/>
                </a:tc>
                <a:tc>
                  <a:txBody>
                    <a:bodyPr/>
                    <a:lstStyle/>
                    <a:p>
                      <a:pPr>
                        <a:buFont typeface="Wingdings" panose="05000000000000000000" pitchFamily="2" charset="2"/>
                        <a:buNone/>
                      </a:pPr>
                      <a:r>
                        <a:rPr lang="en-US" sz="1000" b="1" dirty="0"/>
                        <a:t>Prototype, </a:t>
                      </a:r>
                      <a:r>
                        <a:rPr lang="en-US" sz="1000" b="1" dirty="0">
                          <a:solidFill>
                            <a:schemeClr val="tx1">
                              <a:lumMod val="60000"/>
                              <a:lumOff val="40000"/>
                            </a:schemeClr>
                          </a:solidFill>
                        </a:rPr>
                        <a:t>M44</a:t>
                      </a:r>
                      <a:endParaRPr lang="en-US" sz="1000" b="1" dirty="0"/>
                    </a:p>
                    <a:p>
                      <a:pPr marL="36576" indent="0">
                        <a:buNone/>
                      </a:pPr>
                      <a:r>
                        <a:rPr lang="en-US" sz="1000" i="1" u="sng" dirty="0"/>
                        <a:t>Prototypes</a:t>
                      </a:r>
                      <a:r>
                        <a:rPr lang="en-US" sz="1000" i="1" dirty="0"/>
                        <a:t> of Fiber-based dosimeter and Low cost </a:t>
                      </a:r>
                      <a:r>
                        <a:rPr lang="en-US" sz="1000" i="1" dirty="0" err="1"/>
                        <a:t>RadMON</a:t>
                      </a:r>
                      <a:r>
                        <a:rPr lang="en-US" sz="1000" i="1" dirty="0"/>
                        <a:t> detector </a:t>
                      </a:r>
                      <a:r>
                        <a:rPr lang="en-US" sz="1000" b="1" i="1" dirty="0">
                          <a:solidFill>
                            <a:srgbClr val="FF0000"/>
                          </a:solidFill>
                        </a:rPr>
                        <a:t>[Milestone 5.2]</a:t>
                      </a:r>
                    </a:p>
                    <a:p>
                      <a:pPr algn="l"/>
                      <a:endParaRPr lang="en-US" sz="1000" dirty="0"/>
                    </a:p>
                  </a:txBody>
                  <a:tcPr anchor="ctr"/>
                </a:tc>
                <a:tc>
                  <a:txBody>
                    <a:bodyPr/>
                    <a:lstStyle/>
                    <a:p>
                      <a:pPr algn="ctr"/>
                      <a:r>
                        <a:rPr lang="en-US" sz="1000" dirty="0"/>
                        <a:t>31/01/2025</a:t>
                      </a:r>
                    </a:p>
                  </a:txBody>
                  <a:tcPr anchor="ctr"/>
                </a:tc>
                <a:tc>
                  <a:txBody>
                    <a:bodyPr/>
                    <a:lstStyle/>
                    <a:p>
                      <a:pPr algn="ctr"/>
                      <a:r>
                        <a:rPr lang="en-US" sz="1000" dirty="0"/>
                        <a:t>UJM/CERN</a:t>
                      </a:r>
                    </a:p>
                    <a:p>
                      <a:pPr algn="ctr"/>
                      <a:endParaRPr lang="en-US" sz="1000" dirty="0"/>
                    </a:p>
                  </a:txBody>
                  <a:tcPr anchor="ctr"/>
                </a:tc>
                <a:extLst>
                  <a:ext uri="{0D108BD9-81ED-4DB2-BD59-A6C34878D82A}">
                    <a16:rowId xmlns:a16="http://schemas.microsoft.com/office/drawing/2014/main" val="2035134694"/>
                  </a:ext>
                </a:extLst>
              </a:tr>
              <a:tr h="412213">
                <a:tc>
                  <a:txBody>
                    <a:bodyPr/>
                    <a:lstStyle/>
                    <a:p>
                      <a:pPr algn="ctr"/>
                      <a:r>
                        <a:rPr lang="en-US" sz="1000" b="1" dirty="0">
                          <a:solidFill>
                            <a:srgbClr val="00B050"/>
                          </a:solidFill>
                        </a:rPr>
                        <a:t>Done</a:t>
                      </a:r>
                    </a:p>
                  </a:txBody>
                  <a:tcPr anchor="ctr"/>
                </a:tc>
                <a:tc>
                  <a:txBody>
                    <a:bodyPr/>
                    <a:lstStyle/>
                    <a:p>
                      <a:pPr algn="ctr"/>
                      <a:r>
                        <a:rPr lang="en-US" sz="1000" dirty="0"/>
                        <a:t>D5.4</a:t>
                      </a:r>
                    </a:p>
                  </a:txBody>
                  <a:tcPr anchor="ctr"/>
                </a:tc>
                <a:tc>
                  <a:txBody>
                    <a:bodyPr/>
                    <a:lstStyle/>
                    <a:p>
                      <a:pPr>
                        <a:buFont typeface="Wingdings" panose="05000000000000000000" pitchFamily="2" charset="2"/>
                        <a:buNone/>
                      </a:pPr>
                      <a:r>
                        <a:rPr lang="en-US" sz="1000" b="1" dirty="0"/>
                        <a:t>Report, </a:t>
                      </a:r>
                      <a:r>
                        <a:rPr lang="en-US" sz="1000" b="1" dirty="0">
                          <a:solidFill>
                            <a:schemeClr val="tx1">
                              <a:lumMod val="60000"/>
                              <a:lumOff val="40000"/>
                            </a:schemeClr>
                          </a:solidFill>
                        </a:rPr>
                        <a:t>M46</a:t>
                      </a:r>
                      <a:endParaRPr lang="en-US" sz="1000" b="1" dirty="0"/>
                    </a:p>
                    <a:p>
                      <a:pPr marL="36576" indent="0">
                        <a:buNone/>
                      </a:pPr>
                      <a:r>
                        <a:rPr lang="en-US" sz="1000" i="1" dirty="0"/>
                        <a:t>Characterization of neutron fields at the NFS facility </a:t>
                      </a:r>
                    </a:p>
                  </a:txBody>
                  <a:tcPr anchor="ctr"/>
                </a:tc>
                <a:tc>
                  <a:txBody>
                    <a:bodyPr/>
                    <a:lstStyle/>
                    <a:p>
                      <a:pPr algn="ctr"/>
                      <a:r>
                        <a:rPr lang="en-US" sz="1000" dirty="0"/>
                        <a:t>31/03/2025</a:t>
                      </a:r>
                    </a:p>
                  </a:txBody>
                  <a:tcPr anchor="ctr"/>
                </a:tc>
                <a:tc>
                  <a:txBody>
                    <a:bodyPr/>
                    <a:lstStyle/>
                    <a:p>
                      <a:pPr algn="ctr"/>
                      <a:r>
                        <a:rPr lang="en-US" sz="1000" dirty="0"/>
                        <a:t>UU</a:t>
                      </a:r>
                    </a:p>
                  </a:txBody>
                  <a:tcPr anchor="ctr"/>
                </a:tc>
                <a:extLst>
                  <a:ext uri="{0D108BD9-81ED-4DB2-BD59-A6C34878D82A}">
                    <a16:rowId xmlns:a16="http://schemas.microsoft.com/office/drawing/2014/main" val="918234527"/>
                  </a:ext>
                </a:extLst>
              </a:tr>
            </a:tbl>
          </a:graphicData>
        </a:graphic>
      </p:graphicFrame>
      <p:sp>
        <p:nvSpPr>
          <p:cNvPr id="10" name="Title 1">
            <a:extLst>
              <a:ext uri="{FF2B5EF4-FFF2-40B4-BE49-F238E27FC236}">
                <a16:creationId xmlns:a16="http://schemas.microsoft.com/office/drawing/2014/main" id="{AF19E9E2-BBDA-414F-B07B-4D55A73D7F9D}"/>
              </a:ext>
            </a:extLst>
          </p:cNvPr>
          <p:cNvSpPr>
            <a:spLocks noGrp="1"/>
          </p:cNvSpPr>
          <p:nvPr>
            <p:ph type="title"/>
          </p:nvPr>
        </p:nvSpPr>
        <p:spPr>
          <a:xfrm>
            <a:off x="457200" y="175120"/>
            <a:ext cx="8226854" cy="705332"/>
          </a:xfrm>
        </p:spPr>
        <p:txBody>
          <a:bodyPr>
            <a:normAutofit/>
          </a:bodyPr>
          <a:lstStyle/>
          <a:p>
            <a:r>
              <a:rPr lang="en-US" dirty="0"/>
              <a:t>Main achievements in the fourth year</a:t>
            </a:r>
          </a:p>
        </p:txBody>
      </p:sp>
      <p:sp>
        <p:nvSpPr>
          <p:cNvPr id="11" name="Footer Placeholder 4">
            <a:extLst>
              <a:ext uri="{FF2B5EF4-FFF2-40B4-BE49-F238E27FC236}">
                <a16:creationId xmlns:a16="http://schemas.microsoft.com/office/drawing/2014/main" id="{0EFA11EF-24DF-4435-980B-BA43C0581191}"/>
              </a:ext>
            </a:extLst>
          </p:cNvPr>
          <p:cNvSpPr>
            <a:spLocks noGrp="1"/>
          </p:cNvSpPr>
          <p:nvPr>
            <p:ph type="ftr" sz="quarter" idx="3"/>
          </p:nvPr>
        </p:nvSpPr>
        <p:spPr>
          <a:xfrm>
            <a:off x="3407569" y="4767263"/>
            <a:ext cx="4670787" cy="273844"/>
          </a:xfrm>
        </p:spPr>
        <p:txBody>
          <a:bodyPr/>
          <a:lstStyle/>
          <a:p>
            <a:r>
              <a:rPr lang="en-GB" dirty="0"/>
              <a:t>RADNEXT 4th Annual Meeting – 12-13 May 2025</a:t>
            </a:r>
            <a:endParaRPr lang="en-US" dirty="0"/>
          </a:p>
        </p:txBody>
      </p:sp>
      <p:sp>
        <p:nvSpPr>
          <p:cNvPr id="12" name="Rectangle 11">
            <a:extLst>
              <a:ext uri="{FF2B5EF4-FFF2-40B4-BE49-F238E27FC236}">
                <a16:creationId xmlns:a16="http://schemas.microsoft.com/office/drawing/2014/main" id="{765D73CE-183E-4848-A5C7-8288BCEB945E}"/>
              </a:ext>
            </a:extLst>
          </p:cNvPr>
          <p:cNvSpPr/>
          <p:nvPr/>
        </p:nvSpPr>
        <p:spPr>
          <a:xfrm>
            <a:off x="457200" y="4030821"/>
            <a:ext cx="8423031" cy="646331"/>
          </a:xfrm>
          <a:prstGeom prst="rect">
            <a:avLst/>
          </a:prstGeom>
        </p:spPr>
        <p:txBody>
          <a:bodyPr wrap="square">
            <a:spAutoFit/>
          </a:bodyPr>
          <a:lstStyle/>
          <a:p>
            <a:pPr marL="36576" indent="0" algn="just">
              <a:buNone/>
            </a:pPr>
            <a:endParaRPr lang="en-US" dirty="0"/>
          </a:p>
          <a:p>
            <a:pPr marL="36576" indent="0" algn="just">
              <a:buNone/>
            </a:pPr>
            <a:r>
              <a:rPr lang="en-US" dirty="0">
                <a:highlight>
                  <a:srgbClr val="FFFF00"/>
                </a:highlight>
                <a:sym typeface="Wingdings" panose="05000000000000000000" pitchFamily="2" charset="2"/>
              </a:rPr>
              <a:t> </a:t>
            </a:r>
            <a:r>
              <a:rPr lang="en-US" sz="1600" dirty="0">
                <a:highlight>
                  <a:srgbClr val="FFFF00"/>
                </a:highlight>
                <a:sym typeface="Wingdings" panose="05000000000000000000" pitchFamily="2" charset="2"/>
              </a:rPr>
              <a:t>All deliverables &amp; Milestones have been done. All good!</a:t>
            </a:r>
            <a:endParaRPr lang="en-GB" sz="1600" dirty="0">
              <a:highlight>
                <a:srgbClr val="FFFF00"/>
              </a:highlight>
            </a:endParaRPr>
          </a:p>
        </p:txBody>
      </p:sp>
    </p:spTree>
    <p:extLst>
      <p:ext uri="{BB962C8B-B14F-4D97-AF65-F5344CB8AC3E}">
        <p14:creationId xmlns:p14="http://schemas.microsoft.com/office/powerpoint/2010/main" val="10839059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7D51C010-821D-4B5E-8624-F2415EDE5D1A}"/>
              </a:ext>
            </a:extLst>
          </p:cNvPr>
          <p:cNvSpPr txBox="1">
            <a:spLocks/>
          </p:cNvSpPr>
          <p:nvPr/>
        </p:nvSpPr>
        <p:spPr>
          <a:xfrm>
            <a:off x="138565" y="74014"/>
            <a:ext cx="8468436" cy="705332"/>
          </a:xfrm>
          <a:prstGeom prst="rect">
            <a:avLst/>
          </a:prstGeom>
        </p:spPr>
        <p:txBody>
          <a:bodyPr vert="horz" lIns="45720" rIns="45720" anchor="ctr">
            <a:noAutofit/>
          </a:bodyPr>
          <a:lstStyle>
            <a:lvl1pPr algn="l" rtl="0" eaLnBrk="1" latinLnBrk="0" hangingPunct="1">
              <a:spcBef>
                <a:spcPct val="0"/>
              </a:spcBef>
              <a:buNone/>
              <a:defRPr kumimoji="0" sz="2600" b="1" kern="1200">
                <a:solidFill>
                  <a:schemeClr val="tx1"/>
                </a:solidFill>
                <a:latin typeface="+mj-lt"/>
                <a:ea typeface="+mj-ea"/>
                <a:cs typeface="+mj-cs"/>
              </a:defRPr>
            </a:lvl1pPr>
          </a:lstStyle>
          <a:p>
            <a:r>
              <a:rPr lang="en-US" sz="2300" dirty="0"/>
              <a:t>WP05-JRA1 </a:t>
            </a:r>
            <a:r>
              <a:rPr lang="en-US" sz="2300" b="0" dirty="0">
                <a:solidFill>
                  <a:schemeClr val="tx1">
                    <a:lumMod val="60000"/>
                    <a:lumOff val="40000"/>
                  </a:schemeClr>
                </a:solidFill>
              </a:rPr>
              <a:t>Task 5.2 : Analysis of the results acquired at CHARM during P2</a:t>
            </a:r>
            <a:endParaRPr lang="en-GB" sz="2300" b="0" dirty="0">
              <a:solidFill>
                <a:schemeClr val="tx1">
                  <a:lumMod val="60000"/>
                  <a:lumOff val="40000"/>
                </a:schemeClr>
              </a:solidFill>
            </a:endParaRPr>
          </a:p>
        </p:txBody>
      </p:sp>
      <p:sp>
        <p:nvSpPr>
          <p:cNvPr id="6" name="Rectangle 5">
            <a:extLst>
              <a:ext uri="{FF2B5EF4-FFF2-40B4-BE49-F238E27FC236}">
                <a16:creationId xmlns:a16="http://schemas.microsoft.com/office/drawing/2014/main" id="{A007521C-5477-578F-028A-7FC1B12C9F83}"/>
              </a:ext>
            </a:extLst>
          </p:cNvPr>
          <p:cNvSpPr>
            <a:spLocks noChangeArrowheads="1"/>
          </p:cNvSpPr>
          <p:nvPr/>
        </p:nvSpPr>
        <p:spPr bwMode="auto">
          <a:xfrm>
            <a:off x="628651" y="833889"/>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de-DE" sz="1350"/>
          </a:p>
        </p:txBody>
      </p:sp>
      <p:pic>
        <p:nvPicPr>
          <p:cNvPr id="1028" name="Grafik 1">
            <a:extLst>
              <a:ext uri="{FF2B5EF4-FFF2-40B4-BE49-F238E27FC236}">
                <a16:creationId xmlns:a16="http://schemas.microsoft.com/office/drawing/2014/main" id="{58C046F7-3518-D68D-E6A0-0A4705997F3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46102" y="897410"/>
            <a:ext cx="1281532" cy="1281532"/>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A760988B-2D24-40F7-3A01-BDC78B83B75F}"/>
              </a:ext>
            </a:extLst>
          </p:cNvPr>
          <p:cNvSpPr>
            <a:spLocks noChangeArrowheads="1"/>
          </p:cNvSpPr>
          <p:nvPr/>
        </p:nvSpPr>
        <p:spPr bwMode="auto">
          <a:xfrm>
            <a:off x="1643797" y="2167001"/>
            <a:ext cx="4546600"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algn="just" defTabSz="685800" eaLnBrk="0" fontAlgn="base" hangingPunct="0">
              <a:spcBef>
                <a:spcPct val="0"/>
              </a:spcBef>
              <a:spcAft>
                <a:spcPct val="0"/>
              </a:spcAft>
            </a:pPr>
            <a:r>
              <a:rPr lang="en-GB" altLang="de-DE" sz="600" dirty="0">
                <a:solidFill>
                  <a:srgbClr val="404040"/>
                </a:solidFill>
                <a:latin typeface="Aptos" panose="020B0004020202020204" pitchFamily="34" charset="0"/>
                <a:ea typeface="Aptos" panose="020B0004020202020204" pitchFamily="34" charset="0"/>
                <a:cs typeface="Times New Roman" panose="02020603050405020304" pitchFamily="18" charset="0"/>
              </a:rPr>
              <a:t>Left: Arrangement of detector chambers of the OD 1600 SRS and OD 1600 XDR. The grey squares indicate single detector chambers.</a:t>
            </a:r>
          </a:p>
          <a:p>
            <a:pPr algn="just" defTabSz="685800" eaLnBrk="0" fontAlgn="base" hangingPunct="0">
              <a:spcBef>
                <a:spcPct val="0"/>
              </a:spcBef>
              <a:spcAft>
                <a:spcPct val="0"/>
              </a:spcAft>
            </a:pPr>
            <a:r>
              <a:rPr lang="en-GB" altLang="de-DE" sz="600" dirty="0">
                <a:solidFill>
                  <a:srgbClr val="404040"/>
                </a:solidFill>
                <a:latin typeface="Aptos" panose="020B0004020202020204" pitchFamily="34" charset="0"/>
                <a:cs typeface="Times New Roman" panose="02020603050405020304" pitchFamily="18" charset="0"/>
              </a:rPr>
              <a:t>Right: Setup for measurements at CHARM with the detector array and a Farmer 30013 ionisation chamber.</a:t>
            </a:r>
            <a:endParaRPr lang="en-GB" altLang="de-DE" sz="1350" dirty="0">
              <a:latin typeface="Arial" panose="020B0604020202020204" pitchFamily="34" charset="0"/>
            </a:endParaRPr>
          </a:p>
        </p:txBody>
      </p:sp>
      <p:pic>
        <p:nvPicPr>
          <p:cNvPr id="8" name="Grafik 7" descr="Ein Bild, das Bautechnik, Maschine, Elektrische Leitungen, Im Haus enthält.&#10;&#10;Automatisch generierte Beschreibung">
            <a:extLst>
              <a:ext uri="{FF2B5EF4-FFF2-40B4-BE49-F238E27FC236}">
                <a16:creationId xmlns:a16="http://schemas.microsoft.com/office/drawing/2014/main" id="{26354CA4-F8E2-9CDE-4C1D-95F9840459C1}"/>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92262" y="897410"/>
            <a:ext cx="2236410" cy="1260291"/>
          </a:xfrm>
          <a:prstGeom prst="rect">
            <a:avLst/>
          </a:prstGeom>
          <a:noFill/>
          <a:ln>
            <a:noFill/>
          </a:ln>
        </p:spPr>
      </p:pic>
      <p:pic>
        <p:nvPicPr>
          <p:cNvPr id="9" name="Grafik 8" descr="Ein Bild, das Farbigkeit, Fraktalkunst, Kunst enthält.&#10;&#10;Automatisch generierte Beschreibung">
            <a:extLst>
              <a:ext uri="{FF2B5EF4-FFF2-40B4-BE49-F238E27FC236}">
                <a16:creationId xmlns:a16="http://schemas.microsoft.com/office/drawing/2014/main" id="{626F8CB3-08EA-D079-73DE-E51F9E1802C3}"/>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22677" y="982650"/>
            <a:ext cx="2491522" cy="1081274"/>
          </a:xfrm>
          <a:prstGeom prst="rect">
            <a:avLst/>
          </a:prstGeom>
          <a:noFill/>
          <a:ln>
            <a:noFill/>
          </a:ln>
        </p:spPr>
      </p:pic>
      <p:pic>
        <p:nvPicPr>
          <p:cNvPr id="10" name="Grafik 9">
            <a:extLst>
              <a:ext uri="{FF2B5EF4-FFF2-40B4-BE49-F238E27FC236}">
                <a16:creationId xmlns:a16="http://schemas.microsoft.com/office/drawing/2014/main" id="{4AF901EF-3E54-F0B5-AE22-45C6ABA6C31E}"/>
              </a:ext>
            </a:extLst>
          </p:cNvPr>
          <p:cNvPicPr>
            <a:picLocks noChangeAspect="1"/>
          </p:cNvPicPr>
          <p:nvPr/>
        </p:nvPicPr>
        <p:blipFill rotWithShape="1">
          <a:blip r:embed="rId5">
            <a:extLst>
              <a:ext uri="{28A0092B-C50C-407E-A947-70E740481C1C}">
                <a14:useLocalDpi xmlns:a14="http://schemas.microsoft.com/office/drawing/2010/main" val="0"/>
              </a:ext>
            </a:extLst>
          </a:blip>
          <a:srcRect l="5714" r="8199"/>
          <a:stretch/>
        </p:blipFill>
        <p:spPr bwMode="auto">
          <a:xfrm>
            <a:off x="6190397" y="2129498"/>
            <a:ext cx="2713201" cy="1357840"/>
          </a:xfrm>
          <a:prstGeom prst="rect">
            <a:avLst/>
          </a:prstGeom>
          <a:noFill/>
          <a:ln>
            <a:noFill/>
          </a:ln>
          <a:extLst>
            <a:ext uri="{53640926-AAD7-44D8-BBD7-CCE9431645EC}">
              <a14:shadowObscured xmlns:a14="http://schemas.microsoft.com/office/drawing/2010/main"/>
            </a:ext>
          </a:extLst>
        </p:spPr>
      </p:pic>
      <p:sp>
        <p:nvSpPr>
          <p:cNvPr id="12" name="Textfeld 11">
            <a:extLst>
              <a:ext uri="{FF2B5EF4-FFF2-40B4-BE49-F238E27FC236}">
                <a16:creationId xmlns:a16="http://schemas.microsoft.com/office/drawing/2014/main" id="{27F256FC-CAFC-31E0-A7C1-3BADDAF10331}"/>
              </a:ext>
            </a:extLst>
          </p:cNvPr>
          <p:cNvSpPr txBox="1"/>
          <p:nvPr/>
        </p:nvSpPr>
        <p:spPr>
          <a:xfrm>
            <a:off x="5775588" y="3721047"/>
            <a:ext cx="3128010" cy="486928"/>
          </a:xfrm>
          <a:prstGeom prst="rect">
            <a:avLst/>
          </a:prstGeom>
          <a:noFill/>
        </p:spPr>
        <p:txBody>
          <a:bodyPr wrap="square">
            <a:spAutoFit/>
          </a:bodyPr>
          <a:lstStyle/>
          <a:p>
            <a:pPr algn="just">
              <a:lnSpc>
                <a:spcPct val="105000"/>
              </a:lnSpc>
              <a:spcAft>
                <a:spcPts val="600"/>
              </a:spcAft>
            </a:pPr>
            <a:r>
              <a:rPr lang="en-GB" sz="825" kern="100" dirty="0">
                <a:latin typeface="Aptos" panose="020B0004020202020204" pitchFamily="34" charset="0"/>
                <a:ea typeface="Aptos" panose="020B0004020202020204" pitchFamily="34" charset="0"/>
                <a:cs typeface="Times New Roman" panose="02020603050405020304" pitchFamily="18" charset="0"/>
              </a:rPr>
              <a:t>Comparison of horizontal (left) and vertical (right) profiles at 0.65 GeV/u with 2 GeV/u. The beam shape differs significantly as the 2 GeV/u beam is narrower in the vertical direction.</a:t>
            </a:r>
            <a:endParaRPr lang="de-DE" sz="825" kern="100" dirty="0">
              <a:latin typeface="Aptos" panose="020B0004020202020204" pitchFamily="34" charset="0"/>
              <a:ea typeface="Aptos" panose="020B0004020202020204" pitchFamily="34" charset="0"/>
              <a:cs typeface="Times New Roman" panose="02020603050405020304" pitchFamily="18" charset="0"/>
            </a:endParaRPr>
          </a:p>
        </p:txBody>
      </p:sp>
      <p:sp>
        <p:nvSpPr>
          <p:cNvPr id="13" name="Rectangle 9">
            <a:extLst>
              <a:ext uri="{FF2B5EF4-FFF2-40B4-BE49-F238E27FC236}">
                <a16:creationId xmlns:a16="http://schemas.microsoft.com/office/drawing/2014/main" id="{50E6CFAC-E72B-3141-18F7-826506C7F91C}"/>
              </a:ext>
            </a:extLst>
          </p:cNvPr>
          <p:cNvSpPr>
            <a:spLocks noChangeArrowheads="1"/>
          </p:cNvSpPr>
          <p:nvPr/>
        </p:nvSpPr>
        <p:spPr bwMode="auto">
          <a:xfrm>
            <a:off x="1" y="3295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de-DE" sz="1350"/>
          </a:p>
        </p:txBody>
      </p:sp>
      <p:sp>
        <p:nvSpPr>
          <p:cNvPr id="15" name="Textfeld 14">
            <a:extLst>
              <a:ext uri="{FF2B5EF4-FFF2-40B4-BE49-F238E27FC236}">
                <a16:creationId xmlns:a16="http://schemas.microsoft.com/office/drawing/2014/main" id="{0D567076-7346-2CE4-F604-20BAC84B2605}"/>
              </a:ext>
            </a:extLst>
          </p:cNvPr>
          <p:cNvSpPr txBox="1"/>
          <p:nvPr/>
        </p:nvSpPr>
        <p:spPr>
          <a:xfrm>
            <a:off x="1622214" y="2508624"/>
            <a:ext cx="4274021" cy="1661993"/>
          </a:xfrm>
          <a:prstGeom prst="rect">
            <a:avLst/>
          </a:prstGeom>
          <a:noFill/>
        </p:spPr>
        <p:txBody>
          <a:bodyPr wrap="square" rtlCol="0">
            <a:spAutoFit/>
          </a:bodyPr>
          <a:lstStyle/>
          <a:p>
            <a:pPr marL="214313" indent="-214313">
              <a:buFont typeface="Arial" panose="020B0604020202020204" pitchFamily="34" charset="0"/>
              <a:buChar char="•"/>
            </a:pPr>
            <a:r>
              <a:rPr lang="de-DE" sz="1350" dirty="0" err="1"/>
              <a:t>Detectors</a:t>
            </a:r>
            <a:r>
              <a:rPr lang="de-DE" sz="1350" dirty="0"/>
              <a:t>: </a:t>
            </a:r>
          </a:p>
          <a:p>
            <a:pPr marL="557213" lvl="1" indent="-214313">
              <a:buFont typeface="Arial" panose="020B0604020202020204" pitchFamily="34" charset="0"/>
              <a:buChar char="•"/>
            </a:pPr>
            <a:r>
              <a:rPr lang="de-DE" sz="1200" dirty="0"/>
              <a:t>2D Arrays: OD 1600SRS and OD 1600XDR</a:t>
            </a:r>
          </a:p>
          <a:p>
            <a:pPr marL="557213" lvl="1" indent="-214313">
              <a:buFont typeface="Arial" panose="020B0604020202020204" pitchFamily="34" charset="0"/>
              <a:buChar char="•"/>
            </a:pPr>
            <a:r>
              <a:rPr lang="de-DE" sz="1200" dirty="0"/>
              <a:t>Farmer 30013 Chamber</a:t>
            </a:r>
          </a:p>
          <a:p>
            <a:pPr marL="214313" indent="-214313">
              <a:buFont typeface="Arial" panose="020B0604020202020204" pitchFamily="34" charset="0"/>
              <a:buChar char="•"/>
            </a:pPr>
            <a:r>
              <a:rPr lang="de-DE" sz="1350" dirty="0"/>
              <a:t>2D </a:t>
            </a:r>
            <a:r>
              <a:rPr lang="de-DE" sz="1350" dirty="0" err="1"/>
              <a:t>intensity</a:t>
            </a:r>
            <a:r>
              <a:rPr lang="de-DE" sz="1350" dirty="0"/>
              <a:t> </a:t>
            </a:r>
            <a:r>
              <a:rPr lang="de-DE" sz="1350" dirty="0" err="1"/>
              <a:t>profiles</a:t>
            </a:r>
            <a:endParaRPr lang="de-DE" sz="1350" dirty="0"/>
          </a:p>
          <a:p>
            <a:pPr marL="557213" lvl="1" indent="-214313">
              <a:buFont typeface="Arial" panose="020B0604020202020204" pitchFamily="34" charset="0"/>
              <a:buChar char="•"/>
            </a:pPr>
            <a:r>
              <a:rPr lang="de-DE" sz="1200" dirty="0"/>
              <a:t>Examination </a:t>
            </a:r>
            <a:r>
              <a:rPr lang="de-DE" sz="1200" dirty="0" err="1"/>
              <a:t>of</a:t>
            </a:r>
            <a:r>
              <a:rPr lang="de-DE" sz="1200" dirty="0"/>
              <a:t> </a:t>
            </a:r>
            <a:r>
              <a:rPr lang="de-DE" sz="1200" dirty="0" err="1"/>
              <a:t>changes</a:t>
            </a:r>
            <a:r>
              <a:rPr lang="de-DE" sz="1200" dirty="0"/>
              <a:t> </a:t>
            </a:r>
            <a:r>
              <a:rPr lang="de-DE" sz="1200" dirty="0" err="1"/>
              <a:t>depending</a:t>
            </a:r>
            <a:r>
              <a:rPr lang="de-DE" sz="1200" dirty="0"/>
              <a:t> on </a:t>
            </a:r>
            <a:r>
              <a:rPr lang="de-DE" sz="1200" dirty="0" err="1"/>
              <a:t>energy</a:t>
            </a:r>
            <a:r>
              <a:rPr lang="de-DE" sz="1200" dirty="0"/>
              <a:t> and </a:t>
            </a:r>
            <a:r>
              <a:rPr lang="de-DE" sz="1200" dirty="0" err="1"/>
              <a:t>flux</a:t>
            </a:r>
            <a:endParaRPr lang="de-DE" sz="1200" dirty="0"/>
          </a:p>
          <a:p>
            <a:pPr marL="557213" lvl="1" indent="-214313">
              <a:buFont typeface="Arial" panose="020B0604020202020204" pitchFamily="34" charset="0"/>
              <a:buChar char="•"/>
            </a:pPr>
            <a:r>
              <a:rPr lang="de-DE" sz="1200" dirty="0" err="1"/>
              <a:t>comparison</a:t>
            </a:r>
            <a:r>
              <a:rPr lang="de-DE" sz="1200" dirty="0"/>
              <a:t> </a:t>
            </a:r>
            <a:r>
              <a:rPr lang="de-DE" sz="1200" dirty="0" err="1"/>
              <a:t>to</a:t>
            </a:r>
            <a:r>
              <a:rPr lang="de-DE" sz="1200" dirty="0"/>
              <a:t> CHARM </a:t>
            </a:r>
            <a:r>
              <a:rPr lang="de-DE" sz="1200" dirty="0" err="1"/>
              <a:t>monitoring</a:t>
            </a:r>
            <a:r>
              <a:rPr lang="de-DE" sz="1200" dirty="0"/>
              <a:t> (</a:t>
            </a:r>
            <a:r>
              <a:rPr lang="de-DE" sz="1200" dirty="0" err="1"/>
              <a:t>multi</a:t>
            </a:r>
            <a:r>
              <a:rPr lang="de-DE" sz="1200" dirty="0"/>
              <a:t> </a:t>
            </a:r>
            <a:r>
              <a:rPr lang="de-DE" sz="1200" dirty="0" err="1"/>
              <a:t>wire</a:t>
            </a:r>
            <a:r>
              <a:rPr lang="de-DE" sz="1200" dirty="0"/>
              <a:t> </a:t>
            </a:r>
            <a:r>
              <a:rPr lang="de-DE" sz="1200" dirty="0" err="1"/>
              <a:t>proportion</a:t>
            </a:r>
            <a:r>
              <a:rPr lang="de-DE" sz="1200" dirty="0"/>
              <a:t> </a:t>
            </a:r>
            <a:r>
              <a:rPr lang="de-DE" sz="1200" dirty="0" err="1"/>
              <a:t>chamber</a:t>
            </a:r>
            <a:r>
              <a:rPr lang="de-DE" sz="1200" dirty="0"/>
              <a:t>)</a:t>
            </a:r>
          </a:p>
        </p:txBody>
      </p:sp>
      <p:sp>
        <p:nvSpPr>
          <p:cNvPr id="16" name="Rectangle 15">
            <a:extLst>
              <a:ext uri="{FF2B5EF4-FFF2-40B4-BE49-F238E27FC236}">
                <a16:creationId xmlns:a16="http://schemas.microsoft.com/office/drawing/2014/main" id="{C186502F-61FC-406C-A45A-F48FACC4267F}"/>
              </a:ext>
            </a:extLst>
          </p:cNvPr>
          <p:cNvSpPr/>
          <p:nvPr/>
        </p:nvSpPr>
        <p:spPr>
          <a:xfrm>
            <a:off x="215033" y="3725799"/>
            <a:ext cx="1301959" cy="246221"/>
          </a:xfrm>
          <a:prstGeom prst="rect">
            <a:avLst/>
          </a:prstGeom>
        </p:spPr>
        <p:txBody>
          <a:bodyPr wrap="none">
            <a:spAutoFit/>
          </a:bodyPr>
          <a:lstStyle/>
          <a:p>
            <a:r>
              <a:rPr lang="en-GB" sz="1000" b="1" i="1" dirty="0"/>
              <a:t>Andreas PFLAUM </a:t>
            </a:r>
            <a:endParaRPr lang="fr-FR" sz="1000" i="1" dirty="0"/>
          </a:p>
        </p:txBody>
      </p:sp>
      <p:pic>
        <p:nvPicPr>
          <p:cNvPr id="17" name="Image 16">
            <a:extLst>
              <a:ext uri="{FF2B5EF4-FFF2-40B4-BE49-F238E27FC236}">
                <a16:creationId xmlns:a16="http://schemas.microsoft.com/office/drawing/2014/main" id="{871BBDBA-D2B8-451D-9E05-760764E1D9B4}"/>
              </a:ext>
            </a:extLst>
          </p:cNvPr>
          <p:cNvPicPr>
            <a:picLocks noChangeAspect="1"/>
          </p:cNvPicPr>
          <p:nvPr/>
        </p:nvPicPr>
        <p:blipFill>
          <a:blip r:embed="rId6"/>
          <a:stretch>
            <a:fillRect/>
          </a:stretch>
        </p:blipFill>
        <p:spPr>
          <a:xfrm>
            <a:off x="168840" y="2317981"/>
            <a:ext cx="1301959" cy="1374100"/>
          </a:xfrm>
          <a:prstGeom prst="rect">
            <a:avLst/>
          </a:prstGeom>
        </p:spPr>
      </p:pic>
      <p:sp>
        <p:nvSpPr>
          <p:cNvPr id="4" name="Rectangle 3">
            <a:extLst>
              <a:ext uri="{FF2B5EF4-FFF2-40B4-BE49-F238E27FC236}">
                <a16:creationId xmlns:a16="http://schemas.microsoft.com/office/drawing/2014/main" id="{11B9AF41-B735-4E97-AEF5-DF719CBF9D63}"/>
              </a:ext>
            </a:extLst>
          </p:cNvPr>
          <p:cNvSpPr/>
          <p:nvPr/>
        </p:nvSpPr>
        <p:spPr>
          <a:xfrm>
            <a:off x="69283" y="4363614"/>
            <a:ext cx="9143999" cy="276999"/>
          </a:xfrm>
          <a:prstGeom prst="rect">
            <a:avLst/>
          </a:prstGeom>
        </p:spPr>
        <p:txBody>
          <a:bodyPr wrap="square">
            <a:spAutoFit/>
          </a:bodyPr>
          <a:lstStyle/>
          <a:p>
            <a:r>
              <a:rPr lang="en-US" sz="1200" dirty="0">
                <a:highlight>
                  <a:srgbClr val="FFFF00"/>
                </a:highlight>
              </a:rPr>
              <a:t>Presented at RADECS 2024: “Spatial Profile of a Very High-Energy 208Pb Heavy Ion Beam at CHARM“, publication to be done</a:t>
            </a:r>
          </a:p>
        </p:txBody>
      </p:sp>
      <p:pic>
        <p:nvPicPr>
          <p:cNvPr id="18" name="Image 17">
            <a:extLst>
              <a:ext uri="{FF2B5EF4-FFF2-40B4-BE49-F238E27FC236}">
                <a16:creationId xmlns:a16="http://schemas.microsoft.com/office/drawing/2014/main" id="{C7301F48-6B47-463C-86EB-3391F457C934}"/>
              </a:ext>
            </a:extLst>
          </p:cNvPr>
          <p:cNvPicPr>
            <a:picLocks noChangeAspect="1"/>
          </p:cNvPicPr>
          <p:nvPr/>
        </p:nvPicPr>
        <p:blipFill>
          <a:blip r:embed="rId7"/>
          <a:stretch>
            <a:fillRect/>
          </a:stretch>
        </p:blipFill>
        <p:spPr>
          <a:xfrm>
            <a:off x="153348" y="1082628"/>
            <a:ext cx="1003206" cy="556596"/>
          </a:xfrm>
          <a:prstGeom prst="rect">
            <a:avLst/>
          </a:prstGeom>
        </p:spPr>
      </p:pic>
      <p:sp>
        <p:nvSpPr>
          <p:cNvPr id="21" name="Footer Placeholder 4">
            <a:extLst>
              <a:ext uri="{FF2B5EF4-FFF2-40B4-BE49-F238E27FC236}">
                <a16:creationId xmlns:a16="http://schemas.microsoft.com/office/drawing/2014/main" id="{8A46000E-18DA-4841-A948-B1ADF0AA06FD}"/>
              </a:ext>
            </a:extLst>
          </p:cNvPr>
          <p:cNvSpPr>
            <a:spLocks noGrp="1"/>
          </p:cNvSpPr>
          <p:nvPr>
            <p:ph type="ftr" sz="quarter" idx="3"/>
          </p:nvPr>
        </p:nvSpPr>
        <p:spPr>
          <a:xfrm>
            <a:off x="3407569" y="4767263"/>
            <a:ext cx="4670787" cy="273844"/>
          </a:xfrm>
        </p:spPr>
        <p:txBody>
          <a:bodyPr/>
          <a:lstStyle/>
          <a:p>
            <a:r>
              <a:rPr lang="en-GB" dirty="0"/>
              <a:t>RADNEXT 4th Annual Meeting – 12-13 May 2025</a:t>
            </a:r>
            <a:endParaRPr lang="en-US" dirty="0"/>
          </a:p>
        </p:txBody>
      </p:sp>
      <p:sp>
        <p:nvSpPr>
          <p:cNvPr id="22" name="Slide Number Placeholder 4">
            <a:extLst>
              <a:ext uri="{FF2B5EF4-FFF2-40B4-BE49-F238E27FC236}">
                <a16:creationId xmlns:a16="http://schemas.microsoft.com/office/drawing/2014/main" id="{E3BF405C-E97D-4640-A800-27AC4948C252}"/>
              </a:ext>
            </a:extLst>
          </p:cNvPr>
          <p:cNvSpPr txBox="1">
            <a:spLocks/>
          </p:cNvSpPr>
          <p:nvPr/>
        </p:nvSpPr>
        <p:spPr>
          <a:xfrm>
            <a:off x="8642350" y="4767263"/>
            <a:ext cx="501650" cy="274637"/>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7</a:t>
            </a:fld>
            <a:endParaRPr lang="en-US" dirty="0"/>
          </a:p>
        </p:txBody>
      </p:sp>
    </p:spTree>
    <p:extLst>
      <p:ext uri="{BB962C8B-B14F-4D97-AF65-F5344CB8AC3E}">
        <p14:creationId xmlns:p14="http://schemas.microsoft.com/office/powerpoint/2010/main" val="11747119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A9E0E8BB-2639-1183-CD89-B9726616ED09}"/>
              </a:ext>
            </a:extLst>
          </p:cNvPr>
          <p:cNvSpPr>
            <a:spLocks noGrp="1"/>
          </p:cNvSpPr>
          <p:nvPr>
            <p:ph idx="1"/>
          </p:nvPr>
        </p:nvSpPr>
        <p:spPr>
          <a:xfrm>
            <a:off x="1867718" y="3337148"/>
            <a:ext cx="6360686" cy="604343"/>
          </a:xfrm>
        </p:spPr>
        <p:txBody>
          <a:bodyPr>
            <a:normAutofit/>
          </a:bodyPr>
          <a:lstStyle/>
          <a:p>
            <a:pPr marL="0" indent="0">
              <a:buNone/>
            </a:pPr>
            <a:r>
              <a:rPr lang="en-GB" sz="900" kern="100" dirty="0">
                <a:solidFill>
                  <a:srgbClr val="404040"/>
                </a:solidFill>
                <a:latin typeface="Aptos" panose="020B0004020202020204" pitchFamily="34" charset="0"/>
                <a:ea typeface="Aptos" panose="020B0004020202020204" pitchFamily="34" charset="0"/>
                <a:cs typeface="Times New Roman" panose="02020603050405020304" pitchFamily="18" charset="0"/>
              </a:rPr>
              <a:t>Fig.  Example of the time structure of two measurements, left: 1 GeV with RFKO of 0.070 measured with OD 1600 SRS, right: same settings with OD 1600 XDR. It can be observed that the time structure of the beam changed in its pattern. The peaks of the array measurements match the peaks measured by the CHARM monitoring.</a:t>
            </a:r>
            <a:endParaRPr lang="de-DE" sz="900" kern="100" dirty="0">
              <a:latin typeface="Aptos" panose="020B0004020202020204" pitchFamily="34" charset="0"/>
              <a:ea typeface="Aptos" panose="020B0004020202020204" pitchFamily="34" charset="0"/>
              <a:cs typeface="Times New Roman" panose="02020603050405020304" pitchFamily="18" charset="0"/>
            </a:endParaRPr>
          </a:p>
          <a:p>
            <a:pPr marL="0" indent="0">
              <a:buNone/>
            </a:pPr>
            <a:endParaRPr lang="de-DE" dirty="0"/>
          </a:p>
        </p:txBody>
      </p:sp>
      <p:pic>
        <p:nvPicPr>
          <p:cNvPr id="1032" name="Grafik 1">
            <a:extLst>
              <a:ext uri="{FF2B5EF4-FFF2-40B4-BE49-F238E27FC236}">
                <a16:creationId xmlns:a16="http://schemas.microsoft.com/office/drawing/2014/main" id="{3F61520C-4EF1-F769-2C84-FC0FF5EA02A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89477" y="880862"/>
            <a:ext cx="2940785" cy="2388789"/>
          </a:xfrm>
          <a:prstGeom prst="rect">
            <a:avLst/>
          </a:prstGeom>
          <a:noFill/>
          <a:extLst>
            <a:ext uri="{909E8E84-426E-40DD-AFC4-6F175D3DCCD1}">
              <a14:hiddenFill xmlns:a14="http://schemas.microsoft.com/office/drawing/2010/main">
                <a:solidFill>
                  <a:srgbClr val="FFFFFF"/>
                </a:solidFill>
              </a14:hiddenFill>
            </a:ext>
          </a:extLst>
        </p:spPr>
      </p:pic>
      <p:pic>
        <p:nvPicPr>
          <p:cNvPr id="1031" name="Grafik 2">
            <a:extLst>
              <a:ext uri="{FF2B5EF4-FFF2-40B4-BE49-F238E27FC236}">
                <a16:creationId xmlns:a16="http://schemas.microsoft.com/office/drawing/2014/main" id="{F0AFD7F5-B979-1506-936F-9061CB41E62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8834" y="905015"/>
            <a:ext cx="2878058" cy="2419448"/>
          </a:xfrm>
          <a:prstGeom prst="rect">
            <a:avLst/>
          </a:prstGeom>
          <a:noFill/>
          <a:extLst>
            <a:ext uri="{909E8E84-426E-40DD-AFC4-6F175D3DCCD1}">
              <a14:hiddenFill xmlns:a14="http://schemas.microsoft.com/office/drawing/2010/main">
                <a:solidFill>
                  <a:srgbClr val="FFFFFF"/>
                </a:solidFill>
              </a14:hiddenFill>
            </a:ext>
          </a:extLst>
        </p:spPr>
      </p:pic>
      <p:sp>
        <p:nvSpPr>
          <p:cNvPr id="7" name="Textfeld 6">
            <a:extLst>
              <a:ext uri="{FF2B5EF4-FFF2-40B4-BE49-F238E27FC236}">
                <a16:creationId xmlns:a16="http://schemas.microsoft.com/office/drawing/2014/main" id="{8FE411D2-D701-2A1D-CE0A-504B0F4E613D}"/>
              </a:ext>
            </a:extLst>
          </p:cNvPr>
          <p:cNvSpPr txBox="1"/>
          <p:nvPr/>
        </p:nvSpPr>
        <p:spPr>
          <a:xfrm>
            <a:off x="2198565" y="3945898"/>
            <a:ext cx="6652358" cy="923330"/>
          </a:xfrm>
          <a:prstGeom prst="rect">
            <a:avLst/>
          </a:prstGeom>
          <a:noFill/>
        </p:spPr>
        <p:txBody>
          <a:bodyPr wrap="square" rtlCol="0">
            <a:spAutoFit/>
          </a:bodyPr>
          <a:lstStyle/>
          <a:p>
            <a:pPr marL="214313" indent="-214313">
              <a:buFont typeface="Arial" panose="020B0604020202020204" pitchFamily="34" charset="0"/>
              <a:buChar char="•"/>
            </a:pPr>
            <a:r>
              <a:rPr lang="de-DE" sz="1350" dirty="0"/>
              <a:t>Time </a:t>
            </a:r>
            <a:r>
              <a:rPr lang="de-DE" sz="1350" dirty="0" err="1"/>
              <a:t>structure</a:t>
            </a:r>
            <a:r>
              <a:rPr lang="de-DE" sz="1350" dirty="0"/>
              <a:t> </a:t>
            </a:r>
            <a:r>
              <a:rPr lang="de-DE" sz="1350" dirty="0" err="1"/>
              <a:t>of</a:t>
            </a:r>
            <a:r>
              <a:rPr lang="de-DE" sz="1350" dirty="0"/>
              <a:t> </a:t>
            </a:r>
            <a:r>
              <a:rPr lang="de-DE" sz="1350" dirty="0" err="1"/>
              <a:t>the</a:t>
            </a:r>
            <a:r>
              <a:rPr lang="de-DE" sz="1350" dirty="0"/>
              <a:t> beam</a:t>
            </a:r>
          </a:p>
          <a:p>
            <a:pPr marL="214313" indent="-214313">
              <a:buFont typeface="Arial" panose="020B0604020202020204" pitchFamily="34" charset="0"/>
              <a:buChar char="•"/>
            </a:pPr>
            <a:r>
              <a:rPr lang="de-DE" sz="1350" dirty="0" err="1"/>
              <a:t>Comparison</a:t>
            </a:r>
            <a:r>
              <a:rPr lang="de-DE" sz="1350" dirty="0"/>
              <a:t> </a:t>
            </a:r>
            <a:r>
              <a:rPr lang="de-DE" sz="1350" dirty="0" err="1"/>
              <a:t>of</a:t>
            </a:r>
            <a:r>
              <a:rPr lang="de-DE" sz="1350" dirty="0"/>
              <a:t> </a:t>
            </a:r>
            <a:r>
              <a:rPr lang="de-DE" sz="1350" dirty="0" err="1"/>
              <a:t>array</a:t>
            </a:r>
            <a:r>
              <a:rPr lang="de-DE" sz="1350" dirty="0"/>
              <a:t> </a:t>
            </a:r>
            <a:r>
              <a:rPr lang="de-DE" sz="1350" dirty="0" err="1"/>
              <a:t>with</a:t>
            </a:r>
            <a:r>
              <a:rPr lang="de-DE" sz="1350" dirty="0"/>
              <a:t> CHARM </a:t>
            </a:r>
            <a:r>
              <a:rPr lang="de-DE" sz="1350" dirty="0" err="1"/>
              <a:t>monitoring</a:t>
            </a:r>
            <a:r>
              <a:rPr lang="de-DE" sz="1350" dirty="0"/>
              <a:t> (</a:t>
            </a:r>
            <a:r>
              <a:rPr lang="fr-FR" sz="1200" dirty="0"/>
              <a:t>Radio </a:t>
            </a:r>
            <a:r>
              <a:rPr lang="fr-FR" sz="1200" dirty="0" err="1"/>
              <a:t>frequency</a:t>
            </a:r>
            <a:r>
              <a:rPr lang="fr-FR" sz="1200" dirty="0"/>
              <a:t> knockout technique)</a:t>
            </a:r>
            <a:endParaRPr lang="de-DE" sz="1350" dirty="0"/>
          </a:p>
          <a:p>
            <a:pPr marL="214313" indent="-214313">
              <a:buFont typeface="Arial" panose="020B0604020202020204" pitchFamily="34" charset="0"/>
              <a:buChar char="•"/>
            </a:pPr>
            <a:r>
              <a:rPr lang="de-DE" sz="1350" b="1" dirty="0"/>
              <a:t>Array </a:t>
            </a:r>
            <a:r>
              <a:rPr lang="de-DE" sz="1350" b="1" dirty="0" err="1"/>
              <a:t>measurements</a:t>
            </a:r>
            <a:r>
              <a:rPr lang="de-DE" sz="1350" b="1" dirty="0"/>
              <a:t> match CHARM </a:t>
            </a:r>
            <a:r>
              <a:rPr lang="de-DE" sz="1350" b="1" dirty="0" err="1"/>
              <a:t>monitoring</a:t>
            </a:r>
            <a:endParaRPr lang="de-DE" sz="1350" b="1" dirty="0"/>
          </a:p>
          <a:p>
            <a:endParaRPr lang="de-DE" sz="1350" dirty="0"/>
          </a:p>
        </p:txBody>
      </p:sp>
      <p:sp>
        <p:nvSpPr>
          <p:cNvPr id="9" name="Rectangle 8">
            <a:extLst>
              <a:ext uri="{FF2B5EF4-FFF2-40B4-BE49-F238E27FC236}">
                <a16:creationId xmlns:a16="http://schemas.microsoft.com/office/drawing/2014/main" id="{EA635ED3-8BCA-431B-B3A8-3CB63A054E68}"/>
              </a:ext>
            </a:extLst>
          </p:cNvPr>
          <p:cNvSpPr/>
          <p:nvPr/>
        </p:nvSpPr>
        <p:spPr>
          <a:xfrm>
            <a:off x="215033" y="3725799"/>
            <a:ext cx="1301959" cy="246221"/>
          </a:xfrm>
          <a:prstGeom prst="rect">
            <a:avLst/>
          </a:prstGeom>
        </p:spPr>
        <p:txBody>
          <a:bodyPr wrap="none">
            <a:spAutoFit/>
          </a:bodyPr>
          <a:lstStyle/>
          <a:p>
            <a:r>
              <a:rPr lang="en-GB" sz="1000" b="1" i="1" dirty="0"/>
              <a:t>Andreas PFLAUM </a:t>
            </a:r>
            <a:endParaRPr lang="fr-FR" sz="1000" i="1" dirty="0"/>
          </a:p>
        </p:txBody>
      </p:sp>
      <p:pic>
        <p:nvPicPr>
          <p:cNvPr id="10" name="Image 9">
            <a:extLst>
              <a:ext uri="{FF2B5EF4-FFF2-40B4-BE49-F238E27FC236}">
                <a16:creationId xmlns:a16="http://schemas.microsoft.com/office/drawing/2014/main" id="{B8873E82-FF89-4DE3-9381-9FEFBDE48AC3}"/>
              </a:ext>
            </a:extLst>
          </p:cNvPr>
          <p:cNvPicPr>
            <a:picLocks noChangeAspect="1"/>
          </p:cNvPicPr>
          <p:nvPr/>
        </p:nvPicPr>
        <p:blipFill>
          <a:blip r:embed="rId4"/>
          <a:stretch>
            <a:fillRect/>
          </a:stretch>
        </p:blipFill>
        <p:spPr>
          <a:xfrm>
            <a:off x="168840" y="2317981"/>
            <a:ext cx="1301959" cy="1374100"/>
          </a:xfrm>
          <a:prstGeom prst="rect">
            <a:avLst/>
          </a:prstGeom>
        </p:spPr>
      </p:pic>
      <p:pic>
        <p:nvPicPr>
          <p:cNvPr id="11" name="Image 10">
            <a:extLst>
              <a:ext uri="{FF2B5EF4-FFF2-40B4-BE49-F238E27FC236}">
                <a16:creationId xmlns:a16="http://schemas.microsoft.com/office/drawing/2014/main" id="{F2CEAC0D-5B13-4C3F-8371-EE8C6E7C3B41}"/>
              </a:ext>
            </a:extLst>
          </p:cNvPr>
          <p:cNvPicPr>
            <a:picLocks noChangeAspect="1"/>
          </p:cNvPicPr>
          <p:nvPr/>
        </p:nvPicPr>
        <p:blipFill>
          <a:blip r:embed="rId5"/>
          <a:stretch>
            <a:fillRect/>
          </a:stretch>
        </p:blipFill>
        <p:spPr>
          <a:xfrm>
            <a:off x="153348" y="1082628"/>
            <a:ext cx="1003206" cy="556596"/>
          </a:xfrm>
          <a:prstGeom prst="rect">
            <a:avLst/>
          </a:prstGeom>
        </p:spPr>
      </p:pic>
      <p:sp>
        <p:nvSpPr>
          <p:cNvPr id="13" name="Title 1">
            <a:extLst>
              <a:ext uri="{FF2B5EF4-FFF2-40B4-BE49-F238E27FC236}">
                <a16:creationId xmlns:a16="http://schemas.microsoft.com/office/drawing/2014/main" id="{96CCF7B4-D750-4662-98A2-ECE69B927606}"/>
              </a:ext>
            </a:extLst>
          </p:cNvPr>
          <p:cNvSpPr txBox="1">
            <a:spLocks/>
          </p:cNvSpPr>
          <p:nvPr/>
        </p:nvSpPr>
        <p:spPr>
          <a:xfrm>
            <a:off x="138565" y="74014"/>
            <a:ext cx="8468436" cy="705332"/>
          </a:xfrm>
          <a:prstGeom prst="rect">
            <a:avLst/>
          </a:prstGeom>
        </p:spPr>
        <p:txBody>
          <a:bodyPr vert="horz" lIns="45720" rIns="45720" anchor="ctr">
            <a:noAutofit/>
          </a:bodyPr>
          <a:lstStyle>
            <a:lvl1pPr algn="l" rtl="0" eaLnBrk="1" latinLnBrk="0" hangingPunct="1">
              <a:spcBef>
                <a:spcPct val="0"/>
              </a:spcBef>
              <a:buNone/>
              <a:defRPr kumimoji="0" sz="2600" b="1" kern="1200">
                <a:solidFill>
                  <a:schemeClr val="tx1"/>
                </a:solidFill>
                <a:latin typeface="+mj-lt"/>
                <a:ea typeface="+mj-ea"/>
                <a:cs typeface="+mj-cs"/>
              </a:defRPr>
            </a:lvl1pPr>
          </a:lstStyle>
          <a:p>
            <a:r>
              <a:rPr lang="en-US" sz="2300" dirty="0"/>
              <a:t>WP05-JRA1 </a:t>
            </a:r>
            <a:r>
              <a:rPr lang="en-US" sz="2300" b="0" dirty="0">
                <a:solidFill>
                  <a:schemeClr val="tx1">
                    <a:lumMod val="60000"/>
                    <a:lumOff val="40000"/>
                  </a:schemeClr>
                </a:solidFill>
              </a:rPr>
              <a:t>Task 5.2 : Analysis of the results acquired at CHARM during P2</a:t>
            </a:r>
            <a:endParaRPr lang="en-GB" sz="2300" b="0" dirty="0">
              <a:solidFill>
                <a:schemeClr val="tx1">
                  <a:lumMod val="60000"/>
                  <a:lumOff val="40000"/>
                </a:schemeClr>
              </a:solidFill>
            </a:endParaRPr>
          </a:p>
        </p:txBody>
      </p:sp>
      <p:sp>
        <p:nvSpPr>
          <p:cNvPr id="14" name="Footer Placeholder 4">
            <a:extLst>
              <a:ext uri="{FF2B5EF4-FFF2-40B4-BE49-F238E27FC236}">
                <a16:creationId xmlns:a16="http://schemas.microsoft.com/office/drawing/2014/main" id="{8801211C-737B-4C8F-9122-EB846AB01594}"/>
              </a:ext>
            </a:extLst>
          </p:cNvPr>
          <p:cNvSpPr>
            <a:spLocks noGrp="1"/>
          </p:cNvSpPr>
          <p:nvPr>
            <p:ph type="ftr" sz="quarter" idx="3"/>
          </p:nvPr>
        </p:nvSpPr>
        <p:spPr>
          <a:xfrm>
            <a:off x="3407569" y="4767263"/>
            <a:ext cx="4670787" cy="273844"/>
          </a:xfrm>
        </p:spPr>
        <p:txBody>
          <a:bodyPr/>
          <a:lstStyle/>
          <a:p>
            <a:r>
              <a:rPr lang="en-GB" dirty="0"/>
              <a:t>RADNEXT 4th Annual Meeting – 12-13 May 2025</a:t>
            </a:r>
            <a:endParaRPr lang="en-US" dirty="0"/>
          </a:p>
        </p:txBody>
      </p:sp>
      <p:sp>
        <p:nvSpPr>
          <p:cNvPr id="16" name="Slide Number Placeholder 4">
            <a:extLst>
              <a:ext uri="{FF2B5EF4-FFF2-40B4-BE49-F238E27FC236}">
                <a16:creationId xmlns:a16="http://schemas.microsoft.com/office/drawing/2014/main" id="{0B96BF1B-2070-4A36-A8DF-1CF6384F6988}"/>
              </a:ext>
            </a:extLst>
          </p:cNvPr>
          <p:cNvSpPr txBox="1">
            <a:spLocks/>
          </p:cNvSpPr>
          <p:nvPr/>
        </p:nvSpPr>
        <p:spPr>
          <a:xfrm>
            <a:off x="8642350" y="4767263"/>
            <a:ext cx="501650" cy="274637"/>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8</a:t>
            </a:fld>
            <a:endParaRPr lang="en-US" dirty="0"/>
          </a:p>
        </p:txBody>
      </p:sp>
    </p:spTree>
    <p:extLst>
      <p:ext uri="{BB962C8B-B14F-4D97-AF65-F5344CB8AC3E}">
        <p14:creationId xmlns:p14="http://schemas.microsoft.com/office/powerpoint/2010/main" val="37549455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descr="Ein Bild, das Text, Reihe, Screenshot, Diagramm enthält.&#10;&#10;Automatisch generierte Beschreibung">
            <a:extLst>
              <a:ext uri="{FF2B5EF4-FFF2-40B4-BE49-F238E27FC236}">
                <a16:creationId xmlns:a16="http://schemas.microsoft.com/office/drawing/2014/main" id="{EC0BD0D9-CA0C-E6C6-73CD-63E375705F30}"/>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29639" y="1357838"/>
            <a:ext cx="3110661" cy="2516314"/>
          </a:xfrm>
          <a:prstGeom prst="rect">
            <a:avLst/>
          </a:prstGeom>
          <a:noFill/>
          <a:ln>
            <a:noFill/>
          </a:ln>
        </p:spPr>
      </p:pic>
      <p:pic>
        <p:nvPicPr>
          <p:cNvPr id="5" name="Grafik 4" descr="Ein Bild, das Text, Screenshot, Reihe, Diagramm enthält.&#10;&#10;Automatisch generierte Beschreibung">
            <a:extLst>
              <a:ext uri="{FF2B5EF4-FFF2-40B4-BE49-F238E27FC236}">
                <a16:creationId xmlns:a16="http://schemas.microsoft.com/office/drawing/2014/main" id="{80D1D0CF-1297-DB24-5F52-5A0E128F1AA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252851" y="1326439"/>
            <a:ext cx="3356861" cy="2516314"/>
          </a:xfrm>
          <a:prstGeom prst="rect">
            <a:avLst/>
          </a:prstGeom>
          <a:noFill/>
          <a:ln>
            <a:noFill/>
          </a:ln>
        </p:spPr>
      </p:pic>
      <p:sp>
        <p:nvSpPr>
          <p:cNvPr id="7" name="Textfeld 6">
            <a:extLst>
              <a:ext uri="{FF2B5EF4-FFF2-40B4-BE49-F238E27FC236}">
                <a16:creationId xmlns:a16="http://schemas.microsoft.com/office/drawing/2014/main" id="{2B75664A-C098-7F4C-DFEA-7A7297EFCA58}"/>
              </a:ext>
            </a:extLst>
          </p:cNvPr>
          <p:cNvSpPr txBox="1"/>
          <p:nvPr/>
        </p:nvSpPr>
        <p:spPr>
          <a:xfrm>
            <a:off x="2401382" y="3842753"/>
            <a:ext cx="2851469" cy="242246"/>
          </a:xfrm>
          <a:prstGeom prst="rect">
            <a:avLst/>
          </a:prstGeom>
          <a:noFill/>
        </p:spPr>
        <p:txBody>
          <a:bodyPr wrap="square">
            <a:spAutoFit/>
          </a:bodyPr>
          <a:lstStyle/>
          <a:p>
            <a:pPr>
              <a:lnSpc>
                <a:spcPct val="115000"/>
              </a:lnSpc>
              <a:spcAft>
                <a:spcPts val="600"/>
              </a:spcAft>
            </a:pPr>
            <a:r>
              <a:rPr lang="en-GB" sz="900" kern="100" dirty="0">
                <a:latin typeface="Aptos" panose="020B0004020202020204" pitchFamily="34" charset="0"/>
                <a:ea typeface="Aptos" panose="020B0004020202020204" pitchFamily="34" charset="0"/>
                <a:cs typeface="Times New Roman" panose="02020603050405020304" pitchFamily="18" charset="0"/>
              </a:rPr>
              <a:t>Fig. Fluence over RFKO measured with 1600 SRS on day 1.</a:t>
            </a:r>
            <a:endParaRPr lang="de-DE" sz="900" kern="100" dirty="0">
              <a:latin typeface="Aptos" panose="020B0004020202020204" pitchFamily="34" charset="0"/>
              <a:ea typeface="Aptos" panose="020B0004020202020204" pitchFamily="34" charset="0"/>
              <a:cs typeface="Times New Roman" panose="02020603050405020304" pitchFamily="18" charset="0"/>
            </a:endParaRPr>
          </a:p>
        </p:txBody>
      </p:sp>
      <p:sp>
        <p:nvSpPr>
          <p:cNvPr id="9" name="Textfeld 8">
            <a:extLst>
              <a:ext uri="{FF2B5EF4-FFF2-40B4-BE49-F238E27FC236}">
                <a16:creationId xmlns:a16="http://schemas.microsoft.com/office/drawing/2014/main" id="{E8758E7A-802F-A509-B137-849A44401A38}"/>
              </a:ext>
            </a:extLst>
          </p:cNvPr>
          <p:cNvSpPr txBox="1"/>
          <p:nvPr/>
        </p:nvSpPr>
        <p:spPr>
          <a:xfrm>
            <a:off x="5481698" y="3815713"/>
            <a:ext cx="3234410" cy="242246"/>
          </a:xfrm>
          <a:prstGeom prst="rect">
            <a:avLst/>
          </a:prstGeom>
          <a:noFill/>
        </p:spPr>
        <p:txBody>
          <a:bodyPr wrap="square">
            <a:spAutoFit/>
          </a:bodyPr>
          <a:lstStyle/>
          <a:p>
            <a:pPr>
              <a:lnSpc>
                <a:spcPct val="115000"/>
              </a:lnSpc>
              <a:spcAft>
                <a:spcPts val="600"/>
              </a:spcAft>
            </a:pPr>
            <a:r>
              <a:rPr lang="en-GB" sz="900" kern="100" dirty="0">
                <a:latin typeface="Aptos" panose="020B0004020202020204" pitchFamily="34" charset="0"/>
                <a:ea typeface="Aptos" panose="020B0004020202020204" pitchFamily="34" charset="0"/>
                <a:cs typeface="Times New Roman" panose="02020603050405020304" pitchFamily="18" charset="0"/>
              </a:rPr>
              <a:t>Fig. Fluence over RFKO measured using 1600 XDR on day 1. </a:t>
            </a:r>
            <a:endParaRPr lang="de-DE" sz="900" kern="100" dirty="0">
              <a:latin typeface="Aptos" panose="020B0004020202020204" pitchFamily="34" charset="0"/>
              <a:ea typeface="Aptos" panose="020B0004020202020204" pitchFamily="34" charset="0"/>
              <a:cs typeface="Times New Roman" panose="02020603050405020304" pitchFamily="18" charset="0"/>
            </a:endParaRPr>
          </a:p>
        </p:txBody>
      </p:sp>
      <p:sp>
        <p:nvSpPr>
          <p:cNvPr id="10" name="Textfeld 9">
            <a:extLst>
              <a:ext uri="{FF2B5EF4-FFF2-40B4-BE49-F238E27FC236}">
                <a16:creationId xmlns:a16="http://schemas.microsoft.com/office/drawing/2014/main" id="{088250D6-4496-7EC5-75C6-BEC74B10D32E}"/>
              </a:ext>
            </a:extLst>
          </p:cNvPr>
          <p:cNvSpPr txBox="1"/>
          <p:nvPr/>
        </p:nvSpPr>
        <p:spPr>
          <a:xfrm>
            <a:off x="2227384" y="4220170"/>
            <a:ext cx="7657611" cy="931024"/>
          </a:xfrm>
          <a:prstGeom prst="rect">
            <a:avLst/>
          </a:prstGeom>
          <a:noFill/>
        </p:spPr>
        <p:txBody>
          <a:bodyPr wrap="square" rtlCol="0">
            <a:spAutoFit/>
          </a:bodyPr>
          <a:lstStyle/>
          <a:p>
            <a:pPr marL="214313" indent="-214313">
              <a:buFont typeface="Arial" panose="020B0604020202020204" pitchFamily="34" charset="0"/>
              <a:buChar char="•"/>
            </a:pPr>
            <a:r>
              <a:rPr lang="de-DE" sz="1350" dirty="0" err="1"/>
              <a:t>Fluence</a:t>
            </a:r>
            <a:r>
              <a:rPr lang="de-DE" sz="1350" dirty="0"/>
              <a:t> </a:t>
            </a:r>
            <a:r>
              <a:rPr lang="de-DE" sz="1350" dirty="0" err="1"/>
              <a:t>has</a:t>
            </a:r>
            <a:r>
              <a:rPr lang="de-DE" sz="1350" dirty="0"/>
              <a:t> </a:t>
            </a:r>
            <a:r>
              <a:rPr lang="de-DE" sz="1350" dirty="0" err="1"/>
              <a:t>been</a:t>
            </a:r>
            <a:r>
              <a:rPr lang="de-DE" sz="1350" dirty="0"/>
              <a:t> </a:t>
            </a:r>
            <a:r>
              <a:rPr lang="de-DE" sz="1350" dirty="0" err="1"/>
              <a:t>correlated</a:t>
            </a:r>
            <a:r>
              <a:rPr lang="de-DE" sz="1350" dirty="0"/>
              <a:t> </a:t>
            </a:r>
            <a:r>
              <a:rPr lang="de-DE" sz="1350" dirty="0" err="1"/>
              <a:t>to</a:t>
            </a:r>
            <a:r>
              <a:rPr lang="de-DE" sz="1350" dirty="0"/>
              <a:t> </a:t>
            </a:r>
            <a:r>
              <a:rPr lang="fr-FR" sz="1400" dirty="0"/>
              <a:t>Radio </a:t>
            </a:r>
            <a:r>
              <a:rPr lang="fr-FR" sz="1400" dirty="0" err="1"/>
              <a:t>frequency</a:t>
            </a:r>
            <a:r>
              <a:rPr lang="fr-FR" sz="1400" dirty="0"/>
              <a:t> knockout (</a:t>
            </a:r>
            <a:r>
              <a:rPr lang="de-DE" sz="1350" dirty="0"/>
              <a:t>RFKO) </a:t>
            </a:r>
            <a:r>
              <a:rPr lang="de-DE" sz="1350" dirty="0" err="1"/>
              <a:t>settings</a:t>
            </a:r>
            <a:endParaRPr lang="de-DE" sz="1350" dirty="0"/>
          </a:p>
          <a:p>
            <a:pPr marL="214313" indent="-214313">
              <a:buFont typeface="Arial" panose="020B0604020202020204" pitchFamily="34" charset="0"/>
              <a:buChar char="•"/>
            </a:pPr>
            <a:r>
              <a:rPr lang="de-DE" sz="1350" dirty="0" err="1"/>
              <a:t>Fluence</a:t>
            </a:r>
            <a:r>
              <a:rPr lang="de-DE" sz="1350" dirty="0"/>
              <a:t> </a:t>
            </a:r>
            <a:r>
              <a:rPr lang="de-DE" sz="1350" dirty="0" err="1"/>
              <a:t>data</a:t>
            </a:r>
            <a:r>
              <a:rPr lang="de-DE" sz="1350" dirty="0"/>
              <a:t> </a:t>
            </a:r>
            <a:r>
              <a:rPr lang="de-DE" sz="1350" dirty="0" err="1"/>
              <a:t>from</a:t>
            </a:r>
            <a:r>
              <a:rPr lang="de-DE" sz="1350" dirty="0"/>
              <a:t> CHARM </a:t>
            </a:r>
            <a:r>
              <a:rPr lang="de-DE" sz="1350" dirty="0" err="1"/>
              <a:t>monitoring</a:t>
            </a:r>
            <a:endParaRPr lang="de-DE" sz="1350" dirty="0"/>
          </a:p>
          <a:p>
            <a:endParaRPr lang="de-DE" sz="1350" dirty="0"/>
          </a:p>
          <a:p>
            <a:endParaRPr lang="de-DE" sz="1350" dirty="0"/>
          </a:p>
        </p:txBody>
      </p:sp>
      <p:sp>
        <p:nvSpPr>
          <p:cNvPr id="11" name="Rectangle 10">
            <a:extLst>
              <a:ext uri="{FF2B5EF4-FFF2-40B4-BE49-F238E27FC236}">
                <a16:creationId xmlns:a16="http://schemas.microsoft.com/office/drawing/2014/main" id="{FEEE6F88-FC0B-460F-B98D-2F56158C1D9B}"/>
              </a:ext>
            </a:extLst>
          </p:cNvPr>
          <p:cNvSpPr/>
          <p:nvPr/>
        </p:nvSpPr>
        <p:spPr>
          <a:xfrm>
            <a:off x="215033" y="3725799"/>
            <a:ext cx="1301959" cy="246221"/>
          </a:xfrm>
          <a:prstGeom prst="rect">
            <a:avLst/>
          </a:prstGeom>
        </p:spPr>
        <p:txBody>
          <a:bodyPr wrap="none">
            <a:spAutoFit/>
          </a:bodyPr>
          <a:lstStyle/>
          <a:p>
            <a:r>
              <a:rPr lang="en-GB" sz="1000" b="1" i="1" dirty="0"/>
              <a:t>Andreas PFLAUM </a:t>
            </a:r>
            <a:endParaRPr lang="fr-FR" sz="1000" i="1" dirty="0"/>
          </a:p>
        </p:txBody>
      </p:sp>
      <p:pic>
        <p:nvPicPr>
          <p:cNvPr id="12" name="Image 11">
            <a:extLst>
              <a:ext uri="{FF2B5EF4-FFF2-40B4-BE49-F238E27FC236}">
                <a16:creationId xmlns:a16="http://schemas.microsoft.com/office/drawing/2014/main" id="{D390A730-8857-4CE6-BA04-8B7CE0674D42}"/>
              </a:ext>
            </a:extLst>
          </p:cNvPr>
          <p:cNvPicPr>
            <a:picLocks noChangeAspect="1"/>
          </p:cNvPicPr>
          <p:nvPr/>
        </p:nvPicPr>
        <p:blipFill>
          <a:blip r:embed="rId4"/>
          <a:stretch>
            <a:fillRect/>
          </a:stretch>
        </p:blipFill>
        <p:spPr>
          <a:xfrm>
            <a:off x="168840" y="2317981"/>
            <a:ext cx="1301959" cy="1374100"/>
          </a:xfrm>
          <a:prstGeom prst="rect">
            <a:avLst/>
          </a:prstGeom>
        </p:spPr>
      </p:pic>
      <p:pic>
        <p:nvPicPr>
          <p:cNvPr id="13" name="Image 12">
            <a:extLst>
              <a:ext uri="{FF2B5EF4-FFF2-40B4-BE49-F238E27FC236}">
                <a16:creationId xmlns:a16="http://schemas.microsoft.com/office/drawing/2014/main" id="{7B97AA9B-F16A-4E79-9050-C9C0E2F1CD11}"/>
              </a:ext>
            </a:extLst>
          </p:cNvPr>
          <p:cNvPicPr>
            <a:picLocks noChangeAspect="1"/>
          </p:cNvPicPr>
          <p:nvPr/>
        </p:nvPicPr>
        <p:blipFill>
          <a:blip r:embed="rId5"/>
          <a:stretch>
            <a:fillRect/>
          </a:stretch>
        </p:blipFill>
        <p:spPr>
          <a:xfrm>
            <a:off x="153348" y="1082628"/>
            <a:ext cx="1003206" cy="556596"/>
          </a:xfrm>
          <a:prstGeom prst="rect">
            <a:avLst/>
          </a:prstGeom>
        </p:spPr>
      </p:pic>
      <p:sp>
        <p:nvSpPr>
          <p:cNvPr id="15" name="Title 1">
            <a:extLst>
              <a:ext uri="{FF2B5EF4-FFF2-40B4-BE49-F238E27FC236}">
                <a16:creationId xmlns:a16="http://schemas.microsoft.com/office/drawing/2014/main" id="{F35BE78A-9C71-4DFE-BA52-3AA957BCD602}"/>
              </a:ext>
            </a:extLst>
          </p:cNvPr>
          <p:cNvSpPr txBox="1">
            <a:spLocks/>
          </p:cNvSpPr>
          <p:nvPr/>
        </p:nvSpPr>
        <p:spPr>
          <a:xfrm>
            <a:off x="138565" y="74014"/>
            <a:ext cx="8468436" cy="705332"/>
          </a:xfrm>
          <a:prstGeom prst="rect">
            <a:avLst/>
          </a:prstGeom>
        </p:spPr>
        <p:txBody>
          <a:bodyPr vert="horz" lIns="45720" rIns="45720" anchor="ctr">
            <a:noAutofit/>
          </a:bodyPr>
          <a:lstStyle>
            <a:lvl1pPr algn="l" rtl="0" eaLnBrk="1" latinLnBrk="0" hangingPunct="1">
              <a:spcBef>
                <a:spcPct val="0"/>
              </a:spcBef>
              <a:buNone/>
              <a:defRPr kumimoji="0" sz="2600" b="1" kern="1200">
                <a:solidFill>
                  <a:schemeClr val="tx1"/>
                </a:solidFill>
                <a:latin typeface="+mj-lt"/>
                <a:ea typeface="+mj-ea"/>
                <a:cs typeface="+mj-cs"/>
              </a:defRPr>
            </a:lvl1pPr>
          </a:lstStyle>
          <a:p>
            <a:r>
              <a:rPr lang="en-US" sz="2300" dirty="0"/>
              <a:t>WP05-JRA1 </a:t>
            </a:r>
            <a:r>
              <a:rPr lang="en-US" sz="2300" b="0" dirty="0">
                <a:solidFill>
                  <a:schemeClr val="tx1">
                    <a:lumMod val="60000"/>
                    <a:lumOff val="40000"/>
                  </a:schemeClr>
                </a:solidFill>
              </a:rPr>
              <a:t>Task 5.2 : Analysis of the results acquired at CHARM during P2</a:t>
            </a:r>
            <a:endParaRPr lang="en-GB" sz="2300" b="0" dirty="0">
              <a:solidFill>
                <a:schemeClr val="tx1">
                  <a:lumMod val="60000"/>
                  <a:lumOff val="40000"/>
                </a:schemeClr>
              </a:solidFill>
            </a:endParaRPr>
          </a:p>
        </p:txBody>
      </p:sp>
      <p:sp>
        <p:nvSpPr>
          <p:cNvPr id="16" name="Footer Placeholder 4">
            <a:extLst>
              <a:ext uri="{FF2B5EF4-FFF2-40B4-BE49-F238E27FC236}">
                <a16:creationId xmlns:a16="http://schemas.microsoft.com/office/drawing/2014/main" id="{6A77A737-A96B-4680-A920-02C98B8D7CBF}"/>
              </a:ext>
            </a:extLst>
          </p:cNvPr>
          <p:cNvSpPr>
            <a:spLocks noGrp="1"/>
          </p:cNvSpPr>
          <p:nvPr>
            <p:ph type="ftr" sz="quarter" idx="3"/>
          </p:nvPr>
        </p:nvSpPr>
        <p:spPr>
          <a:xfrm>
            <a:off x="3407569" y="4767263"/>
            <a:ext cx="4670787" cy="273844"/>
          </a:xfrm>
        </p:spPr>
        <p:txBody>
          <a:bodyPr/>
          <a:lstStyle/>
          <a:p>
            <a:r>
              <a:rPr lang="en-GB" dirty="0"/>
              <a:t>RADNEXT 4th Annual Meeting – 12-13 May 2025</a:t>
            </a:r>
            <a:endParaRPr lang="en-US" dirty="0"/>
          </a:p>
        </p:txBody>
      </p:sp>
      <p:sp>
        <p:nvSpPr>
          <p:cNvPr id="17" name="Slide Number Placeholder 4">
            <a:extLst>
              <a:ext uri="{FF2B5EF4-FFF2-40B4-BE49-F238E27FC236}">
                <a16:creationId xmlns:a16="http://schemas.microsoft.com/office/drawing/2014/main" id="{2033B149-DC76-4B10-A622-98AF36C9F28E}"/>
              </a:ext>
            </a:extLst>
          </p:cNvPr>
          <p:cNvSpPr txBox="1">
            <a:spLocks/>
          </p:cNvSpPr>
          <p:nvPr/>
        </p:nvSpPr>
        <p:spPr>
          <a:xfrm>
            <a:off x="8642350" y="4767263"/>
            <a:ext cx="501650" cy="274637"/>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9</a:t>
            </a:fld>
            <a:endParaRPr lang="en-US" dirty="0"/>
          </a:p>
        </p:txBody>
      </p:sp>
    </p:spTree>
    <p:extLst>
      <p:ext uri="{BB962C8B-B14F-4D97-AF65-F5344CB8AC3E}">
        <p14:creationId xmlns:p14="http://schemas.microsoft.com/office/powerpoint/2010/main" val="4105219471"/>
      </p:ext>
    </p:extLst>
  </p:cSld>
  <p:clrMapOvr>
    <a:masterClrMapping/>
  </p:clrMapOvr>
</p:sld>
</file>

<file path=ppt/theme/theme1.xml><?xml version="1.0" encoding="utf-8"?>
<a:theme xmlns:a="http://schemas.openxmlformats.org/drawingml/2006/main" name="CERN2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themeOverride>
</file>

<file path=docProps/app.xml><?xml version="1.0" encoding="utf-8"?>
<Properties xmlns="http://schemas.openxmlformats.org/officeDocument/2006/extended-properties" xmlns:vt="http://schemas.openxmlformats.org/officeDocument/2006/docPropsVTypes">
  <Template/>
  <TotalTime>23567</TotalTime>
  <Words>4764</Words>
  <Application>Microsoft Office PowerPoint</Application>
  <PresentationFormat>Affichage à l'écran (16:9)</PresentationFormat>
  <Paragraphs>348</Paragraphs>
  <Slides>31</Slides>
  <Notes>1</Notes>
  <HiddenSlides>0</HiddenSlides>
  <MMClips>0</MMClips>
  <ScaleCrop>false</ScaleCrop>
  <HeadingPairs>
    <vt:vector size="8" baseType="variant">
      <vt:variant>
        <vt:lpstr>Polices utilisées</vt:lpstr>
      </vt:variant>
      <vt:variant>
        <vt:i4>8</vt:i4>
      </vt:variant>
      <vt:variant>
        <vt:lpstr>Thème</vt:lpstr>
      </vt:variant>
      <vt:variant>
        <vt:i4>1</vt:i4>
      </vt:variant>
      <vt:variant>
        <vt:lpstr>Serveurs OLE incorporés</vt:lpstr>
      </vt:variant>
      <vt:variant>
        <vt:i4>1</vt:i4>
      </vt:variant>
      <vt:variant>
        <vt:lpstr>Titres des diapositives</vt:lpstr>
      </vt:variant>
      <vt:variant>
        <vt:i4>31</vt:i4>
      </vt:variant>
    </vt:vector>
  </HeadingPairs>
  <TitlesOfParts>
    <vt:vector size="41" baseType="lpstr">
      <vt:lpstr>Aptos</vt:lpstr>
      <vt:lpstr>Arial</vt:lpstr>
      <vt:lpstr>Calibri</vt:lpstr>
      <vt:lpstr>Cambria Math</vt:lpstr>
      <vt:lpstr>Courier New</vt:lpstr>
      <vt:lpstr>Symbol</vt:lpstr>
      <vt:lpstr>Times New Roman</vt:lpstr>
      <vt:lpstr>Wingdings</vt:lpstr>
      <vt:lpstr>CERN2Corporate16-9</vt:lpstr>
      <vt:lpstr>Graph</vt:lpstr>
      <vt:lpstr>WP05-JRA1 Radiation monitors, dosimeters and beam characterization </vt:lpstr>
      <vt:lpstr>WP05-JRA1: Reminder</vt:lpstr>
      <vt:lpstr>WP05-JRA1: 3 main technical tasks</vt:lpstr>
      <vt:lpstr>Outline</vt:lpstr>
      <vt:lpstr>Follow-up of recommendations and comments from previous review(s) (if applicable)</vt:lpstr>
      <vt:lpstr>Main achievements in the fourth year</vt:lpstr>
      <vt:lpstr>Présentation PowerPoint</vt:lpstr>
      <vt:lpstr>Présentation PowerPoint</vt:lpstr>
      <vt:lpstr>Présentation PowerPoint</vt:lpstr>
      <vt:lpstr>Online beam monitoring</vt:lpstr>
      <vt:lpstr>Plans for the last year (task#5.2)</vt:lpstr>
      <vt:lpstr>WP05-JRA1 Task 5.3 : Innovative instrumentation applied to RADNEXT facilities </vt:lpstr>
      <vt:lpstr>WP05-JRA1 Task 5.3 : Main progress on fiber-based solutions</vt:lpstr>
      <vt:lpstr>WP05-JRA1 Task 5.3: Potential of radioluminescent (RL) optical fibers for low-energy protons at CNA</vt:lpstr>
      <vt:lpstr>WP05-JRA1 Task 5.3: Potential of radioluminescent (RL) optical fibers for low-energy protons at CNA</vt:lpstr>
      <vt:lpstr>WP05-JRA1 Task 5.3: Potential of radioluminescent (RL) optical fibers for 14 MeV neutron beam monitoring</vt:lpstr>
      <vt:lpstr>WP05-JRA1 Task 5.3 : Innovative instrumentation applied to RADNEXT facilities </vt:lpstr>
      <vt:lpstr>Présentation PowerPoint</vt:lpstr>
      <vt:lpstr>Présentation PowerPoint</vt:lpstr>
      <vt:lpstr>Présentation PowerPoint</vt:lpstr>
      <vt:lpstr>Présentation PowerPoint</vt:lpstr>
      <vt:lpstr>WP05-JRA1 Task 5.3 : Innovative instrumentation applied to RADNEXT facilities </vt:lpstr>
      <vt:lpstr>RADNEXT, WP5 - Task 5.3, D5.4 Characterization of neutron fields at the NFS facility D. Tarrío and S. Pomp (Uppsala University, Sweden), L. de Arruda and X. Ledoux (GANIL, France)</vt:lpstr>
      <vt:lpstr>Présentation PowerPoint</vt:lpstr>
      <vt:lpstr>Lessons learned from RADNEXT / Conclusions</vt:lpstr>
      <vt:lpstr>updated list of WP5 articles</vt:lpstr>
      <vt:lpstr>updated list of WP5 articles</vt:lpstr>
      <vt:lpstr>updated list of WP5 conferences</vt:lpstr>
      <vt:lpstr>updated list of WP5 conferences</vt:lpstr>
      <vt:lpstr>updated list of WP5 conferences</vt:lpstr>
      <vt:lpstr>Thanks for your attention! </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Ruben Garcia Alia</dc:creator>
  <cp:lastModifiedBy>Sylvain Girard</cp:lastModifiedBy>
  <cp:revision>468</cp:revision>
  <dcterms:created xsi:type="dcterms:W3CDTF">2016-04-26T16:44:32Z</dcterms:created>
  <dcterms:modified xsi:type="dcterms:W3CDTF">2025-05-10T15:07:11Z</dcterms:modified>
</cp:coreProperties>
</file>