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4369" r:id="rId3"/>
    <p:sldId id="4367" r:id="rId4"/>
    <p:sldId id="4368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DC67C-143F-4D4F-94BA-001B53B92E49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28BBA-FC50-4D1B-87AB-815411590D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834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A2C494-8C21-4979-954B-6D654BBBBB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F701BC1-0223-4D9F-A740-428B0AC646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1DD58B-8525-41EA-8652-51EC68EA7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A3BAD07-1B5B-44F8-8A69-C4330E504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378E24-923E-41A7-8EE9-7C8DA5032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992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E9927A-FF6E-4E5E-A781-8D45A91E4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C8ABB99-0E27-4DB9-898E-E858ED7F0F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B107F35-C479-47F8-860A-6A03F53FC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C485F08-4E4F-4F31-A59C-EC70D05FC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F7A34E0-F03F-413D-AD49-056CAD6A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239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83A5598-C692-478B-B70F-4B2CFA1D52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4E9CE71-4533-42CA-987B-B1EBE0AF94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762387-8097-433B-AA54-E11683B0B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268E58-32F5-40C4-A268-F56CA8597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A5C87B-A069-43B8-BE37-5F9500A15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994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599EAE-411D-46C1-981C-5892708BF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782AFD1-2323-4314-A1BC-B1EB56D71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1512028-22C3-4FF8-800C-886658D08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C2AEEEE-AE47-44D4-A4B1-8274D9AFB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B85EA22-D88A-4CAF-8D02-0E9CDDAF6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322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B5281A-EF60-45C4-8BE0-64775038E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021F900-8345-4FFE-98CD-C955E5F2B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5D6FDB-DA05-445B-B329-66D200D80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0461805-F50B-45E0-BB32-F51C6BF11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5A57602-430D-4A19-B13D-6AD9DE4BC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9046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8DA800-0302-4B03-B8EF-E167F185A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ABBC681-B4A7-43A2-8A91-35B95251C6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6D3A5D4-C552-41A2-98DF-C7798B6B27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2ABC05B-E584-4CED-A00A-FE4A8934A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2155FC9-EBA0-41BE-981B-AFBC27DEE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51A6557-3B27-47FC-AA82-F8C0DDFD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4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41E8F8-D0CC-48E3-8D2C-6B3666704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16FDB79-4BBC-41E3-9732-BF7612FF7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41BEB0D-FE37-4083-B13F-0C0E1EC803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2E30794-60C0-4962-A8F2-F38E7487C6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399CDAE-63A8-4B70-BF4C-5892BAD66F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AC0047D-DEE6-40A8-BBDF-3D306244D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8E94AFA-5FE1-434F-BBFF-535392722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66E22DB-7790-457C-98D7-D2764B0D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176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303A9B-2C67-4B7C-AB51-83DC9BEEF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547BAB7-CBAF-4F10-AC02-85D64F6F9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95A9BBD-11F2-4DCD-B1F9-257F0EFE2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835BA19-B28B-4C40-91D0-B6D8DFB96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54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0CCB204-5620-49FA-B715-FBF2F7636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FE47FA-696F-4734-AA46-62C79862E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9A35F41-C3FA-453C-A9A0-5A49A5F52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656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9F5AF6-9F2E-4C45-8256-46A4D65AB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020E3F-7A71-4E0A-B71C-ED90C28DB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7079C05-90F8-457D-86F4-BC21CB451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4EE0F03-7CD9-471C-87FC-21B8E207B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5587DAE-BAC1-4B1E-B756-FD78F7154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F07BB5F-B079-4D67-97D4-7EE8DF2D4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2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EAC13D-9C1C-4557-AEA1-EDFE0B7D7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F022279-738A-42B8-B748-9F54C922F4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3A0FEF5-B3FB-4C2B-8611-2AEEA6F62F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4158E25-9368-46E8-8157-A3AF2309C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514577F-C055-4A58-A5A8-947DEF8FC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218976-3F64-470B-854A-1C5BFE38A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738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3D6FCCC-F0BB-4CF0-A7DD-0DC24AA7F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38E3527-2CC6-46D9-B988-C3975BF6F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3AD58A-66EC-4129-B119-2A441A1518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8077A-2059-4EE1-AA07-5C7B3DAC42AA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3B92B0-0C49-4468-9ACD-B3C8FE034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C08535A-597E-42B5-95DB-C8CE1AFFEA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0C039-A8EF-4C5B-B65C-CE041DF884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43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81082F-25D1-4661-B244-6285B51B72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/>
              <a:t>Brief introduction on</a:t>
            </a:r>
            <a:br>
              <a:rPr lang="en-US" altLang="zh-CN" sz="5400" dirty="0"/>
            </a:br>
            <a:r>
              <a:rPr lang="en-US" altLang="zh-CN" sz="5400" dirty="0"/>
              <a:t>WP4.4 related study at USTC</a:t>
            </a:r>
            <a:endParaRPr lang="zh-CN" altLang="en-US" sz="5400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FDC4BDE-FEF1-4765-880F-996DE33145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08520"/>
            <a:ext cx="9144000" cy="144928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Ming Shao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29076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477F598-E799-4AAF-A358-3D5199411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351" y="1289062"/>
            <a:ext cx="4638095" cy="2561905"/>
          </a:xfrm>
          <a:prstGeom prst="rect">
            <a:avLst/>
          </a:prstGeom>
        </p:spPr>
      </p:pic>
      <p:sp>
        <p:nvSpPr>
          <p:cNvPr id="4" name="标题 3">
            <a:extLst>
              <a:ext uri="{FF2B5EF4-FFF2-40B4-BE49-F238E27FC236}">
                <a16:creationId xmlns:a16="http://schemas.microsoft.com/office/drawing/2014/main" id="{5325913F-2FDC-4D11-8BB5-9A05C49E2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830997"/>
          </a:xfrm>
        </p:spPr>
        <p:txBody>
          <a:bodyPr/>
          <a:lstStyle/>
          <a:p>
            <a:pPr algn="ctr"/>
            <a:r>
              <a:rPr lang="en-US" altLang="zh-CN" dirty="0"/>
              <a:t>STCF PID system</a:t>
            </a:r>
            <a:endParaRPr lang="zh-CN" altLang="en-US" dirty="0"/>
          </a:p>
        </p:txBody>
      </p:sp>
      <p:pic>
        <p:nvPicPr>
          <p:cNvPr id="14" name="object 40">
            <a:extLst>
              <a:ext uri="{FF2B5EF4-FFF2-40B4-BE49-F238E27FC236}">
                <a16:creationId xmlns:a16="http://schemas.microsoft.com/office/drawing/2014/main" id="{1DA3E354-4A3C-4A09-AFD9-AEBF88B6142F}"/>
              </a:ext>
            </a:extLst>
          </p:cNvPr>
          <p:cNvPicPr/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9218" y="1360671"/>
            <a:ext cx="4045909" cy="3196558"/>
          </a:xfrm>
          <a:prstGeom prst="rect">
            <a:avLst/>
          </a:prstGeom>
        </p:spPr>
      </p:pic>
      <p:sp>
        <p:nvSpPr>
          <p:cNvPr id="15" name="object 3">
            <a:extLst>
              <a:ext uri="{FF2B5EF4-FFF2-40B4-BE49-F238E27FC236}">
                <a16:creationId xmlns:a16="http://schemas.microsoft.com/office/drawing/2014/main" id="{0B7C01F4-3631-489B-9C39-80CE38D0386D}"/>
              </a:ext>
            </a:extLst>
          </p:cNvPr>
          <p:cNvSpPr txBox="1"/>
          <p:nvPr/>
        </p:nvSpPr>
        <p:spPr>
          <a:xfrm>
            <a:off x="2049688" y="4482950"/>
            <a:ext cx="5384068" cy="1989584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55600" marR="0" lvl="0" indent="-343535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"/>
              <a:tabLst>
                <a:tab pos="356235" algn="l"/>
              </a:tabLst>
              <a:defRPr/>
            </a:pPr>
            <a:r>
              <a:rPr lang="en-US" sz="2000" dirty="0">
                <a:solidFill>
                  <a:prstClr val="black"/>
                </a:solidFill>
              </a:rPr>
              <a:t>Cherenkov technology for </a:t>
            </a:r>
            <a:r>
              <a:rPr sz="2000" dirty="0">
                <a:solidFill>
                  <a:prstClr val="black"/>
                </a:solidFill>
              </a:rPr>
              <a:t>STCF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sz="2000" dirty="0">
                <a:solidFill>
                  <a:prstClr val="black"/>
                </a:solidFill>
              </a:rPr>
              <a:t>PID</a:t>
            </a:r>
            <a:r>
              <a:rPr lang="en-US" sz="2000" dirty="0">
                <a:solidFill>
                  <a:prstClr val="black"/>
                </a:solidFill>
              </a:rPr>
              <a:t> detector</a:t>
            </a:r>
            <a:endParaRPr sz="2000" dirty="0">
              <a:solidFill>
                <a:prstClr val="black"/>
              </a:solidFill>
            </a:endParaRPr>
          </a:p>
          <a:p>
            <a:pPr marL="355600" lvl="0" indent="-343535">
              <a:lnSpc>
                <a:spcPct val="120000"/>
              </a:lnSpc>
              <a:buFont typeface="Wingdings"/>
              <a:buChar char=""/>
              <a:tabLst>
                <a:tab pos="356235" algn="l"/>
              </a:tabLst>
              <a:defRPr/>
            </a:pPr>
            <a:r>
              <a:rPr lang="en-US" sz="2000" dirty="0">
                <a:solidFill>
                  <a:prstClr val="black"/>
                </a:solidFill>
              </a:rPr>
              <a:t>Polar angle coverage ~</a:t>
            </a:r>
            <a:r>
              <a:rPr sz="2000" dirty="0">
                <a:solidFill>
                  <a:prstClr val="black"/>
                </a:solidFill>
              </a:rPr>
              <a:t>2</a:t>
            </a:r>
            <a:r>
              <a:rPr lang="en-US" sz="2000" dirty="0">
                <a:solidFill>
                  <a:prstClr val="black"/>
                </a:solidFill>
              </a:rPr>
              <a:t>2</a:t>
            </a:r>
            <a:r>
              <a:rPr lang="en-US" altLang="zh-CN" sz="2000" dirty="0">
                <a:solidFill>
                  <a:prstClr val="black"/>
                </a:solidFill>
              </a:rPr>
              <a:t>°</a:t>
            </a:r>
            <a:r>
              <a:rPr sz="2000" dirty="0">
                <a:solidFill>
                  <a:prstClr val="black"/>
                </a:solidFill>
              </a:rPr>
              <a:t>-36°</a:t>
            </a:r>
            <a:r>
              <a:rPr lang="en-US" altLang="zh-CN" sz="2000" dirty="0">
                <a:solidFill>
                  <a:prstClr val="black"/>
                </a:solidFill>
              </a:rPr>
              <a:t> (endcap), ~34°-90° (barrel)</a:t>
            </a:r>
          </a:p>
          <a:p>
            <a:pPr marL="355600" lvl="0" indent="-343535">
              <a:lnSpc>
                <a:spcPct val="120000"/>
              </a:lnSpc>
              <a:buFont typeface="Wingdings"/>
              <a:buChar char=""/>
              <a:tabLst>
                <a:tab pos="356235" algn="l"/>
              </a:tabLst>
              <a:defRPr/>
            </a:pPr>
            <a:r>
              <a:rPr lang="en-US" altLang="zh-CN" sz="2000" dirty="0">
                <a:solidFill>
                  <a:prstClr val="black"/>
                </a:solidFill>
                <a:sym typeface="Symbol" panose="05050102010706020507" pitchFamily="18" charset="2"/>
              </a:rPr>
              <a:t>/K separation (4) for p&lt;2GeV/c</a:t>
            </a:r>
          </a:p>
          <a:p>
            <a:pPr marL="355600" lvl="0" indent="-343535">
              <a:lnSpc>
                <a:spcPct val="120000"/>
              </a:lnSpc>
              <a:buFont typeface="Wingdings"/>
              <a:buChar char=""/>
              <a:tabLst>
                <a:tab pos="356235" algn="l"/>
              </a:tabLst>
              <a:defRPr/>
            </a:pPr>
            <a:r>
              <a:rPr lang="en-US" altLang="zh-CN" sz="2000" dirty="0">
                <a:solidFill>
                  <a:prstClr val="black"/>
                </a:solidFill>
                <a:sym typeface="Symbol" panose="05050102010706020507" pitchFamily="18" charset="2"/>
              </a:rPr>
              <a:t>400kHz physics event rate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14828C21-F81F-4C98-9FDF-3BED52984723}"/>
              </a:ext>
            </a:extLst>
          </p:cNvPr>
          <p:cNvSpPr/>
          <p:nvPr/>
        </p:nvSpPr>
        <p:spPr>
          <a:xfrm>
            <a:off x="7749218" y="4577671"/>
            <a:ext cx="3900132" cy="1915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0" indent="-343535">
              <a:lnSpc>
                <a:spcPct val="120000"/>
              </a:lnSpc>
              <a:buFont typeface="Wingdings"/>
              <a:buChar char=""/>
              <a:tabLst>
                <a:tab pos="356235" algn="l"/>
              </a:tabLst>
              <a:defRPr/>
            </a:pPr>
            <a:r>
              <a:rPr lang="en-US" altLang="zh-CN" sz="2000" dirty="0">
                <a:solidFill>
                  <a:prstClr val="black"/>
                </a:solidFill>
              </a:rPr>
              <a:t>Candidate technology: DTOF</a:t>
            </a:r>
          </a:p>
          <a:p>
            <a:pPr marL="355600" lvl="0" indent="-343535">
              <a:lnSpc>
                <a:spcPct val="120000"/>
              </a:lnSpc>
              <a:buFont typeface="Wingdings"/>
              <a:buChar char=""/>
              <a:tabLst>
                <a:tab pos="356235" algn="l"/>
              </a:tabLst>
              <a:defRPr/>
            </a:pPr>
            <a:r>
              <a:rPr lang="en-US" altLang="zh-CN" sz="2000" dirty="0">
                <a:solidFill>
                  <a:prstClr val="black"/>
                </a:solidFill>
              </a:rPr>
              <a:t>Large area fused silica radiator </a:t>
            </a:r>
          </a:p>
          <a:p>
            <a:pPr marL="355600" lvl="0" indent="-343535">
              <a:lnSpc>
                <a:spcPct val="120000"/>
              </a:lnSpc>
              <a:buFont typeface="Wingdings"/>
              <a:buChar char=""/>
              <a:tabLst>
                <a:tab pos="356235" algn="l"/>
              </a:tabLst>
              <a:defRPr/>
            </a:pPr>
            <a:r>
              <a:rPr lang="en-US" altLang="zh-CN" sz="2000" dirty="0">
                <a:solidFill>
                  <a:prstClr val="black"/>
                </a:solidFill>
              </a:rPr>
              <a:t>Multi-anode MCP-PMT</a:t>
            </a:r>
          </a:p>
          <a:p>
            <a:pPr marL="355600" lvl="0" indent="-343535">
              <a:lnSpc>
                <a:spcPct val="120000"/>
              </a:lnSpc>
              <a:buFont typeface="Wingdings"/>
              <a:buChar char=""/>
              <a:tabLst>
                <a:tab pos="356235" algn="l"/>
              </a:tabLst>
              <a:defRPr/>
            </a:pPr>
            <a:r>
              <a:rPr lang="en-US" altLang="zh-CN" sz="2000" dirty="0">
                <a:solidFill>
                  <a:prstClr val="black"/>
                </a:solidFill>
              </a:rPr>
              <a:t>~15ps timing ASIC</a:t>
            </a:r>
          </a:p>
          <a:p>
            <a:pPr marL="355600" lvl="0" indent="-343535">
              <a:lnSpc>
                <a:spcPct val="120000"/>
              </a:lnSpc>
              <a:buFont typeface="Wingdings"/>
              <a:buChar char=""/>
              <a:tabLst>
                <a:tab pos="356235" algn="l"/>
              </a:tabLst>
              <a:defRPr/>
            </a:pPr>
            <a:r>
              <a:rPr lang="en-US" altLang="zh-CN" sz="2000" dirty="0">
                <a:solidFill>
                  <a:prstClr val="black"/>
                </a:solidFill>
              </a:rPr>
              <a:t>Minimal material budget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138BFE0-51BD-4A9D-AFE3-6B4C19BD13D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6614" y="2562145"/>
            <a:ext cx="1714286" cy="1419048"/>
          </a:xfrm>
          <a:prstGeom prst="rect">
            <a:avLst/>
          </a:prstGeom>
        </p:spPr>
      </p:pic>
      <p:grpSp>
        <p:nvGrpSpPr>
          <p:cNvPr id="10" name="Group 67">
            <a:extLst>
              <a:ext uri="{FF2B5EF4-FFF2-40B4-BE49-F238E27FC236}">
                <a16:creationId xmlns:a16="http://schemas.microsoft.com/office/drawing/2014/main" id="{167B123D-C4F2-4689-9A44-00D5CE33D4D0}"/>
              </a:ext>
            </a:extLst>
          </p:cNvPr>
          <p:cNvGrpSpPr>
            <a:grpSpLocks noChangeAspect="1"/>
          </p:cNvGrpSpPr>
          <p:nvPr/>
        </p:nvGrpSpPr>
        <p:grpSpPr>
          <a:xfrm>
            <a:off x="2135672" y="1370457"/>
            <a:ext cx="5553968" cy="1998416"/>
            <a:chOff x="811918" y="3438396"/>
            <a:chExt cx="22146234" cy="7316504"/>
          </a:xfrm>
        </p:grpSpPr>
        <p:grpSp>
          <p:nvGrpSpPr>
            <p:cNvPr id="11" name="Group 49">
              <a:extLst>
                <a:ext uri="{FF2B5EF4-FFF2-40B4-BE49-F238E27FC236}">
                  <a16:creationId xmlns:a16="http://schemas.microsoft.com/office/drawing/2014/main" id="{40E16337-BF15-4919-9204-7834AB88A0E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58767" y="4773889"/>
              <a:ext cx="18299385" cy="5981011"/>
              <a:chOff x="8670940" y="3013154"/>
              <a:chExt cx="20103211" cy="6570578"/>
            </a:xfrm>
          </p:grpSpPr>
          <p:cxnSp>
            <p:nvCxnSpPr>
              <p:cNvPr id="20" name="Straight Arrow Connector 51">
                <a:extLst>
                  <a:ext uri="{FF2B5EF4-FFF2-40B4-BE49-F238E27FC236}">
                    <a16:creationId xmlns:a16="http://schemas.microsoft.com/office/drawing/2014/main" id="{2D1B797A-3162-47EE-8F7C-77ED5574AF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698829" y="3013154"/>
                <a:ext cx="1329472" cy="2051324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oval"/>
              </a:ln>
              <a:effectLst>
                <a:outerShdw blurRad="50800" dist="38100" dir="2700000" sx="98850" sy="98850" algn="tl" rotWithShape="0">
                  <a:schemeClr val="bg1">
                    <a:alpha val="99893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52">
                <a:extLst>
                  <a:ext uri="{FF2B5EF4-FFF2-40B4-BE49-F238E27FC236}">
                    <a16:creationId xmlns:a16="http://schemas.microsoft.com/office/drawing/2014/main" id="{A1233BED-2C9B-4015-906E-3D409DB8A9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70940" y="4017942"/>
                <a:ext cx="2273725" cy="1573118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oval"/>
              </a:ln>
              <a:effectLst>
                <a:outerShdw blurRad="50800" dist="38100" dir="2700000" sx="91457" sy="91457" algn="tl" rotWithShape="0">
                  <a:schemeClr val="bg1">
                    <a:alpha val="99893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53">
                <a:extLst>
                  <a:ext uri="{FF2B5EF4-FFF2-40B4-BE49-F238E27FC236}">
                    <a16:creationId xmlns:a16="http://schemas.microsoft.com/office/drawing/2014/main" id="{107974EA-1A56-4AC2-9DFD-B7F64066191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88133" y="3393523"/>
                <a:ext cx="943276" cy="2132291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oval"/>
              </a:ln>
              <a:effectLst>
                <a:outerShdw blurRad="50800" dir="900000" sx="101000" sy="101000" algn="tl" rotWithShape="0">
                  <a:schemeClr val="bg1">
                    <a:alpha val="99893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Group">
                <a:extLst>
                  <a:ext uri="{FF2B5EF4-FFF2-40B4-BE49-F238E27FC236}">
                    <a16:creationId xmlns:a16="http://schemas.microsoft.com/office/drawing/2014/main" id="{C66D28AD-A386-4B57-82A2-2A7954B3AC62}"/>
                  </a:ext>
                </a:extLst>
              </p:cNvPr>
              <p:cNvGrpSpPr/>
              <p:nvPr/>
            </p:nvGrpSpPr>
            <p:grpSpPr>
              <a:xfrm>
                <a:off x="22256580" y="8184530"/>
                <a:ext cx="6517571" cy="1399202"/>
                <a:chOff x="723143" y="1248382"/>
                <a:chExt cx="4418308" cy="1028210"/>
              </a:xfrm>
            </p:grpSpPr>
            <p:sp>
              <p:nvSpPr>
                <p:cNvPr id="26" name="Shape">
                  <a:extLst>
                    <a:ext uri="{FF2B5EF4-FFF2-40B4-BE49-F238E27FC236}">
                      <a16:creationId xmlns:a16="http://schemas.microsoft.com/office/drawing/2014/main" id="{D6E59721-0E3E-4113-B5E9-D9AD875DBC6F}"/>
                    </a:ext>
                  </a:extLst>
                </p:cNvPr>
                <p:cNvSpPr/>
                <p:nvPr/>
              </p:nvSpPr>
              <p:spPr>
                <a:xfrm rot="10105591">
                  <a:off x="3329309" y="1248382"/>
                  <a:ext cx="1812142" cy="4719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40" y="2657"/>
                      </a:moveTo>
                      <a:lnTo>
                        <a:pt x="17547" y="6638"/>
                      </a:lnTo>
                      <a:lnTo>
                        <a:pt x="17078" y="0"/>
                      </a:lnTo>
                      <a:lnTo>
                        <a:pt x="21600" y="10429"/>
                      </a:lnTo>
                      <a:lnTo>
                        <a:pt x="16824" y="21600"/>
                      </a:lnTo>
                      <a:lnTo>
                        <a:pt x="17378" y="15309"/>
                      </a:lnTo>
                      <a:lnTo>
                        <a:pt x="0" y="19711"/>
                      </a:lnTo>
                      <a:lnTo>
                        <a:pt x="40" y="2657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96FF"/>
                    </a:gs>
                    <a:gs pos="100000">
                      <a:srgbClr val="011993"/>
                    </a:gs>
                  </a:gsLst>
                  <a:lin ang="0" scaled="0"/>
                </a:gradFill>
                <a:ln w="12700" cap="flat">
                  <a:noFill/>
                  <a:miter lim="400000"/>
                </a:ln>
                <a:effectLst>
                  <a:outerShdw blurRad="139700" dist="25400" dir="10015175" rotWithShape="0">
                    <a:srgbClr val="FFFFFF"/>
                  </a:outerShdw>
                </a:effec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 sz="1000" b="1"/>
                </a:p>
              </p:txBody>
            </p:sp>
            <p:sp>
              <p:nvSpPr>
                <p:cNvPr id="27" name="Group">
                  <a:extLst>
                    <a:ext uri="{FF2B5EF4-FFF2-40B4-BE49-F238E27FC236}">
                      <a16:creationId xmlns:a16="http://schemas.microsoft.com/office/drawing/2014/main" id="{F1CECEC3-07E3-4AD1-BAF6-3FFBB890662E}"/>
                    </a:ext>
                  </a:extLst>
                </p:cNvPr>
                <p:cNvSpPr/>
                <p:nvPr/>
              </p:nvSpPr>
              <p:spPr>
                <a:xfrm>
                  <a:off x="4099688" y="1343424"/>
                  <a:ext cx="281895" cy="281893"/>
                </a:xfrm>
                <a:prstGeom prst="ellipse">
                  <a:avLst/>
                </a:prstGeom>
                <a:gradFill flip="none" rotWithShape="1">
                  <a:gsLst>
                    <a:gs pos="54513">
                      <a:srgbClr val="FFFFFF"/>
                    </a:gs>
                    <a:gs pos="74426">
                      <a:srgbClr val="FFC980"/>
                    </a:gs>
                    <a:gs pos="100000">
                      <a:schemeClr val="accent4">
                        <a:hueOff val="-858837"/>
                        <a:lumOff val="-9791"/>
                      </a:schemeClr>
                    </a:gs>
                  </a:gsLst>
                  <a:path path="shape">
                    <a:fillToRect l="27536" t="57492" r="72463" b="42507"/>
                  </a:path>
                </a:gra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>
                  <a:outerShdw blurRad="25400" dist="43793" dir="6877683" rotWithShape="0">
                    <a:srgbClr val="FFFFFF">
                      <a:alpha val="52467"/>
                    </a:srgbClr>
                  </a:outerShdw>
                </a:effec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825500">
                    <a:defRPr sz="3000">
                      <a:solidFill>
                        <a:srgbClr val="D5D5D5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sz="2400" b="1"/>
                </a:p>
              </p:txBody>
            </p:sp>
            <p:sp>
              <p:nvSpPr>
                <p:cNvPr id="28" name="Shape">
                  <a:extLst>
                    <a:ext uri="{FF2B5EF4-FFF2-40B4-BE49-F238E27FC236}">
                      <a16:creationId xmlns:a16="http://schemas.microsoft.com/office/drawing/2014/main" id="{D1ADC5C9-3E2C-4BC6-9FE6-FA5350D5CFB9}"/>
                    </a:ext>
                  </a:extLst>
                </p:cNvPr>
                <p:cNvSpPr/>
                <p:nvPr/>
              </p:nvSpPr>
              <p:spPr>
                <a:xfrm rot="21060000">
                  <a:off x="723143" y="1729076"/>
                  <a:ext cx="2472493" cy="5475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7" y="0"/>
                      </a:moveTo>
                      <a:lnTo>
                        <a:pt x="18630" y="5886"/>
                      </a:lnTo>
                      <a:lnTo>
                        <a:pt x="18286" y="164"/>
                      </a:lnTo>
                      <a:lnTo>
                        <a:pt x="21600" y="9154"/>
                      </a:lnTo>
                      <a:lnTo>
                        <a:pt x="18099" y="18784"/>
                      </a:lnTo>
                      <a:lnTo>
                        <a:pt x="18505" y="13360"/>
                      </a:lnTo>
                      <a:lnTo>
                        <a:pt x="0" y="21600"/>
                      </a:lnTo>
                      <a:lnTo>
                        <a:pt x="17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/>
                    </a:gs>
                    <a:gs pos="100000">
                      <a:schemeClr val="accent5">
                        <a:lumOff val="-29866"/>
                      </a:schemeClr>
                    </a:gs>
                  </a:gsLst>
                  <a:lin ang="0" scaled="0"/>
                </a:gradFill>
                <a:ln w="12700" cap="flat">
                  <a:noFill/>
                  <a:miter lim="400000"/>
                </a:ln>
                <a:effectLst>
                  <a:outerShdw blurRad="139700" dist="25400" dir="5400000" rotWithShape="0">
                    <a:srgbClr val="FFFFFF"/>
                  </a:outerShdw>
                </a:effec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 sz="1000" b="1"/>
                </a:p>
              </p:txBody>
            </p:sp>
            <p:sp>
              <p:nvSpPr>
                <p:cNvPr id="29" name="Group">
                  <a:extLst>
                    <a:ext uri="{FF2B5EF4-FFF2-40B4-BE49-F238E27FC236}">
                      <a16:creationId xmlns:a16="http://schemas.microsoft.com/office/drawing/2014/main" id="{A069866B-4E49-4C30-8CCE-5B592BB49A7E}"/>
                    </a:ext>
                  </a:extLst>
                </p:cNvPr>
                <p:cNvSpPr/>
                <p:nvPr/>
              </p:nvSpPr>
              <p:spPr>
                <a:xfrm>
                  <a:off x="2074907" y="1799542"/>
                  <a:ext cx="281895" cy="281893"/>
                </a:xfrm>
                <a:prstGeom prst="ellipse">
                  <a:avLst/>
                </a:prstGeom>
                <a:gradFill flip="none" rotWithShape="1">
                  <a:gsLst>
                    <a:gs pos="54513">
                      <a:srgbClr val="FFFFFF"/>
                    </a:gs>
                    <a:gs pos="74426">
                      <a:srgbClr val="FFC980"/>
                    </a:gs>
                    <a:gs pos="100000">
                      <a:schemeClr val="accent4">
                        <a:hueOff val="-858837"/>
                        <a:lumOff val="-9791"/>
                      </a:schemeClr>
                    </a:gs>
                  </a:gsLst>
                  <a:path path="shape">
                    <a:fillToRect l="141018" t="31811" r="-41018" b="68188"/>
                  </a:path>
                </a:gra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>
                  <a:outerShdw blurRad="25400" dist="43793" dir="6877683" rotWithShape="0">
                    <a:srgbClr val="FFFFFF">
                      <a:alpha val="52467"/>
                    </a:srgbClr>
                  </a:outerShdw>
                </a:effec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825500">
                    <a:defRPr sz="3000">
                      <a:solidFill>
                        <a:srgbClr val="D5D5D5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 sz="2400" b="1"/>
                </a:p>
              </p:txBody>
            </p:sp>
          </p:grpSp>
          <p:cxnSp>
            <p:nvCxnSpPr>
              <p:cNvPr id="24" name="Straight Arrow Connector 55">
                <a:extLst>
                  <a:ext uri="{FF2B5EF4-FFF2-40B4-BE49-F238E27FC236}">
                    <a16:creationId xmlns:a16="http://schemas.microsoft.com/office/drawing/2014/main" id="{5E277898-5185-4766-957B-28BAB59868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775171" y="6665616"/>
                <a:ext cx="1705882" cy="1377054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oval"/>
              </a:ln>
              <a:effectLst>
                <a:outerShdw blurRad="50800" dist="38100" dir="2700000" sx="91457" sy="91457" algn="tl" rotWithShape="0">
                  <a:schemeClr val="bg1">
                    <a:alpha val="99893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Rectangle 63">
              <a:extLst>
                <a:ext uri="{FF2B5EF4-FFF2-40B4-BE49-F238E27FC236}">
                  <a16:creationId xmlns:a16="http://schemas.microsoft.com/office/drawing/2014/main" id="{2EF8B3F2-722C-46D9-9933-D09F1F2500FB}"/>
                </a:ext>
              </a:extLst>
            </p:cNvPr>
            <p:cNvSpPr/>
            <p:nvPr/>
          </p:nvSpPr>
          <p:spPr>
            <a:xfrm>
              <a:off x="811918" y="4116496"/>
              <a:ext cx="5920192" cy="1577542"/>
            </a:xfrm>
            <a:prstGeom prst="rect">
              <a:avLst/>
            </a:prstGeom>
            <a:noFill/>
            <a:effectLst>
              <a:glow rad="1905000">
                <a:schemeClr val="accent3">
                  <a:satMod val="175000"/>
                </a:schemeClr>
              </a:glo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Linear  Accelerator</a:t>
              </a:r>
              <a:endParaRPr lang="en-CN" sz="11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  <a:p>
              <a:pPr algn="ctr"/>
              <a:r>
                <a:rPr lang="en-US" altLang="zh-CN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400</a:t>
              </a:r>
              <a:r>
                <a:rPr lang="zh-CN" altLang="en-US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 </a:t>
              </a:r>
              <a:r>
                <a:rPr lang="en-US" altLang="zh-CN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m</a:t>
              </a:r>
              <a:endParaRPr lang="en-US" sz="11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</p:txBody>
        </p:sp>
        <p:sp>
          <p:nvSpPr>
            <p:cNvPr id="13" name="Rectangle 64">
              <a:extLst>
                <a:ext uri="{FF2B5EF4-FFF2-40B4-BE49-F238E27FC236}">
                  <a16:creationId xmlns:a16="http://schemas.microsoft.com/office/drawing/2014/main" id="{65466384-77D3-4DBA-A932-FDF596508673}"/>
                </a:ext>
              </a:extLst>
            </p:cNvPr>
            <p:cNvSpPr/>
            <p:nvPr/>
          </p:nvSpPr>
          <p:spPr>
            <a:xfrm>
              <a:off x="8240909" y="3438396"/>
              <a:ext cx="4660983" cy="1577542"/>
            </a:xfrm>
            <a:prstGeom prst="rect">
              <a:avLst/>
            </a:prstGeom>
            <a:noFill/>
            <a:effectLst>
              <a:glow rad="1905000">
                <a:schemeClr val="accent3">
                  <a:satMod val="175000"/>
                </a:schemeClr>
              </a:glo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D</a:t>
              </a:r>
              <a:r>
                <a:rPr lang="en-US" altLang="zh-CN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a</a:t>
              </a:r>
              <a:r>
                <a:rPr lang="en-US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mping Ring</a:t>
              </a:r>
              <a:endParaRPr lang="en-CN" sz="11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  <a:p>
              <a:pPr algn="ctr"/>
              <a:r>
                <a:rPr lang="en-US" altLang="zh-CN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150</a:t>
              </a:r>
              <a:r>
                <a:rPr lang="zh-CN" altLang="en-US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 </a:t>
              </a:r>
              <a:r>
                <a:rPr lang="en-US" altLang="zh-CN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m</a:t>
              </a:r>
              <a:endParaRPr lang="en-US" sz="11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</p:txBody>
        </p:sp>
        <p:sp>
          <p:nvSpPr>
            <p:cNvPr id="18" name="Rectangle 65">
              <a:extLst>
                <a:ext uri="{FF2B5EF4-FFF2-40B4-BE49-F238E27FC236}">
                  <a16:creationId xmlns:a16="http://schemas.microsoft.com/office/drawing/2014/main" id="{31FABC4A-95B9-452A-AEE5-8999CE390BB5}"/>
                </a:ext>
              </a:extLst>
            </p:cNvPr>
            <p:cNvSpPr/>
            <p:nvPr/>
          </p:nvSpPr>
          <p:spPr>
            <a:xfrm>
              <a:off x="13308669" y="3697982"/>
              <a:ext cx="4226334" cy="1577542"/>
            </a:xfrm>
            <a:prstGeom prst="rect">
              <a:avLst/>
            </a:prstGeom>
            <a:noFill/>
            <a:effectLst>
              <a:glow rad="1905000">
                <a:schemeClr val="accent3">
                  <a:satMod val="175000"/>
                </a:schemeClr>
              </a:glo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Collier Ring</a:t>
              </a:r>
              <a:r>
                <a:rPr lang="en-US" altLang="zh-CN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s</a:t>
              </a:r>
              <a:endParaRPr lang="en-CN" sz="11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  <a:p>
              <a:pPr algn="ctr"/>
              <a:r>
                <a:rPr lang="en-US" altLang="zh-CN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800-1000</a:t>
              </a:r>
              <a:r>
                <a:rPr lang="zh-CN" altLang="en-US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 </a:t>
              </a:r>
              <a:r>
                <a:rPr lang="en-US" altLang="zh-CN" sz="11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m</a:t>
              </a:r>
              <a:endParaRPr lang="en-US" sz="11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id="{E60310EC-BB87-4816-B333-7C0F133091AB}"/>
              </a:ext>
            </a:extLst>
          </p:cNvPr>
          <p:cNvSpPr txBox="1"/>
          <p:nvPr/>
        </p:nvSpPr>
        <p:spPr>
          <a:xfrm>
            <a:off x="149348" y="1655709"/>
            <a:ext cx="1987307" cy="25088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 factory producing massive 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tau lepton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hadrons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to unravel the mystery of 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quarks form matter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symmetries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of fundamental interactions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内容占位符 2">
                <a:extLst>
                  <a:ext uri="{FF2B5EF4-FFF2-40B4-BE49-F238E27FC236}">
                    <a16:creationId xmlns:a16="http://schemas.microsoft.com/office/drawing/2014/main" id="{7CE28D98-6A28-44A2-9A21-1288A07F2CD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58422" y="3961804"/>
                <a:ext cx="4446030" cy="41569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0">
                <a:solidFill>
                  <a:srgbClr val="C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2075" tIns="46038" rIns="92075" bIns="46038" numCol="1" anchor="ctr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3200" b="1">
                    <a:solidFill>
                      <a:srgbClr val="000066"/>
                    </a:solidFill>
                    <a:latin typeface="Times New Roman" panose="02020603050405020304" pitchFamily="18" charset="0"/>
                    <a:ea typeface="华文楷体" panose="02010600040101010101" pitchFamily="2" charset="-122"/>
                    <a:cs typeface="Times New Roman" panose="02020603050405020304" pitchFamily="18" charset="0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800" b="1">
                    <a:solidFill>
                      <a:srgbClr val="000099"/>
                    </a:solidFill>
                    <a:latin typeface="Times New Roman" panose="02020603050405020304" pitchFamily="18" charset="0"/>
                    <a:ea typeface="华文楷体" panose="02010600040101010101" pitchFamily="2" charset="-122"/>
                    <a:cs typeface="Times New Roman" panose="02020603050405020304" pitchFamily="18" charset="0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400" b="1">
                    <a:solidFill>
                      <a:schemeClr val="accent1"/>
                    </a:solidFill>
                    <a:latin typeface="Times New Roman" panose="02020603050405020304" pitchFamily="18" charset="0"/>
                    <a:ea typeface="华文楷体" panose="02010600040101010101" pitchFamily="2" charset="-122"/>
                    <a:cs typeface="Times New Roman" panose="02020603050405020304" pitchFamily="18" charset="0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Times New Roman" panose="02020603050405020304" pitchFamily="18" charset="0"/>
                    <a:ea typeface="华文楷体" panose="02010600040101010101" pitchFamily="2" charset="-122"/>
                    <a:cs typeface="Times New Roman" panose="02020603050405020304" pitchFamily="18" charset="0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Times New Roman" panose="02020603050405020304" pitchFamily="18" charset="0"/>
                    <a:ea typeface="华文楷体" panose="02010600040101010101" pitchFamily="2" charset="-122"/>
                    <a:cs typeface="Times New Roman" panose="02020603050405020304" pitchFamily="18" charset="0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+mn-lt"/>
                    <a:ea typeface="+mn-ea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+mn-lt"/>
                    <a:ea typeface="+mn-ea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+mn-lt"/>
                    <a:ea typeface="+mn-ea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+mn-lt"/>
                    <a:ea typeface="+mn-ea"/>
                  </a:defRPr>
                </a:lvl9pPr>
              </a:lstStyle>
              <a:p>
                <a:pPr marL="234000" indent="-198000">
                  <a:lnSpc>
                    <a:spcPct val="120000"/>
                  </a:lnSpc>
                  <a:spcBef>
                    <a:spcPts val="0"/>
                  </a:spcBef>
                  <a:buClrTx/>
                  <a:buSzPct val="100000"/>
                  <a:buFont typeface="Arial" panose="020B0604020202020204" pitchFamily="34" charset="0"/>
                  <a:buChar char="•"/>
                </a:pPr>
                <a:r>
                  <a:rPr kumimoji="1" lang="en-US" altLang="zh-CN" sz="1800" b="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1800" b="0" baseline="-250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cm</a:t>
                </a:r>
                <a:r>
                  <a:rPr kumimoji="1" lang="en-US" altLang="zh-CN" sz="18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= </a:t>
                </a:r>
                <a:r>
                  <a:rPr kumimoji="1" lang="en-US" altLang="zh-CN" sz="1800" b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2-7 </a:t>
                </a:r>
                <a:r>
                  <a:rPr kumimoji="1" lang="en-US" altLang="zh-CN" sz="18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GeV</a:t>
                </a:r>
                <a:r>
                  <a:rPr kumimoji="1" lang="zh-CN" altLang="en-US" sz="18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，</a:t>
                </a:r>
                <a14:m>
                  <m:oMath xmlns:m="http://schemas.openxmlformats.org/officeDocument/2006/math">
                    <m:r>
                      <a:rPr kumimoji="1" lang="zh-CN" altLang="en-US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ℒ</m:t>
                    </m:r>
                    <m:r>
                      <a:rPr kumimoji="1" lang="en-US" altLang="zh-CN" sz="1800" b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&gt;</m:t>
                    </m:r>
                  </m:oMath>
                </a14:m>
                <a:r>
                  <a:rPr lang="en-US" altLang="zh-CN" sz="18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0.5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</a:t>
                </a:r>
                <a:r>
                  <a:rPr lang="en-US" altLang="zh-CN" sz="1800" b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en-US" altLang="zh-CN" sz="1800" b="0" baseline="300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  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cm</a:t>
                </a:r>
                <a:r>
                  <a:rPr lang="en-US" altLang="zh-CN" sz="1800" b="0" baseline="30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-2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</a:t>
                </a:r>
                <a:r>
                  <a:rPr lang="en-US" altLang="zh-CN" sz="1800" b="0" baseline="30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-1 </a:t>
                </a:r>
                <a:endParaRPr kumimoji="1" lang="en-US" altLang="zh-CN" sz="18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33" name="内容占位符 2">
                <a:extLst>
                  <a:ext uri="{FF2B5EF4-FFF2-40B4-BE49-F238E27FC236}">
                    <a16:creationId xmlns:a16="http://schemas.microsoft.com/office/drawing/2014/main" id="{7CE28D98-6A28-44A2-9A21-1288A07F2C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58422" y="3961804"/>
                <a:ext cx="4446030" cy="415693"/>
              </a:xfrm>
              <a:prstGeom prst="rect">
                <a:avLst/>
              </a:prstGeom>
              <a:blipFill>
                <a:blip r:embed="rId7"/>
                <a:stretch>
                  <a:fillRect b="-17808"/>
                </a:stretch>
              </a:blipFill>
              <a:ln w="31750">
                <a:solidFill>
                  <a:srgbClr val="C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3C9C763A-F0C7-426C-AA57-78B6AAACF098}"/>
              </a:ext>
            </a:extLst>
          </p:cNvPr>
          <p:cNvSpPr/>
          <p:nvPr/>
        </p:nvSpPr>
        <p:spPr>
          <a:xfrm>
            <a:off x="277697" y="859844"/>
            <a:ext cx="2625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ea typeface="STZhongsong" panose="02010600040101010101" pitchFamily="2" charset="-122"/>
              </a:rPr>
              <a:t>S</a:t>
            </a:r>
            <a:r>
              <a:rPr lang="en-US" altLang="zh-CN" dirty="0">
                <a:ea typeface="STZhongsong" panose="02010600040101010101" pitchFamily="2" charset="-122"/>
              </a:rPr>
              <a:t>uper </a:t>
            </a:r>
            <a:r>
              <a:rPr lang="en-US" altLang="zh-CN" dirty="0">
                <a:solidFill>
                  <a:srgbClr val="FF0000"/>
                </a:solidFill>
                <a:ea typeface="STZhongsong" panose="02010600040101010101" pitchFamily="2" charset="-122"/>
              </a:rPr>
              <a:t>T</a:t>
            </a:r>
            <a:r>
              <a:rPr lang="en-US" altLang="zh-CN" dirty="0">
                <a:ea typeface="STZhongsong" panose="02010600040101010101" pitchFamily="2" charset="-122"/>
              </a:rPr>
              <a:t>au </a:t>
            </a:r>
            <a:r>
              <a:rPr lang="en-US" altLang="zh-CN" dirty="0">
                <a:solidFill>
                  <a:srgbClr val="FF0000"/>
                </a:solidFill>
                <a:ea typeface="STZhongsong" panose="02010600040101010101" pitchFamily="2" charset="-122"/>
              </a:rPr>
              <a:t>C</a:t>
            </a:r>
            <a:r>
              <a:rPr lang="en-US" altLang="zh-CN" dirty="0">
                <a:ea typeface="STZhongsong" panose="02010600040101010101" pitchFamily="2" charset="-122"/>
              </a:rPr>
              <a:t>harm </a:t>
            </a:r>
            <a:r>
              <a:rPr lang="en-US" altLang="zh-CN" dirty="0">
                <a:solidFill>
                  <a:srgbClr val="FF0000"/>
                </a:solidFill>
                <a:ea typeface="STZhongsong" panose="02010600040101010101" pitchFamily="2" charset="-122"/>
              </a:rPr>
              <a:t>F</a:t>
            </a:r>
            <a:r>
              <a:rPr lang="en-US" altLang="zh-CN" dirty="0">
                <a:ea typeface="STZhongsong" panose="02010600040101010101" pitchFamily="2" charset="-122"/>
              </a:rPr>
              <a:t>acility (</a:t>
            </a:r>
            <a:r>
              <a:rPr lang="en-US" altLang="zh-CN" dirty="0">
                <a:solidFill>
                  <a:srgbClr val="FF0000"/>
                </a:solidFill>
                <a:ea typeface="STZhongsong" panose="02010600040101010101" pitchFamily="2" charset="-122"/>
              </a:rPr>
              <a:t>STCF</a:t>
            </a:r>
            <a:r>
              <a:rPr lang="en-US" altLang="zh-CN" dirty="0">
                <a:ea typeface="STZhongsong" panose="02010600040101010101" pitchFamily="2" charset="-12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8527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50C521-0401-4A51-9CA7-B65E5CAAF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</p:spPr>
        <p:txBody>
          <a:bodyPr/>
          <a:lstStyle/>
          <a:p>
            <a:pPr algn="ctr"/>
            <a:r>
              <a:rPr lang="en-US" altLang="zh-CN" dirty="0"/>
              <a:t>DTOF R&amp;D related to WP4.4.3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A0A60408-2E25-4817-9B8F-D5E07A70DC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22422" y="1333397"/>
            <a:ext cx="4209671" cy="444009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/>
              <a:t>Requirements:</a:t>
            </a:r>
          </a:p>
          <a:p>
            <a:pPr lvl="1">
              <a:lnSpc>
                <a:spcPct val="120000"/>
              </a:lnSpc>
            </a:pPr>
            <a:r>
              <a:rPr lang="en-US" altLang="zh-CN" sz="2000" dirty="0"/>
              <a:t>Overall material budget &lt;0.3 X</a:t>
            </a:r>
            <a:r>
              <a:rPr lang="en-US" altLang="zh-CN" sz="2000" baseline="-25000" dirty="0"/>
              <a:t>0</a:t>
            </a:r>
            <a:r>
              <a:rPr lang="en-US" altLang="zh-CN" sz="2000" dirty="0"/>
              <a:t>, as low as possible</a:t>
            </a:r>
          </a:p>
          <a:p>
            <a:pPr lvl="1">
              <a:lnSpc>
                <a:spcPct val="120000"/>
              </a:lnSpc>
            </a:pPr>
            <a:r>
              <a:rPr lang="en-US" altLang="zh-CN" sz="2000" dirty="0"/>
              <a:t>Fit in the limited space between tracker and ECAL</a:t>
            </a:r>
          </a:p>
          <a:p>
            <a:pPr>
              <a:lnSpc>
                <a:spcPct val="120000"/>
              </a:lnSpc>
            </a:pPr>
            <a:r>
              <a:rPr lang="en-US" altLang="zh-CN" sz="2400" dirty="0"/>
              <a:t>Plan:</a:t>
            </a:r>
          </a:p>
          <a:p>
            <a:pPr lvl="1">
              <a:lnSpc>
                <a:spcPct val="120000"/>
              </a:lnSpc>
            </a:pPr>
            <a:r>
              <a:rPr lang="en-US" altLang="zh-CN" sz="2000" dirty="0"/>
              <a:t>1</a:t>
            </a:r>
            <a:r>
              <a:rPr lang="en-US" altLang="zh-CN" sz="2000" baseline="30000" dirty="0"/>
              <a:t>st</a:t>
            </a:r>
            <a:r>
              <a:rPr lang="en-US" altLang="zh-CN" sz="2000" dirty="0"/>
              <a:t>-version design (C fiber, Al honeycomb), 2024</a:t>
            </a:r>
          </a:p>
          <a:p>
            <a:pPr lvl="1">
              <a:lnSpc>
                <a:spcPct val="120000"/>
              </a:lnSpc>
            </a:pPr>
            <a:r>
              <a:rPr lang="en-US" altLang="zh-CN" sz="2000" dirty="0"/>
              <a:t>Prototyping &amp; optimization, 2025</a:t>
            </a:r>
          </a:p>
          <a:p>
            <a:pPr lvl="1">
              <a:lnSpc>
                <a:spcPct val="120000"/>
              </a:lnSpc>
            </a:pPr>
            <a:r>
              <a:rPr lang="en-US" altLang="zh-CN" sz="2000" dirty="0"/>
              <a:t>Final design, 2026</a:t>
            </a:r>
          </a:p>
          <a:p>
            <a:pPr>
              <a:lnSpc>
                <a:spcPct val="120000"/>
              </a:lnSpc>
            </a:pPr>
            <a:endParaRPr lang="zh-CN" altLang="en-US" sz="2400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0FC023E8-82EE-4501-A9AF-0A801C59A8E6}"/>
              </a:ext>
            </a:extLst>
          </p:cNvPr>
          <p:cNvSpPr/>
          <p:nvPr/>
        </p:nvSpPr>
        <p:spPr>
          <a:xfrm>
            <a:off x="1309467" y="1485577"/>
            <a:ext cx="5267306" cy="461665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/>
              <a:t>Light-weight mechanical structure</a:t>
            </a:r>
            <a:endParaRPr lang="zh-CN" altLang="en-US" sz="2400" b="1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DB4F18D1-E92D-4412-BE99-C8F0E5A5E8FB}"/>
              </a:ext>
            </a:extLst>
          </p:cNvPr>
          <p:cNvSpPr txBox="1"/>
          <p:nvPr/>
        </p:nvSpPr>
        <p:spPr>
          <a:xfrm>
            <a:off x="3017520" y="5917855"/>
            <a:ext cx="6583680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/>
              <a:t>Plan to join </a:t>
            </a:r>
            <a:r>
              <a:rPr lang="en-US" altLang="zh-CN" sz="2000" dirty="0" err="1"/>
              <a:t>LHCb</a:t>
            </a:r>
            <a:r>
              <a:rPr lang="en-US" altLang="zh-CN" sz="2000" dirty="0"/>
              <a:t>-TORCH group (Technical Associateship)</a:t>
            </a:r>
          </a:p>
          <a:p>
            <a:pPr algn="ctr"/>
            <a:r>
              <a:rPr lang="en-US" altLang="zh-CN" sz="2000" dirty="0">
                <a:sym typeface="Symbol" panose="05050102010706020507" pitchFamily="18" charset="2"/>
              </a:rPr>
              <a:t> Contribute to d</a:t>
            </a:r>
            <a:r>
              <a:rPr lang="en-US" altLang="zh-CN" sz="2000" dirty="0"/>
              <a:t>etector/electronics/mechanical etc.</a:t>
            </a:r>
            <a:endParaRPr lang="zh-CN" altLang="en-US" sz="2000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1ED8A677-B191-424E-9FAD-E222258252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43121" y="2917533"/>
            <a:ext cx="3136517" cy="268397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C83A4035-77EC-4D2C-9215-71861B573B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1" y="3145969"/>
            <a:ext cx="3146367" cy="1953491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03C49DD8-874F-447F-BC9F-0F19FF9AAD58}"/>
              </a:ext>
            </a:extLst>
          </p:cNvPr>
          <p:cNvSpPr txBox="1"/>
          <p:nvPr/>
        </p:nvSpPr>
        <p:spPr>
          <a:xfrm>
            <a:off x="1030348" y="2314972"/>
            <a:ext cx="2629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Endcap PID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D</a:t>
            </a:r>
            <a:r>
              <a:rPr lang="en-US" altLang="zh-CN" sz="2400" dirty="0"/>
              <a:t>IRC+</a:t>
            </a:r>
            <a:r>
              <a:rPr lang="en-US" altLang="zh-CN" sz="2400" dirty="0">
                <a:solidFill>
                  <a:srgbClr val="FF0000"/>
                </a:solidFill>
              </a:rPr>
              <a:t>TOF</a:t>
            </a:r>
            <a:r>
              <a:rPr lang="en-US" altLang="zh-CN" sz="2400" dirty="0"/>
              <a:t>=</a:t>
            </a:r>
            <a:r>
              <a:rPr lang="en-US" altLang="zh-CN" sz="2400" dirty="0">
                <a:solidFill>
                  <a:srgbClr val="FF0000"/>
                </a:solidFill>
              </a:rPr>
              <a:t>DTOF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415610D8-3B0B-47AB-A2CB-3C48A748116F}"/>
              </a:ext>
            </a:extLst>
          </p:cNvPr>
          <p:cNvSpPr txBox="1"/>
          <p:nvPr/>
        </p:nvSpPr>
        <p:spPr>
          <a:xfrm>
            <a:off x="3784784" y="2388141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Barrel PID (DTOF </a:t>
            </a:r>
            <a:r>
              <a:rPr lang="en-US" altLang="zh-CN" sz="2400" dirty="0">
                <a:solidFill>
                  <a:srgbClr val="0070C0"/>
                </a:solidFill>
              </a:rPr>
              <a:t>option</a:t>
            </a:r>
            <a:r>
              <a:rPr lang="en-US" altLang="zh-CN" sz="2400" dirty="0"/>
              <a:t>)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45817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50C521-0401-4A51-9CA7-B65E5CAAF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</p:spPr>
        <p:txBody>
          <a:bodyPr/>
          <a:lstStyle/>
          <a:p>
            <a:pPr algn="ctr"/>
            <a:r>
              <a:rPr lang="en-US" altLang="zh-CN" dirty="0"/>
              <a:t>DTOF R&amp;D related </a:t>
            </a:r>
            <a:r>
              <a:rPr lang="en-US" altLang="zh-CN"/>
              <a:t>to WP4.4.4</a:t>
            </a:r>
            <a:endParaRPr lang="zh-CN" altLang="en-US" dirty="0"/>
          </a:p>
        </p:txBody>
      </p:sp>
      <p:sp>
        <p:nvSpPr>
          <p:cNvPr id="15" name="内容占位符 14">
            <a:extLst>
              <a:ext uri="{FF2B5EF4-FFF2-40B4-BE49-F238E27FC236}">
                <a16:creationId xmlns:a16="http://schemas.microsoft.com/office/drawing/2014/main" id="{0AC650E2-407E-458A-A333-542A1AA62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006195" y="1930071"/>
            <a:ext cx="4284896" cy="188736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Requirements</a:t>
            </a:r>
          </a:p>
          <a:p>
            <a:pPr lvl="1">
              <a:lnSpc>
                <a:spcPct val="120000"/>
              </a:lnSpc>
            </a:pPr>
            <a:r>
              <a:rPr lang="en-US" altLang="zh-CN" dirty="0"/>
              <a:t>Roughness &lt;1nm (reflectivity, error &lt;0.1%)</a:t>
            </a:r>
          </a:p>
          <a:p>
            <a:pPr lvl="1">
              <a:lnSpc>
                <a:spcPct val="120000"/>
              </a:lnSpc>
            </a:pPr>
            <a:r>
              <a:rPr lang="en-US" altLang="zh-CN" dirty="0"/>
              <a:t>Absorption length &gt;100m, </a:t>
            </a:r>
            <a:r>
              <a:rPr lang="en-US" altLang="zh-CN" dirty="0">
                <a:sym typeface="Symbol" panose="05050102010706020507" pitchFamily="18" charset="2"/>
              </a:rPr>
              <a:t>10%</a:t>
            </a:r>
            <a:r>
              <a:rPr lang="en-US" altLang="zh-CN" dirty="0"/>
              <a:t> (</a:t>
            </a:r>
            <a:r>
              <a:rPr lang="en-US" altLang="zh-CN" dirty="0">
                <a:sym typeface="Symbol" panose="05050102010706020507" pitchFamily="18" charset="2"/>
              </a:rPr>
              <a:t></a:t>
            </a:r>
            <a:r>
              <a:rPr lang="en-US" altLang="zh-CN" dirty="0"/>
              <a:t>&gt;300nm)</a:t>
            </a:r>
          </a:p>
          <a:p>
            <a:pPr>
              <a:lnSpc>
                <a:spcPct val="120000"/>
              </a:lnSpc>
            </a:pPr>
            <a:endParaRPr lang="zh-CN" altLang="en-US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FF8DF062-6556-4A73-8E91-55C6C8473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428" y="3875749"/>
            <a:ext cx="3728402" cy="2155729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F4231610-69D0-4A8D-896C-CF019468484A}"/>
              </a:ext>
            </a:extLst>
          </p:cNvPr>
          <p:cNvSpPr/>
          <p:nvPr/>
        </p:nvSpPr>
        <p:spPr>
          <a:xfrm>
            <a:off x="6322380" y="1930071"/>
            <a:ext cx="4693327" cy="1714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2400" dirty="0"/>
              <a:t>Method</a:t>
            </a:r>
          </a:p>
          <a:p>
            <a:pPr marL="685800" lvl="1" indent="-228600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zh-CN" sz="2000" dirty="0"/>
              <a:t>Measuring laser intensity change after crossing fused silica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13D8052E-C3D7-4E00-9C06-7280FFE843D3}"/>
              </a:ext>
            </a:extLst>
          </p:cNvPr>
          <p:cNvSpPr/>
          <p:nvPr/>
        </p:nvSpPr>
        <p:spPr>
          <a:xfrm>
            <a:off x="839788" y="1295506"/>
            <a:ext cx="5482591" cy="461665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/>
              <a:t>Optical characterization of fused silica</a:t>
            </a:r>
            <a:endParaRPr lang="zh-CN" altLang="en-US" sz="2400" b="1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E6C9C785-372C-4342-BC2E-E659F06E4781}"/>
              </a:ext>
            </a:extLst>
          </p:cNvPr>
          <p:cNvSpPr/>
          <p:nvPr/>
        </p:nvSpPr>
        <p:spPr>
          <a:xfrm>
            <a:off x="6322379" y="3817436"/>
            <a:ext cx="4693328" cy="213263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228600" indent="-2286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2600" dirty="0"/>
              <a:t>Plan</a:t>
            </a:r>
          </a:p>
          <a:p>
            <a:pPr marL="685800" lvl="1" indent="-228600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zh-CN" sz="2200" dirty="0"/>
              <a:t>Setup optical test stand in dark room, 2024~2025</a:t>
            </a:r>
          </a:p>
          <a:p>
            <a:pPr marL="685800" lvl="1" indent="-228600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US" altLang="zh-CN" sz="2200" dirty="0"/>
              <a:t>Test fused silica plates for endcap and barrel DTOF prototype, 2025-2026</a:t>
            </a:r>
          </a:p>
        </p:txBody>
      </p:sp>
    </p:spTree>
    <p:extLst>
      <p:ext uri="{BB962C8B-B14F-4D97-AF65-F5344CB8AC3E}">
        <p14:creationId xmlns:p14="http://schemas.microsoft.com/office/powerpoint/2010/main" val="473342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CC43D5-BCF0-4AC8-A0E4-6B12A4796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Thank you!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D49B5C4-4B28-42D8-85C2-5281A82E70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9511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287</Words>
  <Application>Microsoft Office PowerPoint</Application>
  <PresentationFormat>宽屏</PresentationFormat>
  <Paragraphs>46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Helvetica Neue Medium</vt:lpstr>
      <vt:lpstr>等线</vt:lpstr>
      <vt:lpstr>等线 Light</vt:lpstr>
      <vt:lpstr>华文楷体</vt:lpstr>
      <vt:lpstr>STZhongsong</vt:lpstr>
      <vt:lpstr>Arial</vt:lpstr>
      <vt:lpstr>Cambria Math</vt:lpstr>
      <vt:lpstr>Symbol</vt:lpstr>
      <vt:lpstr>Times New Roman</vt:lpstr>
      <vt:lpstr>Wingdings</vt:lpstr>
      <vt:lpstr>Office 主题​​</vt:lpstr>
      <vt:lpstr>Brief introduction on WP4.4 related study at USTC</vt:lpstr>
      <vt:lpstr>STCF PID system</vt:lpstr>
      <vt:lpstr>DTOF R&amp;D related to WP4.4.3</vt:lpstr>
      <vt:lpstr>DTOF R&amp;D related to WP4.4.4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WP4.3 4.4 USTC</dc:title>
  <dc:creator>MingShao</dc:creator>
  <cp:lastModifiedBy>user</cp:lastModifiedBy>
  <cp:revision>44</cp:revision>
  <dcterms:created xsi:type="dcterms:W3CDTF">2024-10-20T01:56:55Z</dcterms:created>
  <dcterms:modified xsi:type="dcterms:W3CDTF">2024-10-22T09:28:33Z</dcterms:modified>
</cp:coreProperties>
</file>