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5"/>
  </p:notesMasterIdLst>
  <p:handoutMasterIdLst>
    <p:handoutMasterId r:id="rId76"/>
  </p:handoutMasterIdLst>
  <p:sldIdLst>
    <p:sldId id="264" r:id="rId2"/>
    <p:sldId id="713" r:id="rId3"/>
    <p:sldId id="651" r:id="rId4"/>
    <p:sldId id="673" r:id="rId5"/>
    <p:sldId id="653" r:id="rId6"/>
    <p:sldId id="21070" r:id="rId7"/>
    <p:sldId id="21191" r:id="rId8"/>
    <p:sldId id="675" r:id="rId9"/>
    <p:sldId id="21200" r:id="rId10"/>
    <p:sldId id="21211" r:id="rId11"/>
    <p:sldId id="21150" r:id="rId12"/>
    <p:sldId id="21110" r:id="rId13"/>
    <p:sldId id="697" r:id="rId14"/>
    <p:sldId id="21214" r:id="rId15"/>
    <p:sldId id="21212" r:id="rId16"/>
    <p:sldId id="21218" r:id="rId17"/>
    <p:sldId id="21219" r:id="rId18"/>
    <p:sldId id="21081" r:id="rId19"/>
    <p:sldId id="710" r:id="rId20"/>
    <p:sldId id="698" r:id="rId21"/>
    <p:sldId id="682" r:id="rId22"/>
    <p:sldId id="21083" r:id="rId23"/>
    <p:sldId id="21216" r:id="rId24"/>
    <p:sldId id="1501" r:id="rId25"/>
    <p:sldId id="21220" r:id="rId26"/>
    <p:sldId id="21221" r:id="rId27"/>
    <p:sldId id="21185" r:id="rId28"/>
    <p:sldId id="21202" r:id="rId29"/>
    <p:sldId id="1513" r:id="rId30"/>
    <p:sldId id="21103" r:id="rId31"/>
    <p:sldId id="21101" r:id="rId32"/>
    <p:sldId id="21190" r:id="rId33"/>
    <p:sldId id="685" r:id="rId34"/>
    <p:sldId id="21108" r:id="rId35"/>
    <p:sldId id="21203" r:id="rId36"/>
    <p:sldId id="21207" r:id="rId37"/>
    <p:sldId id="21210" r:id="rId38"/>
    <p:sldId id="21209" r:id="rId39"/>
    <p:sldId id="21177" r:id="rId40"/>
    <p:sldId id="1485" r:id="rId41"/>
    <p:sldId id="21109" r:id="rId42"/>
    <p:sldId id="21078" r:id="rId43"/>
    <p:sldId id="21079" r:id="rId44"/>
    <p:sldId id="695" r:id="rId45"/>
    <p:sldId id="688" r:id="rId46"/>
    <p:sldId id="667" r:id="rId47"/>
    <p:sldId id="656" r:id="rId48"/>
    <p:sldId id="670" r:id="rId49"/>
    <p:sldId id="616" r:id="rId50"/>
    <p:sldId id="589" r:id="rId51"/>
    <p:sldId id="587" r:id="rId52"/>
    <p:sldId id="590" r:id="rId53"/>
    <p:sldId id="634" r:id="rId54"/>
    <p:sldId id="635" r:id="rId55"/>
    <p:sldId id="637" r:id="rId56"/>
    <p:sldId id="639" r:id="rId57"/>
    <p:sldId id="678" r:id="rId58"/>
    <p:sldId id="998" r:id="rId59"/>
    <p:sldId id="705" r:id="rId60"/>
    <p:sldId id="692" r:id="rId61"/>
    <p:sldId id="652" r:id="rId62"/>
    <p:sldId id="662" r:id="rId63"/>
    <p:sldId id="21077" r:id="rId64"/>
    <p:sldId id="21099" r:id="rId65"/>
    <p:sldId id="684" r:id="rId66"/>
    <p:sldId id="680" r:id="rId67"/>
    <p:sldId id="21082" r:id="rId68"/>
    <p:sldId id="21189" r:id="rId69"/>
    <p:sldId id="21075" r:id="rId70"/>
    <p:sldId id="21104" r:id="rId71"/>
    <p:sldId id="1499" r:id="rId72"/>
    <p:sldId id="21222" r:id="rId73"/>
    <p:sldId id="1500" r:id="rId7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8FCF4"/>
    <a:srgbClr val="A9FFB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88" autoAdjust="0"/>
    <p:restoredTop sz="96281" autoAdjust="0"/>
  </p:normalViewPr>
  <p:slideViewPr>
    <p:cSldViewPr snapToObjects="1" showGuides="1">
      <p:cViewPr varScale="1">
        <p:scale>
          <a:sx n="162" d="100"/>
          <a:sy n="162" d="100"/>
        </p:scale>
        <p:origin x="208" y="3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10/10/2024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10/10/2024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B9287-C4AF-7804-1FCA-11E452F48C5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E479AAD-FBED-7048-8E84-CB0A76E635DF}" type="slidenum">
              <a:t>71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EA0EAA-C375-F2BA-D07A-EE608607AF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FCD48D-8194-E2BE-08DD-111438C0C7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874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B9287-C4AF-7804-1FCA-11E452F48C5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E479AAD-FBED-7048-8E84-CB0A76E635DF}" type="slidenum">
              <a:t>73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EA0EAA-C375-F2BA-D07A-EE608607AF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FCD48D-8194-E2BE-08DD-111438C0C7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98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18374"/>
            <a:ext cx="7237312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7504" y="4968553"/>
            <a:ext cx="6768752" cy="1954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181100" y="1"/>
            <a:ext cx="6781800" cy="48351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1520" y="4948014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48014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04056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305339" y="0"/>
            <a:ext cx="6781800" cy="48351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8001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2573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7145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1717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7504" y="4948015"/>
            <a:ext cx="6324600" cy="216023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48013"/>
            <a:ext cx="457200" cy="23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7"/>
            <a:ext cx="9144000" cy="337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32048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4"/>
            <a:ext cx="8229600" cy="3394472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20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6"/>
            <a:ext cx="9144000" cy="337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32048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26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7"/>
            <a:ext cx="9144000" cy="33734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586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803998"/>
            <a:ext cx="9144000" cy="409352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245033" y="36001"/>
            <a:ext cx="879566" cy="879566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Picture 1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2D90069C-07BF-F22E-2883-85650F37071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  <p:sldLayoutId id="2147483677" r:id="rId6"/>
    <p:sldLayoutId id="214748367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9.tiff"/><Relationship Id="rId7" Type="http://schemas.openxmlformats.org/officeDocument/2006/relationships/image" Target="../media/image43.png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tiff"/><Relationship Id="rId4" Type="http://schemas.openxmlformats.org/officeDocument/2006/relationships/image" Target="../media/image46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emf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tiff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1.png"/><Relationship Id="rId5" Type="http://schemas.openxmlformats.org/officeDocument/2006/relationships/image" Target="../media/image60.jp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sv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tiff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tif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muoncollider.web.cern.ch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2.tif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ucol.web.cern.ch/" TargetMode="External"/><Relationship Id="rId2" Type="http://schemas.openxmlformats.org/officeDocument/2006/relationships/hyperlink" Target="https://indico.cern.ch/event/121991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81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2.tif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101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37.JP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muoncollider.web.cern.ch/node/14" TargetMode="External"/><Relationship Id="rId2" Type="http://schemas.openxmlformats.org/officeDocument/2006/relationships/hyperlink" Target="https://indico.cern.ch/event/1130036/" TargetMode="Externa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image" Target="../media/image112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86.png"/><Relationship Id="rId4" Type="http://schemas.openxmlformats.org/officeDocument/2006/relationships/image" Target="../media/image110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2201.07895" TargetMode="External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4.png"/><Relationship Id="rId4" Type="http://schemas.openxmlformats.org/officeDocument/2006/relationships/image" Target="../media/image114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7.png"/><Relationship Id="rId5" Type="http://schemas.openxmlformats.org/officeDocument/2006/relationships/image" Target="../media/image80.png"/><Relationship Id="rId4" Type="http://schemas.openxmlformats.org/officeDocument/2006/relationships/image" Target="../media/image10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860032" y="4155926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Calibri"/>
                <a:cs typeface="Calibri"/>
              </a:rPr>
              <a:t>Bonn</a:t>
            </a:r>
            <a:r>
              <a:rPr lang="en-US" sz="1600">
                <a:solidFill>
                  <a:schemeClr val="bg1"/>
                </a:solidFill>
                <a:latin typeface="Calibri"/>
                <a:cs typeface="Calibri"/>
              </a:rPr>
              <a:t>, October </a:t>
            </a:r>
            <a:r>
              <a:rPr lang="en-US" sz="1600" dirty="0">
                <a:solidFill>
                  <a:schemeClr val="bg1"/>
                </a:solidFill>
                <a:latin typeface="Calibri"/>
                <a:cs typeface="Calibri"/>
              </a:rPr>
              <a:t>2024   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123728" y="1779662"/>
            <a:ext cx="4666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/>
                <a:cs typeface="Calibri"/>
              </a:rPr>
              <a:t>Muon Collider</a:t>
            </a:r>
          </a:p>
        </p:txBody>
      </p:sp>
      <p:sp>
        <p:nvSpPr>
          <p:cNvPr id="9" name="ZoneTexte 86"/>
          <p:cNvSpPr txBox="1"/>
          <p:nvPr/>
        </p:nvSpPr>
        <p:spPr>
          <a:xfrm>
            <a:off x="1691680" y="2715766"/>
            <a:ext cx="5472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/>
                <a:cs typeface="Calibri"/>
              </a:rPr>
              <a:t>D. Schulte</a:t>
            </a:r>
          </a:p>
          <a:p>
            <a:pPr algn="ctr"/>
            <a:r>
              <a:rPr lang="en-US" sz="1600" dirty="0">
                <a:latin typeface="Calibri"/>
                <a:cs typeface="Calibri"/>
              </a:rPr>
              <a:t>On behalf of the International Muon Collider Collaboration</a:t>
            </a:r>
          </a:p>
        </p:txBody>
      </p:sp>
      <p:pic>
        <p:nvPicPr>
          <p:cNvPr id="3" name="Picture 2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F240389E-9CEE-39F2-F307-4C292D9B1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94453"/>
            <a:ext cx="1278826" cy="14691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F6C843-49F1-6D74-AF6B-BBBFA07D46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4219644"/>
            <a:ext cx="1292030" cy="8613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9D3C3A7-A2E6-0F03-03B3-3F83A51A2268}"/>
              </a:ext>
            </a:extLst>
          </p:cNvPr>
          <p:cNvSpPr/>
          <p:nvPr/>
        </p:nvSpPr>
        <p:spPr>
          <a:xfrm>
            <a:off x="1327525" y="4467501"/>
            <a:ext cx="5031133" cy="5279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Research and Innovation programme under GAs No 101094300 and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-20538"/>
            <a:ext cx="8064896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P5: The Muon Shot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1847DE-6622-E367-0852-B78414544E6C}"/>
              </a:ext>
            </a:extLst>
          </p:cNvPr>
          <p:cNvSpPr txBox="1"/>
          <p:nvPr/>
        </p:nvSpPr>
        <p:spPr>
          <a:xfrm>
            <a:off x="3779912" y="2355726"/>
            <a:ext cx="5299152" cy="24622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US ambition: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ant to reach a 10 TeV parton level collisions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Timeline aro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nd 2050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Fermilab option for demonstator and hosting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Reference design in a “few” years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Informal discussion with DoE (Regina Rameika, A. Patwa):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DoE wants to maintain IMCC as a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global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Addendum to CERN-DoE-NSF agreement 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is in preparation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IMCC prepares options for Europe and for the US in parallel</a:t>
            </a:r>
          </a:p>
        </p:txBody>
      </p:sp>
      <p:pic>
        <p:nvPicPr>
          <p:cNvPr id="3" name="Picture 2" descr="A newspaper article with black text&#10;&#10;Description automatically generated">
            <a:extLst>
              <a:ext uri="{FF2B5EF4-FFF2-40B4-BE49-F238E27FC236}">
                <a16:creationId xmlns:a16="http://schemas.microsoft.com/office/drawing/2014/main" id="{10856859-02C9-7DB7-4520-904A75143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4907" y="897135"/>
            <a:ext cx="3494553" cy="1487619"/>
          </a:xfrm>
          <a:prstGeom prst="rect">
            <a:avLst/>
          </a:prstGeom>
        </p:spPr>
      </p:pic>
      <p:pic>
        <p:nvPicPr>
          <p:cNvPr id="6" name="Picture 5" descr="A screenshot of a web page&#10;&#10;Description automatically generated">
            <a:extLst>
              <a:ext uri="{FF2B5EF4-FFF2-40B4-BE49-F238E27FC236}">
                <a16:creationId xmlns:a16="http://schemas.microsoft.com/office/drawing/2014/main" id="{059E8044-9B8B-8725-5713-767A9BAA4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2" y="1830406"/>
            <a:ext cx="3575063" cy="866031"/>
          </a:xfrm>
          <a:prstGeom prst="rect">
            <a:avLst/>
          </a:prstGeom>
        </p:spPr>
      </p:pic>
      <p:pic>
        <p:nvPicPr>
          <p:cNvPr id="13" name="Picture 12" descr="A screenshot of a news article&#10;&#10;Description automatically generated">
            <a:extLst>
              <a:ext uri="{FF2B5EF4-FFF2-40B4-BE49-F238E27FC236}">
                <a16:creationId xmlns:a16="http://schemas.microsoft.com/office/drawing/2014/main" id="{A260CD8C-F4A7-966E-0345-B5EE9E6C72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36" y="2705695"/>
            <a:ext cx="3384376" cy="21020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06EE38-50C7-2807-7EE8-3CF36FC3B7D4}"/>
              </a:ext>
            </a:extLst>
          </p:cNvPr>
          <p:cNvSpPr txBox="1"/>
          <p:nvPr/>
        </p:nvSpPr>
        <p:spPr>
          <a:xfrm>
            <a:off x="827583" y="648007"/>
            <a:ext cx="4714353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Particle Physics Project Prioritisation Panel (P5) endorses muon collider R&amp;D: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”This is our muon shot”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Recommend joining the IMCC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Consider FNAL as a host candidate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US is already particpating to the collaboration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156097-F012-F714-9A29-3513B4718D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184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dirty="0">
                <a:latin typeface="Calibri"/>
                <a:cs typeface="Calibri"/>
              </a:rPr>
              <a:t>Tentative</a:t>
            </a:r>
            <a:r>
              <a:rPr lang="en-GB" sz="3200" b="0" dirty="0">
                <a:latin typeface="Calibri"/>
                <a:cs typeface="Calibri"/>
              </a:rPr>
              <a:t> Staged Target Parameters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62731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143563" y="771550"/>
          <a:ext cx="5369062" cy="408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69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76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2115">
                  <a:extLst>
                    <a:ext uri="{9D8B030D-6E8A-4147-A177-3AD203B41FA5}">
                      <a16:colId xmlns:a16="http://schemas.microsoft.com/office/drawing/2014/main" val="28333544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>
                          <a:latin typeface="Calibri"/>
                          <a:cs typeface="Calibri"/>
                        </a:rPr>
                        <a:t>tbd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13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tbd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tbd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tbd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1.3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789" y="1182871"/>
            <a:ext cx="2820035" cy="311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pPr algn="ctr"/>
            <a:r>
              <a:rPr lang="en-US" sz="1400" b="1" dirty="0">
                <a:latin typeface="Calibri"/>
                <a:cs typeface="Calibri"/>
              </a:rPr>
              <a:t>Target integrated luminosities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b="1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Need to spell out scenarios</a:t>
            </a:r>
          </a:p>
          <a:p>
            <a:endParaRPr lang="en-US" sz="1400" b="1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Need to integrate potential performance limitations for technical risk, cost, power, …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40414"/>
            <a:ext cx="2454495" cy="13706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B7D35E-96EC-F47A-DAC3-F6C602157919}"/>
              </a:ext>
            </a:extLst>
          </p:cNvPr>
          <p:cNvSpPr txBox="1"/>
          <p:nvPr/>
        </p:nvSpPr>
        <p:spPr>
          <a:xfrm rot="2700000">
            <a:off x="4489757" y="2372455"/>
            <a:ext cx="47698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as discussion basis</a:t>
            </a:r>
          </a:p>
          <a:p>
            <a:pPr algn="ctr"/>
            <a:r>
              <a:rPr lang="en-US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umbers will change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CE8313-BA53-EDD1-B4BA-C72713E9E4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959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64908"/>
          </a:xfrm>
        </p:spPr>
        <p:txBody>
          <a:bodyPr>
            <a:noAutofit/>
          </a:bodyPr>
          <a:lstStyle/>
          <a:p>
            <a:r>
              <a:rPr lang="en-US" sz="3200" b="0" dirty="0" err="1">
                <a:latin typeface="Calibri"/>
                <a:cs typeface="Calibri"/>
              </a:rPr>
              <a:t>Muon</a:t>
            </a:r>
            <a:r>
              <a:rPr lang="en-US" sz="3200" b="0" dirty="0">
                <a:latin typeface="Calibri"/>
                <a:cs typeface="Calibri"/>
              </a:rPr>
              <a:t> Collider Luminosity Scaling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0621" y="754458"/>
            <a:ext cx="5234808" cy="821069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Fundamental limitation</a:t>
            </a:r>
          </a:p>
          <a:p>
            <a:r>
              <a:rPr lang="en-US" sz="1600" dirty="0">
                <a:latin typeface="Calibri"/>
                <a:cs typeface="Calibri"/>
              </a:rPr>
              <a:t>Requires </a:t>
            </a:r>
            <a:r>
              <a:rPr lang="en-US" sz="1600" dirty="0" err="1">
                <a:latin typeface="Calibri"/>
                <a:cs typeface="Calibri"/>
              </a:rPr>
              <a:t>emittance</a:t>
            </a:r>
            <a:r>
              <a:rPr lang="en-US" sz="1600" dirty="0">
                <a:latin typeface="Calibri"/>
                <a:cs typeface="Calibri"/>
              </a:rPr>
              <a:t> preservation and advanced lattice design</a:t>
            </a:r>
          </a:p>
          <a:p>
            <a:r>
              <a:rPr lang="en-US" sz="1600" dirty="0">
                <a:latin typeface="Calibri"/>
                <a:cs typeface="Calibri"/>
              </a:rPr>
              <a:t>Applies to MAP scheme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860032" y="3694662"/>
            <a:ext cx="4028770" cy="13135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Luminosity per power increases with energy</a:t>
            </a:r>
          </a:p>
          <a:p>
            <a:r>
              <a:rPr lang="en-US" sz="1600" dirty="0">
                <a:latin typeface="Calibri"/>
                <a:cs typeface="Calibri"/>
              </a:rPr>
              <a:t>Provided technologies can be made available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Constant current</a:t>
            </a:r>
            <a:r>
              <a:rPr lang="en-US" sz="1600" dirty="0">
                <a:latin typeface="Calibri"/>
                <a:cs typeface="Calibri"/>
              </a:rPr>
              <a:t> for required luminosity scaling</a:t>
            </a:r>
          </a:p>
        </p:txBody>
      </p:sp>
      <p:pic>
        <p:nvPicPr>
          <p:cNvPr id="19" name="Picture 1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76" y="1432012"/>
            <a:ext cx="5921436" cy="1073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47664" y="3147814"/>
            <a:ext cx="1653224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E278FF"/>
                </a:solidFill>
              </a:rPr>
              <a:t>High field in collider ring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71397" y="2885732"/>
            <a:ext cx="1473612" cy="359404"/>
          </a:xfrm>
          <a:prstGeom prst="rect">
            <a:avLst/>
          </a:prstGeom>
          <a:noFill/>
          <a:ln>
            <a:noFill/>
          </a:ln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Dense beam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590800" y="2238954"/>
            <a:ext cx="533400" cy="875300"/>
          </a:xfrm>
          <a:prstGeom prst="straightConnector1">
            <a:avLst/>
          </a:prstGeom>
          <a:ln>
            <a:solidFill>
              <a:srgbClr val="E278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</p:cNvCxnSpPr>
          <p:nvPr/>
        </p:nvCxnSpPr>
        <p:spPr>
          <a:xfrm flipH="1" flipV="1">
            <a:off x="4918533" y="2505812"/>
            <a:ext cx="289670" cy="3799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41772" y="2837255"/>
            <a:ext cx="1409479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/>
              <a:t>High energy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117776" y="2238957"/>
            <a:ext cx="1332548" cy="594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947265" y="2614045"/>
            <a:ext cx="1973936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High beam power</a:t>
            </a:r>
          </a:p>
        </p:txBody>
      </p:sp>
      <p:cxnSp>
        <p:nvCxnSpPr>
          <p:cNvPr id="36" name="Straight Arrow Connector 35"/>
          <p:cNvCxnSpPr>
            <a:stCxn id="33" idx="1"/>
          </p:cNvCxnSpPr>
          <p:nvPr/>
        </p:nvCxnSpPr>
        <p:spPr>
          <a:xfrm flipH="1" flipV="1">
            <a:off x="6144387" y="2350336"/>
            <a:ext cx="802878" cy="44341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872403" y="2871451"/>
            <a:ext cx="1699597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69131B"/>
                </a:solidFill>
              </a:rPr>
              <a:t>Large energy acceptance</a:t>
            </a:r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flipV="1">
            <a:off x="3722202" y="2350336"/>
            <a:ext cx="201726" cy="521115"/>
          </a:xfrm>
          <a:prstGeom prst="straightConnector1">
            <a:avLst/>
          </a:prstGeom>
          <a:ln>
            <a:solidFill>
              <a:srgbClr val="69131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CDF446-3CCA-EFFC-5B59-07AB116EE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591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Key Challenges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image2.png">
            <a:extLst>
              <a:ext uri="{FF2B5EF4-FFF2-40B4-BE49-F238E27FC236}">
                <a16:creationId xmlns:a16="http://schemas.microsoft.com/office/drawing/2014/main" id="{460D35FC-A939-0F44-99A1-EF13C47784B9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68974" y="627534"/>
            <a:ext cx="6855354" cy="3221222"/>
          </a:xfrm>
          <a:prstGeom prst="rect">
            <a:avLst/>
          </a:prstGeom>
          <a:ln/>
        </p:spPr>
      </p:pic>
      <p:sp>
        <p:nvSpPr>
          <p:cNvPr id="8" name="TextBox 7"/>
          <p:cNvSpPr txBox="1"/>
          <p:nvPr/>
        </p:nvSpPr>
        <p:spPr>
          <a:xfrm>
            <a:off x="69784" y="4083918"/>
            <a:ext cx="4574224" cy="840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/>
              <a:t>3</a:t>
            </a:r>
            <a:r>
              <a:rPr lang="en-US" sz="1600" b="1" dirty="0">
                <a:latin typeface="Calibri"/>
                <a:cs typeface="Calibri"/>
              </a:rPr>
              <a:t>) Cost</a:t>
            </a:r>
            <a:r>
              <a:rPr lang="en-US" sz="1600" dirty="0">
                <a:latin typeface="Calibri"/>
                <a:cs typeface="Calibri"/>
              </a:rPr>
              <a:t> and </a:t>
            </a:r>
            <a:r>
              <a:rPr lang="en-US" sz="1600" b="1" dirty="0">
                <a:latin typeface="Calibri"/>
                <a:cs typeface="Calibri"/>
              </a:rPr>
              <a:t>power</a:t>
            </a:r>
            <a:r>
              <a:rPr lang="en-US" sz="1600" dirty="0">
                <a:latin typeface="Calibri"/>
                <a:cs typeface="Calibri"/>
              </a:rPr>
              <a:t> consumption limit energy reach</a:t>
            </a:r>
          </a:p>
          <a:p>
            <a:r>
              <a:rPr lang="en-US" sz="1600" dirty="0">
                <a:latin typeface="Calibri"/>
                <a:cs typeface="Calibri"/>
              </a:rPr>
              <a:t>e.g. 35 km accelerator for 10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, 10 km collider ring</a:t>
            </a:r>
          </a:p>
          <a:p>
            <a:r>
              <a:rPr lang="en-US" sz="1600" dirty="0">
                <a:latin typeface="Calibri"/>
                <a:cs typeface="Calibri"/>
              </a:rPr>
              <a:t>Also impacts </a:t>
            </a:r>
            <a:r>
              <a:rPr lang="en-US" sz="1600" b="1" dirty="0">
                <a:latin typeface="Calibri"/>
                <a:cs typeface="Calibri"/>
              </a:rPr>
              <a:t>beam quality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9824" y="1083503"/>
            <a:ext cx="2990048" cy="840175"/>
          </a:xfrm>
          <a:prstGeom prst="rect">
            <a:avLst/>
          </a:prstGeom>
          <a:solidFill>
            <a:srgbClr val="FCD5B5"/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4) Drives the </a:t>
            </a:r>
            <a:r>
              <a:rPr lang="en-US" sz="1600" b="1" dirty="0">
                <a:latin typeface="Calibri"/>
                <a:cs typeface="Calibri"/>
              </a:rPr>
              <a:t>beam quality</a:t>
            </a:r>
          </a:p>
          <a:p>
            <a:r>
              <a:rPr lang="en-US" sz="1600" dirty="0">
                <a:latin typeface="Calibri"/>
                <a:cs typeface="Calibri"/>
              </a:rPr>
              <a:t>MAP put much effort in design</a:t>
            </a:r>
          </a:p>
          <a:p>
            <a:r>
              <a:rPr lang="en-US" sz="1600" i="1" dirty="0" err="1">
                <a:latin typeface="Calibri"/>
                <a:cs typeface="Calibri"/>
              </a:rPr>
              <a:t>optimise</a:t>
            </a:r>
            <a:r>
              <a:rPr lang="en-US" sz="1600" i="1" dirty="0">
                <a:latin typeface="Calibri"/>
                <a:cs typeface="Calibri"/>
              </a:rPr>
              <a:t> as much as possible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07704" y="1923678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0"/>
          </p:cNvCxnSpPr>
          <p:nvPr/>
        </p:nvCxnSpPr>
        <p:spPr>
          <a:xfrm flipV="1">
            <a:off x="2356896" y="3501840"/>
            <a:ext cx="2431128" cy="582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0"/>
          </p:cNvCxnSpPr>
          <p:nvPr/>
        </p:nvCxnSpPr>
        <p:spPr>
          <a:xfrm flipV="1">
            <a:off x="2356896" y="3723880"/>
            <a:ext cx="3295224" cy="3600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76008" y="3795886"/>
            <a:ext cx="2661716" cy="840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1) Dense neutrino flux</a:t>
            </a:r>
          </a:p>
          <a:p>
            <a:r>
              <a:rPr lang="en-US" sz="1600" dirty="0">
                <a:latin typeface="Calibri"/>
                <a:cs typeface="Calibri"/>
              </a:rPr>
              <a:t>mitigated by mover system and site selection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4288" y="1041692"/>
            <a:ext cx="1938429" cy="5939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2) Beam-induced background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436096" y="3291830"/>
            <a:ext cx="1039912" cy="514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5" idx="1"/>
          </p:cNvCxnSpPr>
          <p:nvPr/>
        </p:nvCxnSpPr>
        <p:spPr>
          <a:xfrm flipH="1" flipV="1">
            <a:off x="5436096" y="1131592"/>
            <a:ext cx="1728192" cy="2070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59632" y="537638"/>
            <a:ext cx="1938429" cy="3477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0) Physics case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567919-E28E-4C82-8170-115FB147C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306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Muon Decay and Neutrino Flux</a:t>
            </a: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4932040" y="895907"/>
            <a:ext cx="3672408" cy="811747"/>
          </a:xfrm>
          <a:prstGeom prst="rect">
            <a:avLst/>
          </a:prstGeom>
        </p:spPr>
      </p:pic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439" y="627534"/>
            <a:ext cx="1226577" cy="1124284"/>
          </a:xfrm>
          <a:prstGeom prst="rect">
            <a:avLst/>
          </a:prstGeom>
        </p:spPr>
      </p:pic>
      <p:pic>
        <p:nvPicPr>
          <p:cNvPr id="14" name="Picture 13" descr="p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302" y="1923678"/>
            <a:ext cx="3853194" cy="11107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23B5B1-7047-1C52-514D-043491909CCB}"/>
              </a:ext>
            </a:extLst>
          </p:cNvPr>
          <p:cNvSpPr txBox="1"/>
          <p:nvPr/>
        </p:nvSpPr>
        <p:spPr>
          <a:xfrm>
            <a:off x="8388424" y="1745990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F7A84F-F529-4B04-B24A-20F93A9BF104}"/>
              </a:ext>
            </a:extLst>
          </p:cNvPr>
          <p:cNvSpPr txBox="1"/>
          <p:nvPr/>
        </p:nvSpPr>
        <p:spPr>
          <a:xfrm>
            <a:off x="8441970" y="2413807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D5A71B4-D010-DABF-60F6-60018DB76C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68" t="29000" r="72303" b="13600"/>
          <a:stretch/>
        </p:blipFill>
        <p:spPr>
          <a:xfrm rot="5400000">
            <a:off x="6080111" y="2591226"/>
            <a:ext cx="1799930" cy="2952328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6814B0B-D6EA-195C-979E-E38C56D10C63}"/>
              </a:ext>
            </a:extLst>
          </p:cNvPr>
          <p:cNvSpPr txBox="1">
            <a:spLocks/>
          </p:cNvSpPr>
          <p:nvPr/>
        </p:nvSpPr>
        <p:spPr>
          <a:xfrm>
            <a:off x="179512" y="915566"/>
            <a:ext cx="3041515" cy="778161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Muon decays in collider ring</a:t>
            </a:r>
          </a:p>
          <a:p>
            <a:r>
              <a:rPr lang="en-US" sz="1400" dirty="0">
                <a:latin typeface="Calibri"/>
                <a:cs typeface="Calibri"/>
              </a:rPr>
              <a:t>Impact on detector, see Daniele</a:t>
            </a:r>
          </a:p>
          <a:p>
            <a:r>
              <a:rPr lang="en-US" sz="1400" dirty="0">
                <a:latin typeface="Calibri"/>
                <a:cs typeface="Calibri"/>
              </a:rPr>
              <a:t>Have to avoid dense neutrino flux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D0BCF7-5194-B8E0-62FC-FFF6CDF8B5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8F02CD-8A7B-8FB6-AC87-E68D708594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1840" y="2568968"/>
            <a:ext cx="2073288" cy="15448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C2C29F-181F-CB67-3FD3-A7EBCA91460A}"/>
              </a:ext>
            </a:extLst>
          </p:cNvPr>
          <p:cNvSpPr txBox="1"/>
          <p:nvPr/>
        </p:nvSpPr>
        <p:spPr>
          <a:xfrm>
            <a:off x="107504" y="1767463"/>
            <a:ext cx="41374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Aim for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negligible impact from arcs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imilar impact as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At 3 TeV this is the case for 200 m depth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At 10 TeV go from acceptable to negligible with mover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Mockup of mover system planned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Impact on beam to be checked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Impact of experimental insertions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3 TeV design acceptable with no further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But better acquire land in direction of experiment, also for 10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782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Physics and Detector Concepts</a:t>
            </a: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50E4BA-99AA-5125-6548-DEE89EBD4E5A}"/>
              </a:ext>
            </a:extLst>
          </p:cNvPr>
          <p:cNvSpPr txBox="1"/>
          <p:nvPr/>
        </p:nvSpPr>
        <p:spPr>
          <a:xfrm>
            <a:off x="827584" y="532367"/>
            <a:ext cx="566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Two detector concepts are being developed </a:t>
            </a:r>
          </a:p>
        </p:txBody>
      </p:sp>
      <p:pic>
        <p:nvPicPr>
          <p:cNvPr id="3" name="Picture 2" descr="A colorful box with a blue handle&#10;&#10;Description automatically generated">
            <a:extLst>
              <a:ext uri="{FF2B5EF4-FFF2-40B4-BE49-F238E27FC236}">
                <a16:creationId xmlns:a16="http://schemas.microsoft.com/office/drawing/2014/main" id="{3AC534A5-BB1E-D4DE-9FDF-1372FBBE25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542"/>
          <a:stretch/>
        </p:blipFill>
        <p:spPr>
          <a:xfrm>
            <a:off x="483036" y="1419622"/>
            <a:ext cx="3152860" cy="3528392"/>
          </a:xfrm>
          <a:prstGeom prst="rect">
            <a:avLst/>
          </a:prstGeom>
        </p:spPr>
      </p:pic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AD80DA6C-B4D9-945E-298F-E927ADD0A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914" y="1491630"/>
            <a:ext cx="3732542" cy="32258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560C7A-D3C1-5B6D-862F-60FEEBB1A0C1}"/>
              </a:ext>
            </a:extLst>
          </p:cNvPr>
          <p:cNvSpPr txBox="1"/>
          <p:nvPr/>
        </p:nvSpPr>
        <p:spPr>
          <a:xfrm>
            <a:off x="611560" y="858150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MUSIC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Smasher for Interesting Collisions)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42D240-06B8-21BC-D171-84129B105BB2}"/>
              </a:ext>
            </a:extLst>
          </p:cNvPr>
          <p:cNvSpPr txBox="1"/>
          <p:nvPr/>
        </p:nvSpPr>
        <p:spPr>
          <a:xfrm>
            <a:off x="5076056" y="84014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MAIA</a:t>
            </a:r>
          </a:p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Accelerator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Instrumented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Aperatus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B8D88B-510D-DA26-D7E2-CC15B689D2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158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0B067-1088-AC4C-D9CB-59322E23C3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31A7C0B6-0BC2-3945-C3CE-57BD59E63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Beam-induced Background</a:t>
            </a:r>
          </a:p>
        </p:txBody>
      </p:sp>
      <p:sp>
        <p:nvSpPr>
          <p:cNvPr id="52" name="Espace réservé du pied de page 4">
            <a:extLst>
              <a:ext uri="{FF2B5EF4-FFF2-40B4-BE49-F238E27FC236}">
                <a16:creationId xmlns:a16="http://schemas.microsoft.com/office/drawing/2014/main" id="{3EFC8F6C-5124-D0E6-A444-1E250DD52C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37C740-E002-C22F-31DD-FAC9DC5DC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9" name="Picture 8" descr="A table with a blue and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2663ED0E-EAA8-3494-C7E8-EBBE65DEE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3437" y="3952733"/>
            <a:ext cx="3056384" cy="899604"/>
          </a:xfrm>
          <a:prstGeom prst="rect">
            <a:avLst/>
          </a:prstGeom>
        </p:spPr>
      </p:pic>
      <p:pic>
        <p:nvPicPr>
          <p:cNvPr id="14" name="Picture 13" descr="A rainbow colored rectangular object&#10;&#10;Description automatically generated with medium confidence">
            <a:extLst>
              <a:ext uri="{FF2B5EF4-FFF2-40B4-BE49-F238E27FC236}">
                <a16:creationId xmlns:a16="http://schemas.microsoft.com/office/drawing/2014/main" id="{198F4549-6FD6-1C75-D5C4-6C8332C9C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290" y="2957452"/>
            <a:ext cx="3241891" cy="199056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EAFCF10-004B-5FA6-59BF-0764BB8D1455}"/>
              </a:ext>
            </a:extLst>
          </p:cNvPr>
          <p:cNvSpPr txBox="1"/>
          <p:nvPr/>
        </p:nvSpPr>
        <p:spPr>
          <a:xfrm>
            <a:off x="-4131" y="878288"/>
            <a:ext cx="32036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Muon decay is dominant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Incoherent pairs is significant in inner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Synchrotron radiation does not matter much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Muon loss remains to be studied with source terms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Coherent and trident cascade pairs expected not important</a:t>
            </a:r>
          </a:p>
        </p:txBody>
      </p:sp>
      <p:pic>
        <p:nvPicPr>
          <p:cNvPr id="17" name="Picture 16" descr="A diagram of a graph&#10;&#10;Description automatically generated">
            <a:extLst>
              <a:ext uri="{FF2B5EF4-FFF2-40B4-BE49-F238E27FC236}">
                <a16:creationId xmlns:a16="http://schemas.microsoft.com/office/drawing/2014/main" id="{DD090317-72A0-2A1C-7665-706A46A07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872" y="1206219"/>
            <a:ext cx="5532269" cy="23917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0A83D29-2653-FB0D-0D3D-35BA4FEB51EE}"/>
              </a:ext>
            </a:extLst>
          </p:cNvPr>
          <p:cNvSpPr txBox="1"/>
          <p:nvPr/>
        </p:nvSpPr>
        <p:spPr>
          <a:xfrm>
            <a:off x="4935152" y="859233"/>
            <a:ext cx="2229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Detailed studies with FLUKA</a:t>
            </a:r>
          </a:p>
        </p:txBody>
      </p:sp>
    </p:spTree>
    <p:extLst>
      <p:ext uri="{BB962C8B-B14F-4D97-AF65-F5344CB8AC3E}">
        <p14:creationId xmlns:p14="http://schemas.microsoft.com/office/powerpoint/2010/main" val="544794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3A987-CDDC-F1B5-FD88-9777B01F9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ABAE4859-02C4-0BE5-EAAA-6F481EC8F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Beam-induced Background</a:t>
            </a:r>
          </a:p>
        </p:txBody>
      </p:sp>
      <p:sp>
        <p:nvSpPr>
          <p:cNvPr id="52" name="Espace réservé du pied de page 4">
            <a:extLst>
              <a:ext uri="{FF2B5EF4-FFF2-40B4-BE49-F238E27FC236}">
                <a16:creationId xmlns:a16="http://schemas.microsoft.com/office/drawing/2014/main" id="{81A3D6F1-7F62-19EB-CF43-66FF9C4D99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D5EC34-1270-223B-5DC8-3BBA04B562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4" name="Picture 3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06B87E65-C832-9AB9-C812-16376BE8E9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1059582"/>
            <a:ext cx="3615878" cy="27157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B31D98-A687-7D81-8EA8-B67872E1EAF3}"/>
              </a:ext>
            </a:extLst>
          </p:cNvPr>
          <p:cNvSpPr txBox="1"/>
          <p:nvPr/>
        </p:nvSpPr>
        <p:spPr>
          <a:xfrm>
            <a:off x="179512" y="891678"/>
            <a:ext cx="4919873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Studies at 3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showed that physics measurements can be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But improvement potential exists</a:t>
            </a: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Studies at 10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are starting</a:t>
            </a: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Background is reduced using timing and directional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Optimisation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of mask is ongoing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Background has impact on reconstruction efficiencies</a:t>
            </a: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blue and green triangle with white lines&#10;&#10;Description automatically generated">
            <a:extLst>
              <a:ext uri="{FF2B5EF4-FFF2-40B4-BE49-F238E27FC236}">
                <a16:creationId xmlns:a16="http://schemas.microsoft.com/office/drawing/2014/main" id="{2BC992CD-5D38-D18E-53F2-7B65D4BFF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64" y="3219822"/>
            <a:ext cx="3314365" cy="169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307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Proton Complex and Target</a:t>
            </a:r>
            <a:endParaRPr lang="en-GB" sz="3200" dirty="0">
              <a:latin typeface="Calibri"/>
              <a:cs typeface="Calibri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C15E80-2FFF-88F1-D91E-BE8D56CFCE13}"/>
              </a:ext>
            </a:extLst>
          </p:cNvPr>
          <p:cNvSpPr txBox="1"/>
          <p:nvPr/>
        </p:nvSpPr>
        <p:spPr>
          <a:xfrm>
            <a:off x="3798952" y="823813"/>
            <a:ext cx="845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protons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8" name="Content Placeholder 7" descr="Graphical user interface, diagram&#10;&#10;Description automatically generated with medium confidence">
            <a:extLst>
              <a:ext uri="{FF2B5EF4-FFF2-40B4-BE49-F238E27FC236}">
                <a16:creationId xmlns:a16="http://schemas.microsoft.com/office/drawing/2014/main" id="{91A19C36-DE2B-B3D3-7A28-C91AFC56AF0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111" y="1288613"/>
            <a:ext cx="4825345" cy="2651289"/>
          </a:xfrm>
          <a:prstGeom prst="rect">
            <a:avLst/>
          </a:prstGeom>
        </p:spPr>
      </p:pic>
      <p:pic>
        <p:nvPicPr>
          <p:cNvPr id="14" name="Picture 13" descr="p4.tiff">
            <a:extLst>
              <a:ext uri="{FF2B5EF4-FFF2-40B4-BE49-F238E27FC236}">
                <a16:creationId xmlns:a16="http://schemas.microsoft.com/office/drawing/2014/main" id="{5EF679D1-563E-D316-952F-CD4F6723D9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7" t="635" r="75075" b="49472"/>
          <a:stretch/>
        </p:blipFill>
        <p:spPr>
          <a:xfrm>
            <a:off x="328734" y="915566"/>
            <a:ext cx="2083026" cy="20162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8F667B2-8A67-EC3D-34A6-1C411BEA0187}"/>
              </a:ext>
            </a:extLst>
          </p:cNvPr>
          <p:cNvSpPr txBox="1"/>
          <p:nvPr/>
        </p:nvSpPr>
        <p:spPr>
          <a:xfrm>
            <a:off x="175345" y="3075806"/>
            <a:ext cx="33123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5 GeV proton beam, 2 MW = 400 kJ x 5 Hz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Power is at hand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ESS and Uppsala will focus on merging beam into high-charge pulses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Optimisation of parameters planned</a:t>
            </a:r>
          </a:p>
        </p:txBody>
      </p:sp>
      <p:pic>
        <p:nvPicPr>
          <p:cNvPr id="20" name="Picture 19" descr="p4.tiff">
            <a:extLst>
              <a:ext uri="{FF2B5EF4-FFF2-40B4-BE49-F238E27FC236}">
                <a16:creationId xmlns:a16="http://schemas.microsoft.com/office/drawing/2014/main" id="{5F1D9383-1081-F558-F558-7D0D24BA53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23" t="266" r="63784" b="49841"/>
          <a:stretch/>
        </p:blipFill>
        <p:spPr>
          <a:xfrm>
            <a:off x="2633097" y="915566"/>
            <a:ext cx="969509" cy="2016224"/>
          </a:xfrm>
          <a:prstGeom prst="rect">
            <a:avLst/>
          </a:prstGeom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D12BA161-6477-BE39-5F79-9F084144DDB7}"/>
              </a:ext>
            </a:extLst>
          </p:cNvPr>
          <p:cNvSpPr/>
          <p:nvPr/>
        </p:nvSpPr>
        <p:spPr>
          <a:xfrm>
            <a:off x="4754734" y="905693"/>
            <a:ext cx="576064" cy="1440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EEE3B2-6993-5DA4-D7FC-15B933DA6934}"/>
              </a:ext>
            </a:extLst>
          </p:cNvPr>
          <p:cNvSpPr txBox="1"/>
          <p:nvPr/>
        </p:nvSpPr>
        <p:spPr>
          <a:xfrm>
            <a:off x="5441524" y="823813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7B1EC29F-4BD6-CA41-76DF-A407F2E8AEB1}"/>
              </a:ext>
            </a:extLst>
          </p:cNvPr>
          <p:cNvSpPr/>
          <p:nvPr/>
        </p:nvSpPr>
        <p:spPr>
          <a:xfrm>
            <a:off x="6344338" y="905693"/>
            <a:ext cx="576064" cy="1440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E10D0A-D82E-6E92-025B-F70946A3A568}"/>
              </a:ext>
            </a:extLst>
          </p:cNvPr>
          <p:cNvSpPr txBox="1"/>
          <p:nvPr/>
        </p:nvSpPr>
        <p:spPr>
          <a:xfrm>
            <a:off x="6914647" y="822902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FD448F-2F9D-A664-2C06-6D29F4471B6C}"/>
              </a:ext>
            </a:extLst>
          </p:cNvPr>
          <p:cNvSpPr txBox="1"/>
          <p:nvPr/>
        </p:nvSpPr>
        <p:spPr>
          <a:xfrm>
            <a:off x="4644008" y="555526"/>
            <a:ext cx="883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n target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43BC46-0610-5D31-C88C-B5E2B279C36D}"/>
              </a:ext>
            </a:extLst>
          </p:cNvPr>
          <p:cNvSpPr txBox="1"/>
          <p:nvPr/>
        </p:nvSpPr>
        <p:spPr>
          <a:xfrm>
            <a:off x="6281800" y="567139"/>
            <a:ext cx="666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decay</a:t>
            </a: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D29CF2-6F2A-5CFE-A11D-27DC038BAD11}"/>
              </a:ext>
            </a:extLst>
          </p:cNvPr>
          <p:cNvSpPr txBox="1"/>
          <p:nvPr/>
        </p:nvSpPr>
        <p:spPr>
          <a:xfrm>
            <a:off x="3602607" y="3960922"/>
            <a:ext cx="1401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Graphite </a:t>
            </a:r>
            <a:r>
              <a:rPr lang="de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2CC4794-3895-7346-8954-B3E55BF3E785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4303328" y="2441467"/>
            <a:ext cx="1160253" cy="15194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4108384-40B9-139A-A3B7-FF002547709E}"/>
              </a:ext>
            </a:extLst>
          </p:cNvPr>
          <p:cNvSpPr txBox="1"/>
          <p:nvPr/>
        </p:nvSpPr>
        <p:spPr>
          <a:xfrm>
            <a:off x="5163264" y="3877929"/>
            <a:ext cx="2076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20 T </a:t>
            </a:r>
            <a:r>
              <a:rPr lang="de-CH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solenoid</a:t>
            </a:r>
            <a:endParaRPr lang="de-CH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guide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DB7DA6B-F2C1-4351-9625-5740928D2765}"/>
              </a:ext>
            </a:extLst>
          </p:cNvPr>
          <p:cNvCxnSpPr>
            <a:cxnSpLocks/>
          </p:cNvCxnSpPr>
          <p:nvPr/>
        </p:nvCxnSpPr>
        <p:spPr>
          <a:xfrm flipH="1" flipV="1">
            <a:off x="5826979" y="2946539"/>
            <a:ext cx="88819" cy="9933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33ED733-ECE2-C0CE-B12E-EB49AEDC226A}"/>
              </a:ext>
            </a:extLst>
          </p:cNvPr>
          <p:cNvSpPr txBox="1"/>
          <p:nvPr/>
        </p:nvSpPr>
        <p:spPr>
          <a:xfrm>
            <a:off x="7342639" y="4172423"/>
            <a:ext cx="1638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Tungsten </a:t>
            </a:r>
            <a:r>
              <a:rPr lang="de-CH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shielding</a:t>
            </a:r>
            <a:endParaRPr lang="de-CH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protect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6F69E7-2689-AF11-03D8-F255BD7D4D87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6085658" y="2614257"/>
            <a:ext cx="2076438" cy="15581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63A8BBA-2C27-48C8-6B2F-BCBC0AC3E0C7}"/>
              </a:ext>
            </a:extLst>
          </p:cNvPr>
          <p:cNvSpPr txBox="1"/>
          <p:nvPr/>
        </p:nvSpPr>
        <p:spPr>
          <a:xfrm>
            <a:off x="3851920" y="1300226"/>
            <a:ext cx="4808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400 kJ protons to produce 5 x 10</a:t>
            </a:r>
            <a:r>
              <a:rPr lang="en-CH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 captured muon pairs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83918-3815-6E97-8313-D7CB602264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209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24295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Target Design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16686" y="1985663"/>
            <a:ext cx="1051864" cy="1446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8" tIns="37129" rIns="74258" bIns="37129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64152" y="620879"/>
            <a:ext cx="1051864" cy="1446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8" tIns="37129" rIns="74258" bIns="37129" rtlCol="0" anchor="ctr"/>
          <a:lstStyle/>
          <a:p>
            <a:pPr algn="ctr"/>
            <a:r>
              <a:rPr lang="en-US" dirty="0"/>
              <a:t>CNGS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909" y="4226700"/>
            <a:ext cx="2111342" cy="628981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CNGS target</a:t>
            </a:r>
          </a:p>
          <a:p>
            <a:r>
              <a:rPr lang="en-US" sz="1200" dirty="0">
                <a:latin typeface="Calibri"/>
                <a:cs typeface="Calibri"/>
              </a:rPr>
              <a:t>3.5 x 10</a:t>
            </a:r>
            <a:r>
              <a:rPr lang="en-US" sz="1200" baseline="30000" dirty="0">
                <a:latin typeface="Calibri"/>
                <a:cs typeface="Calibri"/>
              </a:rPr>
              <a:t>13</a:t>
            </a:r>
            <a:r>
              <a:rPr lang="en-US" sz="1200" dirty="0">
                <a:latin typeface="Calibri"/>
                <a:cs typeface="Calibri"/>
              </a:rPr>
              <a:t> protons/pulse, 400 </a:t>
            </a:r>
            <a:r>
              <a:rPr lang="en-US" sz="1200" dirty="0" err="1">
                <a:latin typeface="Calibri"/>
                <a:cs typeface="Calibri"/>
              </a:rPr>
              <a:t>GeV</a:t>
            </a:r>
            <a:r>
              <a:rPr lang="en-US" sz="1200" dirty="0">
                <a:latin typeface="Calibri"/>
                <a:cs typeface="Calibri"/>
              </a:rPr>
              <a:t> (2.2 MJ), 1/6 Hz</a:t>
            </a:r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0" y="1710712"/>
            <a:ext cx="3794539" cy="2589124"/>
          </a:xfrm>
          <a:prstGeom prst="rect">
            <a:avLst/>
          </a:prstGeom>
        </p:spPr>
      </p:pic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27534"/>
            <a:ext cx="2127710" cy="270907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26538" y="607716"/>
            <a:ext cx="4126774" cy="1459978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2 MW, 5 x 10</a:t>
            </a:r>
            <a:r>
              <a:rPr lang="en-US" sz="1500" baseline="30000" dirty="0">
                <a:latin typeface="Calibri"/>
                <a:cs typeface="Calibri"/>
              </a:rPr>
              <a:t>14</a:t>
            </a:r>
            <a:r>
              <a:rPr lang="en-US" sz="1500" dirty="0">
                <a:latin typeface="Calibri"/>
                <a:cs typeface="Calibri"/>
              </a:rPr>
              <a:t> protons/pulse, 5 GeV (0.4 MJ), 5 Hz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graphite rod with 15 mm radius</a:t>
            </a:r>
          </a:p>
          <a:p>
            <a:r>
              <a:rPr lang="en-US" sz="1500" dirty="0">
                <a:latin typeface="Calibri"/>
                <a:cs typeface="Calibri"/>
              </a:rPr>
              <a:t>Started studying alternative 4 MW target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Graphite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or liquid lead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or </a:t>
            </a:r>
            <a:r>
              <a:rPr lang="en-US" sz="1500" dirty="0" err="1">
                <a:latin typeface="Calibri"/>
                <a:cs typeface="Calibri"/>
              </a:rPr>
              <a:t>fluidised</a:t>
            </a:r>
            <a:r>
              <a:rPr lang="en-US" sz="1500" dirty="0">
                <a:latin typeface="Calibri"/>
                <a:cs typeface="Calibri"/>
              </a:rPr>
              <a:t> tungsten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2872" y="1491630"/>
            <a:ext cx="914400" cy="3600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9EB8D5-AB85-290D-E337-5478A0B869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2329" y="1059582"/>
            <a:ext cx="1883971" cy="11330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BE0B09-ADC5-C30C-EB4D-86D0492C13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4826" y="2117114"/>
            <a:ext cx="1409501" cy="6820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56CAEB-5FA8-3FBB-D7DD-F3E8FE33BA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2465" y="3419633"/>
            <a:ext cx="1754070" cy="9544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144931-E958-6B75-F921-27701B1950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2808"/>
          <a:stretch/>
        </p:blipFill>
        <p:spPr>
          <a:xfrm>
            <a:off x="6746355" y="2800963"/>
            <a:ext cx="2362149" cy="8845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1200D8A-1099-5AEA-8208-7BA5CC53893D}"/>
              </a:ext>
            </a:extLst>
          </p:cNvPr>
          <p:cNvSpPr txBox="1"/>
          <p:nvPr/>
        </p:nvSpPr>
        <p:spPr>
          <a:xfrm>
            <a:off x="7524934" y="4383682"/>
            <a:ext cx="1381404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A. Lechner, D. et al.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79E258-7B8E-C616-D278-7A6CFD55DA0B}"/>
              </a:ext>
            </a:extLst>
          </p:cNvPr>
          <p:cNvSpPr txBox="1"/>
          <p:nvPr/>
        </p:nvSpPr>
        <p:spPr>
          <a:xfrm>
            <a:off x="6664654" y="1645138"/>
            <a:ext cx="775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7D49C9-56D7-8184-F6C7-49026A3612D7}"/>
              </a:ext>
            </a:extLst>
          </p:cNvPr>
          <p:cNvSpPr txBox="1"/>
          <p:nvPr/>
        </p:nvSpPr>
        <p:spPr>
          <a:xfrm>
            <a:off x="7202081" y="3449035"/>
            <a:ext cx="1518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Tunsten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shielding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F4477A-30FC-6A0D-0A82-F29231701959}"/>
              </a:ext>
            </a:extLst>
          </p:cNvPr>
          <p:cNvSpPr txBox="1"/>
          <p:nvPr/>
        </p:nvSpPr>
        <p:spPr>
          <a:xfrm>
            <a:off x="6664654" y="2258980"/>
            <a:ext cx="970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Vessel</a:t>
            </a:r>
            <a:endParaRPr lang="de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68A2C0-9EAC-F85A-888B-D361BBA6991C}"/>
              </a:ext>
            </a:extLst>
          </p:cNvPr>
          <p:cNvSpPr txBox="1"/>
          <p:nvPr/>
        </p:nvSpPr>
        <p:spPr>
          <a:xfrm>
            <a:off x="6482239" y="3861338"/>
            <a:ext cx="970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Window</a:t>
            </a:r>
            <a:endParaRPr lang="de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21A69E5-969B-DEAA-C80E-81C7F6AC6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8EA682D-7166-A758-7AE4-C7E9A4616F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33466" y="3562926"/>
            <a:ext cx="2779376" cy="145372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1F7A33A-159F-60FE-E493-E99751E3723A}"/>
              </a:ext>
            </a:extLst>
          </p:cNvPr>
          <p:cNvSpPr txBox="1"/>
          <p:nvPr/>
        </p:nvSpPr>
        <p:spPr>
          <a:xfrm>
            <a:off x="2236187" y="4083918"/>
            <a:ext cx="2111342" cy="628981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Liquid metal (and </a:t>
            </a:r>
            <a:r>
              <a:rPr lang="en-US" sz="1200" dirty="0" err="1">
                <a:latin typeface="Calibri"/>
                <a:cs typeface="Calibri"/>
              </a:rPr>
              <a:t>fluidised</a:t>
            </a:r>
            <a:r>
              <a:rPr lang="en-US" sz="1200" dirty="0">
                <a:latin typeface="Calibri"/>
                <a:cs typeface="Calibri"/>
              </a:rPr>
              <a:t> tungsten) as alternative</a:t>
            </a:r>
          </a:p>
          <a:p>
            <a:r>
              <a:rPr lang="en-US" sz="1200" dirty="0">
                <a:latin typeface="Calibri"/>
                <a:cs typeface="Calibri"/>
              </a:rPr>
              <a:t>Collaboration w. ENEA</a:t>
            </a:r>
          </a:p>
        </p:txBody>
      </p:sp>
    </p:spTree>
    <p:extLst>
      <p:ext uri="{BB962C8B-B14F-4D97-AF65-F5344CB8AC3E}">
        <p14:creationId xmlns:p14="http://schemas.microsoft.com/office/powerpoint/2010/main" val="1824089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Physics Goals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36504" y="704598"/>
            <a:ext cx="3635896" cy="2515224"/>
          </a:xfrm>
          <a:prstGeom prst="rect">
            <a:avLst/>
          </a:prstGeom>
          <a:solidFill>
            <a:srgbClr val="AFB0E2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r="3422"/>
          <a:stretch/>
        </p:blipFill>
        <p:spPr>
          <a:xfrm>
            <a:off x="4608512" y="820170"/>
            <a:ext cx="3453514" cy="230655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2864" y="627534"/>
            <a:ext cx="4363639" cy="34035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79512" y="627534"/>
            <a:ext cx="4248472" cy="840115"/>
          </a:xfrm>
          <a:prstGeom prst="rect">
            <a:avLst/>
          </a:prstGeom>
          <a:noFill/>
        </p:spPr>
        <p:txBody>
          <a:bodyPr wrap="square" lIns="100471" tIns="50235" rIns="100471" bIns="50235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alibri"/>
                <a:cs typeface="Calibri"/>
              </a:rPr>
              <a:t>Energy for discovery reach</a:t>
            </a:r>
          </a:p>
          <a:p>
            <a:r>
              <a:rPr lang="en-US" sz="1600" dirty="0">
                <a:latin typeface="Calibri"/>
                <a:cs typeface="Calibri"/>
              </a:rPr>
              <a:t>10-14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lepton collisions comparable to 100-200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proton collisions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0208" y="3507854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Leptons make the full energy available for particle production, protons only a fraction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02695" y="3363838"/>
            <a:ext cx="4333801" cy="1477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159" y="3458502"/>
            <a:ext cx="2454495" cy="1370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3634447"/>
            <a:ext cx="166412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Theorists defined goals:</a:t>
            </a:r>
          </a:p>
          <a:p>
            <a:r>
              <a:rPr lang="en-US" sz="1400" dirty="0">
                <a:latin typeface="Calibri"/>
                <a:cs typeface="Calibri"/>
              </a:rPr>
              <a:t>Yields constant number of events in the s-channel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893" y="1406535"/>
            <a:ext cx="1438091" cy="2101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35646"/>
            <a:ext cx="2006600" cy="159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382215" y="4083918"/>
            <a:ext cx="4333801" cy="7572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23528" y="4083918"/>
            <a:ext cx="43924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Luminosity</a:t>
            </a:r>
            <a:r>
              <a:rPr lang="en-US" sz="1600" dirty="0">
                <a:latin typeface="Calibri"/>
                <a:cs typeface="Calibri"/>
              </a:rPr>
              <a:t> must increase as E</a:t>
            </a:r>
            <a:r>
              <a:rPr lang="en-US" sz="1600" baseline="-25000" dirty="0">
                <a:latin typeface="Calibri"/>
                <a:cs typeface="Calibri"/>
              </a:rPr>
              <a:t>cm</a:t>
            </a:r>
            <a:r>
              <a:rPr lang="en-US" sz="1600" baseline="30000" dirty="0">
                <a:latin typeface="Calibri"/>
                <a:cs typeface="Calibri"/>
              </a:rPr>
              <a:t>2</a:t>
            </a:r>
            <a:r>
              <a:rPr lang="en-US" sz="1600" dirty="0">
                <a:latin typeface="Calibri"/>
                <a:cs typeface="Calibri"/>
              </a:rPr>
              <a:t> as production cross sections decrease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A04380-7C72-B23B-D6D3-95243B2678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9925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5"/>
            <a:ext cx="8229600" cy="408890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Final Cooling Principle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pic>
        <p:nvPicPr>
          <p:cNvPr id="9" name="Picture 8" descr="damping.eps"/>
          <p:cNvPicPr>
            <a:picLocks noChangeAspect="1"/>
          </p:cNvPicPr>
          <p:nvPr/>
        </p:nvPicPr>
        <p:blipFill rotWithShape="1">
          <a:blip r:embed="rId2"/>
          <a:srcRect t="25926" b="10091"/>
          <a:stretch/>
        </p:blipFill>
        <p:spPr>
          <a:xfrm>
            <a:off x="274251" y="2182968"/>
            <a:ext cx="4009718" cy="840518"/>
          </a:xfrm>
          <a:prstGeom prst="rect">
            <a:avLst/>
          </a:prstGeom>
        </p:spPr>
      </p:pic>
      <p:pic>
        <p:nvPicPr>
          <p:cNvPr id="20" name="Picture 19" descr="p4.tif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61" t="561" r="38987" b="49546"/>
          <a:stretch/>
        </p:blipFill>
        <p:spPr>
          <a:xfrm>
            <a:off x="6948263" y="756613"/>
            <a:ext cx="2021835" cy="1694788"/>
          </a:xfrm>
          <a:prstGeom prst="rect">
            <a:avLst/>
          </a:prstGeom>
        </p:spPr>
      </p:pic>
      <p:pic>
        <p:nvPicPr>
          <p:cNvPr id="3" name="Picture 2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" y="574772"/>
            <a:ext cx="5052370" cy="1608197"/>
          </a:xfrm>
          <a:prstGeom prst="rect">
            <a:avLst/>
          </a:prstGeom>
        </p:spPr>
      </p:pic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824" y="3890137"/>
            <a:ext cx="6135767" cy="821840"/>
          </a:xfrm>
          <a:prstGeom prst="rect">
            <a:avLst/>
          </a:prstGeom>
        </p:spPr>
      </p:pic>
      <p:sp>
        <p:nvSpPr>
          <p:cNvPr id="12" name="Frame 11"/>
          <p:cNvSpPr/>
          <p:nvPr/>
        </p:nvSpPr>
        <p:spPr>
          <a:xfrm>
            <a:off x="1559590" y="3864160"/>
            <a:ext cx="1889720" cy="915659"/>
          </a:xfrm>
          <a:prstGeom prst="frame">
            <a:avLst>
              <a:gd name="adj1" fmla="val 3043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45" tIns="37122" rIns="74245" bIns="37122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3453897" y="3866364"/>
            <a:ext cx="3206335" cy="915659"/>
          </a:xfrm>
          <a:prstGeom prst="frame">
            <a:avLst>
              <a:gd name="adj1" fmla="val 304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45" tIns="37122" rIns="74245" bIns="37122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81549" y="3493903"/>
            <a:ext cx="2410289" cy="351968"/>
          </a:xfrm>
          <a:prstGeom prst="rect">
            <a:avLst/>
          </a:prstGeom>
          <a:noFill/>
        </p:spPr>
        <p:txBody>
          <a:bodyPr wrap="square" lIns="74245" tIns="37122" rIns="74245" bIns="37122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alibri"/>
                <a:cs typeface="Calibri"/>
              </a:rPr>
              <a:t>Energy loss = cooling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47822" y="3509076"/>
            <a:ext cx="2918303" cy="351968"/>
          </a:xfrm>
          <a:prstGeom prst="rect">
            <a:avLst/>
          </a:prstGeom>
          <a:noFill/>
        </p:spPr>
        <p:txBody>
          <a:bodyPr wrap="square" lIns="74245" tIns="37122" rIns="74245" bIns="37122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/>
                <a:cs typeface="Calibri"/>
              </a:rPr>
              <a:t>Multiple scattering = heating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70508" y="2457866"/>
            <a:ext cx="3593980" cy="90597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lIns="74252" tIns="37125" rIns="74252" bIns="37125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High field solenoids </a:t>
            </a:r>
            <a:r>
              <a:rPr lang="en-US" dirty="0" err="1">
                <a:latin typeface="Calibri"/>
                <a:cs typeface="Calibri"/>
              </a:rPr>
              <a:t>minimise</a:t>
            </a:r>
            <a:r>
              <a:rPr lang="en-US" dirty="0">
                <a:latin typeface="Calibri"/>
                <a:cs typeface="Calibri"/>
              </a:rPr>
              <a:t> beta-function and impact of multiple scattering</a:t>
            </a:r>
          </a:p>
        </p:txBody>
      </p:sp>
      <p:cxnSp>
        <p:nvCxnSpPr>
          <p:cNvPr id="18" name="Straight Arrow Connector 17"/>
          <p:cNvCxnSpPr>
            <a:stCxn id="7" idx="1"/>
          </p:cNvCxnSpPr>
          <p:nvPr/>
        </p:nvCxnSpPr>
        <p:spPr>
          <a:xfrm flipH="1" flipV="1">
            <a:off x="3233588" y="1754406"/>
            <a:ext cx="2136920" cy="11564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660232" y="3363838"/>
            <a:ext cx="936105" cy="4820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Donut 26"/>
          <p:cNvSpPr/>
          <p:nvPr/>
        </p:nvSpPr>
        <p:spPr>
          <a:xfrm>
            <a:off x="6024086" y="3895109"/>
            <a:ext cx="636146" cy="404833"/>
          </a:xfrm>
          <a:prstGeom prst="donut">
            <a:avLst>
              <a:gd name="adj" fmla="val 586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2" tIns="37125" rIns="74252" bIns="37125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1A2049-A9A0-27E7-6301-F920E4985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8837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>
                <a:latin typeface="Calibri"/>
                <a:cs typeface="Calibri"/>
              </a:rPr>
              <a:t>Muon</a:t>
            </a:r>
            <a:r>
              <a:rPr lang="en-GB" sz="3200" b="0" dirty="0">
                <a:latin typeface="Calibri"/>
                <a:cs typeface="Calibri"/>
              </a:rPr>
              <a:t> Cooling Performance</a:t>
            </a: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5" name="Grafik 18" descr="Grafik 18">
            <a:extLst>
              <a:ext uri="{FF2B5EF4-FFF2-40B4-BE49-F238E27FC236}">
                <a16:creationId xmlns:a16="http://schemas.microsoft.com/office/drawing/2014/main" id="{5BC96CDA-D2A8-BC94-7764-8728CEF86C5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41593" y="2499742"/>
            <a:ext cx="2870640" cy="2360610"/>
          </a:xfrm>
          <a:prstGeom prst="rect">
            <a:avLst/>
          </a:prstGeom>
          <a:ln w="12600"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FC7D250-D7BD-182C-BDDA-45628DB186AE}"/>
              </a:ext>
            </a:extLst>
          </p:cNvPr>
          <p:cNvSpPr txBox="1"/>
          <p:nvPr/>
        </p:nvSpPr>
        <p:spPr>
          <a:xfrm>
            <a:off x="2718094" y="4155926"/>
            <a:ext cx="287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Identification of optimum energy for cooling as function of emittance</a:t>
            </a:r>
          </a:p>
        </p:txBody>
      </p:sp>
      <p:sp>
        <p:nvSpPr>
          <p:cNvPr id="11" name="TextShape 3">
            <a:extLst>
              <a:ext uri="{FF2B5EF4-FFF2-40B4-BE49-F238E27FC236}">
                <a16:creationId xmlns:a16="http://schemas.microsoft.com/office/drawing/2014/main" id="{63819F40-8BE2-B8A4-1070-74F053EBB330}"/>
              </a:ext>
            </a:extLst>
          </p:cNvPr>
          <p:cNvSpPr txBox="1"/>
          <p:nvPr/>
        </p:nvSpPr>
        <p:spPr>
          <a:xfrm>
            <a:off x="251520" y="2332818"/>
            <a:ext cx="1472535" cy="2389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lIns="67500" tIns="33750" rIns="67500" bIns="33750">
            <a:noAutofit/>
          </a:bodyPr>
          <a:lstStyle/>
          <a:p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Stechauner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al.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AE28DD-F36B-99EE-3211-F90F848F1AA8}"/>
              </a:ext>
            </a:extLst>
          </p:cNvPr>
          <p:cNvSpPr txBox="1"/>
          <p:nvPr/>
        </p:nvSpPr>
        <p:spPr>
          <a:xfrm>
            <a:off x="4572000" y="4731990"/>
            <a:ext cx="4320480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Ch. Rogers, 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Zhu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Ruihu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R. Taylor, B.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Stechauner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E. Vol, D.S.</a:t>
            </a:r>
            <a:r>
              <a:rPr lang="en-CH" sz="12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</a:p>
        </p:txBody>
      </p:sp>
      <p:pic>
        <p:nvPicPr>
          <p:cNvPr id="3" name="Picture 2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62884AFC-4297-96EE-83CC-8B8701CB7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1746" y="915566"/>
            <a:ext cx="4664109" cy="344486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C3BC032-84FF-BA20-776C-D3460658F8A9}"/>
              </a:ext>
            </a:extLst>
          </p:cNvPr>
          <p:cNvCxnSpPr>
            <a:cxnSpLocks/>
          </p:cNvCxnSpPr>
          <p:nvPr/>
        </p:nvCxnSpPr>
        <p:spPr>
          <a:xfrm>
            <a:off x="4591746" y="1995686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81BE1D6-B29D-A718-B7C2-C91281C93024}"/>
              </a:ext>
            </a:extLst>
          </p:cNvPr>
          <p:cNvSpPr txBox="1"/>
          <p:nvPr/>
        </p:nvSpPr>
        <p:spPr>
          <a:xfrm rot="16200000">
            <a:off x="4117096" y="2414483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better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F6A825A-8594-085E-7827-28DB4AF4CBF1}"/>
              </a:ext>
            </a:extLst>
          </p:cNvPr>
          <p:cNvCxnSpPr>
            <a:cxnSpLocks/>
          </p:cNvCxnSpPr>
          <p:nvPr/>
        </p:nvCxnSpPr>
        <p:spPr>
          <a:xfrm rot="5400000">
            <a:off x="7076022" y="3953153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47DDEC7-9488-671E-36D0-CF6AEB615B39}"/>
              </a:ext>
            </a:extLst>
          </p:cNvPr>
          <p:cNvSpPr txBox="1"/>
          <p:nvPr/>
        </p:nvSpPr>
        <p:spPr>
          <a:xfrm>
            <a:off x="6753053" y="4496221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better</a:t>
            </a:r>
          </a:p>
        </p:txBody>
      </p:sp>
      <p:pic>
        <p:nvPicPr>
          <p:cNvPr id="16" name="Picture 15" descr="p4.tiff">
            <a:extLst>
              <a:ext uri="{FF2B5EF4-FFF2-40B4-BE49-F238E27FC236}">
                <a16:creationId xmlns:a16="http://schemas.microsoft.com/office/drawing/2014/main" id="{35E76A52-857C-C6C4-3634-9DBD77A0E1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61" t="561" r="38987" b="49546"/>
          <a:stretch/>
        </p:blipFill>
        <p:spPr>
          <a:xfrm rot="10800000">
            <a:off x="6295068" y="896092"/>
            <a:ext cx="1699697" cy="1645188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47A7443-C1D5-6052-F4D5-406731221860}"/>
              </a:ext>
            </a:extLst>
          </p:cNvPr>
          <p:cNvCxnSpPr>
            <a:cxnSpLocks/>
          </p:cNvCxnSpPr>
          <p:nvPr/>
        </p:nvCxnSpPr>
        <p:spPr>
          <a:xfrm flipV="1">
            <a:off x="7907251" y="1553649"/>
            <a:ext cx="772540" cy="370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F0B1AEC-21B6-B3F5-C0CF-4CDF008B6C4F}"/>
              </a:ext>
            </a:extLst>
          </p:cNvPr>
          <p:cNvCxnSpPr>
            <a:cxnSpLocks/>
          </p:cNvCxnSpPr>
          <p:nvPr/>
        </p:nvCxnSpPr>
        <p:spPr>
          <a:xfrm>
            <a:off x="7455067" y="2006719"/>
            <a:ext cx="648660" cy="385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F163348-59E3-AFF0-97F6-7EFFEEF6F862}"/>
              </a:ext>
            </a:extLst>
          </p:cNvPr>
          <p:cNvCxnSpPr>
            <a:cxnSpLocks/>
          </p:cNvCxnSpPr>
          <p:nvPr/>
        </p:nvCxnSpPr>
        <p:spPr>
          <a:xfrm>
            <a:off x="7211624" y="2199584"/>
            <a:ext cx="567773" cy="815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0EFB8DE-5699-EF5F-407B-9D3BBC78CB24}"/>
              </a:ext>
            </a:extLst>
          </p:cNvPr>
          <p:cNvCxnSpPr>
            <a:cxnSpLocks/>
          </p:cNvCxnSpPr>
          <p:nvPr/>
        </p:nvCxnSpPr>
        <p:spPr>
          <a:xfrm>
            <a:off x="6806016" y="2051219"/>
            <a:ext cx="538345" cy="13434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9936488-0137-A623-A1BF-756278199F59}"/>
              </a:ext>
            </a:extLst>
          </p:cNvPr>
          <p:cNvCxnSpPr>
            <a:cxnSpLocks/>
          </p:cNvCxnSpPr>
          <p:nvPr/>
        </p:nvCxnSpPr>
        <p:spPr>
          <a:xfrm flipH="1">
            <a:off x="6439084" y="2048212"/>
            <a:ext cx="80467" cy="840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56DD5D3-8FBA-C537-25E3-58FCEC3EDF30}"/>
              </a:ext>
            </a:extLst>
          </p:cNvPr>
          <p:cNvSpPr txBox="1"/>
          <p:nvPr/>
        </p:nvSpPr>
        <p:spPr>
          <a:xfrm>
            <a:off x="1039673" y="535109"/>
            <a:ext cx="3945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MAP design achieved 55 um based on achieved fields (28 T)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F73399-8664-E407-84E3-BE51A23A56A8}"/>
              </a:ext>
            </a:extLst>
          </p:cNvPr>
          <p:cNvSpPr txBox="1"/>
          <p:nvPr/>
        </p:nvSpPr>
        <p:spPr>
          <a:xfrm>
            <a:off x="46437" y="895835"/>
            <a:ext cx="4768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Currently in 24-30 um range (goal 22.5 um)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/>
                <a:cs typeface="Calibri"/>
              </a:rPr>
              <a:t>In one design longitudinal emittance much better than target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/>
                <a:cs typeface="Calibri"/>
              </a:rPr>
              <a:t>But field in one solenoid is 50 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/>
                <a:cs typeface="Calibri"/>
              </a:rPr>
              <a:t>Need about 50% more muons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/>
                <a:cs typeface="Calibri"/>
              </a:rPr>
              <a:t>Can improve transmission (most losses due to beam dynamics)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/>
                <a:cs typeface="Calibri"/>
              </a:rPr>
              <a:t>or more initial muons (4 MW target yields 90% more muons, but have to deal with more </a:t>
            </a:r>
            <a:r>
              <a:rPr lang="en-US" sz="1200" dirty="0" err="1">
                <a:latin typeface="Calibri"/>
                <a:cs typeface="Calibri"/>
              </a:rPr>
              <a:t>beamloading</a:t>
            </a:r>
            <a:r>
              <a:rPr lang="en-US" sz="1200" dirty="0">
                <a:latin typeface="Calibri"/>
                <a:cs typeface="Calibri"/>
              </a:rPr>
              <a:t>)</a:t>
            </a:r>
          </a:p>
          <a:p>
            <a:pPr lvl="1"/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F8C44A-6CC3-6719-D40C-B6C9CB7A2FDB}"/>
              </a:ext>
            </a:extLst>
          </p:cNvPr>
          <p:cNvSpPr txBox="1"/>
          <p:nvPr/>
        </p:nvSpPr>
        <p:spPr>
          <a:xfrm>
            <a:off x="5193980" y="897100"/>
            <a:ext cx="992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Older design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CDEB5717-61FD-2AC2-51C9-07AF0EB93F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6379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Cooling Cell Technology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6948264" y="4558778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64857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950805"/>
            <a:ext cx="2776606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Will develop example </a:t>
            </a:r>
            <a:r>
              <a:rPr lang="en-US" sz="1400" b="1" dirty="0">
                <a:latin typeface="Calibri"/>
                <a:cs typeface="Calibri"/>
              </a:rPr>
              <a:t>cooling cell with integration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tight constraints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additional technologies (</a:t>
            </a:r>
            <a:r>
              <a:rPr lang="en-US" sz="1400" b="1" dirty="0">
                <a:latin typeface="Calibri"/>
                <a:cs typeface="Calibri"/>
              </a:rPr>
              <a:t>absorbers</a:t>
            </a:r>
            <a:r>
              <a:rPr lang="en-US" sz="1400" dirty="0">
                <a:latin typeface="Calibri"/>
                <a:cs typeface="Calibri"/>
              </a:rPr>
              <a:t>, instrumentation,…)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early preparation of </a:t>
            </a:r>
            <a:r>
              <a:rPr lang="en-US" sz="1400" b="1" dirty="0">
                <a:latin typeface="Calibri"/>
                <a:cs typeface="Calibri"/>
              </a:rPr>
              <a:t>demonstrator facility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3059544"/>
            <a:ext cx="4176464" cy="1600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RF cavities in magnetic field</a:t>
            </a:r>
          </a:p>
          <a:p>
            <a:r>
              <a:rPr lang="en-US" sz="1400" dirty="0">
                <a:latin typeface="Calibri"/>
                <a:cs typeface="Calibri"/>
              </a:rPr>
              <a:t>MAP demonstrated higher than goal gradient</a:t>
            </a:r>
          </a:p>
          <a:p>
            <a:r>
              <a:rPr lang="en-US" sz="1400" dirty="0">
                <a:latin typeface="Calibri"/>
                <a:cs typeface="Calibri"/>
              </a:rPr>
              <a:t>Improve design based on theoretical understanding</a:t>
            </a:r>
          </a:p>
          <a:p>
            <a:r>
              <a:rPr lang="en-US" sz="1400" dirty="0">
                <a:latin typeface="Calibri"/>
                <a:cs typeface="Calibri"/>
              </a:rPr>
              <a:t>Preparation of </a:t>
            </a:r>
            <a:r>
              <a:rPr lang="en-US" sz="1400" b="1" dirty="0">
                <a:latin typeface="Calibri"/>
                <a:cs typeface="Calibri"/>
              </a:rPr>
              <a:t>new test stand</a:t>
            </a:r>
            <a:r>
              <a:rPr lang="en-US" sz="1400" dirty="0">
                <a:latin typeface="Calibri"/>
                <a:cs typeface="Calibri"/>
              </a:rPr>
              <a:t>, but needs funding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Test stand at CEA (700 MHz, need funding)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Test at other frequencies in the UK considered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 of CLIC breakdown experiment considered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43808" y="483518"/>
            <a:ext cx="3569472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</p:txBody>
      </p:sp>
      <p:pic>
        <p:nvPicPr>
          <p:cNvPr id="15" name="Picture 14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5" t="51848" r="54572" b="4036"/>
          <a:stretch/>
        </p:blipFill>
        <p:spPr>
          <a:xfrm rot="16200000">
            <a:off x="3447414" y="66877"/>
            <a:ext cx="2382190" cy="34453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7504" y="4646338"/>
            <a:ext cx="404021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C. </a:t>
            </a:r>
            <a:r>
              <a:rPr lang="en-US" sz="1200" dirty="0" err="1">
                <a:latin typeface="Calibri"/>
                <a:cs typeface="Calibri"/>
              </a:rPr>
              <a:t>Marchand</a:t>
            </a:r>
            <a:r>
              <a:rPr lang="en-US" sz="1200" dirty="0">
                <a:latin typeface="Calibri"/>
                <a:cs typeface="Calibri"/>
              </a:rPr>
              <a:t>, </a:t>
            </a:r>
            <a:r>
              <a:rPr lang="en-US" sz="1200" dirty="0" err="1">
                <a:latin typeface="Calibri"/>
                <a:cs typeface="Calibri"/>
              </a:rPr>
              <a:t>Alexej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dirty="0" err="1">
                <a:latin typeface="Calibri"/>
                <a:cs typeface="Calibri"/>
              </a:rPr>
              <a:t>Grudiev</a:t>
            </a:r>
            <a:r>
              <a:rPr lang="en-US" sz="1200" dirty="0">
                <a:latin typeface="Calibri"/>
                <a:cs typeface="Calibri"/>
              </a:rPr>
              <a:t> et al. (CEA, Milano, CERN, Tartu)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7504" y="2499742"/>
            <a:ext cx="277660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L. Rossi et al. (INFN, Milano, STFC, CERN),</a:t>
            </a:r>
          </a:p>
          <a:p>
            <a:r>
              <a:rPr lang="en-US" sz="1200" dirty="0">
                <a:latin typeface="Calibri"/>
                <a:cs typeface="Calibri"/>
              </a:rPr>
              <a:t>J. Ferreira Somoza et al.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11960" y="3075805"/>
            <a:ext cx="2201320" cy="1584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AB7E28F-0043-EC44-B82C-53A100CA76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075806"/>
            <a:ext cx="2016224" cy="15252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4283968" y="3193548"/>
            <a:ext cx="2129312" cy="963215"/>
          </a:xfrm>
          <a:prstGeom prst="rect">
            <a:avLst/>
          </a:prstGeom>
          <a:noFill/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Calibri"/>
                <a:cs typeface="Calibri"/>
              </a:rPr>
              <a:t>MuCool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 demonstrated &gt;50 MV/m in 5 T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H2-filled copper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Be end caps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DDBD41-A08E-489E-9471-E4DB5FBB8C03}"/>
              </a:ext>
            </a:extLst>
          </p:cNvPr>
          <p:cNvSpPr txBox="1"/>
          <p:nvPr/>
        </p:nvSpPr>
        <p:spPr>
          <a:xfrm>
            <a:off x="6485288" y="1131590"/>
            <a:ext cx="2607412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Windows and absorbers for high-density muon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ressure rise mitigated by vacuum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1400">
                <a:latin typeface="Calibri" panose="020F0502020204030204" pitchFamily="34" charset="0"/>
                <a:cs typeface="Calibri" panose="020F0502020204030204" pitchFamily="34" charset="0"/>
              </a:rPr>
              <a:t>est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400">
                <a:latin typeface="Calibri" panose="020F0502020204030204" pitchFamily="34" charset="0"/>
                <a:cs typeface="Calibri" panose="020F0502020204030204" pitchFamily="34" charset="0"/>
              </a:rPr>
              <a:t> in HiRadMat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F5246A-D554-14FF-F67D-C1E62E8E4AC2}"/>
              </a:ext>
            </a:extLst>
          </p:cNvPr>
          <p:cNvSpPr/>
          <p:nvPr/>
        </p:nvSpPr>
        <p:spPr>
          <a:xfrm>
            <a:off x="6485288" y="2466637"/>
            <a:ext cx="2607411" cy="1905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4BE497-833C-5F14-A8E2-7FF00F700B20}"/>
              </a:ext>
            </a:extLst>
          </p:cNvPr>
          <p:cNvSpPr txBox="1"/>
          <p:nvPr/>
        </p:nvSpPr>
        <p:spPr>
          <a:xfrm>
            <a:off x="6352024" y="809733"/>
            <a:ext cx="1937582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Most complex example 12 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19C937-787F-3506-AD2C-1492E43C0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CA2E6F-DC32-474A-9701-71E02C9AAB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9700" y="2340377"/>
            <a:ext cx="2854828" cy="22475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F396A8-42C1-27EF-7F3A-FC03FF2C7C9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2158" y="2196279"/>
            <a:ext cx="1202550" cy="3651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B4008B-9EB6-DCF4-89B9-B5368E135F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2814" y="3444072"/>
            <a:ext cx="845388" cy="84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6470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6BFF8-AF50-CB50-2321-80EF48EA3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5B7FC2-9968-5DB6-8288-D54720D51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857250"/>
          </a:xfrm>
        </p:spPr>
        <p:txBody>
          <a:bodyPr>
            <a:normAutofit/>
          </a:bodyPr>
          <a:lstStyle/>
          <a:p>
            <a:r>
              <a:rPr lang="de-CH" sz="3200" b="0" dirty="0">
                <a:latin typeface="Calibri" panose="020F0502020204030204" pitchFamily="34" charset="0"/>
                <a:cs typeface="Calibri" panose="020F0502020204030204" pitchFamily="34" charset="0"/>
              </a:rPr>
              <a:t>High-</a:t>
            </a:r>
            <a:r>
              <a:rPr lang="de-CH" sz="3200" b="0" dirty="0" err="1">
                <a:latin typeface="Calibri" panose="020F0502020204030204" pitchFamily="34" charset="0"/>
                <a:cs typeface="Calibri" panose="020F0502020204030204" pitchFamily="34" charset="0"/>
              </a:rPr>
              <a:t>field</a:t>
            </a:r>
            <a:r>
              <a:rPr lang="de-CH" sz="3200" b="0" dirty="0">
                <a:latin typeface="Calibri" panose="020F0502020204030204" pitchFamily="34" charset="0"/>
                <a:cs typeface="Calibri" panose="020F0502020204030204" pitchFamily="34" charset="0"/>
              </a:rPr>
              <a:t> Magnet Technology</a:t>
            </a:r>
            <a:endParaRPr lang="it-IT" sz="3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Footer Placeholder 76">
            <a:extLst>
              <a:ext uri="{FF2B5EF4-FFF2-40B4-BE49-F238E27FC236}">
                <a16:creationId xmlns:a16="http://schemas.microsoft.com/office/drawing/2014/main" id="{614BA762-136A-F94D-DD0F-94CDAE4D8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9349" y="4957394"/>
            <a:ext cx="5764238" cy="206644"/>
          </a:xfrm>
        </p:spPr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22F16-FB86-D308-756D-4DC1DA707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 descr="cernnews1_11-03.jpg">
            <a:extLst>
              <a:ext uri="{FF2B5EF4-FFF2-40B4-BE49-F238E27FC236}">
                <a16:creationId xmlns:a16="http://schemas.microsoft.com/office/drawing/2014/main" id="{6DD94683-911D-193C-5E8B-5E7C53D99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590" y="948389"/>
            <a:ext cx="1981733" cy="18245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8BB3DF-AE31-280E-8757-6457FC7C67A7}"/>
              </a:ext>
            </a:extLst>
          </p:cNvPr>
          <p:cNvSpPr txBox="1"/>
          <p:nvPr/>
        </p:nvSpPr>
        <p:spPr>
          <a:xfrm>
            <a:off x="165909" y="1264568"/>
            <a:ext cx="462211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NbTi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niob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-titanium, operating at 2-4 k)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is standard,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used in LHC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limited to O(8 T)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US" sz="14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Sn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(niobium-tin, operating at 2-4 K)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Can reach O(16 T)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Difficult technology, needs to mature further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Expensive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Used in some points for HL-LHC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Foreseen for FCC-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also in arcs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HTS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(high-temperature superconductor, operating 20 K)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Different options exist, e.g. REBCO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 solenoids &gt; 30 T demonstrated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Still expensive and technology challenges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Applications in other fields, e.g. medical, fusion reactors, power generators for wind energy, engines, 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A7CE8F-546A-8FC1-82D5-1662AAE179B3}"/>
              </a:ext>
            </a:extLst>
          </p:cNvPr>
          <p:cNvSpPr txBox="1"/>
          <p:nvPr/>
        </p:nvSpPr>
        <p:spPr>
          <a:xfrm>
            <a:off x="4932040" y="1418090"/>
            <a:ext cx="19817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Cut through a cable with superconductor embedded in copper, so some remains conductivity in case of a quench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7EF6AE-BCBE-5566-3BC9-5FC9270154B2}"/>
              </a:ext>
            </a:extLst>
          </p:cNvPr>
          <p:cNvGrpSpPr/>
          <p:nvPr/>
        </p:nvGrpSpPr>
        <p:grpSpPr>
          <a:xfrm>
            <a:off x="4572000" y="3035264"/>
            <a:ext cx="4255937" cy="1696726"/>
            <a:chOff x="8414657" y="31852"/>
            <a:chExt cx="3777343" cy="1253524"/>
          </a:xfrm>
        </p:grpSpPr>
        <p:pic>
          <p:nvPicPr>
            <p:cNvPr id="21" name="Picture 2">
              <a:extLst>
                <a:ext uri="{FF2B5EF4-FFF2-40B4-BE49-F238E27FC236}">
                  <a16:creationId xmlns:a16="http://schemas.microsoft.com/office/drawing/2014/main" id="{B31EFEE6-2552-17B5-9E0A-FFAEB3166D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2743" y="106453"/>
              <a:ext cx="3309257" cy="1178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75D6542-1E32-582E-DC1A-4C93E6220CF3}"/>
                </a:ext>
              </a:extLst>
            </p:cNvPr>
            <p:cNvSpPr txBox="1"/>
            <p:nvPr/>
          </p:nvSpPr>
          <p:spPr>
            <a:xfrm>
              <a:off x="8414657" y="31852"/>
              <a:ext cx="1565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REBCO Tape</a:t>
              </a:r>
              <a:endParaRPr lang="en-GB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71661F3-2306-76D7-0197-76A0AA595A36}"/>
              </a:ext>
            </a:extLst>
          </p:cNvPr>
          <p:cNvSpPr txBox="1"/>
          <p:nvPr/>
        </p:nvSpPr>
        <p:spPr>
          <a:xfrm>
            <a:off x="1835696" y="638000"/>
            <a:ext cx="4055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Superconducting magnets reach highest fields, three main technologies for the cables</a:t>
            </a:r>
          </a:p>
        </p:txBody>
      </p:sp>
    </p:spTree>
    <p:extLst>
      <p:ext uri="{BB962C8B-B14F-4D97-AF65-F5344CB8AC3E}">
        <p14:creationId xmlns:p14="http://schemas.microsoft.com/office/powerpoint/2010/main" val="34908620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11CCD89-F493-E4E8-B1A7-82D70476E87D}"/>
              </a:ext>
            </a:extLst>
          </p:cNvPr>
          <p:cNvGrpSpPr>
            <a:grpSpLocks noChangeAspect="1"/>
          </p:cNvGrpSpPr>
          <p:nvPr/>
        </p:nvGrpSpPr>
        <p:grpSpPr>
          <a:xfrm rot="21288596">
            <a:off x="6043684" y="1694726"/>
            <a:ext cx="2600452" cy="850183"/>
            <a:chOff x="-548699" y="2659897"/>
            <a:chExt cx="9720000" cy="3177823"/>
          </a:xfrm>
        </p:grpSpPr>
        <p:pic>
          <p:nvPicPr>
            <p:cNvPr id="17" name="Picture 16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4499CFC6-B450-2502-930B-9B77DAE81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8699" y="2659897"/>
              <a:ext cx="9720000" cy="310265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B17B8B6-2538-F733-01F2-3ED4179E0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1120" y="2778034"/>
              <a:ext cx="9198223" cy="3059686"/>
            </a:xfrm>
            <a:prstGeom prst="rect">
              <a:avLst/>
            </a:prstGeom>
          </p:spPr>
        </p:pic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857250"/>
          </a:xfrm>
        </p:spPr>
        <p:txBody>
          <a:bodyPr>
            <a:normAutofit/>
          </a:bodyPr>
          <a:lstStyle/>
          <a:p>
            <a:r>
              <a:rPr lang="en-CH" sz="3200" b="0" dirty="0">
                <a:latin typeface="Calibri" panose="020F0502020204030204" pitchFamily="34" charset="0"/>
                <a:cs typeface="Calibri" panose="020F0502020204030204" pitchFamily="34" charset="0"/>
              </a:rPr>
              <a:t>Solenoid R&amp;D</a:t>
            </a:r>
            <a:endParaRPr lang="it-IT" sz="3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3C0696-64B4-6C04-7BC7-0CD7DC12FC78}"/>
              </a:ext>
            </a:extLst>
          </p:cNvPr>
          <p:cNvSpPr txBox="1"/>
          <p:nvPr/>
        </p:nvSpPr>
        <p:spPr>
          <a:xfrm>
            <a:off x="5701211" y="645344"/>
            <a:ext cx="2029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23461">
              <a:defRPr/>
            </a:pPr>
            <a:r>
              <a:rPr lang="en-CH" sz="1350" b="1" dirty="0">
                <a:latin typeface="Calibri" panose="020F0502020204030204"/>
              </a:rPr>
              <a:t>Target solenoid, </a:t>
            </a:r>
            <a:r>
              <a:rPr lang="en-CH" sz="1350" dirty="0">
                <a:latin typeface="Calibri" panose="020F0502020204030204"/>
              </a:rPr>
              <a:t>20 T, 20 K</a:t>
            </a: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C6319CCC-75E1-D3F7-D797-AE807BC7D4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65" t="1184" b="-444"/>
          <a:stretch/>
        </p:blipFill>
        <p:spPr>
          <a:xfrm>
            <a:off x="3132109" y="2520638"/>
            <a:ext cx="1652220" cy="1218460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9617E6B4-E190-E717-80EE-549068EEB601}"/>
              </a:ext>
            </a:extLst>
          </p:cNvPr>
          <p:cNvSpPr txBox="1"/>
          <p:nvPr/>
        </p:nvSpPr>
        <p:spPr>
          <a:xfrm>
            <a:off x="3059832" y="2759960"/>
            <a:ext cx="1808893" cy="281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27" dirty="0">
                <a:solidFill>
                  <a:srgbClr val="FFFF00"/>
                </a:solidFill>
              </a:rPr>
              <a:t>MIT “VIPER” conductor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1D9300-A14F-3214-7256-C38AF3027074}"/>
              </a:ext>
            </a:extLst>
          </p:cNvPr>
          <p:cNvSpPr txBox="1"/>
          <p:nvPr/>
        </p:nvSpPr>
        <p:spPr>
          <a:xfrm>
            <a:off x="2269881" y="1407469"/>
            <a:ext cx="1592773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A Portone, P. Testoni, J. Lorenzo Gomez, F4E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4F7DC7-4A4A-9984-3088-C9B732599B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109" y="3707163"/>
            <a:ext cx="1646929" cy="10968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390DF88-C5EF-C384-95D5-FEBCE97B4A6D}"/>
              </a:ext>
            </a:extLst>
          </p:cNvPr>
          <p:cNvSpPr txBox="1"/>
          <p:nvPr/>
        </p:nvSpPr>
        <p:spPr>
          <a:xfrm>
            <a:off x="3071641" y="3965034"/>
            <a:ext cx="1736374" cy="4658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27" dirty="0">
                <a:solidFill>
                  <a:srgbClr val="FFFF00"/>
                </a:solidFill>
              </a:rPr>
              <a:t>MuCol HTS conductor</a:t>
            </a:r>
          </a:p>
          <a:p>
            <a:pPr algn="ctr"/>
            <a:r>
              <a:rPr lang="en-CH" sz="1200" dirty="0">
                <a:solidFill>
                  <a:srgbClr val="FFFF00"/>
                </a:solidFill>
                <a:latin typeface="Calibri" panose="020F0502020204030204"/>
              </a:rPr>
              <a:t>Operating current: 61 kA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E5A0F381-291F-CE67-9C11-F0755B222B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160" t="10050" r="37329" b="6573"/>
          <a:stretch/>
        </p:blipFill>
        <p:spPr>
          <a:xfrm>
            <a:off x="1691680" y="3137180"/>
            <a:ext cx="1155792" cy="1738826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37B176C5-770C-0FC8-02CF-A96DEEDC05FD}"/>
              </a:ext>
            </a:extLst>
          </p:cNvPr>
          <p:cNvSpPr txBox="1"/>
          <p:nvPr/>
        </p:nvSpPr>
        <p:spPr>
          <a:xfrm>
            <a:off x="1591596" y="1909180"/>
            <a:ext cx="18149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23461">
              <a:defRPr/>
            </a:pPr>
            <a:r>
              <a:rPr lang="en-CH" sz="1400" b="1" dirty="0">
                <a:latin typeface="Calibri" panose="020F0502020204030204"/>
              </a:rPr>
              <a:t>Final Cooling solenoid</a:t>
            </a:r>
          </a:p>
          <a:p>
            <a:pPr defTabSz="623461">
              <a:defRPr/>
            </a:pPr>
            <a:r>
              <a:rPr lang="en-US" sz="1400" b="1" dirty="0">
                <a:latin typeface="Calibri" panose="020F0502020204030204"/>
              </a:rPr>
              <a:t>G</a:t>
            </a:r>
            <a:r>
              <a:rPr lang="en-CH" sz="1400" b="1" dirty="0">
                <a:latin typeface="Calibri" panose="020F0502020204030204"/>
              </a:rPr>
              <a:t>oal 40 T</a:t>
            </a:r>
          </a:p>
          <a:p>
            <a:pPr defTabSz="623461">
              <a:defRPr/>
            </a:pPr>
            <a:r>
              <a:rPr lang="en-CH" sz="1400" b="1" dirty="0">
                <a:latin typeface="Calibri" panose="020F0502020204030204"/>
              </a:rPr>
              <a:t>Estimation of limit</a:t>
            </a:r>
          </a:p>
        </p:txBody>
      </p:sp>
      <p:pic>
        <p:nvPicPr>
          <p:cNvPr id="75" name="Picture 74" descr="Logo, company name&#10;&#10;Description automatically generated">
            <a:extLst>
              <a:ext uri="{FF2B5EF4-FFF2-40B4-BE49-F238E27FC236}">
                <a16:creationId xmlns:a16="http://schemas.microsoft.com/office/drawing/2014/main" id="{A1ECA758-F86A-243B-3A36-227815151D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4296" y="2639059"/>
            <a:ext cx="1323377" cy="457930"/>
          </a:xfrm>
          <a:prstGeom prst="rect">
            <a:avLst/>
          </a:prstGeom>
        </p:spPr>
      </p:pic>
      <p:sp>
        <p:nvSpPr>
          <p:cNvPr id="77" name="Footer Placeholder 76">
            <a:extLst>
              <a:ext uri="{FF2B5EF4-FFF2-40B4-BE49-F238E27FC236}">
                <a16:creationId xmlns:a16="http://schemas.microsoft.com/office/drawing/2014/main" id="{3379BA91-115F-1FF0-2DE2-C4BB3926A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9349" y="4957394"/>
            <a:ext cx="5764238" cy="206644"/>
          </a:xfrm>
        </p:spPr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55205F-3D5A-8158-E66D-8C224EB5086F}"/>
              </a:ext>
            </a:extLst>
          </p:cNvPr>
          <p:cNvSpPr txBox="1"/>
          <p:nvPr/>
        </p:nvSpPr>
        <p:spPr>
          <a:xfrm>
            <a:off x="39232" y="896982"/>
            <a:ext cx="374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Started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HTS solenoid 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development for high fields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ynergies with fusion reactors, NRI, power generators for windmills, 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C1D5E3-5267-C0ED-3ED7-AF40E94F05F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447" y="1779662"/>
            <a:ext cx="1196514" cy="24306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63625B-C21D-3B10-A87E-F7C5DACE4207}"/>
              </a:ext>
            </a:extLst>
          </p:cNvPr>
          <p:cNvSpPr txBox="1"/>
          <p:nvPr/>
        </p:nvSpPr>
        <p:spPr>
          <a:xfrm>
            <a:off x="293346" y="3543975"/>
            <a:ext cx="1262018" cy="747772"/>
          </a:xfrm>
          <a:prstGeom prst="rect">
            <a:avLst/>
          </a:prstGeom>
          <a:noFill/>
        </p:spPr>
        <p:txBody>
          <a:bodyPr wrap="square" lIns="100459" tIns="50230" rIns="100459" bIns="50230" rtlCol="0">
            <a:spAutoFit/>
          </a:bodyPr>
          <a:lstStyle/>
          <a:p>
            <a:pPr lvl="0"/>
            <a:r>
              <a:rPr lang="en-US" sz="1400" b="1" dirty="0">
                <a:solidFill>
                  <a:srgbClr val="FFFF00"/>
                </a:solidFill>
                <a:latin typeface="Calibri"/>
                <a:cs typeface="Calibri"/>
              </a:rPr>
              <a:t>NHFML</a:t>
            </a:r>
          </a:p>
          <a:p>
            <a:r>
              <a:rPr lang="en-US" sz="1400" dirty="0">
                <a:solidFill>
                  <a:srgbClr val="FFFF00"/>
                </a:solidFill>
                <a:latin typeface="Calibri"/>
                <a:cs typeface="Calibri"/>
              </a:rPr>
              <a:t>32 T solenoid with 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D7091-0BF4-3DC1-C522-F47B58327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1" name="Picture 10" descr="A picture containing bicycle, ground, parked&#10;&#10;Description automatically generated">
            <a:extLst>
              <a:ext uri="{FF2B5EF4-FFF2-40B4-BE49-F238E27FC236}">
                <a16:creationId xmlns:a16="http://schemas.microsoft.com/office/drawing/2014/main" id="{8345644B-E16B-A51A-63F1-91505373DA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43607" y="2492272"/>
            <a:ext cx="2817425" cy="21034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962CEE0-6B76-AC1A-EAE6-96755FD95951}"/>
              </a:ext>
            </a:extLst>
          </p:cNvPr>
          <p:cNvSpPr txBox="1"/>
          <p:nvPr/>
        </p:nvSpPr>
        <p:spPr>
          <a:xfrm>
            <a:off x="5530574" y="951514"/>
            <a:ext cx="3073874" cy="767480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15 T Nb</a:t>
            </a:r>
            <a:r>
              <a:rPr lang="en-US" sz="1500" baseline="-25000" dirty="0">
                <a:latin typeface="Calibri"/>
                <a:cs typeface="Calibri"/>
              </a:rPr>
              <a:t>3</a:t>
            </a:r>
            <a:r>
              <a:rPr lang="en-US" sz="1500" dirty="0">
                <a:latin typeface="Calibri"/>
                <a:cs typeface="Calibri"/>
              </a:rPr>
              <a:t>Sn with 5 T resistive insert</a:t>
            </a:r>
          </a:p>
          <a:p>
            <a:r>
              <a:rPr lang="en-US" sz="1500" dirty="0">
                <a:latin typeface="Calibri"/>
                <a:cs typeface="Calibri"/>
              </a:rPr>
              <a:t>Or 20 T HTS seems possible</a:t>
            </a:r>
          </a:p>
          <a:p>
            <a:r>
              <a:rPr lang="en-US" sz="1500" dirty="0">
                <a:latin typeface="Calibri"/>
                <a:cs typeface="Calibri"/>
              </a:rPr>
              <a:t>Relevant for advanced fusion reactors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02FF8F-A19D-F83A-A6B3-C377CEDED273}"/>
              </a:ext>
            </a:extLst>
          </p:cNvPr>
          <p:cNvSpPr txBox="1"/>
          <p:nvPr/>
        </p:nvSpPr>
        <p:spPr>
          <a:xfrm>
            <a:off x="6034095" y="2499742"/>
            <a:ext cx="2736304" cy="382760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Calibri"/>
                <a:cs typeface="Calibri"/>
              </a:rPr>
              <a:t>ITER Central Solenoid Model Coil</a:t>
            </a:r>
          </a:p>
          <a:p>
            <a:r>
              <a:rPr lang="en-US" sz="1000" dirty="0">
                <a:solidFill>
                  <a:schemeClr val="bg1"/>
                </a:solidFill>
                <a:latin typeface="Calibri"/>
                <a:cs typeface="Calibri"/>
              </a:rPr>
              <a:t>13 T in 1.7 m (LTS)</a:t>
            </a:r>
          </a:p>
        </p:txBody>
      </p:sp>
    </p:spTree>
    <p:extLst>
      <p:ext uri="{BB962C8B-B14F-4D97-AF65-F5344CB8AC3E}">
        <p14:creationId xmlns:p14="http://schemas.microsoft.com/office/powerpoint/2010/main" val="3549531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Acceleration Complex</a:t>
            </a: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 rotWithShape="1">
          <a:blip r:embed="rId2"/>
          <a:srcRect l="59861" r="14313" b="50107"/>
          <a:stretch/>
        </p:blipFill>
        <p:spPr>
          <a:xfrm>
            <a:off x="112029" y="920930"/>
            <a:ext cx="2174647" cy="208286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98668" y="3227953"/>
            <a:ext cx="1572585" cy="1024791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/>
                <a:cs typeface="Calibri"/>
              </a:rPr>
              <a:t>EMMA </a:t>
            </a:r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proof of FFA principle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  <a:p>
            <a:endParaRPr lang="en-US" sz="12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Nature Physics 8, 243–247 (2012)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1544474"/>
            <a:ext cx="3939072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Core is sequence of pulsed synchrotron (0.4-11 </a:t>
            </a:r>
            <a:r>
              <a:rPr lang="en-US" sz="1400" dirty="0" err="1">
                <a:latin typeface="Calibri"/>
                <a:cs typeface="Calibri"/>
              </a:rPr>
              <a:t>ms</a:t>
            </a:r>
            <a:r>
              <a:rPr lang="en-US" sz="1400" dirty="0">
                <a:latin typeface="Calibri"/>
                <a:cs typeface="Calibri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Alternative FFA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054B99-AF37-1766-852D-85777514E2DB}"/>
              </a:ext>
            </a:extLst>
          </p:cNvPr>
          <p:cNvSpPr txBox="1"/>
          <p:nvPr/>
        </p:nvSpPr>
        <p:spPr>
          <a:xfrm>
            <a:off x="35496" y="3399153"/>
            <a:ext cx="2987711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Lattice and integration: A. Chance et al. (CEA)</a:t>
            </a:r>
          </a:p>
          <a:p>
            <a:r>
              <a:rPr lang="en-US" sz="1200" dirty="0">
                <a:latin typeface="Calibri"/>
                <a:cs typeface="Calibri"/>
              </a:rPr>
              <a:t>Long. dynamics and RF systems: H. </a:t>
            </a:r>
            <a:r>
              <a:rPr lang="en-US" sz="1200" dirty="0" err="1">
                <a:latin typeface="Calibri"/>
                <a:cs typeface="Calibri"/>
              </a:rPr>
              <a:t>Damerell</a:t>
            </a:r>
            <a:r>
              <a:rPr lang="en-US" sz="1200" dirty="0">
                <a:latin typeface="Calibri"/>
                <a:cs typeface="Calibri"/>
              </a:rPr>
              <a:t>, U. van </a:t>
            </a:r>
            <a:r>
              <a:rPr lang="en-US" sz="1200" dirty="0" err="1">
                <a:latin typeface="Calibri"/>
                <a:cs typeface="Calibri"/>
              </a:rPr>
              <a:t>Rienen</a:t>
            </a:r>
            <a:r>
              <a:rPr lang="en-US" sz="1200" dirty="0">
                <a:latin typeface="Calibri"/>
                <a:cs typeface="Calibri"/>
              </a:rPr>
              <a:t>, A. </a:t>
            </a:r>
            <a:r>
              <a:rPr lang="en-US" sz="1200" dirty="0" err="1">
                <a:latin typeface="Calibri"/>
                <a:cs typeface="Calibri"/>
              </a:rPr>
              <a:t>Grudiev</a:t>
            </a:r>
            <a:r>
              <a:rPr lang="en-US" sz="1200" dirty="0">
                <a:latin typeface="Calibri"/>
                <a:cs typeface="Calibri"/>
              </a:rPr>
              <a:t> et al. (Rostock, Milano, CERN)</a:t>
            </a:r>
          </a:p>
          <a:p>
            <a:r>
              <a:rPr lang="en-US" sz="1200" dirty="0">
                <a:latin typeface="Calibri"/>
                <a:cs typeface="Calibri"/>
              </a:rPr>
              <a:t>Power converter: F. </a:t>
            </a:r>
            <a:r>
              <a:rPr lang="en-US" sz="1200" dirty="0" err="1">
                <a:latin typeface="Calibri"/>
                <a:cs typeface="Calibri"/>
              </a:rPr>
              <a:t>Boattini</a:t>
            </a:r>
            <a:r>
              <a:rPr lang="en-US" sz="1200" dirty="0">
                <a:latin typeface="Calibri"/>
                <a:cs typeface="Calibri"/>
              </a:rPr>
              <a:t> et al.</a:t>
            </a:r>
          </a:p>
          <a:p>
            <a:r>
              <a:rPr lang="en-US" sz="1200" dirty="0">
                <a:latin typeface="Calibri"/>
                <a:cs typeface="Calibri"/>
              </a:rPr>
              <a:t>Magnets: L. </a:t>
            </a:r>
            <a:r>
              <a:rPr lang="en-US" sz="1200" dirty="0" err="1">
                <a:latin typeface="Calibri"/>
                <a:cs typeface="Calibri"/>
              </a:rPr>
              <a:t>Bottura</a:t>
            </a:r>
            <a:r>
              <a:rPr lang="en-US" sz="1200" dirty="0">
                <a:latin typeface="Calibri"/>
                <a:cs typeface="Calibri"/>
              </a:rPr>
              <a:t> et al. (LNCMI, Darmstadt, Bologna, Twente)</a:t>
            </a:r>
          </a:p>
          <a:p>
            <a:r>
              <a:rPr lang="en-US" sz="1200" dirty="0">
                <a:latin typeface="Calibri"/>
                <a:cs typeface="Calibri"/>
              </a:rPr>
              <a:t>FFA: S. Machida et al. (RAL)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CD56A0-5245-E64F-A32B-70B95C1036A7}"/>
              </a:ext>
            </a:extLst>
          </p:cNvPr>
          <p:cNvSpPr txBox="1"/>
          <p:nvPr/>
        </p:nvSpPr>
        <p:spPr>
          <a:xfrm>
            <a:off x="6284382" y="4127020"/>
            <a:ext cx="2320066" cy="8209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Lattice:</a:t>
            </a:r>
          </a:p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Hybrid design works</a:t>
            </a:r>
          </a:p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Can spread RF in the arcs</a:t>
            </a:r>
            <a:endParaRPr lang="en-US" sz="1400" dirty="0">
              <a:latin typeface="Calibri" panose="020F0502020204030204" pitchFamily="34" charset="0"/>
              <a:ea typeface="Noto Sans CJK SC" pitchFamily="2"/>
              <a:cs typeface="Calibri" panose="020F0502020204030204" pitchFamily="34" charset="0"/>
            </a:endParaRPr>
          </a:p>
        </p:txBody>
      </p:sp>
      <p:sp>
        <p:nvSpPr>
          <p:cNvPr id="31" name="Espace réservé du numéro de diapositive 3">
            <a:extLst>
              <a:ext uri="{FF2B5EF4-FFF2-40B4-BE49-F238E27FC236}">
                <a16:creationId xmlns:a16="http://schemas.microsoft.com/office/drawing/2014/main" id="{D9BC947D-C9D8-5240-57C8-C89C9C2F90F4}"/>
              </a:ext>
            </a:extLst>
          </p:cNvPr>
          <p:cNvSpPr txBox="1">
            <a:spLocks/>
          </p:cNvSpPr>
          <p:nvPr/>
        </p:nvSpPr>
        <p:spPr>
          <a:xfrm>
            <a:off x="5369483" y="4642040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95F8446-9143-77A8-86B6-A1C0B643FB03}"/>
              </a:ext>
            </a:extLst>
          </p:cNvPr>
          <p:cNvSpPr/>
          <p:nvPr/>
        </p:nvSpPr>
        <p:spPr>
          <a:xfrm>
            <a:off x="6344273" y="1563638"/>
            <a:ext cx="2764231" cy="24963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1076DA-73AA-2CA3-BEDF-CCE21C2C09FC}"/>
              </a:ext>
            </a:extLst>
          </p:cNvPr>
          <p:cNvGrpSpPr/>
          <p:nvPr/>
        </p:nvGrpSpPr>
        <p:grpSpPr>
          <a:xfrm>
            <a:off x="6444208" y="1654674"/>
            <a:ext cx="2492120" cy="1656320"/>
            <a:chOff x="9073271" y="484373"/>
            <a:chExt cx="2752969" cy="1864037"/>
          </a:xfrm>
        </p:grpSpPr>
        <p:pic>
          <p:nvPicPr>
            <p:cNvPr id="50" name="Picture 49" descr="A picture containing text, screenshot, colorfulness, circle&#10;&#10;Description automatically generated">
              <a:extLst>
                <a:ext uri="{FF2B5EF4-FFF2-40B4-BE49-F238E27FC236}">
                  <a16:creationId xmlns:a16="http://schemas.microsoft.com/office/drawing/2014/main" id="{23666100-8EDA-5CFE-2374-63B663A3DD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68"/>
            <a:stretch/>
          </p:blipFill>
          <p:spPr>
            <a:xfrm>
              <a:off x="9073271" y="484373"/>
              <a:ext cx="2752969" cy="1864037"/>
            </a:xfrm>
            <a:prstGeom prst="rect">
              <a:avLst/>
            </a:prstGeom>
          </p:spPr>
        </p:pic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C4CEECF-A42C-C270-A123-CA97C9D94337}"/>
                </a:ext>
              </a:extLst>
            </p:cNvPr>
            <p:cNvCxnSpPr>
              <a:cxnSpLocks/>
            </p:cNvCxnSpPr>
            <p:nvPr/>
          </p:nvCxnSpPr>
          <p:spPr>
            <a:xfrm>
              <a:off x="11826240" y="488183"/>
              <a:ext cx="0" cy="1546714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0380DBA-C428-595B-E090-4ED393D82BFB}"/>
                </a:ext>
              </a:extLst>
            </p:cNvPr>
            <p:cNvSpPr txBox="1"/>
            <p:nvPr/>
          </p:nvSpPr>
          <p:spPr>
            <a:xfrm>
              <a:off x="9407939" y="484373"/>
              <a:ext cx="1740121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Long. Distribution assumed at injection in RCS1 </a:t>
              </a:r>
              <a:endParaRPr lang="en-GB" sz="825" dirty="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59D26D3A-2615-BE2E-6F48-9682D12B67CA}"/>
              </a:ext>
            </a:extLst>
          </p:cNvPr>
          <p:cNvSpPr txBox="1"/>
          <p:nvPr/>
        </p:nvSpPr>
        <p:spPr>
          <a:xfrm>
            <a:off x="6344273" y="3238986"/>
            <a:ext cx="2692223" cy="820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RF:</a:t>
            </a:r>
          </a:p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1.3 GHz cavities appear possible</a:t>
            </a:r>
          </a:p>
          <a:p>
            <a:pPr marL="285750" indent="-285750" hangingPunct="0">
              <a:lnSpc>
                <a:spcPct val="115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in spite of high bunch charge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3D0BC17-EDD4-342F-472C-DCC359CF510E}"/>
              </a:ext>
            </a:extLst>
          </p:cNvPr>
          <p:cNvSpPr/>
          <p:nvPr/>
        </p:nvSpPr>
        <p:spPr>
          <a:xfrm>
            <a:off x="2283724" y="483519"/>
            <a:ext cx="4647701" cy="10603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87B29C5-8252-6307-8230-F499FB33DB32}"/>
              </a:ext>
            </a:extLst>
          </p:cNvPr>
          <p:cNvSpPr/>
          <p:nvPr/>
        </p:nvSpPr>
        <p:spPr>
          <a:xfrm>
            <a:off x="3059832" y="2139702"/>
            <a:ext cx="3215042" cy="27363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1" name="Picture 70" descr="A diagram of a hybrid tunnel&#10;&#10;Description automatically generated">
            <a:extLst>
              <a:ext uri="{FF2B5EF4-FFF2-40B4-BE49-F238E27FC236}">
                <a16:creationId xmlns:a16="http://schemas.microsoft.com/office/drawing/2014/main" id="{7BD48AEA-FDD8-40EF-36C5-D9F96E124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555526"/>
            <a:ext cx="4520524" cy="89982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B5A19896-23D0-6831-713F-18D59B86B5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0" y="2368240"/>
            <a:ext cx="3085728" cy="2219734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16DA1B81-D4EC-9A7C-BBA1-E16731C8499C}"/>
              </a:ext>
            </a:extLst>
          </p:cNvPr>
          <p:cNvSpPr txBox="1"/>
          <p:nvPr/>
        </p:nvSpPr>
        <p:spPr>
          <a:xfrm>
            <a:off x="3771125" y="2119957"/>
            <a:ext cx="2083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Superconducting magnets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09C3EAC-CB51-0F3A-DF78-99B4531B52ED}"/>
              </a:ext>
            </a:extLst>
          </p:cNvPr>
          <p:cNvCxnSpPr>
            <a:cxnSpLocks/>
          </p:cNvCxnSpPr>
          <p:nvPr/>
        </p:nvCxnSpPr>
        <p:spPr>
          <a:xfrm>
            <a:off x="3985320" y="2642282"/>
            <a:ext cx="0" cy="21750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0079906-71A4-3FD0-8358-FB06970AA903}"/>
              </a:ext>
            </a:extLst>
          </p:cNvPr>
          <p:cNvCxnSpPr>
            <a:cxnSpLocks/>
          </p:cNvCxnSpPr>
          <p:nvPr/>
        </p:nvCxnSpPr>
        <p:spPr>
          <a:xfrm>
            <a:off x="5569496" y="2642282"/>
            <a:ext cx="0" cy="21750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122A474-9369-93F9-23C4-3BCE48D55473}"/>
              </a:ext>
            </a:extLst>
          </p:cNvPr>
          <p:cNvSpPr txBox="1"/>
          <p:nvPr/>
        </p:nvSpPr>
        <p:spPr>
          <a:xfrm>
            <a:off x="3913312" y="4299942"/>
            <a:ext cx="179959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Fast-ramping magnets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895308C2-4955-77B0-DCBB-E71553F1C0CA}"/>
              </a:ext>
            </a:extLst>
          </p:cNvPr>
          <p:cNvCxnSpPr>
            <a:cxnSpLocks/>
          </p:cNvCxnSpPr>
          <p:nvPr/>
        </p:nvCxnSpPr>
        <p:spPr>
          <a:xfrm flipV="1">
            <a:off x="4813110" y="4011910"/>
            <a:ext cx="0" cy="288032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CF4454-57E8-6A8E-282A-6C79CA9007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0405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930" y="11717"/>
            <a:ext cx="6170141" cy="376062"/>
          </a:xfrm>
        </p:spPr>
        <p:txBody>
          <a:bodyPr/>
          <a:lstStyle/>
          <a:p>
            <a:r>
              <a:rPr lang="en-US" sz="3200" b="0" dirty="0">
                <a:latin typeface="Calibri" panose="020F0502020204030204" pitchFamily="34" charset="0"/>
                <a:cs typeface="Calibri" panose="020F0502020204030204" pitchFamily="34" charset="0"/>
              </a:rPr>
              <a:t>Fast-ramping Magnet System</a:t>
            </a:r>
          </a:p>
        </p:txBody>
      </p:sp>
      <p:pic>
        <p:nvPicPr>
          <p:cNvPr id="8" name="Picture 7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DF4E25EA-6541-AC79-E09C-42F03603F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90" y="1895612"/>
            <a:ext cx="1305262" cy="945000"/>
          </a:xfrm>
          <a:prstGeom prst="rect">
            <a:avLst/>
          </a:prstGeom>
        </p:spPr>
      </p:pic>
      <p:pic>
        <p:nvPicPr>
          <p:cNvPr id="11" name="Picture 10" descr="Square&#10;&#10;Description automatically generated">
            <a:extLst>
              <a:ext uri="{FF2B5EF4-FFF2-40B4-BE49-F238E27FC236}">
                <a16:creationId xmlns:a16="http://schemas.microsoft.com/office/drawing/2014/main" id="{2AD65E06-DB27-4B17-918D-8F49CBD77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310" y="1895612"/>
            <a:ext cx="1058920" cy="945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36DF87B-CC2E-E83F-9F96-7D4692070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8782" y="1895612"/>
            <a:ext cx="1072777" cy="945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ECBC2B-34BC-DA1E-3BA6-93D4F76CC90A}"/>
              </a:ext>
            </a:extLst>
          </p:cNvPr>
          <p:cNvSpPr txBox="1"/>
          <p:nvPr/>
        </p:nvSpPr>
        <p:spPr>
          <a:xfrm>
            <a:off x="435241" y="2893898"/>
            <a:ext cx="768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5.07 kJ/m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700791-5BF0-F5F4-1971-3C8532DF4475}"/>
              </a:ext>
            </a:extLst>
          </p:cNvPr>
          <p:cNvSpPr txBox="1"/>
          <p:nvPr/>
        </p:nvSpPr>
        <p:spPr>
          <a:xfrm>
            <a:off x="1612318" y="2893898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5.65…7.14 kJ/m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1C58C7-C040-3502-BF61-A9605F6B95DB}"/>
              </a:ext>
            </a:extLst>
          </p:cNvPr>
          <p:cNvSpPr txBox="1"/>
          <p:nvPr/>
        </p:nvSpPr>
        <p:spPr>
          <a:xfrm>
            <a:off x="3134690" y="2893898"/>
            <a:ext cx="768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5.89 kJ/m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E47731-85F3-5556-8A99-8CA3540414E7}"/>
              </a:ext>
            </a:extLst>
          </p:cNvPr>
          <p:cNvSpPr txBox="1"/>
          <p:nvPr/>
        </p:nvSpPr>
        <p:spPr>
          <a:xfrm>
            <a:off x="138590" y="1059582"/>
            <a:ext cx="4208493" cy="715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Calibri" panose="020F0502020204030204" pitchFamily="34" charset="0"/>
                <a:cs typeface="Calibri" panose="020F0502020204030204" pitchFamily="34" charset="0"/>
              </a:rPr>
              <a:t>Efficient energy recovery</a:t>
            </a: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resistive dipoles (</a:t>
            </a:r>
            <a:r>
              <a:rPr lang="en-CH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O(100MJ)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en-CH" sz="13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Synchronisation of magnets and RF for power and cost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962983-8236-A0F4-B355-A914F062C2B3}"/>
              </a:ext>
            </a:extLst>
          </p:cNvPr>
          <p:cNvSpPr txBox="1"/>
          <p:nvPr/>
        </p:nvSpPr>
        <p:spPr>
          <a:xfrm>
            <a:off x="1892414" y="3272666"/>
            <a:ext cx="2307705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Could consider using HTS dipoles for largest ring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7F455B-603A-F427-6FDD-F87556D0EC97}"/>
              </a:ext>
            </a:extLst>
          </p:cNvPr>
          <p:cNvSpPr txBox="1"/>
          <p:nvPr/>
        </p:nvSpPr>
        <p:spPr>
          <a:xfrm>
            <a:off x="4219676" y="4244980"/>
            <a:ext cx="1186543" cy="428066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091" dirty="0"/>
              <a:t>F. Boattini et al.</a:t>
            </a:r>
          </a:p>
          <a:p>
            <a:r>
              <a:rPr lang="en-CH" sz="1091" dirty="0"/>
              <a:t>D. Amorim et al.</a:t>
            </a:r>
          </a:p>
        </p:txBody>
      </p:sp>
      <p:pic>
        <p:nvPicPr>
          <p:cNvPr id="5" name="Picture 4" descr="A picture containing diagram, text, line, plan&#10;&#10;Description automatically generated">
            <a:extLst>
              <a:ext uri="{FF2B5EF4-FFF2-40B4-BE49-F238E27FC236}">
                <a16:creationId xmlns:a16="http://schemas.microsoft.com/office/drawing/2014/main" id="{B2B2B51C-9ABA-3EB9-C065-278B348DFD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5949" y="1563638"/>
            <a:ext cx="2768539" cy="130565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4031E76-3822-3AB6-A115-00BD498836B3}"/>
              </a:ext>
            </a:extLst>
          </p:cNvPr>
          <p:cNvSpPr txBox="1">
            <a:spLocks/>
          </p:cNvSpPr>
          <p:nvPr/>
        </p:nvSpPr>
        <p:spPr>
          <a:xfrm>
            <a:off x="4878928" y="1169065"/>
            <a:ext cx="2519064" cy="1052421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Commutated resonance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Attractive novel option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Better control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Much less capacitors</a:t>
            </a:r>
          </a:p>
          <a:p>
            <a:pPr marL="0" indent="0">
              <a:buFont typeface="Arial"/>
              <a:buNone/>
            </a:pPr>
            <a:endParaRPr lang="en-US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9F3114-F31B-E378-526C-F742B8418FE8}"/>
              </a:ext>
            </a:extLst>
          </p:cNvPr>
          <p:cNvSpPr txBox="1"/>
          <p:nvPr/>
        </p:nvSpPr>
        <p:spPr>
          <a:xfrm>
            <a:off x="4796918" y="863702"/>
            <a:ext cx="3749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Differerent power converter options investigated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29E1A1F-C992-8930-2667-E453D43FA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18" y="4954273"/>
            <a:ext cx="5228387" cy="281773"/>
          </a:xfrm>
        </p:spPr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pic>
        <p:nvPicPr>
          <p:cNvPr id="10" name="Picture 9" descr="ncelnngpfnakapbn.png">
            <a:extLst>
              <a:ext uri="{FF2B5EF4-FFF2-40B4-BE49-F238E27FC236}">
                <a16:creationId xmlns:a16="http://schemas.microsoft.com/office/drawing/2014/main" id="{5D187720-826E-FC3D-72AD-5BCCD27D16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54" y="3327985"/>
            <a:ext cx="1686791" cy="12606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B58480A-53EF-50EE-8F5A-E952B78AEEC8}"/>
              </a:ext>
            </a:extLst>
          </p:cNvPr>
          <p:cNvSpPr txBox="1"/>
          <p:nvPr/>
        </p:nvSpPr>
        <p:spPr>
          <a:xfrm>
            <a:off x="22721" y="4587974"/>
            <a:ext cx="1867683" cy="251674"/>
          </a:xfrm>
          <a:prstGeom prst="rect">
            <a:avLst/>
          </a:prstGeom>
          <a:noFill/>
        </p:spPr>
        <p:txBody>
          <a:bodyPr wrap="square" lIns="81597" tIns="40800" rIns="81597" bIns="40800" rtlCol="0">
            <a:spAutoFit/>
          </a:bodyPr>
          <a:lstStyle/>
          <a:p>
            <a:pPr lvl="0"/>
            <a:r>
              <a:rPr lang="en-US" sz="1100" b="1" dirty="0"/>
              <a:t>FNAL </a:t>
            </a:r>
            <a:r>
              <a:rPr lang="en-US" sz="1100" dirty="0"/>
              <a:t>300 T/s HTS magnet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6682FB-FCB8-7004-B16A-74F62A2B4D1E}"/>
              </a:ext>
            </a:extLst>
          </p:cNvPr>
          <p:cNvSpPr txBox="1"/>
          <p:nvPr/>
        </p:nvSpPr>
        <p:spPr>
          <a:xfrm>
            <a:off x="1917101" y="3868465"/>
            <a:ext cx="2237764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Simple</a:t>
            </a:r>
            <a:r>
              <a:rPr lang="en-US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HTS racetrack dipole </a:t>
            </a: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could match the beam requirements and aperture for static magnets</a:t>
            </a:r>
            <a:endParaRPr lang="en-CH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83C32CF-6517-E7F5-9BC6-AADB6B9DC80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7037196" y="3075806"/>
            <a:ext cx="1927292" cy="137665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579A05B-588F-F238-9A76-6B3B78D2CE91}"/>
              </a:ext>
            </a:extLst>
          </p:cNvPr>
          <p:cNvSpPr txBox="1">
            <a:spLocks/>
          </p:cNvSpPr>
          <p:nvPr/>
        </p:nvSpPr>
        <p:spPr>
          <a:xfrm>
            <a:off x="4330863" y="2613646"/>
            <a:ext cx="2519064" cy="945000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19A466B3-4BB2-77BA-A38D-AA2309C956E8}"/>
              </a:ext>
            </a:extLst>
          </p:cNvPr>
          <p:cNvSpPr txBox="1">
            <a:spLocks/>
          </p:cNvSpPr>
          <p:nvPr/>
        </p:nvSpPr>
        <p:spPr>
          <a:xfrm>
            <a:off x="4698739" y="3147814"/>
            <a:ext cx="2609565" cy="597307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Beampipe study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Eddy currents vs impedance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Maybe ceramic chamber with stripes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28FCB0-97B0-6EF2-ADAC-07E1E8DF0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2194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930" y="11717"/>
            <a:ext cx="6170141" cy="376062"/>
          </a:xfrm>
        </p:spPr>
        <p:txBody>
          <a:bodyPr/>
          <a:lstStyle/>
          <a:p>
            <a:r>
              <a:rPr lang="en-US" sz="3200" b="0" dirty="0">
                <a:latin typeface="Calibri" panose="020F0502020204030204" pitchFamily="34" charset="0"/>
                <a:cs typeface="Calibri" panose="020F0502020204030204" pitchFamily="34" charset="0"/>
              </a:rPr>
              <a:t>Collider Ring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29E1A1F-C992-8930-2667-E453D43FA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18" y="4876006"/>
            <a:ext cx="5228387" cy="281773"/>
          </a:xfrm>
        </p:spPr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579A05B-588F-F238-9A76-6B3B78D2CE91}"/>
              </a:ext>
            </a:extLst>
          </p:cNvPr>
          <p:cNvSpPr txBox="1">
            <a:spLocks/>
          </p:cNvSpPr>
          <p:nvPr/>
        </p:nvSpPr>
        <p:spPr>
          <a:xfrm>
            <a:off x="4330863" y="2613646"/>
            <a:ext cx="2519064" cy="945000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Figure_46.png" descr="Figure_46.png">
            <a:extLst>
              <a:ext uri="{FF2B5EF4-FFF2-40B4-BE49-F238E27FC236}">
                <a16:creationId xmlns:a16="http://schemas.microsoft.com/office/drawing/2014/main" id="{FCCF1EBA-32CE-1811-3EB4-7AE6DA1F6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8" y="2812831"/>
            <a:ext cx="3862584" cy="220719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E2CA69-7D73-08B9-7304-153FF2870478}"/>
              </a:ext>
            </a:extLst>
          </p:cNvPr>
          <p:cNvSpPr txBox="1"/>
          <p:nvPr/>
        </p:nvSpPr>
        <p:spPr>
          <a:xfrm>
            <a:off x="3851920" y="4102326"/>
            <a:ext cx="1297182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K. Skoufaris, Ch. Carli, support from P. Raimondi, K. Oide, R. Tomas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9B5644-4CC0-36E7-1766-1BC77B1C9570}"/>
              </a:ext>
            </a:extLst>
          </p:cNvPr>
          <p:cNvSpPr txBox="1"/>
          <p:nvPr/>
        </p:nvSpPr>
        <p:spPr>
          <a:xfrm>
            <a:off x="4203244" y="615109"/>
            <a:ext cx="3825140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:</a:t>
            </a:r>
          </a:p>
          <a:p>
            <a:r>
              <a:rPr lang="en-US" sz="1400" dirty="0">
                <a:latin typeface="Calibri"/>
                <a:cs typeface="Calibri"/>
              </a:rPr>
              <a:t>MAP developed 4.5 km ring with Nb</a:t>
            </a:r>
            <a:r>
              <a:rPr lang="en-US" sz="1400" baseline="-25000" dirty="0">
                <a:latin typeface="Calibri"/>
                <a:cs typeface="Calibri"/>
              </a:rPr>
              <a:t>3</a:t>
            </a:r>
            <a:r>
              <a:rPr lang="en-US" sz="1400" dirty="0">
                <a:latin typeface="Calibri"/>
                <a:cs typeface="Calibri"/>
              </a:rPr>
              <a:t>Sn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magnet specifications in the HL-LHC range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5 mm beta-function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D1D1A4-43CF-DD77-E9A1-6B430B18FAA8}"/>
              </a:ext>
            </a:extLst>
          </p:cNvPr>
          <p:cNvSpPr txBox="1"/>
          <p:nvPr/>
        </p:nvSpPr>
        <p:spPr>
          <a:xfrm>
            <a:off x="69652" y="1618223"/>
            <a:ext cx="3926284" cy="11695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10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 collider ring </a:t>
            </a:r>
            <a:r>
              <a:rPr lang="en-US" sz="1400" dirty="0">
                <a:latin typeface="Calibri"/>
                <a:cs typeface="Calibri"/>
              </a:rPr>
              <a:t>in progress</a:t>
            </a:r>
            <a:r>
              <a:rPr lang="en-US" sz="1400" b="1" dirty="0">
                <a:latin typeface="Calibri"/>
                <a:cs typeface="Calibri"/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around 16 T HTS dipoles or lower Nb</a:t>
            </a:r>
            <a:r>
              <a:rPr lang="en-US" sz="1400" baseline="-25000" dirty="0">
                <a:latin typeface="Calibri"/>
                <a:cs typeface="Calibri"/>
              </a:rPr>
              <a:t>3</a:t>
            </a:r>
            <a:r>
              <a:rPr lang="en-US" sz="1400" dirty="0">
                <a:latin typeface="Calibri"/>
                <a:cs typeface="Calibri"/>
              </a:rPr>
              <a:t>Sn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final focus based on HTS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Need to further improve the energy acceptance by small factor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03CD8B-55F4-ACBF-D90E-3BE8A3C9864A}"/>
              </a:ext>
            </a:extLst>
          </p:cNvPr>
          <p:cNvSpPr txBox="1"/>
          <p:nvPr/>
        </p:nvSpPr>
        <p:spPr>
          <a:xfrm>
            <a:off x="870642" y="627534"/>
            <a:ext cx="3125294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High performance 10 TeV challenges: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Very small beta-function (1.5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arge energy spread (0.1%)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aintain short bunches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3CE489F-2C77-7D94-6E5A-8A1DB82C3A4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947910" y="2787774"/>
            <a:ext cx="2872562" cy="2010673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Freeform 27">
            <a:extLst>
              <a:ext uri="{FF2B5EF4-FFF2-40B4-BE49-F238E27FC236}">
                <a16:creationId xmlns:a16="http://schemas.microsoft.com/office/drawing/2014/main" id="{11B8579A-F909-5251-A845-36D81AD37D00}"/>
              </a:ext>
            </a:extLst>
          </p:cNvPr>
          <p:cNvSpPr/>
          <p:nvPr/>
        </p:nvSpPr>
        <p:spPr>
          <a:xfrm>
            <a:off x="7460102" y="3939902"/>
            <a:ext cx="208242" cy="7934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3465A4"/>
            </a:solidFill>
            <a:prstDash val="solid"/>
          </a:ln>
        </p:spPr>
        <p:txBody>
          <a:bodyPr vert="horz" wrap="square" lIns="94697" tIns="53879" rIns="94697" bIns="53879" anchor="ctr" anchorCtr="0" compatLnSpc="0">
            <a:noAutofit/>
          </a:bodyPr>
          <a:lstStyle/>
          <a:p>
            <a:pPr hangingPunct="0"/>
            <a:endParaRPr lang="fr-FR" sz="1270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154F3A64-FEE1-FC52-39E8-5FB32D79CDCD}"/>
              </a:ext>
            </a:extLst>
          </p:cNvPr>
          <p:cNvSpPr/>
          <p:nvPr/>
        </p:nvSpPr>
        <p:spPr>
          <a:xfrm>
            <a:off x="6640887" y="2907656"/>
            <a:ext cx="819216" cy="1392285"/>
          </a:xfrm>
          <a:prstGeom prst="line">
            <a:avLst/>
          </a:prstGeom>
          <a:noFill/>
          <a:ln w="29160">
            <a:solidFill>
              <a:srgbClr val="3465A4"/>
            </a:solidFill>
            <a:prstDash val="solid"/>
            <a:tailEnd type="arrow"/>
          </a:ln>
        </p:spPr>
        <p:txBody>
          <a:bodyPr vert="horz" wrap="square" lIns="94697" tIns="53879" rIns="94697" bIns="53879" anchor="ctr" anchorCtr="0" compatLnSpc="0"/>
          <a:lstStyle/>
          <a:p>
            <a:pPr hangingPunct="0"/>
            <a:endParaRPr lang="fr-FR" sz="1270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7911E1-1CA5-837E-A296-0E463FFFD924}"/>
              </a:ext>
            </a:extLst>
          </p:cNvPr>
          <p:cNvSpPr txBox="1"/>
          <p:nvPr/>
        </p:nvSpPr>
        <p:spPr>
          <a:xfrm>
            <a:off x="5745851" y="1998366"/>
            <a:ext cx="3233366" cy="820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Impedance studies</a:t>
            </a:r>
          </a:p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Single beam instability limits OK with</a:t>
            </a:r>
          </a:p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conservative feedback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D63F74C-6B8A-54BA-4FE4-5FBE1A17A5DF}"/>
              </a:ext>
            </a:extLst>
          </p:cNvPr>
          <p:cNvSpPr txBox="1"/>
          <p:nvPr/>
        </p:nvSpPr>
        <p:spPr>
          <a:xfrm>
            <a:off x="7596336" y="1822053"/>
            <a:ext cx="1486609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E. </a:t>
            </a:r>
            <a:r>
              <a:rPr lang="en-US" sz="1200" dirty="0" err="1">
                <a:latin typeface="Calibri"/>
                <a:cs typeface="Calibri"/>
              </a:rPr>
              <a:t>Metral</a:t>
            </a:r>
            <a:r>
              <a:rPr lang="en-US" sz="1200" dirty="0">
                <a:latin typeface="Calibri"/>
                <a:cs typeface="Calibri"/>
              </a:rPr>
              <a:t>, D Amorim et al. (CERN)</a:t>
            </a:r>
          </a:p>
        </p:txBody>
      </p:sp>
      <p:pic>
        <p:nvPicPr>
          <p:cNvPr id="33" name="Picture 32" descr="p4.tiff">
            <a:extLst>
              <a:ext uri="{FF2B5EF4-FFF2-40B4-BE49-F238E27FC236}">
                <a16:creationId xmlns:a16="http://schemas.microsoft.com/office/drawing/2014/main" id="{DB805A7E-B83A-C5E3-6C62-413352554A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607" b="50107"/>
          <a:stretch/>
        </p:blipFill>
        <p:spPr>
          <a:xfrm>
            <a:off x="4266809" y="1746340"/>
            <a:ext cx="1296144" cy="208286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22578A-62A9-24E7-0370-0BDEBB962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5153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pc="-1" dirty="0">
                <a:solidFill>
                  <a:srgbClr val="000000"/>
                </a:solidFill>
              </a:rPr>
              <a:t>Collider Ring Technology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898717" y="548640"/>
            <a:ext cx="2521155" cy="93665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 aperture to shield magnet</a:t>
            </a: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HTS cost is coming 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for other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Hard to predict the cost</a:t>
            </a:r>
          </a:p>
        </p:txBody>
      </p:sp>
      <p:pic>
        <p:nvPicPr>
          <p:cNvPr id="6" name="Picture 36">
            <a:extLst>
              <a:ext uri="{FF2B5EF4-FFF2-40B4-BE49-F238E27FC236}">
                <a16:creationId xmlns:a16="http://schemas.microsoft.com/office/drawing/2014/main" id="{9E7EA270-159B-FEA9-AD6B-61BAAA1CA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55776" y="2519954"/>
            <a:ext cx="3024336" cy="2421028"/>
          </a:xfrm>
          <a:prstGeom prst="rect">
            <a:avLst/>
          </a:prstGeom>
        </p:spPr>
      </p:pic>
      <p:sp>
        <p:nvSpPr>
          <p:cNvPr id="7" name="Triangle 6">
            <a:extLst>
              <a:ext uri="{FF2B5EF4-FFF2-40B4-BE49-F238E27FC236}">
                <a16:creationId xmlns:a16="http://schemas.microsoft.com/office/drawing/2014/main" id="{EEBFC04A-076F-BB16-1162-006AACDEF246}"/>
              </a:ext>
            </a:extLst>
          </p:cNvPr>
          <p:cNvSpPr/>
          <p:nvPr/>
        </p:nvSpPr>
        <p:spPr>
          <a:xfrm>
            <a:off x="3959952" y="3435846"/>
            <a:ext cx="180000" cy="180000"/>
          </a:xfrm>
          <a:prstGeom prst="triangl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C900A4-B1F2-B757-6B24-9EF0891DDCB6}"/>
              </a:ext>
            </a:extLst>
          </p:cNvPr>
          <p:cNvSpPr txBox="1"/>
          <p:nvPr/>
        </p:nvSpPr>
        <p:spPr>
          <a:xfrm>
            <a:off x="3014464" y="3344674"/>
            <a:ext cx="849355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 T</a:t>
            </a:r>
          </a:p>
          <a:p>
            <a:pPr algn="r"/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160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BE0392-CB67-4897-4DB3-E0A75D4FE81A}"/>
              </a:ext>
            </a:extLst>
          </p:cNvPr>
          <p:cNvSpPr txBox="1"/>
          <p:nvPr/>
        </p:nvSpPr>
        <p:spPr>
          <a:xfrm>
            <a:off x="3131840" y="4077605"/>
            <a:ext cx="812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US" sz="160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</a:t>
            </a:r>
          </a:p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4.5 K</a:t>
            </a:r>
          </a:p>
        </p:txBody>
      </p:sp>
      <p:pic>
        <p:nvPicPr>
          <p:cNvPr id="13" name="Picture 12" descr="A graph of a graph with different colored lines&#10;&#10;Description automatically generated">
            <a:extLst>
              <a:ext uri="{FF2B5EF4-FFF2-40B4-BE49-F238E27FC236}">
                <a16:creationId xmlns:a16="http://schemas.microsoft.com/office/drawing/2014/main" id="{63350132-552E-E0D0-50CD-ECD7CAF564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059"/>
          <a:stretch/>
        </p:blipFill>
        <p:spPr>
          <a:xfrm>
            <a:off x="5580112" y="2612405"/>
            <a:ext cx="3024336" cy="24076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402A5A5-69FF-BF85-8191-BB6F4AE46429}"/>
              </a:ext>
            </a:extLst>
          </p:cNvPr>
          <p:cNvSpPr txBox="1"/>
          <p:nvPr/>
        </p:nvSpPr>
        <p:spPr>
          <a:xfrm>
            <a:off x="3124217" y="2715766"/>
            <a:ext cx="1112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3 TeV Design</a:t>
            </a:r>
          </a:p>
        </p:txBody>
      </p:sp>
      <p:pic>
        <p:nvPicPr>
          <p:cNvPr id="15" name="Picture 1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B7FF777B-2D58-8B24-F8F6-7A65E767C5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575" y="485154"/>
            <a:ext cx="3312368" cy="202674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C3F1F00-E398-4396-2504-1D749D5B91ED}"/>
              </a:ext>
            </a:extLst>
          </p:cNvPr>
          <p:cNvSpPr txBox="1"/>
          <p:nvPr/>
        </p:nvSpPr>
        <p:spPr>
          <a:xfrm>
            <a:off x="6207566" y="4147215"/>
            <a:ext cx="1172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HTS</a:t>
            </a:r>
          </a:p>
          <a:p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K</a:t>
            </a:r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8C26A17C-40A8-0C67-DA3A-71BBC268D60A}"/>
              </a:ext>
            </a:extLst>
          </p:cNvPr>
          <p:cNvSpPr/>
          <p:nvPr/>
        </p:nvSpPr>
        <p:spPr>
          <a:xfrm>
            <a:off x="7488344" y="3759902"/>
            <a:ext cx="180000" cy="180000"/>
          </a:xfrm>
          <a:prstGeom prst="triangl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18AC5C-EFDC-62AD-1F66-EFFE3279D9B6}"/>
              </a:ext>
            </a:extLst>
          </p:cNvPr>
          <p:cNvSpPr txBox="1"/>
          <p:nvPr/>
        </p:nvSpPr>
        <p:spPr>
          <a:xfrm>
            <a:off x="6064346" y="3560698"/>
            <a:ext cx="1315966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be moved to reduce cost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606A05-24EC-83D0-C9F0-654A04C59F03}"/>
              </a:ext>
            </a:extLst>
          </p:cNvPr>
          <p:cNvSpPr txBox="1"/>
          <p:nvPr/>
        </p:nvSpPr>
        <p:spPr>
          <a:xfrm>
            <a:off x="107504" y="1491630"/>
            <a:ext cx="290696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Shielding</a:t>
            </a:r>
            <a:r>
              <a:rPr lang="de-CH" sz="1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m</a:t>
            </a:r>
            <a:r>
              <a:rPr lang="en-CH" sz="1200">
                <a:latin typeface="Calibri" panose="020F0502020204030204" pitchFamily="34" charset="0"/>
                <a:cs typeface="Calibri" panose="020F0502020204030204" pitchFamily="34" charset="0"/>
              </a:rPr>
              <a:t>uon decay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loss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CH" sz="1200">
                <a:latin typeface="Calibri" panose="020F0502020204030204" pitchFamily="34" charset="0"/>
                <a:cs typeface="Calibri" panose="020F0502020204030204" pitchFamily="34" charset="0"/>
              </a:rPr>
              <a:t>500 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CH" sz="1200">
                <a:latin typeface="Calibri" panose="020F0502020204030204" pitchFamily="34" charset="0"/>
                <a:cs typeface="Calibri" panose="020F0502020204030204" pitchFamily="34" charset="0"/>
              </a:rPr>
              <a:t>/m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CH" sz="1200" b="1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CH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FLUKA: </a:t>
            </a:r>
            <a:r>
              <a:rPr lang="en-CH" sz="1200">
                <a:latin typeface="Calibri" panose="020F0502020204030204" pitchFamily="34" charset="0"/>
                <a:cs typeface="Calibri" panose="020F0502020204030204" pitchFamily="34" charset="0"/>
              </a:rPr>
              <a:t>20-40 mm tungesten (OK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sz="1200">
                <a:latin typeface="Calibri" panose="020F0502020204030204" pitchFamily="34" charset="0"/>
                <a:cs typeface="Calibri" panose="020F0502020204030204" pitchFamily="34" charset="0"/>
              </a:rPr>
              <a:t>safe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ew W/m in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o problem with radiation dose</a:t>
            </a:r>
          </a:p>
          <a:p>
            <a:pPr marL="171450" indent="-171450">
              <a:buFont typeface="Symbol" pitchFamily="2" charset="2"/>
              <a:buChar char="Þ"/>
            </a:pP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Magnet coil radius 59-79 mm</a:t>
            </a:r>
          </a:p>
        </p:txBody>
      </p:sp>
      <p:pic>
        <p:nvPicPr>
          <p:cNvPr id="4" name="Picture 3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0523A554-FDB9-2DB8-720B-E57487217DB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069" r="20000"/>
          <a:stretch/>
        </p:blipFill>
        <p:spPr>
          <a:xfrm>
            <a:off x="35496" y="2566119"/>
            <a:ext cx="2548888" cy="242990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913B735-FF61-B0EC-5A2E-5769F9BC4155}"/>
              </a:ext>
            </a:extLst>
          </p:cNvPr>
          <p:cNvCxnSpPr>
            <a:cxnSpLocks/>
          </p:cNvCxnSpPr>
          <p:nvPr/>
        </p:nvCxnSpPr>
        <p:spPr bwMode="auto">
          <a:xfrm>
            <a:off x="747588" y="2765687"/>
            <a:ext cx="302259" cy="7386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F2F8A498-DA7D-21BC-B856-192E6A339419}"/>
              </a:ext>
            </a:extLst>
          </p:cNvPr>
          <p:cNvSpPr/>
          <p:nvPr/>
        </p:nvSpPr>
        <p:spPr bwMode="auto">
          <a:xfrm>
            <a:off x="261906" y="4806230"/>
            <a:ext cx="827054" cy="2204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libri"/>
                <a:cs typeface="Calibri"/>
              </a:rPr>
              <a:t>Shielding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C6EFBA6-70FE-5031-5C6D-52C599330BAB}"/>
              </a:ext>
            </a:extLst>
          </p:cNvPr>
          <p:cNvCxnSpPr>
            <a:cxnSpLocks/>
            <a:stCxn id="12" idx="0"/>
          </p:cNvCxnSpPr>
          <p:nvPr/>
        </p:nvCxnSpPr>
        <p:spPr bwMode="auto">
          <a:xfrm flipV="1">
            <a:off x="675433" y="4367018"/>
            <a:ext cx="72155" cy="4392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E1B3F70-AC36-541D-C742-517BCD2566B3}"/>
              </a:ext>
            </a:extLst>
          </p:cNvPr>
          <p:cNvSpPr/>
          <p:nvPr/>
        </p:nvSpPr>
        <p:spPr bwMode="auto">
          <a:xfrm>
            <a:off x="222793" y="2503317"/>
            <a:ext cx="827054" cy="2204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libri"/>
                <a:cs typeface="Calibri"/>
              </a:rPr>
              <a:t>Coil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A0F6FF-4D59-6C9D-602F-5FDA892B9CA8}"/>
              </a:ext>
            </a:extLst>
          </p:cNvPr>
          <p:cNvSpPr txBox="1"/>
          <p:nvPr/>
        </p:nvSpPr>
        <p:spPr>
          <a:xfrm>
            <a:off x="6598539" y="1730297"/>
            <a:ext cx="2207921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Nb3SN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11-12 T</a:t>
            </a:r>
          </a:p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HTS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go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endParaRPr lang="de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Mainly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question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cost</a:t>
            </a:r>
            <a:endParaRPr lang="de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Needs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technical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development</a:t>
            </a:r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7C9AF88-3B3A-E3DE-3084-9DCB2083B7DA}"/>
              </a:ext>
            </a:extLst>
          </p:cNvPr>
          <p:cNvCxnSpPr>
            <a:cxnSpLocks/>
          </p:cNvCxnSpPr>
          <p:nvPr/>
        </p:nvCxnSpPr>
        <p:spPr>
          <a:xfrm>
            <a:off x="3014464" y="987574"/>
            <a:ext cx="2349624" cy="144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EC0DC4D-BC09-1BE2-DF92-89F61FBD2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4007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IMCC Plans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07504" y="843558"/>
            <a:ext cx="3143466" cy="1798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ESPPU,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will deliver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Evaluation report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including tentative cost and power consumption scale estimate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R&amp;D plan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including some scenarios and timelines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Requires to push as hard as possible with existing resources</a:t>
            </a: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F23DC70-CD41-1BB6-2644-D23770843DD0}"/>
              </a:ext>
            </a:extLst>
          </p:cNvPr>
          <p:cNvSpPr/>
          <p:nvPr/>
        </p:nvSpPr>
        <p:spPr>
          <a:xfrm>
            <a:off x="4067944" y="3096128"/>
            <a:ext cx="4955938" cy="1798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Continue together to develop green field concept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Avoid becoming site specific before funding agencies put the resources on the table</a:t>
            </a: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 specific versions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derived approaches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Note: IMCC will prepare all reports together as a global community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32ED4910-CE89-2807-7F63-0015FF269151}"/>
              </a:ext>
            </a:extLst>
          </p:cNvPr>
          <p:cNvSpPr/>
          <p:nvPr/>
        </p:nvSpPr>
        <p:spPr>
          <a:xfrm>
            <a:off x="107504" y="3004985"/>
            <a:ext cx="3816424" cy="15829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ESPPU submission: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fulfill EU contract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 deliverable is report on all R&amp;D</a:t>
            </a: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have some US process after the ESPPU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Likely requires 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 Design</a:t>
            </a: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LDG wants to maintain momentum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Roadmap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5F856D-AB2F-4E79-FD81-36625DFEE2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033" b="27391"/>
          <a:stretch/>
        </p:blipFill>
        <p:spPr>
          <a:xfrm>
            <a:off x="3426751" y="674943"/>
            <a:ext cx="5321713" cy="162964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B216DB-CF56-70B9-4439-80DE9C729566}"/>
              </a:ext>
            </a:extLst>
          </p:cNvPr>
          <p:cNvCxnSpPr>
            <a:cxnSpLocks/>
          </p:cNvCxnSpPr>
          <p:nvPr/>
        </p:nvCxnSpPr>
        <p:spPr>
          <a:xfrm flipV="1">
            <a:off x="6163055" y="2187111"/>
            <a:ext cx="0" cy="216024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1C9EF48-70A2-5782-EB9A-9956C3E35674}"/>
              </a:ext>
            </a:extLst>
          </p:cNvPr>
          <p:cNvCxnSpPr>
            <a:cxnSpLocks/>
          </p:cNvCxnSpPr>
          <p:nvPr/>
        </p:nvCxnSpPr>
        <p:spPr>
          <a:xfrm flipV="1">
            <a:off x="7837879" y="2187111"/>
            <a:ext cx="0" cy="209753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7B78251-5A2E-94B7-4B6F-599D4AB0274F}"/>
              </a:ext>
            </a:extLst>
          </p:cNvPr>
          <p:cNvSpPr txBox="1"/>
          <p:nvPr/>
        </p:nvSpPr>
        <p:spPr>
          <a:xfrm>
            <a:off x="5443467" y="2403135"/>
            <a:ext cx="1510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ESPPU submission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9564B1-A57B-B4C8-2DC6-96DA94F70692}"/>
              </a:ext>
            </a:extLst>
          </p:cNvPr>
          <p:cNvSpPr txBox="1"/>
          <p:nvPr/>
        </p:nvSpPr>
        <p:spPr>
          <a:xfrm>
            <a:off x="7355404" y="2407989"/>
            <a:ext cx="1111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ESPPU result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C948B0-3F7A-3505-A4DD-051A6A0EE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64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2546"/>
            <a:ext cx="8229600" cy="555524"/>
          </a:xfrm>
        </p:spPr>
        <p:txBody>
          <a:bodyPr>
            <a:normAutofit fontScale="90000"/>
          </a:bodyPr>
          <a:lstStyle/>
          <a:p>
            <a:r>
              <a:rPr lang="en-US" sz="3600" b="0" dirty="0">
                <a:latin typeface="Calibri"/>
                <a:cs typeface="Calibri"/>
              </a:rPr>
              <a:t>High-energy Colliders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72067" y="555526"/>
            <a:ext cx="4509823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Electron-positron rings </a:t>
            </a:r>
            <a:r>
              <a:rPr lang="en-US" sz="1600" dirty="0">
                <a:latin typeface="Calibri"/>
                <a:cs typeface="Calibri"/>
              </a:rPr>
              <a:t>are </a:t>
            </a:r>
            <a:r>
              <a:rPr lang="en-US" sz="1600" b="1" dirty="0">
                <a:latin typeface="Calibri"/>
                <a:cs typeface="Calibri"/>
              </a:rPr>
              <a:t>multi-pass </a:t>
            </a:r>
            <a:r>
              <a:rPr lang="en-US" sz="1600" dirty="0">
                <a:latin typeface="Calibri"/>
                <a:cs typeface="Calibri"/>
              </a:rPr>
              <a:t>colliders limited by synchrotron radiation: </a:t>
            </a:r>
            <a:r>
              <a:rPr lang="en-US" sz="1600" b="1" dirty="0">
                <a:latin typeface="Calibri"/>
                <a:cs typeface="Calibri"/>
              </a:rPr>
              <a:t>LEP, FCC-</a:t>
            </a:r>
            <a:r>
              <a:rPr lang="en-US" sz="1600" b="1" dirty="0" err="1">
                <a:latin typeface="Calibri"/>
                <a:cs typeface="Calibri"/>
              </a:rPr>
              <a:t>ee</a:t>
            </a:r>
            <a:r>
              <a:rPr lang="en-US" sz="1600" b="1" dirty="0">
                <a:latin typeface="Calibri"/>
                <a:cs typeface="Calibri"/>
              </a:rPr>
              <a:t>, CEPC</a:t>
            </a:r>
          </a:p>
          <a:p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Hence </a:t>
            </a:r>
            <a:r>
              <a:rPr lang="en-US" sz="1600" b="1" dirty="0">
                <a:latin typeface="Calibri"/>
                <a:cs typeface="Calibri"/>
              </a:rPr>
              <a:t>proton rings </a:t>
            </a:r>
            <a:r>
              <a:rPr lang="en-US" sz="1600" dirty="0">
                <a:latin typeface="Calibri"/>
                <a:cs typeface="Calibri"/>
              </a:rPr>
              <a:t>are energy frontier: </a:t>
            </a:r>
            <a:r>
              <a:rPr lang="en-US" sz="1600" b="1" dirty="0">
                <a:latin typeface="Calibri"/>
                <a:cs typeface="Calibri"/>
              </a:rPr>
              <a:t>LHC, FCC-</a:t>
            </a:r>
            <a:r>
              <a:rPr lang="en-US" sz="1600" b="1" dirty="0" err="1">
                <a:latin typeface="Calibri"/>
                <a:cs typeface="Calibri"/>
              </a:rPr>
              <a:t>hh</a:t>
            </a:r>
            <a:r>
              <a:rPr lang="en-US" sz="1600" b="1" dirty="0">
                <a:latin typeface="Calibri"/>
                <a:cs typeface="Calibri"/>
              </a:rPr>
              <a:t>, </a:t>
            </a:r>
            <a:r>
              <a:rPr lang="en-US" sz="1600" b="1" dirty="0" err="1">
                <a:latin typeface="Calibri"/>
                <a:cs typeface="Calibri"/>
              </a:rPr>
              <a:t>SppC</a:t>
            </a:r>
            <a:endParaRPr lang="en-US" sz="1600" b="1" dirty="0">
              <a:latin typeface="Calibri"/>
              <a:cs typeface="Calibri"/>
            </a:endParaRP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510868" y="2643758"/>
            <a:ext cx="7884125" cy="625081"/>
            <a:chOff x="678" y="2341"/>
            <a:chExt cx="5380" cy="525"/>
          </a:xfrm>
        </p:grpSpPr>
        <p:sp>
          <p:nvSpPr>
            <p:cNvPr id="43" name="Line 6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8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9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10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15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AutoShape 17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5" name="AutoShape 18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6" name="AutoShape 19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AutoShape 20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AutoShape 22"/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0" name="AutoShape 23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1" name="Line 24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AutoShape 26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AutoShape 27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5" name="Group 30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86" name="Rectangle 31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7" name="Group 32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91" name="Group 33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5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6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" name="Group 36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3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4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4" name="Group 39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5" name="Group 42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6" name="Group 45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7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8" name="Group 48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89" name="Rectangle 4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6" name="Group 51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67" name="Rectangle 52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8" name="Group 53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84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56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82" name="Rectangle 5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59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80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62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78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2" name="Group 65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76" name="Rectangle 6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3" name="Group 68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74" name="Rectangle 6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09" name="TextBox 108"/>
          <p:cNvSpPr txBox="1"/>
          <p:nvPr/>
        </p:nvSpPr>
        <p:spPr>
          <a:xfrm>
            <a:off x="72065" y="2067694"/>
            <a:ext cx="8922834" cy="5847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Electron-positron linear colliders</a:t>
            </a:r>
            <a:r>
              <a:rPr lang="en-US" sz="1600" dirty="0">
                <a:latin typeface="Calibri"/>
                <a:cs typeface="Calibri"/>
              </a:rPr>
              <a:t> avoid synchrotron radiation, but </a:t>
            </a:r>
            <a:r>
              <a:rPr lang="en-US" sz="1600" b="1" dirty="0">
                <a:latin typeface="Calibri"/>
                <a:cs typeface="Calibri"/>
              </a:rPr>
              <a:t>single pass: SLC, ILC, CLIC</a:t>
            </a:r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Typically cost proportional to energy and power proportional to luminosity,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330536" y="3435846"/>
            <a:ext cx="5905760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Novel approach: </a:t>
            </a:r>
            <a:r>
              <a:rPr lang="en-US" sz="1600" b="1" dirty="0" err="1">
                <a:latin typeface="Calibri"/>
                <a:cs typeface="Calibri"/>
              </a:rPr>
              <a:t>muon</a:t>
            </a:r>
            <a:r>
              <a:rPr lang="en-US" sz="1600" b="1" dirty="0">
                <a:latin typeface="Calibri"/>
                <a:cs typeface="Calibri"/>
              </a:rPr>
              <a:t> collider </a:t>
            </a:r>
            <a:r>
              <a:rPr lang="en-US" sz="1600" dirty="0">
                <a:latin typeface="Calibri"/>
                <a:cs typeface="Calibri"/>
              </a:rPr>
              <a:t>(the first of its kind)</a:t>
            </a: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Large mass suppresses synchrotron radiation =&gt; </a:t>
            </a:r>
            <a:r>
              <a:rPr lang="en-US" sz="1600" b="1" dirty="0">
                <a:latin typeface="Calibri"/>
                <a:cs typeface="Calibri"/>
              </a:rPr>
              <a:t>multi-pass</a:t>
            </a:r>
          </a:p>
          <a:p>
            <a:r>
              <a:rPr lang="en-US" sz="1600" dirty="0">
                <a:latin typeface="Calibri"/>
                <a:cs typeface="Calibri"/>
              </a:rPr>
              <a:t>Fundamental particle requires less energy than protons</a:t>
            </a:r>
          </a:p>
          <a:p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But lifetime at rest only 2.2 </a:t>
            </a:r>
            <a:r>
              <a:rPr lang="en-US" sz="1600" dirty="0" err="1">
                <a:solidFill>
                  <a:srgbClr val="FF0000"/>
                </a:solidFill>
                <a:latin typeface="Calibri"/>
                <a:cs typeface="Calibri"/>
              </a:rPr>
              <a:t>μs</a:t>
            </a:r>
            <a:endParaRPr lang="en-US" sz="1600" dirty="0">
              <a:solidFill>
                <a:srgbClr val="FF0000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Proportional to energy</a:t>
            </a:r>
          </a:p>
        </p:txBody>
      </p:sp>
      <p:grpSp>
        <p:nvGrpSpPr>
          <p:cNvPr id="111" name="Group 103"/>
          <p:cNvGrpSpPr>
            <a:grpSpLocks/>
          </p:cNvGrpSpPr>
          <p:nvPr/>
        </p:nvGrpSpPr>
        <p:grpSpPr bwMode="auto">
          <a:xfrm>
            <a:off x="4656627" y="360207"/>
            <a:ext cx="4338272" cy="1789642"/>
            <a:chOff x="1533" y="527"/>
            <a:chExt cx="2382" cy="1010"/>
          </a:xfrm>
        </p:grpSpPr>
        <p:grpSp>
          <p:nvGrpSpPr>
            <p:cNvPr id="112" name="Group 72"/>
            <p:cNvGrpSpPr>
              <a:grpSpLocks/>
            </p:cNvGrpSpPr>
            <p:nvPr/>
          </p:nvGrpSpPr>
          <p:grpSpPr bwMode="auto">
            <a:xfrm>
              <a:off x="1707" y="760"/>
              <a:ext cx="2208" cy="603"/>
              <a:chOff x="1181" y="805"/>
              <a:chExt cx="2393" cy="603"/>
            </a:xfrm>
          </p:grpSpPr>
          <p:grpSp>
            <p:nvGrpSpPr>
              <p:cNvPr id="132" name="Group 73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135" name="Group 74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138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9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0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1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2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6" name="Rectangle 80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89" cy="1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N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  <p:sp>
              <p:nvSpPr>
                <p:cNvPr id="137" name="Rectangle 81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83" cy="1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S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</p:grpSp>
          <p:sp>
            <p:nvSpPr>
              <p:cNvPr id="133" name="Rectangle 82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88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N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  <p:sp>
            <p:nvSpPr>
              <p:cNvPr id="134" name="Rectangle 83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84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S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</p:grpSp>
        <p:grpSp>
          <p:nvGrpSpPr>
            <p:cNvPr id="113" name="Group 84"/>
            <p:cNvGrpSpPr>
              <a:grpSpLocks/>
            </p:cNvGrpSpPr>
            <p:nvPr/>
          </p:nvGrpSpPr>
          <p:grpSpPr bwMode="auto">
            <a:xfrm>
              <a:off x="1543" y="980"/>
              <a:ext cx="376" cy="409"/>
              <a:chOff x="993" y="1025"/>
              <a:chExt cx="403" cy="409"/>
            </a:xfrm>
          </p:grpSpPr>
          <p:sp>
            <p:nvSpPr>
              <p:cNvPr id="130" name="Oval 85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Oval 86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86" lon="21299986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87"/>
            <p:cNvGrpSpPr>
              <a:grpSpLocks/>
            </p:cNvGrpSpPr>
            <p:nvPr/>
          </p:nvGrpSpPr>
          <p:grpSpPr bwMode="auto">
            <a:xfrm>
              <a:off x="2702" y="1065"/>
              <a:ext cx="328" cy="472"/>
              <a:chOff x="2260" y="1110"/>
              <a:chExt cx="355" cy="472"/>
            </a:xfrm>
          </p:grpSpPr>
          <p:sp>
            <p:nvSpPr>
              <p:cNvPr id="120" name="Line 88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Oval 89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90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Line 91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92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93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94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Line 95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96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Line 9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5" name="Group 98"/>
            <p:cNvGrpSpPr>
              <a:grpSpLocks/>
            </p:cNvGrpSpPr>
            <p:nvPr/>
          </p:nvGrpSpPr>
          <p:grpSpPr bwMode="auto">
            <a:xfrm>
              <a:off x="2134" y="527"/>
              <a:ext cx="1424" cy="306"/>
              <a:chOff x="1895" y="572"/>
              <a:chExt cx="1044" cy="306"/>
            </a:xfrm>
          </p:grpSpPr>
          <p:grpSp>
            <p:nvGrpSpPr>
              <p:cNvPr id="116" name="Group 99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118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" name="Text Box 102"/>
              <p:cNvSpPr txBox="1">
                <a:spLocks noChangeArrowheads="1"/>
              </p:cNvSpPr>
              <p:nvPr/>
            </p:nvSpPr>
            <p:spPr bwMode="auto">
              <a:xfrm>
                <a:off x="1895" y="572"/>
                <a:ext cx="1044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200"/>
                  <a:t>accelerating cavities</a:t>
                </a:r>
              </a:p>
            </p:txBody>
          </p:sp>
        </p:grpSp>
      </p:grpSp>
      <p:graphicFrame>
        <p:nvGraphicFramePr>
          <p:cNvPr id="143" name="Object 2"/>
          <p:cNvGraphicFramePr>
            <a:graphicFrameLocks noChangeAspect="1"/>
          </p:cNvGraphicFramePr>
          <p:nvPr/>
        </p:nvGraphicFramePr>
        <p:xfrm>
          <a:off x="6019800" y="983519"/>
          <a:ext cx="1911350" cy="667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27100" imgH="431800" progId="Equation.3">
                  <p:embed/>
                </p:oleObj>
              </mc:Choice>
              <mc:Fallback>
                <p:oleObj name="Equation" r:id="rId2" imgW="927100" imgH="431800" progId="Equation.3">
                  <p:embed/>
                  <p:pic>
                    <p:nvPicPr>
                      <p:cNvPr id="14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983519"/>
                        <a:ext cx="1911350" cy="667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351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 Considerations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0BC556-3AD8-0622-BB6A-D87ADB033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9DCE96-23F6-C288-B85D-8F4559C0259A}"/>
              </a:ext>
            </a:extLst>
          </p:cNvPr>
          <p:cNvSpPr/>
          <p:nvPr/>
        </p:nvSpPr>
        <p:spPr>
          <a:xfrm>
            <a:off x="4067944" y="2139702"/>
            <a:ext cx="4968552" cy="24447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Consensus of magnet experts (review panel):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Anticipate technology to be 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mature in O(15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solenoids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muon production target, 6D cooling and final cooling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tape can be applied more easily in solenoids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Strong synergy with society, e.g. fusion reactors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Nb</a:t>
            </a:r>
            <a:r>
              <a:rPr lang="en-US" sz="1400" b="1" spc="-1" baseline="-25000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Sn 11 T magnets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for collider ring (or HTS if available): 150mm aperture, 4K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This corresponds to 3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Could build 10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with reduced luminosity performance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 recover some but not all luminosity later</a:t>
            </a: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07B87063-8765-D677-CC83-2E89F53FCA90}"/>
              </a:ext>
            </a:extLst>
          </p:cNvPr>
          <p:cNvSpPr/>
          <p:nvPr/>
        </p:nvSpPr>
        <p:spPr>
          <a:xfrm>
            <a:off x="179512" y="851709"/>
            <a:ext cx="4176464" cy="3306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Reviewing timeline (still evolving)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Uncertainties from p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hysics case (e.g. HL-LHC), society development, budget profile etc.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Identify shortest possible timeline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Technically limited, success-oriented schedule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Considered important for the timeline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Muon cooling technologies and integration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Magnet technology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Detector technologies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Civil engineering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Technology readiness appears possible by 2040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Provided funding is being made available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 limitation from the magnet technology</a:t>
            </a:r>
          </a:p>
        </p:txBody>
      </p:sp>
    </p:spTree>
    <p:extLst>
      <p:ext uri="{BB962C8B-B14F-4D97-AF65-F5344CB8AC3E}">
        <p14:creationId xmlns:p14="http://schemas.microsoft.com/office/powerpoint/2010/main" val="31617616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Staging Approaches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42D949-B901-E469-ACBA-08BFF54E5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915566"/>
            <a:ext cx="5400600" cy="3600400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65E241F0-5453-590D-8466-A5193971E9F7}"/>
              </a:ext>
            </a:extLst>
          </p:cNvPr>
          <p:cNvSpPr/>
          <p:nvPr/>
        </p:nvSpPr>
        <p:spPr>
          <a:xfrm>
            <a:off x="179512" y="843558"/>
            <a:ext cx="4896544" cy="39528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Assumptions: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O(15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technology available for solenoids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Nb</a:t>
            </a:r>
            <a:r>
              <a:rPr lang="en-US" sz="1200" spc="-1" baseline="-25000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Sn available for collider 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O(25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available for collider ring</a:t>
            </a:r>
          </a:p>
          <a:p>
            <a:pPr>
              <a:lnSpc>
                <a:spcPct val="100000"/>
              </a:lnSpc>
            </a:pPr>
            <a:endParaRPr lang="en-US" sz="12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Scenario 1: Energy staging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Start at lower energy (e.g. 3 </a:t>
            </a:r>
            <a:r>
              <a:rPr lang="en-US" sz="12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Build additional accelerator and collider ring later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Requires less budget for first stage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 </a:t>
            </a:r>
            <a:r>
              <a:rPr lang="en-US" sz="12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design takes lower performance into account</a:t>
            </a:r>
          </a:p>
          <a:p>
            <a:pPr>
              <a:lnSpc>
                <a:spcPct val="100000"/>
              </a:lnSpc>
            </a:pPr>
            <a:endParaRPr lang="en-US" sz="12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Scenario 2: Luminosity staging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Start at with full energy, but less performant collider ring magnets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 sources of luminosity loss are collider arcs and interaction region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 recover interaction region later (as in HL-LHC)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But need full budget right away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Some luminosity loss remains (O(1.5))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More power for the collider ring required (lower magnet temperature)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913A44-02A1-8771-CAB4-A3538C3E7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5004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R&amp;D 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216259" y="843558"/>
            <a:ext cx="4803032" cy="15829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Muon cooling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test stand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test cavities in magnetic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Muon cooling cell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CERN, FNAL, ESS, JPARC,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Workshop in October at FNAL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A picture containing LEGO&#10;&#10;Description automatically generated">
            <a:extLst>
              <a:ext uri="{FF2B5EF4-FFF2-40B4-BE49-F238E27FC236}">
                <a16:creationId xmlns:a16="http://schemas.microsoft.com/office/drawing/2014/main" id="{904FBCBF-22CD-2DFB-D5CA-1BD9C2A265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99" t="12532" r="18337" b="13339"/>
          <a:stretch/>
        </p:blipFill>
        <p:spPr>
          <a:xfrm>
            <a:off x="5193589" y="843558"/>
            <a:ext cx="1106603" cy="959932"/>
          </a:xfrm>
          <a:prstGeom prst="rect">
            <a:avLst/>
          </a:prstGeom>
        </p:spPr>
      </p:pic>
      <p:pic>
        <p:nvPicPr>
          <p:cNvPr id="7" name="Picture 6" descr="p0.tiff">
            <a:extLst>
              <a:ext uri="{FF2B5EF4-FFF2-40B4-BE49-F238E27FC236}">
                <a16:creationId xmlns:a16="http://schemas.microsoft.com/office/drawing/2014/main" id="{1BB21983-CBE5-58A4-9C72-1176FF72BB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215" y="1986897"/>
            <a:ext cx="3926273" cy="1304933"/>
          </a:xfrm>
          <a:prstGeom prst="rect">
            <a:avLst/>
          </a:prstGeom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6343F7FC-1B19-8B12-96CC-6D233071A225}"/>
              </a:ext>
            </a:extLst>
          </p:cNvPr>
          <p:cNvSpPr/>
          <p:nvPr/>
        </p:nvSpPr>
        <p:spPr>
          <a:xfrm>
            <a:off x="235182" y="2283718"/>
            <a:ext cx="8657297" cy="2444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HTS solenoids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Collider ring magnets with Nb3Sn or HTS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technology and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do the important physics with near-term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available time will allow to improve further and exploit AI, MI and new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other technologies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equally important now to support that the muon collider can be done and perform</a:t>
            </a:r>
          </a:p>
          <a:p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 of 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young people</a:t>
            </a:r>
          </a:p>
        </p:txBody>
      </p:sp>
      <p:pic>
        <p:nvPicPr>
          <p:cNvPr id="10" name="Picture 9" descr="p0.pdf">
            <a:extLst>
              <a:ext uri="{FF2B5EF4-FFF2-40B4-BE49-F238E27FC236}">
                <a16:creationId xmlns:a16="http://schemas.microsoft.com/office/drawing/2014/main" id="{B5614AA9-8E00-8CC6-636C-AAE4D240085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5" t="51848" r="54572" b="4036"/>
          <a:stretch/>
        </p:blipFill>
        <p:spPr>
          <a:xfrm rot="16200000">
            <a:off x="6657667" y="264929"/>
            <a:ext cx="1356123" cy="19613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33FB48-B340-0827-E36A-1F178ECD6E2F}"/>
              </a:ext>
            </a:extLst>
          </p:cNvPr>
          <p:cNvSpPr txBox="1"/>
          <p:nvPr/>
        </p:nvSpPr>
        <p:spPr>
          <a:xfrm>
            <a:off x="841495" y="483518"/>
            <a:ext cx="437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Broad R&amp;D </a:t>
            </a:r>
            <a:r>
              <a:rPr lang="en-US" sz="1400" b="1" dirty="0" err="1">
                <a:latin typeface="Calibri"/>
                <a:cs typeface="Calibri"/>
              </a:rPr>
              <a:t>programme</a:t>
            </a:r>
            <a:r>
              <a:rPr lang="en-US" sz="1400" b="1" dirty="0">
                <a:latin typeface="Calibri"/>
                <a:cs typeface="Calibri"/>
              </a:rPr>
              <a:t> </a:t>
            </a:r>
            <a:r>
              <a:rPr lang="en-US" sz="1400" dirty="0">
                <a:latin typeface="Calibri"/>
                <a:cs typeface="Calibri"/>
              </a:rPr>
              <a:t>can be distributed world-wide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0C6689-E79E-3D05-D1C2-B6A3DE615514}"/>
              </a:ext>
            </a:extLst>
          </p:cNvPr>
          <p:cNvSpPr txBox="1"/>
          <p:nvPr/>
        </p:nvSpPr>
        <p:spPr>
          <a:xfrm>
            <a:off x="5760132" y="4365356"/>
            <a:ext cx="223224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Strong synergy with HFM Roadmap and RF efforts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D25FC7F-DD6C-7523-B898-EF8040F4F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6006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Test Facility</a:t>
            </a:r>
          </a:p>
        </p:txBody>
      </p:sp>
      <p:grpSp>
        <p:nvGrpSpPr>
          <p:cNvPr id="5" name="Group 4"/>
          <p:cNvGrpSpPr/>
          <p:nvPr/>
        </p:nvGrpSpPr>
        <p:grpSpPr>
          <a:xfrm flipH="1">
            <a:off x="2283491" y="555526"/>
            <a:ext cx="5888895" cy="1425645"/>
            <a:chOff x="6572331" y="1485155"/>
            <a:chExt cx="4839037" cy="1048231"/>
          </a:xfrm>
        </p:grpSpPr>
        <p:sp>
          <p:nvSpPr>
            <p:cNvPr id="6" name="Rectangle 5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057483" y="1485155"/>
              <a:ext cx="2353885" cy="4752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Target</a:t>
              </a:r>
            </a:p>
            <a:p>
              <a:r>
                <a:rPr lang="en-GB" sz="12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horn (1</a:t>
              </a:r>
              <a:r>
                <a:rPr lang="en-GB" sz="12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st</a:t>
              </a:r>
              <a:r>
                <a:rPr lang="en-GB" sz="12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 /</a:t>
              </a:r>
            </a:p>
            <a:p>
              <a:r>
                <a:rPr lang="en-GB" sz="12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superconducting solenoid (2</a:t>
              </a:r>
              <a:r>
                <a:rPr lang="en-GB" sz="12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nd</a:t>
              </a:r>
              <a:r>
                <a:rPr lang="en-GB" sz="12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933538" y="2391584"/>
              <a:ext cx="1663904" cy="141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Momentum selection 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chicane, 10 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27500" y="1564576"/>
              <a:ext cx="1537884" cy="339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Collimation</a:t>
              </a:r>
              <a:r>
                <a:rPr lang="en-GB" sz="12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and </a:t>
              </a:r>
              <a:r>
                <a:rPr lang="en-GB" sz="12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upstream diagnostics </a:t>
              </a:r>
              <a:r>
                <a:rPr lang="en-GB" sz="12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10 m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63987" y="2391584"/>
              <a:ext cx="1109430" cy="141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Cooling area, 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50 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72331" y="1571278"/>
              <a:ext cx="1311869" cy="339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Downstream diagnostics </a:t>
              </a:r>
              <a:r>
                <a:rPr lang="en-GB" sz="12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5 m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7241269" y="1852919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9264352" y="18698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 bwMode="auto">
            <a:xfrm flipH="1" flipV="1">
              <a:off x="8228821" y="2258879"/>
              <a:ext cx="0" cy="109728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10153816" y="1880010"/>
              <a:ext cx="0" cy="18491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 flipH="1" flipV="1">
              <a:off x="9768408" y="2266335"/>
              <a:ext cx="0" cy="102272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10363792" y="2170410"/>
              <a:ext cx="539865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49620" y="894375"/>
            <a:ext cx="22878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Look for an existing proton beam with significant power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Different sites are being considered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CERN, FNAL, ESS are being discussed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J-PARC also interesting as option</a:t>
            </a:r>
          </a:p>
        </p:txBody>
      </p:sp>
      <p:pic>
        <p:nvPicPr>
          <p:cNvPr id="24" name="Picture 23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48" y="3204532"/>
            <a:ext cx="4372982" cy="145340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7F8EE3-E12E-7D84-BB9C-B9E38FCBCC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049D464-9C9B-1B40-8DE6-59BA92812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952" y="2871581"/>
            <a:ext cx="3305140" cy="194166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AC780AA-EF1D-FFB8-B64E-E23D50EAC2AB}"/>
              </a:ext>
            </a:extLst>
          </p:cNvPr>
          <p:cNvSpPr txBox="1"/>
          <p:nvPr/>
        </p:nvSpPr>
        <p:spPr>
          <a:xfrm>
            <a:off x="4687784" y="2535386"/>
            <a:ext cx="3776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Site choices at CERN, FNAL study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15716253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000FB-9513-096D-4338-D0461DF12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Site Studies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A813F0-3D8B-2188-AB30-E6FCC00E9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95B16-D149-5743-721D-5C76E906E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CF3D13F9-715A-D0B7-3899-BEAFDD6571FA}"/>
              </a:ext>
            </a:extLst>
          </p:cNvPr>
          <p:cNvSpPr/>
          <p:nvPr/>
        </p:nvSpPr>
        <p:spPr>
          <a:xfrm>
            <a:off x="827585" y="486320"/>
            <a:ext cx="4910315" cy="2444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Candidate sites 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CERN, FNAL,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potentially others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(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ESS, JPARC, … )</a:t>
            </a:r>
          </a:p>
          <a:p>
            <a:endParaRPr lang="en-US" sz="1400" b="1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Study is mostly site independent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 benefit is existing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Want to avoid time consuming detailed studies and keep collaborative spirit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Will do more later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Some considerations are important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Neutrino flux mitigation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Accelerator ring fitting on FNAL site</a:t>
            </a:r>
          </a:p>
        </p:txBody>
      </p:sp>
      <p:pic>
        <p:nvPicPr>
          <p:cNvPr id="6" name="Picture 5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437F63ED-CB2C-E82D-59B7-D2E85DB28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25" y="3219822"/>
            <a:ext cx="4675501" cy="1580632"/>
          </a:xfrm>
          <a:prstGeom prst="rect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D092B706-430A-98B3-AC48-0B6092BB3415}"/>
              </a:ext>
            </a:extLst>
          </p:cNvPr>
          <p:cNvSpPr/>
          <p:nvPr/>
        </p:nvSpPr>
        <p:spPr>
          <a:xfrm>
            <a:off x="4932040" y="3651870"/>
            <a:ext cx="3688040" cy="11521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Potential site next to CERN identified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Mitigates neutrino flux</a:t>
            </a:r>
            <a:endParaRPr lang="en-US" sz="1400" b="1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Points toward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mediterranean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and uninhabited area in Jura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FF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Detailed studies required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(280 m deep)</a:t>
            </a:r>
          </a:p>
        </p:txBody>
      </p:sp>
      <p:pic>
        <p:nvPicPr>
          <p:cNvPr id="8" name="Picture 7" descr="A map of a city&#10;&#10;Description automatically generated">
            <a:extLst>
              <a:ext uri="{FF2B5EF4-FFF2-40B4-BE49-F238E27FC236}">
                <a16:creationId xmlns:a16="http://schemas.microsoft.com/office/drawing/2014/main" id="{01B579D9-ADDE-7F02-D4C0-11AD9A012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729916"/>
            <a:ext cx="2794539" cy="277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949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dirty="0">
                <a:latin typeface="Calibri"/>
                <a:cs typeface="Calibri"/>
              </a:rPr>
              <a:t>Example CERN Site</a:t>
            </a:r>
            <a:endParaRPr lang="en-US" sz="3200" dirty="0">
              <a:latin typeface="Calibri"/>
              <a:cs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BB44D9-7BC6-417D-A92C-2EA35E7E5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876500"/>
            <a:ext cx="4606188" cy="32200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756658-099C-4AE4-40B8-CE5D24DF73D1}"/>
              </a:ext>
            </a:extLst>
          </p:cNvPr>
          <p:cNvSpPr txBox="1"/>
          <p:nvPr/>
        </p:nvSpPr>
        <p:spPr>
          <a:xfrm>
            <a:off x="0" y="915566"/>
            <a:ext cx="3203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First look is promising: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Collider ring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mitigates neutrino flux from experiments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 work required to ensure adjacent arcs are negligible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Good connection to LHC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Muon beam cooling complex on CERN land injecting into SPS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1F65E1-5F3C-10E4-E8F1-9C4D7A2B6DD5}"/>
              </a:ext>
            </a:extLst>
          </p:cNvPr>
          <p:cNvSpPr txBox="1"/>
          <p:nvPr/>
        </p:nvSpPr>
        <p:spPr>
          <a:xfrm rot="2700000">
            <a:off x="4144140" y="1712253"/>
            <a:ext cx="36159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as discussion basis</a:t>
            </a:r>
          </a:p>
          <a:p>
            <a:pPr algn="ctr"/>
            <a:r>
              <a:rPr lang="en-US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umbers will change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287C0A9-54B3-E6A7-8292-AEE7754761D1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3119426" y="3180756"/>
            <a:ext cx="1812614" cy="1896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8BE5E3D-3B47-5E1E-8221-89F7B1EF48DF}"/>
              </a:ext>
            </a:extLst>
          </p:cNvPr>
          <p:cNvSpPr txBox="1"/>
          <p:nvPr/>
        </p:nvSpPr>
        <p:spPr>
          <a:xfrm>
            <a:off x="611560" y="3108748"/>
            <a:ext cx="2507866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Collider ring (10 TeV)</a:t>
            </a:r>
          </a:p>
          <a:p>
            <a:r>
              <a:rPr lang="en-CH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 experiments on CERN land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8CC49A-7BF5-AB08-2B76-BDAFBFFFB461}"/>
              </a:ext>
            </a:extLst>
          </p:cNvPr>
          <p:cNvCxnSpPr>
            <a:cxnSpLocks/>
          </p:cNvCxnSpPr>
          <p:nvPr/>
        </p:nvCxnSpPr>
        <p:spPr>
          <a:xfrm flipH="1" flipV="1">
            <a:off x="5796136" y="1745897"/>
            <a:ext cx="432048" cy="236515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6822884-C70B-5D98-7503-58047DD31C10}"/>
              </a:ext>
            </a:extLst>
          </p:cNvPr>
          <p:cNvSpPr txBox="1"/>
          <p:nvPr/>
        </p:nvSpPr>
        <p:spPr>
          <a:xfrm>
            <a:off x="5199157" y="4116860"/>
            <a:ext cx="3477299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Potential location of muon cooling complex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039E49-9139-8802-4E92-A127187210F6}"/>
              </a:ext>
            </a:extLst>
          </p:cNvPr>
          <p:cNvSpPr txBox="1"/>
          <p:nvPr/>
        </p:nvSpPr>
        <p:spPr>
          <a:xfrm>
            <a:off x="395536" y="4352205"/>
            <a:ext cx="2499210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Transferline maximum slope 6%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3F9C9F2-86CC-0584-306C-A029250F8D1D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2894746" y="3442366"/>
            <a:ext cx="1976673" cy="106372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4C3E68-22BE-9A6C-45ED-895DF5323A37}"/>
              </a:ext>
            </a:extLst>
          </p:cNvPr>
          <p:cNvSpPr txBox="1"/>
          <p:nvPr/>
        </p:nvSpPr>
        <p:spPr>
          <a:xfrm>
            <a:off x="3352008" y="4506888"/>
            <a:ext cx="266015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Several studies remain to be done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77685-BE35-0669-A97C-28842F5EB2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77746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Tentative Timeline (Fast-track 10 </a:t>
            </a:r>
            <a:r>
              <a:rPr lang="en-US" sz="3200" b="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AB67B9-E050-9B7C-7876-56B9C49500CE}"/>
              </a:ext>
            </a:extLst>
          </p:cNvPr>
          <p:cNvSpPr txBox="1"/>
          <p:nvPr/>
        </p:nvSpPr>
        <p:spPr>
          <a:xfrm>
            <a:off x="2051720" y="649020"/>
            <a:ext cx="4795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 a basis to start the discussion, will review this year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4A9561-9C59-B8FE-4F95-8DBFB23FA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903575"/>
            <a:ext cx="9366043" cy="37564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40B0DC-0BAC-D2F5-7AE2-6E422896B898}"/>
              </a:ext>
            </a:extLst>
          </p:cNvPr>
          <p:cNvSpPr txBox="1"/>
          <p:nvPr/>
        </p:nvSpPr>
        <p:spPr>
          <a:xfrm>
            <a:off x="5220072" y="1275606"/>
            <a:ext cx="3154407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eed at least two years of demonstrator operation (better more)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Need RF test stand before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6F8276-6A9E-7DF3-E1FA-5617A27A646E}"/>
              </a:ext>
            </a:extLst>
          </p:cNvPr>
          <p:cNvSpPr txBox="1"/>
          <p:nvPr/>
        </p:nvSpPr>
        <p:spPr>
          <a:xfrm>
            <a:off x="5220072" y="2067694"/>
            <a:ext cx="1983876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Decision starting in 2036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928156-C12B-CC46-10D6-7BAA913378FE}"/>
              </a:ext>
            </a:extLst>
          </p:cNvPr>
          <p:cNvSpPr txBox="1"/>
          <p:nvPr/>
        </p:nvSpPr>
        <p:spPr>
          <a:xfrm>
            <a:off x="5724128" y="3024702"/>
            <a:ext cx="1983876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Estimated10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construction/installation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EBD53E-C44D-C53B-94D0-81CA8053EE38}"/>
              </a:ext>
            </a:extLst>
          </p:cNvPr>
          <p:cNvSpPr txBox="1"/>
          <p:nvPr/>
        </p:nvSpPr>
        <p:spPr>
          <a:xfrm>
            <a:off x="1907704" y="4083918"/>
            <a:ext cx="4752527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Different initial estimates for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seem to be fast enough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Buit need to develop robust timeline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24B619-F3FD-2862-77E3-F53EABC3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2851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 Estimate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44082" y="915566"/>
            <a:ext cx="4931974" cy="1305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 estimate is based on Project Breakdown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Fill in information at the level it is available to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uncertainties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Make trade-offs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cannot optimize at this moment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70B3F1-05BF-0E9E-1232-07B98673366D}"/>
              </a:ext>
            </a:extLst>
          </p:cNvPr>
          <p:cNvSpPr txBox="1"/>
          <p:nvPr/>
        </p:nvSpPr>
        <p:spPr>
          <a:xfrm>
            <a:off x="822456" y="2258616"/>
            <a:ext cx="2344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Proton complex similar to SPL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0C296E-5A9E-D5A8-15F9-9A396622BFFD}"/>
              </a:ext>
            </a:extLst>
          </p:cNvPr>
          <p:cNvSpPr txBox="1"/>
          <p:nvPr/>
        </p:nvSpPr>
        <p:spPr>
          <a:xfrm>
            <a:off x="85153" y="4273700"/>
            <a:ext cx="2341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Mostly driven by magnet cost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6955CA-C877-4867-E6DF-BC8E417EBD6C}"/>
              </a:ext>
            </a:extLst>
          </p:cNvPr>
          <p:cNvSpPr txBox="1"/>
          <p:nvPr/>
        </p:nvSpPr>
        <p:spPr>
          <a:xfrm>
            <a:off x="2843808" y="4280197"/>
            <a:ext cx="3499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Input data exists, but no optimisation for cost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4BB404-D7CE-BAF8-EB10-A7F8330F86A2}"/>
              </a:ext>
            </a:extLst>
          </p:cNvPr>
          <p:cNvSpPr txBox="1"/>
          <p:nvPr/>
        </p:nvSpPr>
        <p:spPr>
          <a:xfrm>
            <a:off x="4239993" y="1858928"/>
            <a:ext cx="3297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Detailed studies ongoing of fast-ramping magnet and RF cost and trade-off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DBCD2B-0548-025C-05FB-48C606A0F33F}"/>
              </a:ext>
            </a:extLst>
          </p:cNvPr>
          <p:cNvSpPr txBox="1"/>
          <p:nvPr/>
        </p:nvSpPr>
        <p:spPr>
          <a:xfrm>
            <a:off x="6654058" y="4443034"/>
            <a:ext cx="2382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Magnet cost estimates exist for different configurations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0ADCA8-DD8F-1AC5-664D-7E31C39C7DB9}"/>
              </a:ext>
            </a:extLst>
          </p:cNvPr>
          <p:cNvSpPr txBox="1"/>
          <p:nvPr/>
        </p:nvSpPr>
        <p:spPr>
          <a:xfrm>
            <a:off x="5652122" y="1074542"/>
            <a:ext cx="3140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Overall optimisation not yet done and probably needs time to fully conclude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B85BEF-8CAB-A46C-BF90-9AB8A694AD9A}"/>
              </a:ext>
            </a:extLst>
          </p:cNvPr>
          <p:cNvSpPr txBox="1"/>
          <p:nvPr/>
        </p:nvSpPr>
        <p:spPr>
          <a:xfrm>
            <a:off x="3448303" y="582848"/>
            <a:ext cx="3361498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Led by Carlo 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ssi, who also does it for CLIC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69B982B-E130-AD6E-2C2B-3F0F8B670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643758"/>
            <a:ext cx="8280920" cy="1182671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31D1DAA-CBF0-ED6B-030A-A1C6C4BE86C9}"/>
              </a:ext>
            </a:extLst>
          </p:cNvPr>
          <p:cNvCxnSpPr>
            <a:cxnSpLocks/>
          </p:cNvCxnSpPr>
          <p:nvPr/>
        </p:nvCxnSpPr>
        <p:spPr>
          <a:xfrm flipH="1">
            <a:off x="1264527" y="2590108"/>
            <a:ext cx="211129" cy="4360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ACF637E-35E5-2798-B3E7-17D05136D8CA}"/>
              </a:ext>
            </a:extLst>
          </p:cNvPr>
          <p:cNvCxnSpPr>
            <a:cxnSpLocks/>
          </p:cNvCxnSpPr>
          <p:nvPr/>
        </p:nvCxnSpPr>
        <p:spPr>
          <a:xfrm flipV="1">
            <a:off x="2123728" y="3637957"/>
            <a:ext cx="186035" cy="5514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6CD2377-2DD5-FF5B-B54F-5B549DB68170}"/>
              </a:ext>
            </a:extLst>
          </p:cNvPr>
          <p:cNvCxnSpPr>
            <a:cxnSpLocks/>
          </p:cNvCxnSpPr>
          <p:nvPr/>
        </p:nvCxnSpPr>
        <p:spPr>
          <a:xfrm flipV="1">
            <a:off x="4068414" y="3651870"/>
            <a:ext cx="438166" cy="6865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E4A7A9-AF61-ED74-68EF-4C318C04E89E}"/>
              </a:ext>
            </a:extLst>
          </p:cNvPr>
          <p:cNvCxnSpPr>
            <a:cxnSpLocks/>
          </p:cNvCxnSpPr>
          <p:nvPr/>
        </p:nvCxnSpPr>
        <p:spPr>
          <a:xfrm>
            <a:off x="6876256" y="2226585"/>
            <a:ext cx="346271" cy="8852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85CE914-AE07-F103-8ED4-F28289FC651C}"/>
              </a:ext>
            </a:extLst>
          </p:cNvPr>
          <p:cNvCxnSpPr>
            <a:cxnSpLocks/>
          </p:cNvCxnSpPr>
          <p:nvPr/>
        </p:nvCxnSpPr>
        <p:spPr>
          <a:xfrm flipV="1">
            <a:off x="7785326" y="3637957"/>
            <a:ext cx="430438" cy="8242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153EDB-7D8A-415C-2263-AD38F7214A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8956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Synergies and Outreach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5EB9B3E3-9222-BA50-0E70-E8356704E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194" y="834261"/>
            <a:ext cx="8850310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Training of young people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Novel concept is particularly challenging and motivating for them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Technologies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Muon collider needs HTS, in particular solenoids</a:t>
            </a: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Fusion reactors</a:t>
            </a: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Power generators</a:t>
            </a: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Nuclear Magnetic Resonance (NMR)</a:t>
            </a: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Magnetic Resonance Imaging (MRI)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Magnets for other uses (neutron spectroscopy, detector solenoids, hadron collider magnets)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Target is synergetic with neutron spallation sources, in particular liquid metal target (also FCC-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High-efficiency RF power sources and power converter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RF in magnetic field can be relevant for some fusion reactors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High-power proton facility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Facilities such as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NuStorm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mu2e, COMET, highly polarized low-energy muon beams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Detector technologies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AI and ML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48DAB9-BFB1-8480-3717-963B4ADEA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4133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A0F830-781A-9F66-8314-A5BB76104D29}"/>
              </a:ext>
            </a:extLst>
          </p:cNvPr>
          <p:cNvSpPr/>
          <p:nvPr/>
        </p:nvSpPr>
        <p:spPr>
          <a:xfrm>
            <a:off x="179512" y="915566"/>
            <a:ext cx="8712968" cy="42606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R&amp;D progress is increasing confidence that the collider is a unique, sustainable path to the future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as mature as some other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do more R&amp;D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Started exploring the implementation at CERN using existing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Looks promising including neutrino flux mitigation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 estimate has started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expect that a first collider stage can be operational by 2050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the resources ramp up sufficiently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decision-making processes are efficient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to continue ramping up the momentum</a:t>
            </a: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/>
                <a:cs typeface="Calibri"/>
                <a:hlinkClick r:id="rId2"/>
              </a:rPr>
              <a:t>http://muoncollider.web.cern.ch</a:t>
            </a:r>
            <a:r>
              <a:rPr lang="en-US" sz="1600" dirty="0">
                <a:latin typeface="Calibri"/>
                <a:cs typeface="Calibri"/>
              </a:rPr>
              <a:t>           </a:t>
            </a:r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To join contact </a:t>
            </a:r>
            <a:r>
              <a:rPr lang="en-US" sz="1600" dirty="0" err="1">
                <a:solidFill>
                  <a:srgbClr val="0000FF"/>
                </a:solidFill>
                <a:latin typeface="Calibri"/>
                <a:cs typeface="Calibri"/>
              </a:rPr>
              <a:t>muon.collider.secretariat@cern.ch</a:t>
            </a:r>
            <a:endParaRPr lang="en-US" sz="1600" dirty="0">
              <a:solidFill>
                <a:srgbClr val="0000FF"/>
              </a:solidFill>
              <a:latin typeface="Calibri"/>
              <a:cs typeface="Calibri"/>
            </a:endParaRPr>
          </a:p>
          <a:p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6B3D12-223A-F74F-49F1-05F16ACA0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140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>
                <a:latin typeface="Calibri"/>
                <a:cs typeface="Calibri"/>
              </a:rPr>
              <a:t>Muon</a:t>
            </a:r>
            <a:r>
              <a:rPr lang="en-GB" sz="3200" b="0" dirty="0">
                <a:latin typeface="Calibri"/>
                <a:cs typeface="Calibri"/>
              </a:rPr>
              <a:t> Collider Overview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35496" y="1247309"/>
            <a:ext cx="9071992" cy="19442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2091" y="3408761"/>
            <a:ext cx="2195735" cy="5132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Short, intense proton bunch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55567" y="3425446"/>
            <a:ext cx="2152537" cy="513244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err="1"/>
              <a:t>Ionisation</a:t>
            </a:r>
            <a:r>
              <a:rPr lang="en-US" sz="1400" dirty="0"/>
              <a:t> cooling of </a:t>
            </a:r>
            <a:r>
              <a:rPr lang="en-US" sz="1400" dirty="0" err="1"/>
              <a:t>muon</a:t>
            </a:r>
            <a:r>
              <a:rPr lang="en-US" sz="1400" dirty="0"/>
              <a:t> in matter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80112" y="3425446"/>
            <a:ext cx="2160240" cy="513244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Acceleration to collision energy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806291" y="3482084"/>
            <a:ext cx="1236033" cy="297800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Collision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339753" y="555526"/>
            <a:ext cx="4392487" cy="628945"/>
          </a:xfrm>
          <a:prstGeom prst="rect">
            <a:avLst/>
          </a:prstGeom>
          <a:solidFill>
            <a:srgbClr val="FFDB32"/>
          </a:solidFill>
        </p:spPr>
        <p:txBody>
          <a:bodyPr wrap="square" lIns="74223" tIns="37111" rIns="74223" bIns="37111" rtlCol="0">
            <a:spAutoFit/>
          </a:bodyPr>
          <a:lstStyle/>
          <a:p>
            <a:r>
              <a:rPr lang="en-US" dirty="0"/>
              <a:t>Would be easy if the </a:t>
            </a:r>
            <a:r>
              <a:rPr lang="en-US" dirty="0" err="1"/>
              <a:t>muons</a:t>
            </a:r>
            <a:r>
              <a:rPr lang="en-US" dirty="0"/>
              <a:t> did not decay</a:t>
            </a:r>
          </a:p>
          <a:p>
            <a:r>
              <a:rPr lang="en-US" dirty="0"/>
              <a:t>Lifetime is </a:t>
            </a:r>
            <a:r>
              <a:rPr lang="en-US" dirty="0" err="1"/>
              <a:t>τ</a:t>
            </a:r>
            <a:r>
              <a:rPr lang="en-US" dirty="0"/>
              <a:t> = </a:t>
            </a:r>
            <a:r>
              <a:rPr lang="en-US" dirty="0" err="1"/>
              <a:t>γ</a:t>
            </a:r>
            <a:r>
              <a:rPr lang="en-US" dirty="0"/>
              <a:t> x 2.2 </a:t>
            </a:r>
            <a:r>
              <a:rPr lang="en-US" dirty="0" err="1"/>
              <a:t>μs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581428" y="4010698"/>
            <a:ext cx="2498347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dirty="0"/>
              <a:t>Protons produce </a:t>
            </a:r>
            <a:r>
              <a:rPr lang="en-US" sz="1400" dirty="0" err="1"/>
              <a:t>pions</a:t>
            </a:r>
            <a:r>
              <a:rPr lang="en-US" sz="1400" dirty="0"/>
              <a:t> which decay into </a:t>
            </a:r>
            <a:r>
              <a:rPr lang="en-US" sz="1400" dirty="0" err="1"/>
              <a:t>muons</a:t>
            </a:r>
            <a:endParaRPr lang="en-US" sz="1400" dirty="0"/>
          </a:p>
          <a:p>
            <a:r>
              <a:rPr lang="en-US" sz="1400" dirty="0" err="1"/>
              <a:t>muons</a:t>
            </a:r>
            <a:r>
              <a:rPr lang="en-US" sz="1400" dirty="0"/>
              <a:t> are captured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9BE3C5-D768-0B53-25B8-F671662828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12697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Reserve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1F13E4-08D4-1E7F-998D-46ED310F3C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4482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3801"/>
            <a:ext cx="8229600" cy="445311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Alternatives: The LEMMA Scheme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34166" t="50107"/>
          <a:stretch/>
        </p:blipFill>
        <p:spPr>
          <a:xfrm>
            <a:off x="402332" y="843503"/>
            <a:ext cx="5825852" cy="18746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57200" y="4922048"/>
            <a:ext cx="5554960" cy="221452"/>
          </a:xfrm>
        </p:spPr>
        <p:txBody>
          <a:bodyPr/>
          <a:lstStyle/>
          <a:p>
            <a:r>
              <a:rPr lang="en-US" sz="1200">
                <a:latin typeface="Calibri"/>
                <a:cs typeface="Calibri"/>
              </a:rPr>
              <a:t>D. Schulte      Muon Collider, Bonn, October 2024 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9" name="Straight Arrow Connector 8"/>
          <p:cNvCxnSpPr>
            <a:stCxn id="16" idx="0"/>
          </p:cNvCxnSpPr>
          <p:nvPr/>
        </p:nvCxnSpPr>
        <p:spPr>
          <a:xfrm flipH="1" flipV="1">
            <a:off x="2339752" y="1998081"/>
            <a:ext cx="403582" cy="7991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p4.tiff"/>
          <p:cNvPicPr>
            <a:picLocks noChangeAspect="1"/>
          </p:cNvPicPr>
          <p:nvPr/>
        </p:nvPicPr>
        <p:blipFill rotWithShape="1">
          <a:blip r:embed="rId2"/>
          <a:srcRect l="48352" t="50107" r="38637"/>
          <a:stretch/>
        </p:blipFill>
        <p:spPr>
          <a:xfrm>
            <a:off x="6876256" y="1650491"/>
            <a:ext cx="1810545" cy="3147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0077" y="555526"/>
            <a:ext cx="3593604" cy="290427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LEMMA scheme (INFN) P. Raimondi et al.</a:t>
            </a:r>
          </a:p>
        </p:txBody>
      </p:sp>
      <p:pic>
        <p:nvPicPr>
          <p:cNvPr id="14" name="Picture 13" descr="p0.tiff"/>
          <p:cNvPicPr>
            <a:picLocks noChangeAspect="1"/>
          </p:cNvPicPr>
          <p:nvPr/>
        </p:nvPicPr>
        <p:blipFill rotWithShape="1">
          <a:blip r:embed="rId3"/>
          <a:srcRect b="49496"/>
          <a:stretch/>
        </p:blipFill>
        <p:spPr>
          <a:xfrm>
            <a:off x="1476473" y="3363838"/>
            <a:ext cx="2159423" cy="313724"/>
          </a:xfrm>
          <a:prstGeom prst="rect">
            <a:avLst/>
          </a:prstGeom>
        </p:spPr>
      </p:pic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699" y="3069075"/>
            <a:ext cx="1663165" cy="150893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914667" y="2797272"/>
            <a:ext cx="3657333" cy="481448"/>
          </a:xfrm>
          <a:prstGeom prst="rect">
            <a:avLst/>
          </a:prstGeom>
        </p:spPr>
        <p:txBody>
          <a:bodyPr vert="horz" lIns="81597" tIns="40800" rIns="81597" bIns="40800" rtlCol="0">
            <a:noAutofit/>
          </a:bodyPr>
          <a:lstStyle>
            <a:lvl1pPr marL="376795" indent="-376795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6390" indent="-3139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985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8381" indent="-2511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0774" indent="-251196" algn="l" defTabSz="50239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316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564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795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0351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45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 positrons to produce </a:t>
            </a:r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pairs</a:t>
            </a:r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Accumulate </a:t>
            </a:r>
            <a:r>
              <a:rPr lang="en-US" sz="1600" dirty="0" err="1">
                <a:latin typeface="Calibri"/>
                <a:cs typeface="Calibri"/>
              </a:rPr>
              <a:t>muons</a:t>
            </a:r>
            <a:r>
              <a:rPr lang="en-US" sz="1600" dirty="0">
                <a:latin typeface="Calibri"/>
                <a:cs typeface="Calibri"/>
              </a:rPr>
              <a:t> from several passages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4300" y="3795886"/>
            <a:ext cx="4761399" cy="1152201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b="1" dirty="0">
                <a:latin typeface="Calibri"/>
                <a:cs typeface="Calibri"/>
              </a:rPr>
              <a:t>Excellent idea, but nature is cruel</a:t>
            </a:r>
          </a:p>
          <a:p>
            <a:r>
              <a:rPr lang="en-US" sz="1300" dirty="0">
                <a:latin typeface="Calibri"/>
                <a:cs typeface="Calibri"/>
              </a:rPr>
              <a:t>Detailed estimates of fundamental limits show that we require a very large positron bunch charge to reach the same luminosity as the proton-based scheme</a:t>
            </a:r>
          </a:p>
          <a:p>
            <a:pPr marL="232058" indent="-232058">
              <a:buFont typeface="Symbol" charset="0"/>
              <a:buChar char=""/>
            </a:pPr>
            <a:r>
              <a:rPr lang="en-US" sz="1300" b="1" dirty="0">
                <a:latin typeface="Calibri"/>
                <a:cs typeface="Calibri"/>
              </a:rPr>
              <a:t>Need same game changing invention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85724" y="666864"/>
            <a:ext cx="2858276" cy="9442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Note: New proposal by C. </a:t>
            </a:r>
            <a:r>
              <a:rPr lang="en-US" sz="1400" dirty="0" err="1">
                <a:latin typeface="Calibri"/>
                <a:cs typeface="Calibri"/>
              </a:rPr>
              <a:t>Curatolo</a:t>
            </a:r>
            <a:r>
              <a:rPr lang="en-US" sz="1400" dirty="0">
                <a:latin typeface="Calibri"/>
                <a:cs typeface="Calibri"/>
              </a:rPr>
              <a:t> and L. </a:t>
            </a:r>
            <a:r>
              <a:rPr lang="en-US" sz="1400" dirty="0" err="1">
                <a:latin typeface="Calibri"/>
                <a:cs typeface="Calibri"/>
              </a:rPr>
              <a:t>Serafini</a:t>
            </a:r>
            <a:r>
              <a:rPr lang="en-US" sz="1400" dirty="0">
                <a:latin typeface="Calibri"/>
                <a:cs typeface="Calibri"/>
              </a:rPr>
              <a:t> needs to be looked at</a:t>
            </a:r>
          </a:p>
          <a:p>
            <a:pPr marL="232058" indent="-232058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Uses Bethe-</a:t>
            </a:r>
            <a:r>
              <a:rPr lang="en-US" sz="1400" dirty="0" err="1">
                <a:latin typeface="Calibri"/>
                <a:cs typeface="Calibri"/>
              </a:rPr>
              <a:t>Heitler</a:t>
            </a:r>
            <a:r>
              <a:rPr lang="en-US" sz="1400" dirty="0">
                <a:latin typeface="Calibri"/>
                <a:cs typeface="Calibri"/>
              </a:rPr>
              <a:t> production with electrons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46879" y="2797272"/>
            <a:ext cx="3730534" cy="135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2505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5" name="Picture 4" descr="governance_final_new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973" r="10930" b="11596"/>
          <a:stretch/>
        </p:blipFill>
        <p:spPr>
          <a:xfrm rot="16200000">
            <a:off x="5890897" y="-647086"/>
            <a:ext cx="1654953" cy="4348212"/>
          </a:xfrm>
          <a:prstGeom prst="rect">
            <a:avLst/>
          </a:prstGeom>
        </p:spPr>
      </p:pic>
      <p:pic>
        <p:nvPicPr>
          <p:cNvPr id="6" name="Picture 5" descr="CoordinationCommitte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1" t="12479" r="12835" b="10585"/>
          <a:stretch/>
        </p:blipFill>
        <p:spPr>
          <a:xfrm rot="16200000">
            <a:off x="5476748" y="1558259"/>
            <a:ext cx="2449503" cy="39004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230" y="915566"/>
            <a:ext cx="4643786" cy="3952968"/>
          </a:xfrm>
          <a:prstGeom prst="rect">
            <a:avLst/>
          </a:prstGeom>
          <a:solidFill>
            <a:schemeClr val="bg1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Collaboration Board (ICB)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Elected chair: </a:t>
            </a:r>
            <a:r>
              <a:rPr lang="en-US" sz="1400" b="1" dirty="0">
                <a:latin typeface="Calibri"/>
                <a:cs typeface="Calibri"/>
              </a:rPr>
              <a:t>Nadia </a:t>
            </a:r>
            <a:r>
              <a:rPr lang="en-US" sz="1400" b="1" dirty="0" err="1">
                <a:latin typeface="Calibri"/>
                <a:cs typeface="Calibri"/>
              </a:rPr>
              <a:t>Pastrone</a:t>
            </a:r>
            <a:endParaRPr lang="en-US" sz="1400" b="1" dirty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Steering Board (ISB)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Chair </a:t>
            </a:r>
            <a:r>
              <a:rPr lang="en-US" sz="1400" b="1" dirty="0">
                <a:latin typeface="Calibri"/>
                <a:cs typeface="Calibri"/>
              </a:rPr>
              <a:t>Steinar </a:t>
            </a:r>
            <a:r>
              <a:rPr lang="en-US" sz="1400" b="1" dirty="0" err="1">
                <a:latin typeface="Calibri"/>
                <a:cs typeface="Calibri"/>
              </a:rPr>
              <a:t>Stapnes</a:t>
            </a:r>
            <a:endParaRPr lang="en-US" sz="14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CERN members: Mike Lamont, Gianluigi </a:t>
            </a:r>
            <a:r>
              <a:rPr lang="en-US" sz="1400" dirty="0" err="1">
                <a:latin typeface="Calibri"/>
                <a:cs typeface="Calibri"/>
              </a:rPr>
              <a:t>Arduini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ICB members: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Dave Newbold (STFC), Mats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Lindroos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(ESS), Pierre Vedrine (CEA), N.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Pastrone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(INFN)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Study members: SL and deputies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Will add US but wait for US decision on members</a:t>
            </a:r>
          </a:p>
          <a:p>
            <a:pPr marL="742950" lvl="1" indent="-285750">
              <a:buFont typeface="Arial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Advisory Committee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To be defined, discussion in SB</a:t>
            </a:r>
          </a:p>
          <a:p>
            <a:pPr marL="742950" lvl="1" indent="-285750">
              <a:buFont typeface="Arial"/>
              <a:buChar char="•"/>
            </a:pPr>
            <a:endParaRPr lang="en-US" sz="1400" b="1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Coordination committee (CC)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Study Leader: </a:t>
            </a:r>
            <a:r>
              <a:rPr lang="en-US" sz="1400" b="1" dirty="0">
                <a:latin typeface="Calibri"/>
                <a:cs typeface="Calibri"/>
              </a:rPr>
              <a:t>Daniel Schulte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Deputies: </a:t>
            </a:r>
            <a:r>
              <a:rPr lang="en-US" sz="1400" b="1" dirty="0">
                <a:latin typeface="Calibri"/>
                <a:cs typeface="Calibri"/>
              </a:rPr>
              <a:t>Andrea </a:t>
            </a:r>
            <a:r>
              <a:rPr lang="en-US" sz="1400" b="1" dirty="0" err="1">
                <a:latin typeface="Calibri"/>
                <a:cs typeface="Calibri"/>
              </a:rPr>
              <a:t>Wulzer</a:t>
            </a:r>
            <a:r>
              <a:rPr lang="en-US" sz="1400" b="1" dirty="0">
                <a:latin typeface="Calibri"/>
                <a:cs typeface="Calibri"/>
              </a:rPr>
              <a:t>, Donatella </a:t>
            </a:r>
            <a:r>
              <a:rPr lang="en-US" sz="1400" b="1" dirty="0" err="1">
                <a:latin typeface="Calibri"/>
                <a:cs typeface="Calibri"/>
              </a:rPr>
              <a:t>Lucchesi</a:t>
            </a:r>
            <a:r>
              <a:rPr lang="en-US" sz="1400" b="1" dirty="0">
                <a:latin typeface="Calibri"/>
                <a:cs typeface="Calibri"/>
              </a:rPr>
              <a:t>, Chris Rogers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Organisation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97DF41-A94D-8D0A-29F3-262A78BC6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8560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EU Design Study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3EEA8D-B552-55FB-92EA-9ECB97C21D88}"/>
              </a:ext>
            </a:extLst>
          </p:cNvPr>
          <p:cNvSpPr txBox="1"/>
          <p:nvPr/>
        </p:nvSpPr>
        <p:spPr>
          <a:xfrm>
            <a:off x="4860032" y="3147814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Kick-off meeting in M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rch 2023: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https://indico.cern.ch/event/1219912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Many thanks to all that contributed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https://mucol.web.cern.ch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21A27B-44AD-40FF-A734-A3B6277BAF3E}"/>
              </a:ext>
            </a:extLst>
          </p:cNvPr>
          <p:cNvSpPr txBox="1"/>
          <p:nvPr/>
        </p:nvSpPr>
        <p:spPr>
          <a:xfrm>
            <a:off x="179512" y="843558"/>
            <a:ext cx="43204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Has been approved summer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Very helpful to kick-start collaboration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Reapproved early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It appears that there has been 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ome issue with the refereeing of several projects, probably not directly with the muon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Brings 3 MEUR from the European Commission, the UK and Switzerland and about 4 MEUR from the partners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Basically nothing for CERN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C023F5-AC95-2856-1DFF-4D61E69CDA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033" b="27391"/>
          <a:stretch/>
        </p:blipFill>
        <p:spPr>
          <a:xfrm>
            <a:off x="179512" y="3386894"/>
            <a:ext cx="4176464" cy="1345096"/>
          </a:xfrm>
          <a:prstGeom prst="rect">
            <a:avLst/>
          </a:prstGeom>
        </p:spPr>
      </p:pic>
      <p:pic>
        <p:nvPicPr>
          <p:cNvPr id="10" name="Picture 9" descr="A picture containing text, font, diagram, rectangle&#10;&#10;Description automatically generated">
            <a:extLst>
              <a:ext uri="{FF2B5EF4-FFF2-40B4-BE49-F238E27FC236}">
                <a16:creationId xmlns:a16="http://schemas.microsoft.com/office/drawing/2014/main" id="{7C60CE2D-F743-B892-971B-065703B39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8795" y="901044"/>
            <a:ext cx="4713907" cy="22467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AD9CB01-CCC6-7090-66E7-82AEFD27ADBE}"/>
              </a:ext>
            </a:extLst>
          </p:cNvPr>
          <p:cNvSpPr txBox="1"/>
          <p:nvPr/>
        </p:nvSpPr>
        <p:spPr>
          <a:xfrm>
            <a:off x="6190587" y="4587974"/>
            <a:ext cx="2701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celeriter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fieri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quidquid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fiat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satis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bene</a:t>
            </a:r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4338D3-0F04-B6A4-243E-2559F574C8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2701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-20538"/>
            <a:ext cx="8064896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P5 Ask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4" name="Picture 3" descr="A picture containing text, diagram, screenshot, font&#10;&#10;Description automatically generated">
            <a:extLst>
              <a:ext uri="{FF2B5EF4-FFF2-40B4-BE49-F238E27FC236}">
                <a16:creationId xmlns:a16="http://schemas.microsoft.com/office/drawing/2014/main" id="{A82B996F-D7D5-6E85-DF0A-60611EE1A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000" y="559358"/>
            <a:ext cx="4805504" cy="4213197"/>
          </a:xfrm>
          <a:prstGeom prst="rect">
            <a:avLst/>
          </a:prstGeom>
        </p:spPr>
      </p:pic>
      <p:pic>
        <p:nvPicPr>
          <p:cNvPr id="6" name="Picture 5" descr="A picture containing text, screenshot, diagram, software&#10;&#10;Description automatically generated">
            <a:extLst>
              <a:ext uri="{FF2B5EF4-FFF2-40B4-BE49-F238E27FC236}">
                <a16:creationId xmlns:a16="http://schemas.microsoft.com/office/drawing/2014/main" id="{B1438B67-E731-B531-BAE8-CB3BC8F2C1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79" r="4178"/>
          <a:stretch/>
        </p:blipFill>
        <p:spPr>
          <a:xfrm>
            <a:off x="26321" y="530373"/>
            <a:ext cx="4805504" cy="26239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E5FD0E-B70D-EF6A-B6EB-78D16C0ECC6E}"/>
              </a:ext>
            </a:extLst>
          </p:cNvPr>
          <p:cNvSpPr txBox="1"/>
          <p:nvPr/>
        </p:nvSpPr>
        <p:spPr>
          <a:xfrm>
            <a:off x="251958" y="3075806"/>
            <a:ext cx="34559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S. Jindariani, D. Stratakis, Sridhara Dasu et al.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Goal is to contribute as much as Europe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Start of construction a bit later than in Roadmap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Will try to harmonise/define scenarios once US joins</a:t>
            </a:r>
          </a:p>
          <a:p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Total resources would approach Roadmap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ome increase in Europe and Asia assumed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1-2 years delay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But profile is different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0C25C0-46E8-F232-490C-019216D1D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2879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64908"/>
          </a:xfrm>
        </p:spPr>
        <p:txBody>
          <a:bodyPr>
            <a:noAutofit/>
          </a:bodyPr>
          <a:lstStyle/>
          <a:p>
            <a:r>
              <a:rPr lang="en-US" sz="3200" b="0" dirty="0" err="1">
                <a:latin typeface="Calibri"/>
                <a:cs typeface="Calibri"/>
              </a:rPr>
              <a:t>Muon</a:t>
            </a:r>
            <a:r>
              <a:rPr lang="en-US" sz="3200" b="0" dirty="0">
                <a:latin typeface="Calibri"/>
                <a:cs typeface="Calibri"/>
              </a:rPr>
              <a:t> Collider Luminosity Scaling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6096" y="699542"/>
            <a:ext cx="5234808" cy="821069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Fundamental limitation</a:t>
            </a:r>
          </a:p>
          <a:p>
            <a:r>
              <a:rPr lang="en-US" sz="1600" dirty="0">
                <a:latin typeface="Calibri"/>
                <a:cs typeface="Calibri"/>
              </a:rPr>
              <a:t>Requires </a:t>
            </a:r>
            <a:r>
              <a:rPr lang="en-US" sz="1600" dirty="0" err="1">
                <a:latin typeface="Calibri"/>
                <a:cs typeface="Calibri"/>
              </a:rPr>
              <a:t>emittance</a:t>
            </a:r>
            <a:r>
              <a:rPr lang="en-US" sz="1600" dirty="0">
                <a:latin typeface="Calibri"/>
                <a:cs typeface="Calibri"/>
              </a:rPr>
              <a:t> preservation and advanced lattice design</a:t>
            </a:r>
          </a:p>
          <a:p>
            <a:r>
              <a:rPr lang="en-US" sz="1600" dirty="0">
                <a:latin typeface="Calibri"/>
                <a:cs typeface="Calibri"/>
              </a:rPr>
              <a:t>Applies to MAP scheme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860032" y="3694662"/>
            <a:ext cx="4028770" cy="13135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Luminosity per power increases with energy</a:t>
            </a:r>
          </a:p>
          <a:p>
            <a:r>
              <a:rPr lang="en-US" sz="1600" dirty="0">
                <a:latin typeface="Calibri"/>
                <a:cs typeface="Calibri"/>
              </a:rPr>
              <a:t>Provided technologies can be made available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Constant current</a:t>
            </a:r>
            <a:r>
              <a:rPr lang="en-US" sz="1600" dirty="0">
                <a:latin typeface="Calibri"/>
                <a:cs typeface="Calibri"/>
              </a:rPr>
              <a:t> for required luminosity scaling</a:t>
            </a:r>
          </a:p>
        </p:txBody>
      </p:sp>
      <p:pic>
        <p:nvPicPr>
          <p:cNvPr id="19" name="Picture 1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76" y="1432012"/>
            <a:ext cx="5921436" cy="1073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47664" y="3147814"/>
            <a:ext cx="1653224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E278FF"/>
                </a:solidFill>
              </a:rPr>
              <a:t>High field in collider ring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71397" y="2885732"/>
            <a:ext cx="1473612" cy="359404"/>
          </a:xfrm>
          <a:prstGeom prst="rect">
            <a:avLst/>
          </a:prstGeom>
          <a:noFill/>
          <a:ln>
            <a:noFill/>
          </a:ln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Dense beam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590800" y="2238954"/>
            <a:ext cx="533400" cy="875300"/>
          </a:xfrm>
          <a:prstGeom prst="straightConnector1">
            <a:avLst/>
          </a:prstGeom>
          <a:ln>
            <a:solidFill>
              <a:srgbClr val="E278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</p:cNvCxnSpPr>
          <p:nvPr/>
        </p:nvCxnSpPr>
        <p:spPr>
          <a:xfrm flipH="1" flipV="1">
            <a:off x="4918533" y="2505812"/>
            <a:ext cx="289670" cy="3799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41772" y="2837255"/>
            <a:ext cx="1409479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/>
              <a:t>High energy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117776" y="2238957"/>
            <a:ext cx="1332548" cy="594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947265" y="2614045"/>
            <a:ext cx="1973936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High beam power</a:t>
            </a:r>
          </a:p>
        </p:txBody>
      </p:sp>
      <p:cxnSp>
        <p:nvCxnSpPr>
          <p:cNvPr id="36" name="Straight Arrow Connector 35"/>
          <p:cNvCxnSpPr>
            <a:stCxn id="33" idx="1"/>
          </p:cNvCxnSpPr>
          <p:nvPr/>
        </p:nvCxnSpPr>
        <p:spPr>
          <a:xfrm flipH="1" flipV="1">
            <a:off x="6144387" y="2350336"/>
            <a:ext cx="802878" cy="44341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872403" y="2871451"/>
            <a:ext cx="1699597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69131B"/>
                </a:solidFill>
              </a:rPr>
              <a:t>Large energy acceptance</a:t>
            </a:r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flipV="1">
            <a:off x="3722202" y="2350336"/>
            <a:ext cx="201726" cy="521115"/>
          </a:xfrm>
          <a:prstGeom prst="straightConnector1">
            <a:avLst/>
          </a:prstGeom>
          <a:ln>
            <a:solidFill>
              <a:srgbClr val="69131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D54B34-7153-B9E4-861A-FAB5FA30F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626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92546"/>
            <a:ext cx="8229600" cy="483518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Staging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39952" y="915566"/>
            <a:ext cx="4242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1059582"/>
            <a:ext cx="5400600" cy="3600400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35496" y="699542"/>
            <a:ext cx="3916412" cy="3823076"/>
          </a:xfrm>
          <a:prstGeom prst="rect">
            <a:avLst/>
          </a:prstGeom>
        </p:spPr>
        <p:txBody>
          <a:bodyPr lIns="74258" tIns="37129" rIns="74258" bIns="37129"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Font typeface="Wingdings" charset="2"/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Ideally would like full energy right away, but </a:t>
            </a:r>
          </a:p>
          <a:p>
            <a:pPr marL="0" indent="0">
              <a:buClrTx/>
              <a:buFont typeface="Wingdings" charset="2"/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staging could lead to faster implementation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Substantially less cost for a first stage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Can make technical compromises</a:t>
            </a:r>
          </a:p>
          <a:p>
            <a:pPr lvl="1"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e.g. 8 T 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NbTi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magnets would increase collider ring from 4.5 to 6 km and reduce luminosity by 25%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Timeline might be more consistent with human lifespan</a:t>
            </a:r>
          </a:p>
          <a:p>
            <a:pPr marL="457200" lvl="1" indent="0">
              <a:buClrTx/>
              <a:buFont typeface="Wingdings" charset="2"/>
              <a:buNone/>
            </a:pPr>
            <a:endParaRPr lang="en-US" sz="16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ClrTx/>
              <a:buFont typeface="Wingdings" charset="2"/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Upgrade adds one more accelerator and new collider ring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only first collider ring is not being reused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A99D8D-01DD-62A8-2601-09EE7B313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1263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3801"/>
            <a:ext cx="8229600" cy="445311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Alternatives: The LEMMA Scheme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34166" t="50107"/>
          <a:stretch/>
        </p:blipFill>
        <p:spPr>
          <a:xfrm>
            <a:off x="402332" y="843503"/>
            <a:ext cx="5825852" cy="18746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57200" y="4922048"/>
            <a:ext cx="5554960" cy="221452"/>
          </a:xfrm>
        </p:spPr>
        <p:txBody>
          <a:bodyPr/>
          <a:lstStyle/>
          <a:p>
            <a:r>
              <a:rPr lang="en-US" sz="1200">
                <a:latin typeface="Calibri"/>
                <a:cs typeface="Calibri"/>
              </a:rPr>
              <a:t>D. Schulte      Muon Collider, Bonn, October 2024 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9" name="Straight Arrow Connector 8"/>
          <p:cNvCxnSpPr>
            <a:stCxn id="16" idx="0"/>
          </p:cNvCxnSpPr>
          <p:nvPr/>
        </p:nvCxnSpPr>
        <p:spPr>
          <a:xfrm flipH="1" flipV="1">
            <a:off x="2339752" y="1998081"/>
            <a:ext cx="403582" cy="7991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p4.tiff"/>
          <p:cNvPicPr>
            <a:picLocks noChangeAspect="1"/>
          </p:cNvPicPr>
          <p:nvPr/>
        </p:nvPicPr>
        <p:blipFill rotWithShape="1">
          <a:blip r:embed="rId2"/>
          <a:srcRect l="48352" t="50107" r="38637"/>
          <a:stretch/>
        </p:blipFill>
        <p:spPr>
          <a:xfrm>
            <a:off x="6876256" y="1650491"/>
            <a:ext cx="1810545" cy="3147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0077" y="555526"/>
            <a:ext cx="3593604" cy="290427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LEMMA scheme (INFN) P. Raimondi et al.</a:t>
            </a:r>
          </a:p>
        </p:txBody>
      </p:sp>
      <p:pic>
        <p:nvPicPr>
          <p:cNvPr id="14" name="Picture 13" descr="p0.tiff"/>
          <p:cNvPicPr>
            <a:picLocks noChangeAspect="1"/>
          </p:cNvPicPr>
          <p:nvPr/>
        </p:nvPicPr>
        <p:blipFill rotWithShape="1">
          <a:blip r:embed="rId3"/>
          <a:srcRect b="49496"/>
          <a:stretch/>
        </p:blipFill>
        <p:spPr>
          <a:xfrm>
            <a:off x="1476473" y="3363838"/>
            <a:ext cx="2159423" cy="313724"/>
          </a:xfrm>
          <a:prstGeom prst="rect">
            <a:avLst/>
          </a:prstGeom>
        </p:spPr>
      </p:pic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699" y="3069075"/>
            <a:ext cx="1663165" cy="150893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914667" y="2797272"/>
            <a:ext cx="3657333" cy="481448"/>
          </a:xfrm>
          <a:prstGeom prst="rect">
            <a:avLst/>
          </a:prstGeom>
        </p:spPr>
        <p:txBody>
          <a:bodyPr vert="horz" lIns="81597" tIns="40800" rIns="81597" bIns="40800" rtlCol="0">
            <a:noAutofit/>
          </a:bodyPr>
          <a:lstStyle>
            <a:lvl1pPr marL="376795" indent="-376795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6390" indent="-3139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985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8381" indent="-2511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0774" indent="-251196" algn="l" defTabSz="50239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316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564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795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0351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45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 positrons to produce </a:t>
            </a:r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pairs</a:t>
            </a:r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Accumulate </a:t>
            </a:r>
            <a:r>
              <a:rPr lang="en-US" sz="1600" dirty="0" err="1">
                <a:latin typeface="Calibri"/>
                <a:cs typeface="Calibri"/>
              </a:rPr>
              <a:t>muons</a:t>
            </a:r>
            <a:r>
              <a:rPr lang="en-US" sz="1600" dirty="0">
                <a:latin typeface="Calibri"/>
                <a:cs typeface="Calibri"/>
              </a:rPr>
              <a:t> from several passages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4300" y="3795886"/>
            <a:ext cx="4761399" cy="1152201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b="1" dirty="0">
                <a:latin typeface="Calibri"/>
                <a:cs typeface="Calibri"/>
              </a:rPr>
              <a:t>Excellent idea, but nature is cruel</a:t>
            </a:r>
          </a:p>
          <a:p>
            <a:r>
              <a:rPr lang="en-US" sz="1300" dirty="0">
                <a:latin typeface="Calibri"/>
                <a:cs typeface="Calibri"/>
              </a:rPr>
              <a:t>Detailed estimates of fundamental limits show that we require a very large positron bunch charge to reach the same luminosity as the proton-based scheme</a:t>
            </a:r>
          </a:p>
          <a:p>
            <a:pPr marL="232058" indent="-232058">
              <a:buFont typeface="Symbol" charset="0"/>
              <a:buChar char=""/>
            </a:pPr>
            <a:r>
              <a:rPr lang="en-US" sz="1300" b="1" dirty="0">
                <a:latin typeface="Calibri"/>
                <a:cs typeface="Calibri"/>
              </a:rPr>
              <a:t>Need same game changing invention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85724" y="666864"/>
            <a:ext cx="2858276" cy="9442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Note: New proposal by C. </a:t>
            </a:r>
            <a:r>
              <a:rPr lang="en-US" sz="1400" dirty="0" err="1">
                <a:latin typeface="Calibri"/>
                <a:cs typeface="Calibri"/>
              </a:rPr>
              <a:t>Curatolo</a:t>
            </a:r>
            <a:r>
              <a:rPr lang="en-US" sz="1400" dirty="0">
                <a:latin typeface="Calibri"/>
                <a:cs typeface="Calibri"/>
              </a:rPr>
              <a:t> and L. </a:t>
            </a:r>
            <a:r>
              <a:rPr lang="en-US" sz="1400" dirty="0" err="1">
                <a:latin typeface="Calibri"/>
                <a:cs typeface="Calibri"/>
              </a:rPr>
              <a:t>Serafini</a:t>
            </a:r>
            <a:r>
              <a:rPr lang="en-US" sz="1400" dirty="0">
                <a:latin typeface="Calibri"/>
                <a:cs typeface="Calibri"/>
              </a:rPr>
              <a:t> needs to be looked at</a:t>
            </a:r>
          </a:p>
          <a:p>
            <a:pPr marL="232058" indent="-232058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Uses Bethe-</a:t>
            </a:r>
            <a:r>
              <a:rPr lang="en-US" sz="1400" dirty="0" err="1">
                <a:latin typeface="Calibri"/>
                <a:cs typeface="Calibri"/>
              </a:rPr>
              <a:t>Heitler</a:t>
            </a:r>
            <a:r>
              <a:rPr lang="en-US" sz="1400" dirty="0">
                <a:latin typeface="Calibri"/>
                <a:cs typeface="Calibri"/>
              </a:rPr>
              <a:t> production with electrons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46879" y="2797272"/>
            <a:ext cx="3730534" cy="135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4B1445-BB5C-AE48-E513-AC1D61283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0847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>
                <a:latin typeface="Calibri"/>
                <a:cs typeface="Calibri"/>
              </a:rPr>
              <a:t>Muon</a:t>
            </a:r>
            <a:r>
              <a:rPr lang="en-GB" sz="3200" b="0" dirty="0">
                <a:latin typeface="Calibri"/>
                <a:cs typeface="Calibri"/>
              </a:rPr>
              <a:t> Decay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3226" y="2781805"/>
            <a:ext cx="4404758" cy="216620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latin typeface="Calibri"/>
                <a:cs typeface="Calibri"/>
              </a:rPr>
              <a:t>Neutrino flux </a:t>
            </a:r>
            <a:r>
              <a:rPr lang="en-US" sz="1400" dirty="0">
                <a:latin typeface="Calibri"/>
                <a:cs typeface="Calibri"/>
              </a:rPr>
              <a:t>to have negligible impact on environment</a:t>
            </a:r>
          </a:p>
          <a:p>
            <a:r>
              <a:rPr lang="en-US" sz="1400" dirty="0">
                <a:latin typeface="Calibri"/>
                <a:cs typeface="Calibri"/>
              </a:rPr>
              <a:t>want to be </a:t>
            </a:r>
            <a:r>
              <a:rPr lang="en-US" sz="1400" b="1" dirty="0">
                <a:latin typeface="Calibri"/>
                <a:cs typeface="Calibri"/>
              </a:rPr>
              <a:t>negligible </a:t>
            </a:r>
            <a:r>
              <a:rPr lang="en-US" sz="1400" dirty="0">
                <a:latin typeface="Calibri"/>
                <a:cs typeface="Calibri"/>
              </a:rPr>
              <a:t>(same level as LHC)</a:t>
            </a:r>
            <a:endParaRPr lang="en-US" sz="1400" b="1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opening cone decreases, cross section and shower energy increase with energy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Above about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need to make beam point in different vertical directions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Mechanical system with 15cm stroke, 1% vertical bending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Length of pattern to be </a:t>
            </a:r>
            <a:r>
              <a:rPr lang="en-US" sz="1400" dirty="0" err="1">
                <a:latin typeface="Calibri"/>
                <a:cs typeface="Calibri"/>
              </a:rPr>
              <a:t>optimised</a:t>
            </a:r>
            <a:r>
              <a:rPr lang="en-US" sz="1400" dirty="0">
                <a:latin typeface="Calibri"/>
                <a:cs typeface="Calibri"/>
              </a:rPr>
              <a:t> for minimal impact on beam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43808" y="555526"/>
            <a:ext cx="5256584" cy="2124919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About 1/3 of energy in electrons and positrons:</a:t>
            </a:r>
          </a:p>
          <a:p>
            <a:pPr marL="0" indent="0">
              <a:buNone/>
            </a:pPr>
            <a:r>
              <a:rPr lang="en-US" sz="1400" b="1" dirty="0">
                <a:latin typeface="Calibri"/>
                <a:cs typeface="Calibri"/>
              </a:rPr>
              <a:t>Experiments</a:t>
            </a:r>
            <a:r>
              <a:rPr lang="en-US" sz="1400" dirty="0">
                <a:latin typeface="Calibri"/>
                <a:cs typeface="Calibri"/>
              </a:rPr>
              <a:t> needs to be protected from </a:t>
            </a:r>
            <a:r>
              <a:rPr lang="en-US" sz="1400" b="1" dirty="0">
                <a:latin typeface="Calibri"/>
                <a:cs typeface="Calibri"/>
              </a:rPr>
              <a:t>background </a:t>
            </a:r>
            <a:r>
              <a:rPr lang="en-US" sz="1400" dirty="0">
                <a:latin typeface="Calibri"/>
                <a:cs typeface="Calibri"/>
              </a:rPr>
              <a:t>by masks</a:t>
            </a:r>
          </a:p>
          <a:p>
            <a:r>
              <a:rPr lang="en-US" sz="1400" dirty="0">
                <a:latin typeface="Calibri"/>
                <a:cs typeface="Calibri"/>
              </a:rPr>
              <a:t>simulations of 1.5, 3 and 10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r>
              <a:rPr lang="en-US" sz="1400" dirty="0" err="1">
                <a:latin typeface="Calibri"/>
                <a:cs typeface="Calibri"/>
              </a:rPr>
              <a:t>optimisation</a:t>
            </a:r>
            <a:r>
              <a:rPr lang="en-US" sz="1400" dirty="0">
                <a:latin typeface="Calibri"/>
                <a:cs typeface="Calibri"/>
              </a:rPr>
              <a:t> of masks and lattice design started</a:t>
            </a:r>
          </a:p>
          <a:p>
            <a:r>
              <a:rPr lang="en-US" sz="1400" dirty="0">
                <a:latin typeface="Calibri"/>
                <a:cs typeface="Calibri"/>
              </a:rPr>
              <a:t>first results look encouraging</a:t>
            </a:r>
          </a:p>
          <a:p>
            <a:r>
              <a:rPr lang="en-US" sz="1400" dirty="0">
                <a:latin typeface="Calibri"/>
                <a:cs typeface="Calibri"/>
              </a:rPr>
              <a:t>will be discussed at ICHEP</a:t>
            </a:r>
          </a:p>
          <a:p>
            <a:pPr marL="0" indent="0">
              <a:buNone/>
            </a:pPr>
            <a:r>
              <a:rPr lang="en-US" sz="1400" b="1" dirty="0">
                <a:latin typeface="Calibri"/>
                <a:cs typeface="Calibri"/>
              </a:rPr>
              <a:t>Collider ring magnets </a:t>
            </a:r>
            <a:r>
              <a:rPr lang="en-US" sz="1400" dirty="0">
                <a:latin typeface="Calibri"/>
                <a:cs typeface="Calibri"/>
              </a:rPr>
              <a:t>need to be shielded from losses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Losses elsewhere will also need to be considered but are less severe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7441704" y="1606029"/>
            <a:ext cx="166680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D. </a:t>
            </a:r>
            <a:r>
              <a:rPr lang="en-US" sz="1200" dirty="0" err="1">
                <a:latin typeface="Calibri"/>
                <a:cs typeface="Calibri"/>
              </a:rPr>
              <a:t>Lucchesi</a:t>
            </a:r>
            <a:r>
              <a:rPr lang="en-US" sz="1200" dirty="0">
                <a:latin typeface="Calibri"/>
                <a:cs typeface="Calibri"/>
              </a:rPr>
              <a:t>, A. </a:t>
            </a:r>
            <a:r>
              <a:rPr lang="en-US" sz="1200" dirty="0" err="1">
                <a:latin typeface="Calibri"/>
                <a:cs typeface="Calibri"/>
              </a:rPr>
              <a:t>Lechner</a:t>
            </a:r>
            <a:r>
              <a:rPr lang="en-US" sz="1200" dirty="0">
                <a:latin typeface="Calibri"/>
                <a:cs typeface="Calibri"/>
              </a:rPr>
              <a:t>, C </a:t>
            </a:r>
            <a:r>
              <a:rPr lang="en-US" sz="1200" dirty="0" err="1">
                <a:latin typeface="Calibri"/>
                <a:cs typeface="Calibri"/>
              </a:rPr>
              <a:t>Carli</a:t>
            </a:r>
            <a:r>
              <a:rPr lang="en-US" sz="1200" dirty="0">
                <a:latin typeface="Calibri"/>
                <a:cs typeface="Calibri"/>
              </a:rPr>
              <a:t> et al.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4370444" y="2643758"/>
            <a:ext cx="4738060" cy="1047299"/>
          </a:xfrm>
          <a:prstGeom prst="rect">
            <a:avLst/>
          </a:prstGeom>
        </p:spPr>
      </p:pic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43558"/>
            <a:ext cx="1876070" cy="1728192"/>
          </a:xfrm>
          <a:prstGeom prst="rect">
            <a:avLst/>
          </a:prstGeom>
        </p:spPr>
      </p:pic>
      <p:pic>
        <p:nvPicPr>
          <p:cNvPr id="14" name="Picture 13" descr="p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766904"/>
            <a:ext cx="4097222" cy="118111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69940" y="3723878"/>
            <a:ext cx="1962636" cy="286127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Calibri"/>
                <a:cs typeface="Calibri"/>
              </a:rPr>
              <a:t>~2 x 600 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DB8687-A02B-590A-0BA6-DC6881703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9837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Key Challenges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35496" y="1059582"/>
            <a:ext cx="9071992" cy="19442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6030" y="3075806"/>
            <a:ext cx="2037698" cy="728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Proton complex</a:t>
            </a:r>
          </a:p>
          <a:p>
            <a:r>
              <a:rPr lang="en-US" sz="1400" dirty="0"/>
              <a:t>- Compressing protons to few bunches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19872" y="3071502"/>
            <a:ext cx="2016224" cy="1375018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Cooling channel</a:t>
            </a:r>
          </a:p>
          <a:p>
            <a:r>
              <a:rPr lang="en-US" sz="1400" dirty="0"/>
              <a:t>- Channel design</a:t>
            </a:r>
          </a:p>
          <a:p>
            <a:r>
              <a:rPr lang="en-US" sz="1400" dirty="0"/>
              <a:t>- Solenoids</a:t>
            </a:r>
          </a:p>
          <a:p>
            <a:r>
              <a:rPr lang="en-US" sz="1400" dirty="0"/>
              <a:t>- RF in magnetic field</a:t>
            </a:r>
          </a:p>
          <a:p>
            <a:r>
              <a:rPr lang="en-US" sz="1400" dirty="0"/>
              <a:t>- Absorbers</a:t>
            </a:r>
          </a:p>
          <a:p>
            <a:r>
              <a:rPr lang="en-US" sz="1400" dirty="0"/>
              <a:t>- Integration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52120" y="3075806"/>
            <a:ext cx="1872208" cy="1159574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RCS</a:t>
            </a:r>
          </a:p>
          <a:p>
            <a:r>
              <a:rPr lang="en-US" sz="1400" dirty="0"/>
              <a:t>- Beam dynamics</a:t>
            </a:r>
          </a:p>
          <a:p>
            <a:r>
              <a:rPr lang="en-US" sz="1400" dirty="0"/>
              <a:t>- Ramping magnets</a:t>
            </a:r>
          </a:p>
          <a:p>
            <a:r>
              <a:rPr lang="en-US" sz="1400" dirty="0"/>
              <a:t>- Power converter</a:t>
            </a:r>
          </a:p>
          <a:p>
            <a:r>
              <a:rPr lang="en-US" sz="1400" dirty="0"/>
              <a:t>- RF system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32577" y="3075806"/>
            <a:ext cx="1409748" cy="1375018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Collider ring</a:t>
            </a:r>
          </a:p>
          <a:p>
            <a:r>
              <a:rPr lang="en-US" sz="1400" dirty="0"/>
              <a:t>- Optics</a:t>
            </a:r>
          </a:p>
          <a:p>
            <a:r>
              <a:rPr lang="en-US" sz="1400" dirty="0"/>
              <a:t>- Magnets</a:t>
            </a:r>
          </a:p>
          <a:p>
            <a:r>
              <a:rPr lang="en-US" sz="1400" dirty="0"/>
              <a:t>- Neutrino flux</a:t>
            </a:r>
          </a:p>
          <a:p>
            <a:r>
              <a:rPr lang="en-US" sz="1400" dirty="0"/>
              <a:t>- Detector background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736" y="3075806"/>
            <a:ext cx="1126067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b="1" dirty="0"/>
              <a:t>Target</a:t>
            </a:r>
          </a:p>
          <a:p>
            <a:r>
              <a:rPr lang="en-US" sz="1400" dirty="0"/>
              <a:t>- Target</a:t>
            </a:r>
          </a:p>
          <a:p>
            <a:r>
              <a:rPr lang="en-US" sz="1400" dirty="0"/>
              <a:t>- Solenoid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B4FE1C-3A71-13D0-D8D0-66CD1C093F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016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0"/>
            <a:ext cx="6858000" cy="514350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467544" y="-20538"/>
            <a:ext cx="7632848" cy="56517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Arial Narrow"/>
              </a:defRPr>
            </a:lvl1pPr>
          </a:lstStyle>
          <a:p>
            <a:r>
              <a:rPr lang="en-US" sz="3200" dirty="0">
                <a:latin typeface="Calibri"/>
                <a:cs typeface="Calibri"/>
              </a:rPr>
              <a:t>A new Interest in </a:t>
            </a:r>
            <a:r>
              <a:rPr lang="en-US" sz="3200" dirty="0" err="1">
                <a:latin typeface="Calibri"/>
                <a:cs typeface="Calibri"/>
              </a:rPr>
              <a:t>Muon</a:t>
            </a:r>
            <a:r>
              <a:rPr lang="en-US" sz="3200" dirty="0">
                <a:latin typeface="Calibri"/>
                <a:cs typeface="Calibri"/>
              </a:rPr>
              <a:t> Colliders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7448373" y="1172792"/>
            <a:ext cx="1638944" cy="13849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A. </a:t>
            </a:r>
            <a:r>
              <a:rPr lang="en-US" sz="1200" dirty="0" err="1">
                <a:latin typeface="Calibri"/>
                <a:cs typeface="Calibri"/>
              </a:rPr>
              <a:t>Wulzer</a:t>
            </a:r>
            <a:r>
              <a:rPr lang="en-US" sz="1200" dirty="0">
                <a:latin typeface="Calibri"/>
                <a:cs typeface="Calibri"/>
              </a:rPr>
              <a:t>, F. </a:t>
            </a:r>
            <a:r>
              <a:rPr lang="en-US" sz="1200" dirty="0" err="1">
                <a:latin typeface="Calibri"/>
                <a:cs typeface="Calibri"/>
              </a:rPr>
              <a:t>Maltoni</a:t>
            </a:r>
            <a:r>
              <a:rPr lang="en-US" sz="1200" dirty="0">
                <a:latin typeface="Calibri"/>
                <a:cs typeface="Calibri"/>
              </a:rPr>
              <a:t>, P. Meade et al.</a:t>
            </a:r>
          </a:p>
          <a:p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O(150) authors, 15 editors, 100 papers</a:t>
            </a:r>
          </a:p>
          <a:p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DELPHES card available</a:t>
            </a:r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CFFC107E-9755-D567-7E1F-1DFF1FD3AA68}"/>
              </a:ext>
            </a:extLst>
          </p:cNvPr>
          <p:cNvSpPr/>
          <p:nvPr/>
        </p:nvSpPr>
        <p:spPr>
          <a:xfrm>
            <a:off x="755576" y="771550"/>
            <a:ext cx="3960440" cy="720080"/>
          </a:xfrm>
          <a:prstGeom prst="frame">
            <a:avLst>
              <a:gd name="adj1" fmla="val 671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F7B97-70FD-0603-3A33-FE09BC774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0" name="Picture 9" descr="A graph of a graph of paper&#10;&#10;Description automatically generated">
            <a:extLst>
              <a:ext uri="{FF2B5EF4-FFF2-40B4-BE49-F238E27FC236}">
                <a16:creationId xmlns:a16="http://schemas.microsoft.com/office/drawing/2014/main" id="{18E405F8-17C0-6CEC-BB9C-94302C7DB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437400"/>
            <a:ext cx="2016223" cy="128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7472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alibri"/>
                <a:cs typeface="Calibri"/>
              </a:rPr>
              <a:t>Roadmap</a:t>
            </a:r>
            <a:endParaRPr lang="en-GB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8"/>
            <a:ext cx="4572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07504" y="547018"/>
            <a:ext cx="8928992" cy="3464892"/>
          </a:xfrm>
        </p:spPr>
        <p:txBody>
          <a:bodyPr lIns="74258" tIns="37129" rIns="74258" bIns="37129"/>
          <a:lstStyle/>
          <a:p>
            <a:pPr marL="0" indent="0">
              <a:buNone/>
            </a:pPr>
            <a:r>
              <a:rPr lang="en-US" sz="1400" dirty="0"/>
              <a:t>In </a:t>
            </a:r>
            <a:r>
              <a:rPr lang="en-US" sz="1400" b="1" dirty="0"/>
              <a:t>aspirational scenario </a:t>
            </a:r>
            <a:r>
              <a:rPr lang="en-US" sz="1400" dirty="0"/>
              <a:t>can make </a:t>
            </a:r>
            <a:r>
              <a:rPr lang="en-US" sz="1400" b="1" dirty="0"/>
              <a:t>informed decisions</a:t>
            </a:r>
            <a:r>
              <a:rPr lang="en-US" sz="1400" dirty="0"/>
              <a:t>: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Three main deliverables are foreseen:</a:t>
            </a:r>
          </a:p>
          <a:p>
            <a:r>
              <a:rPr lang="en-US" sz="1400" dirty="0"/>
              <a:t>a </a:t>
            </a:r>
            <a:r>
              <a:rPr lang="en-US" sz="1400" b="1" dirty="0"/>
              <a:t>Project Evaluation Report </a:t>
            </a:r>
            <a:r>
              <a:rPr lang="en-US" sz="1400" dirty="0"/>
              <a:t>for the next ESPPU will contain an assessment of whether the 10 </a:t>
            </a:r>
            <a:r>
              <a:rPr lang="en-US" sz="1400" dirty="0" err="1"/>
              <a:t>TeV</a:t>
            </a:r>
            <a:r>
              <a:rPr lang="en-US" sz="1400" dirty="0"/>
              <a:t> </a:t>
            </a:r>
            <a:r>
              <a:rPr lang="en-US" sz="1400" dirty="0" err="1"/>
              <a:t>muon</a:t>
            </a:r>
            <a:r>
              <a:rPr lang="en-US" sz="1400" dirty="0"/>
              <a:t> collider is a promising option and identify the required compromises to </a:t>
            </a:r>
            <a:r>
              <a:rPr lang="en-US" sz="1400" dirty="0" err="1"/>
              <a:t>realise</a:t>
            </a:r>
            <a:r>
              <a:rPr lang="en-US" sz="1400" dirty="0"/>
              <a:t> a 3 </a:t>
            </a:r>
            <a:r>
              <a:rPr lang="en-US" sz="1400" dirty="0" err="1"/>
              <a:t>TeV</a:t>
            </a:r>
            <a:r>
              <a:rPr lang="en-US" sz="1400" dirty="0"/>
              <a:t> option by 2045. In particular the questions below would be addressed.</a:t>
            </a:r>
          </a:p>
          <a:p>
            <a:pPr lvl="1"/>
            <a:r>
              <a:rPr lang="en-US" sz="1400" dirty="0"/>
              <a:t>What is a realistic luminosity target?</a:t>
            </a:r>
          </a:p>
          <a:p>
            <a:pPr lvl="1"/>
            <a:r>
              <a:rPr lang="en-US" sz="1400" dirty="0"/>
              <a:t>What are the background conditions in the detector?</a:t>
            </a:r>
          </a:p>
          <a:p>
            <a:pPr lvl="1"/>
            <a:r>
              <a:rPr lang="en-US" sz="1400" dirty="0"/>
              <a:t>Can one consider implementing such a collider at CERN or other sites, and can it have one or two detectors?</a:t>
            </a:r>
          </a:p>
          <a:p>
            <a:pPr lvl="1"/>
            <a:r>
              <a:rPr lang="en-US" sz="1400" dirty="0"/>
              <a:t>What are the key performance specifications of the components and what is the maturity of the technologies?</a:t>
            </a:r>
          </a:p>
          <a:p>
            <a:pPr lvl="1"/>
            <a:r>
              <a:rPr lang="en-US" sz="1400" dirty="0"/>
              <a:t>What are the cost drivers and what is the cost scale of such a collider?</a:t>
            </a:r>
          </a:p>
          <a:p>
            <a:pPr lvl="1"/>
            <a:r>
              <a:rPr lang="en-US" sz="1400" dirty="0"/>
              <a:t>What are the power drivers and what is the power consumption scale of the collider?</a:t>
            </a:r>
          </a:p>
          <a:p>
            <a:pPr lvl="1"/>
            <a:r>
              <a:rPr lang="en-US" sz="1400" dirty="0"/>
              <a:t>What are the key risks of the project?</a:t>
            </a:r>
          </a:p>
          <a:p>
            <a:r>
              <a:rPr lang="en-US" sz="1400" dirty="0"/>
              <a:t>an </a:t>
            </a:r>
            <a:r>
              <a:rPr lang="en-US" sz="1400" b="1" dirty="0"/>
              <a:t>R&amp;D Plan </a:t>
            </a:r>
            <a:r>
              <a:rPr lang="en-US" sz="1400" dirty="0"/>
              <a:t>that describes an R&amp;D path towards the collider; </a:t>
            </a:r>
          </a:p>
          <a:p>
            <a:r>
              <a:rPr lang="en-US" sz="1400" dirty="0"/>
              <a:t>an </a:t>
            </a:r>
            <a:r>
              <a:rPr lang="en-US" sz="1400" b="1" dirty="0"/>
              <a:t>Interim Report </a:t>
            </a:r>
            <a:r>
              <a:rPr lang="en-US" sz="1400" dirty="0"/>
              <a:t>by the end of 2023 that documents progress and allows the wider community to update their view of the concept and to give feedback to the collaboration. </a:t>
            </a:r>
          </a:p>
          <a:p>
            <a:endParaRPr lang="en-US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A1F51F-F6FB-FA17-E14F-DC002988D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4452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1059582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R&amp;D plan will describe the R&amp;D path toward the collider, in particular during the CDR phase, and will comprise the elements below.</a:t>
            </a:r>
          </a:p>
          <a:p>
            <a:r>
              <a:rPr lang="en-US" sz="1600" dirty="0"/>
              <a:t>An integrated concept of a </a:t>
            </a:r>
            <a:r>
              <a:rPr lang="en-US" sz="1600" dirty="0" err="1"/>
              <a:t>muon</a:t>
            </a:r>
            <a:r>
              <a:rPr lang="en-US" sz="1600" dirty="0"/>
              <a:t> cooling cell that will allow construction and testing of this key novel component.</a:t>
            </a:r>
          </a:p>
          <a:p>
            <a:r>
              <a:rPr lang="en-US" sz="1600" dirty="0"/>
              <a:t>A concept of the facility to provide the </a:t>
            </a:r>
            <a:r>
              <a:rPr lang="en-US" sz="1600" dirty="0" err="1"/>
              <a:t>muon</a:t>
            </a:r>
            <a:r>
              <a:rPr lang="en-US" sz="1600" dirty="0"/>
              <a:t> beam to test the cells.</a:t>
            </a:r>
          </a:p>
          <a:p>
            <a:r>
              <a:rPr lang="en-US" sz="1600" dirty="0"/>
              <a:t>An evaluation of whether this facility can be installed at CERN or another site.</a:t>
            </a:r>
          </a:p>
          <a:p>
            <a:r>
              <a:rPr lang="en-US" sz="1600" dirty="0"/>
              <a:t>A description of other R&amp;D efforts required during the CDR phase including other demonstrators.</a:t>
            </a:r>
          </a:p>
          <a:p>
            <a:pPr marL="0" indent="0">
              <a:buNone/>
            </a:pPr>
            <a:r>
              <a:rPr lang="en-US" sz="1600" dirty="0"/>
              <a:t>This R&amp;D plan will allow the community to understand the technically limited timeline for the </a:t>
            </a:r>
            <a:r>
              <a:rPr lang="en-US" sz="1600" dirty="0" err="1"/>
              <a:t>muoncollider</a:t>
            </a:r>
            <a:r>
              <a:rPr lang="en-US" sz="1600" dirty="0"/>
              <a:t> development after the next ESPPU.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R&amp;D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090EE-4E4A-3DA3-F593-F99CB5C2E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1575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627534"/>
            <a:ext cx="8305800" cy="389694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Will allow </a:t>
            </a:r>
            <a:r>
              <a:rPr lang="en-US" sz="1600" b="1" dirty="0"/>
              <a:t>partially informed decisions</a:t>
            </a:r>
          </a:p>
          <a:p>
            <a:r>
              <a:rPr lang="en-US" sz="1600" dirty="0"/>
              <a:t>No conceptual design of neutrino flux and alignment system</a:t>
            </a:r>
          </a:p>
          <a:p>
            <a:r>
              <a:rPr lang="en-US" sz="1600" dirty="0"/>
              <a:t>No alternative superconducting fast-ramping magnet system</a:t>
            </a:r>
          </a:p>
          <a:p>
            <a:r>
              <a:rPr lang="en-US" sz="1600" dirty="0"/>
              <a:t>Several collider systems would (almost) not be covered, in particular</a:t>
            </a:r>
          </a:p>
          <a:p>
            <a:pPr lvl="1"/>
            <a:r>
              <a:rPr lang="en-US" sz="1600" dirty="0"/>
              <a:t>the </a:t>
            </a:r>
            <a:r>
              <a:rPr lang="en-US" sz="1600" dirty="0" err="1"/>
              <a:t>linacs</a:t>
            </a:r>
            <a:endParaRPr lang="en-US" sz="1600" dirty="0"/>
          </a:p>
          <a:p>
            <a:pPr lvl="1"/>
            <a:r>
              <a:rPr lang="en-US" sz="1600" dirty="0"/>
              <a:t>the target complex</a:t>
            </a:r>
          </a:p>
          <a:p>
            <a:pPr lvl="1"/>
            <a:r>
              <a:rPr lang="en-US" sz="1600" dirty="0"/>
              <a:t>the proton complex</a:t>
            </a:r>
          </a:p>
          <a:p>
            <a:pPr lvl="1"/>
            <a:r>
              <a:rPr lang="en-US" sz="1600" dirty="0"/>
              <a:t>engineering considerations of the </a:t>
            </a:r>
            <a:r>
              <a:rPr lang="en-US" sz="1600" dirty="0" err="1"/>
              <a:t>muon</a:t>
            </a:r>
            <a:r>
              <a:rPr lang="en-US" sz="1600" dirty="0"/>
              <a:t> cooling cells</a:t>
            </a:r>
          </a:p>
          <a:p>
            <a:pPr lvl="1"/>
            <a:r>
              <a:rPr lang="en-US" sz="1600" dirty="0"/>
              <a:t>alternative designs for the final cooling system, acceleration, collider ring</a:t>
            </a:r>
          </a:p>
          <a:p>
            <a:r>
              <a:rPr lang="en-US" sz="1600" dirty="0"/>
              <a:t>No RF test stand would be constructed for the </a:t>
            </a:r>
            <a:r>
              <a:rPr lang="en-US" sz="1600" dirty="0" err="1"/>
              <a:t>muon</a:t>
            </a:r>
            <a:r>
              <a:rPr lang="en-US" sz="1600" dirty="0"/>
              <a:t> cooling accelerating cavities</a:t>
            </a:r>
          </a:p>
          <a:p>
            <a:r>
              <a:rPr lang="en-US" sz="1600" dirty="0"/>
              <a:t>No conceptual design of a </a:t>
            </a:r>
            <a:r>
              <a:rPr lang="en-US" sz="1600" dirty="0" err="1"/>
              <a:t>muon</a:t>
            </a:r>
            <a:r>
              <a:rPr lang="en-US" sz="1600" dirty="0"/>
              <a:t> cooling cell for the test </a:t>
            </a:r>
            <a:r>
              <a:rPr lang="en-US" sz="1600" dirty="0" err="1"/>
              <a:t>programme</a:t>
            </a:r>
            <a:endParaRPr lang="en-US" sz="1600" dirty="0"/>
          </a:p>
          <a:p>
            <a:r>
              <a:rPr lang="en-US" sz="1600" dirty="0"/>
              <a:t>No conceptual design of a </a:t>
            </a:r>
            <a:r>
              <a:rPr lang="en-US" sz="1600" dirty="0" err="1"/>
              <a:t>muon</a:t>
            </a:r>
            <a:r>
              <a:rPr lang="en-US" sz="1600" dirty="0"/>
              <a:t> cooling demonstrator facility</a:t>
            </a:r>
          </a:p>
          <a:p>
            <a:r>
              <a:rPr lang="en-US" sz="1600" dirty="0"/>
              <a:t>No concept of RF power sources</a:t>
            </a:r>
          </a:p>
          <a:p>
            <a:r>
              <a:rPr lang="en-US" sz="1600" dirty="0"/>
              <a:t>No tests/models to develop solenoid technology.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Minimal Scenario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DB8A3-2E54-2519-AF74-0C4B738B54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33335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11509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Key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620882"/>
            <a:ext cx="822960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Magnets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Superconducting solenoids for target and cooling profit from developments for society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target solenoid comparable to ITER central solenoid fusion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6D cooling solenoids similar and wind power generators, motors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final cooling solenoids synergetic with high-field research, NMR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Collider ring magnets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developments for other colliders  FCC-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hh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, stress-managed magnets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Fast-ramping normal-conducting magnet system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HTS alternative, power converter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RF systems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superconducting RF, normal-conducting RF, efficient klystrons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Target, cooling absorbers, windows, shielding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Neutrino mitigation mover system, cooling cell integration, …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Detector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06AA7A-B271-7CEE-D2F9-ED01B1D1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53634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11509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Key Technologies,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483518"/>
            <a:ext cx="822960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RF systems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Normal-conducting cooling cavities in magnetic field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CLIC work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Superconducting accelerator RF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ILC, …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Efficient power sources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CLIC work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Beam-matter interaction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Proton target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Cooling absorbers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Shielding (accelerator and detector)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Mechanical system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Neutrino flux mitigation system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cooling cell integration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78FB5F-9213-FF6D-4F00-BE99EF9A9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7439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92546"/>
            <a:ext cx="8229600" cy="360040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Collaboration 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83518"/>
            <a:ext cx="864096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IMCC is an </a:t>
            </a:r>
            <a:r>
              <a:rPr lang="en-US" sz="1600" b="1" dirty="0">
                <a:solidFill>
                  <a:srgbClr val="000000"/>
                </a:solidFill>
                <a:latin typeface="Calibri"/>
                <a:cs typeface="Calibri"/>
              </a:rPr>
              <a:t>international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collaboration and aims to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Enlarge the collaboration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Physics interest in all regions, strong US contribution to the 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collider physics and detector, interest in Japan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First US university have joined collaboration, try to see how to move forward, also with labs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Combine the R&amp;D efforts for the design and its technologies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Critical contributions in all relevant fields in the US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Consider several sites for the collider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CERN would be one, FNAL and others should also be considered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A proposal with alternative sites is stronger for a single site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Consider several sites for the demonstrators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E.g. 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production and cooling demonstrator at CERN, FNAL, ESS, JPARC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e.g. RCS at ESRF or elsewhere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Target tests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386980-D1C4-8812-F943-B3988871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852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Initial Target Parameters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203848" y="866743"/>
          <a:ext cx="4752529" cy="408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74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6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40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0.63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789" y="894839"/>
            <a:ext cx="2964051" cy="3333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pPr algn="ctr"/>
            <a:r>
              <a:rPr lang="en-US" sz="1400" b="1" dirty="0">
                <a:latin typeface="Calibri"/>
                <a:cs typeface="Calibri"/>
              </a:rPr>
              <a:t>Target integrated luminosities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Note: currently focus on 10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, also explore 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Tentative parameters based on MAP study, might add margins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Achieve goal in 5 years 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FCC-</a:t>
            </a:r>
            <a:r>
              <a:rPr lang="en-US" sz="1400" dirty="0" err="1">
                <a:latin typeface="Calibri"/>
                <a:cs typeface="Calibri"/>
              </a:rPr>
              <a:t>hh</a:t>
            </a:r>
            <a:r>
              <a:rPr lang="en-US" sz="1400" dirty="0">
                <a:latin typeface="Calibri"/>
                <a:cs typeface="Calibri"/>
              </a:rPr>
              <a:t> to operate for 25 years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Aim to have two detectors</a:t>
            </a: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52382"/>
            <a:ext cx="2454495" cy="13706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56377" y="843558"/>
            <a:ext cx="11876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CLIC at 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endParaRPr lang="en-US" sz="1400" b="1" dirty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28384" y="2110849"/>
            <a:ext cx="10352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28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28383" y="1203598"/>
            <a:ext cx="1035225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2 (6)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06D547-3FB0-CADE-CC1E-12184BE376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29823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Snowmass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Snowmass_slid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0" t="13827" r="7875" b="17037"/>
          <a:stretch/>
        </p:blipFill>
        <p:spPr>
          <a:xfrm>
            <a:off x="2699792" y="743942"/>
            <a:ext cx="6337177" cy="355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1657" y="4299942"/>
            <a:ext cx="432047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buClr>
                <a:schemeClr val="dk2"/>
              </a:buClr>
              <a:buSzPts val="4050"/>
            </a:pPr>
            <a:r>
              <a:rPr lang="en-US" sz="1400" dirty="0" err="1">
                <a:latin typeface="Calibri"/>
                <a:cs typeface="Calibri"/>
              </a:rPr>
              <a:t>Meenakshi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err="1">
                <a:latin typeface="Calibri"/>
                <a:cs typeface="Calibri"/>
              </a:rPr>
              <a:t>Narain</a:t>
            </a:r>
            <a:r>
              <a:rPr lang="en-US" sz="1400" dirty="0">
                <a:latin typeface="Calibri"/>
                <a:cs typeface="Calibri"/>
              </a:rPr>
              <a:t>: </a:t>
            </a:r>
            <a:r>
              <a:rPr lang="en-US" sz="1400" dirty="0">
                <a:solidFill>
                  <a:srgbClr val="C00000"/>
                </a:solidFill>
                <a:latin typeface="Calibri"/>
                <a:ea typeface="Arial"/>
                <a:cs typeface="Calibri"/>
                <a:sym typeface="Arial"/>
              </a:rPr>
              <a:t>Energy Frontier / </a:t>
            </a:r>
            <a:r>
              <a:rPr lang="en-US" sz="1400" dirty="0">
                <a:solidFill>
                  <a:srgbClr val="C00000"/>
                </a:solidFill>
                <a:latin typeface="Calibri"/>
                <a:cs typeface="Calibri"/>
              </a:rPr>
              <a:t>Large Experiments, </a:t>
            </a:r>
            <a:r>
              <a:rPr lang="en-US" sz="1400" dirty="0">
                <a:latin typeface="Calibri"/>
                <a:cs typeface="Calibri"/>
              </a:rPr>
              <a:t>Snowmass Community Summer Study July 17-26, 2022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496" y="483518"/>
            <a:ext cx="28803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Strong interest </a:t>
            </a:r>
            <a:r>
              <a:rPr lang="en-US" sz="1400" dirty="0">
                <a:latin typeface="Calibri"/>
                <a:cs typeface="Calibri"/>
              </a:rPr>
              <a:t>in the US community in </a:t>
            </a:r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collider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seen as an energy frontier machine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decoupled from LC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US community wants funding for </a:t>
            </a:r>
            <a:r>
              <a:rPr lang="en-US" sz="1400" b="1" dirty="0">
                <a:latin typeface="Calibri"/>
                <a:cs typeface="Calibri"/>
              </a:rPr>
              <a:t>R&amp;D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Goal: match European effort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Community interested in the US to </a:t>
            </a:r>
            <a:r>
              <a:rPr lang="en-US" sz="1400" b="1" dirty="0">
                <a:latin typeface="Calibri"/>
                <a:cs typeface="Calibri"/>
              </a:rPr>
              <a:t>host a </a:t>
            </a:r>
            <a:r>
              <a:rPr lang="en-US" sz="1400" b="1" dirty="0" err="1">
                <a:latin typeface="Calibri"/>
                <a:cs typeface="Calibri"/>
              </a:rPr>
              <a:t>muon</a:t>
            </a:r>
            <a:r>
              <a:rPr lang="en-US" sz="1400" b="1" dirty="0">
                <a:latin typeface="Calibri"/>
                <a:cs typeface="Calibri"/>
              </a:rPr>
              <a:t> collider</a:t>
            </a:r>
          </a:p>
        </p:txBody>
      </p:sp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1" y="3737429"/>
            <a:ext cx="1224136" cy="12236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1C8658-4EE9-9090-A913-69F0024EE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1174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930" y="1"/>
            <a:ext cx="6166355" cy="452558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 panose="020F0502020204030204" pitchFamily="34" charset="0"/>
                <a:cs typeface="Calibri" panose="020F0502020204030204" pitchFamily="34" charset="0"/>
              </a:rPr>
              <a:t>Muon Collider magnets</a:t>
            </a:r>
            <a:endParaRPr lang="en-US" sz="32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1142421" y="1957586"/>
            <a:ext cx="6851506" cy="1694788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76FA7BAB-F01B-8769-0F3D-FD41DEC240D3}"/>
              </a:ext>
            </a:extLst>
          </p:cNvPr>
          <p:cNvGrpSpPr/>
          <p:nvPr/>
        </p:nvGrpSpPr>
        <p:grpSpPr>
          <a:xfrm>
            <a:off x="1572249" y="2263893"/>
            <a:ext cx="3625312" cy="2896209"/>
            <a:chOff x="572332" y="3018524"/>
            <a:chExt cx="4833749" cy="386161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ACD897B-C87F-82E7-70E2-F9E9B3A2F5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160" t="10050" r="37329" b="6573"/>
            <a:stretch/>
          </p:blipFill>
          <p:spPr>
            <a:xfrm rot="16200000">
              <a:off x="1046079" y="4528103"/>
              <a:ext cx="1878286" cy="282577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49A4F8E-FF78-C56A-B0CC-98E65F5A11C3}"/>
                </a:ext>
              </a:extLst>
            </p:cNvPr>
            <p:cNvSpPr txBox="1"/>
            <p:nvPr/>
          </p:nvSpPr>
          <p:spPr>
            <a:xfrm>
              <a:off x="859427" y="4845763"/>
              <a:ext cx="171046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&gt; 40 T, 60 mm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3C874C2-8550-BF64-1AB4-5EF3E8CA076C}"/>
                </a:ext>
              </a:extLst>
            </p:cNvPr>
            <p:cNvSpPr/>
            <p:nvPr/>
          </p:nvSpPr>
          <p:spPr>
            <a:xfrm>
              <a:off x="4979147" y="3018524"/>
              <a:ext cx="426934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272A51A-E3FA-B651-7B72-80AAD31E1381}"/>
              </a:ext>
            </a:extLst>
          </p:cNvPr>
          <p:cNvSpPr txBox="1"/>
          <p:nvPr/>
        </p:nvSpPr>
        <p:spPr>
          <a:xfrm>
            <a:off x="6195166" y="2670839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9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41A2FA8-D117-D4CE-2CC5-9F10AE6F67A6}"/>
              </a:ext>
            </a:extLst>
          </p:cNvPr>
          <p:cNvGrpSpPr/>
          <p:nvPr/>
        </p:nvGrpSpPr>
        <p:grpSpPr>
          <a:xfrm>
            <a:off x="1212974" y="440380"/>
            <a:ext cx="2375971" cy="3227078"/>
            <a:chOff x="93299" y="587173"/>
            <a:chExt cx="3167962" cy="430277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915EDD-2AF8-1143-B6A9-83AA571C50B1}"/>
                </a:ext>
              </a:extLst>
            </p:cNvPr>
            <p:cNvSpPr txBox="1"/>
            <p:nvPr/>
          </p:nvSpPr>
          <p:spPr>
            <a:xfrm>
              <a:off x="93299" y="587173"/>
              <a:ext cx="3167962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 T, 200 mm</a:t>
              </a:r>
            </a:p>
            <a:p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heat load ≈ 5…10 kW</a:t>
              </a:r>
            </a:p>
            <a:p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dose: 80 </a:t>
              </a:r>
              <a:r>
                <a:rPr lang="en-US" sz="135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MGy</a:t>
              </a:r>
              <a:endParaRPr lang="en-US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2168611" y="3180722"/>
              <a:ext cx="676200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  <p:pic>
          <p:nvPicPr>
            <p:cNvPr id="38" name="Content Placeholder 7" descr="Graphical user interface, diagram&#10;&#10;Description automatically generated with medium confidence">
              <a:extLst>
                <a:ext uri="{FF2B5EF4-FFF2-40B4-BE49-F238E27FC236}">
                  <a16:creationId xmlns:a16="http://schemas.microsoft.com/office/drawing/2014/main" id="{6D3EAB1D-30E2-E7CC-0292-A0E7FE077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5469" y="1332404"/>
              <a:ext cx="2619342" cy="1439199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6CC2F0C-E829-1469-601F-1D0D62C40569}"/>
              </a:ext>
            </a:extLst>
          </p:cNvPr>
          <p:cNvGrpSpPr/>
          <p:nvPr/>
        </p:nvGrpSpPr>
        <p:grpSpPr>
          <a:xfrm>
            <a:off x="3646566" y="386632"/>
            <a:ext cx="4347361" cy="2896832"/>
            <a:chOff x="3338087" y="515509"/>
            <a:chExt cx="5796481" cy="3862443"/>
          </a:xfrm>
        </p:grpSpPr>
        <p:pic>
          <p:nvPicPr>
            <p:cNvPr id="44" name="Picture 43" descr="Diagram&#10;&#10;Description automatically generated">
              <a:extLst>
                <a:ext uri="{FF2B5EF4-FFF2-40B4-BE49-F238E27FC236}">
                  <a16:creationId xmlns:a16="http://schemas.microsoft.com/office/drawing/2014/main" id="{CCD8A491-4421-C0DA-0AFA-8EF8A4953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8087" y="1113549"/>
              <a:ext cx="1981445" cy="108933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EE40EA-6607-4399-A520-8A3E467E785E}"/>
                </a:ext>
              </a:extLst>
            </p:cNvPr>
            <p:cNvSpPr txBox="1"/>
            <p:nvPr/>
          </p:nvSpPr>
          <p:spPr>
            <a:xfrm>
              <a:off x="5192614" y="515509"/>
              <a:ext cx="209807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NC ±1.8 T, 400 Hz 100 mm x 30 </a:t>
              </a:r>
              <a:r>
                <a:rPr lang="en-US" sz="1350" dirty="0">
                  <a:solidFill>
                    <a:srgbClr val="FF0000"/>
                  </a:solidFill>
                </a:rPr>
                <a:t>mm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8B586E80-5FD6-105B-CC02-9D4805F1E393}"/>
                </a:ext>
              </a:extLst>
            </p:cNvPr>
            <p:cNvSpPr/>
            <p:nvPr/>
          </p:nvSpPr>
          <p:spPr>
            <a:xfrm>
              <a:off x="6307370" y="3018524"/>
              <a:ext cx="1366176" cy="135942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  <p:pic>
          <p:nvPicPr>
            <p:cNvPr id="46" name="Picture 45" descr="Diagram, schematic&#10;&#10;Description automatically generated with medium confidence">
              <a:extLst>
                <a:ext uri="{FF2B5EF4-FFF2-40B4-BE49-F238E27FC236}">
                  <a16:creationId xmlns:a16="http://schemas.microsoft.com/office/drawing/2014/main" id="{69FB0CBF-36B2-8BF6-CB63-EEAA9ED8A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701" y="1113083"/>
              <a:ext cx="1504912" cy="1090268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2F739C5-28A5-46E9-DDB1-536033025BB9}"/>
                </a:ext>
              </a:extLst>
            </p:cNvPr>
            <p:cNvSpPr txBox="1"/>
            <p:nvPr/>
          </p:nvSpPr>
          <p:spPr>
            <a:xfrm>
              <a:off x="7155516" y="515509"/>
              <a:ext cx="197905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 &lt; 10T</a:t>
              </a:r>
            </a:p>
            <a:p>
              <a:pPr algn="ct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mm x 30 </a:t>
              </a:r>
              <a:r>
                <a:rPr lang="en-US" sz="1350" dirty="0">
                  <a:solidFill>
                    <a:srgbClr val="FF0000"/>
                  </a:solidFill>
                </a:rPr>
                <a:t>mm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5D43A39-587E-3772-4E05-8E33C2712D31}"/>
                </a:ext>
              </a:extLst>
            </p:cNvPr>
            <p:cNvSpPr/>
            <p:nvPr/>
          </p:nvSpPr>
          <p:spPr>
            <a:xfrm>
              <a:off x="3698809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SC dipole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2EF0D57-8AEE-51FE-F36E-190FD3E2556A}"/>
                </a:ext>
              </a:extLst>
            </p:cNvPr>
            <p:cNvSpPr/>
            <p:nvPr/>
          </p:nvSpPr>
          <p:spPr>
            <a:xfrm>
              <a:off x="4984331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NC dipole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B3E8452-5875-CA0F-6A3A-27BECB890709}"/>
                </a:ext>
              </a:extLst>
            </p:cNvPr>
            <p:cNvSpPr/>
            <p:nvPr/>
          </p:nvSpPr>
          <p:spPr>
            <a:xfrm>
              <a:off x="6269853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NC dipole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4B9CC6F-1703-94B2-81E7-B2E45E58B9CB}"/>
                </a:ext>
              </a:extLst>
            </p:cNvPr>
            <p:cNvSpPr/>
            <p:nvPr/>
          </p:nvSpPr>
          <p:spPr>
            <a:xfrm>
              <a:off x="7555376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SC dipole</a:t>
              </a:r>
            </a:p>
          </p:txBody>
        </p:sp>
        <p:pic>
          <p:nvPicPr>
            <p:cNvPr id="53" name="Picture 52" descr="Diagram&#10;&#10;Description automatically generated">
              <a:extLst>
                <a:ext uri="{FF2B5EF4-FFF2-40B4-BE49-F238E27FC236}">
                  <a16:creationId xmlns:a16="http://schemas.microsoft.com/office/drawing/2014/main" id="{973402C0-5394-72BA-CB89-018B416D8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3123" y="1113549"/>
              <a:ext cx="1981445" cy="1089336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6A02423-BFC5-0FE4-2F78-4E51C62A4E67}"/>
              </a:ext>
            </a:extLst>
          </p:cNvPr>
          <p:cNvGrpSpPr/>
          <p:nvPr/>
        </p:nvGrpSpPr>
        <p:grpSpPr>
          <a:xfrm>
            <a:off x="3733768" y="1942501"/>
            <a:ext cx="4205834" cy="3028180"/>
            <a:chOff x="3454358" y="2590001"/>
            <a:chExt cx="5607778" cy="403757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F9F298-CC2C-2027-AA19-8D0F19711AFB}"/>
                </a:ext>
              </a:extLst>
            </p:cNvPr>
            <p:cNvSpPr txBox="1"/>
            <p:nvPr/>
          </p:nvSpPr>
          <p:spPr>
            <a:xfrm>
              <a:off x="3454358" y="5215095"/>
              <a:ext cx="2985004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16 T peak, 150 mm</a:t>
              </a:r>
            </a:p>
            <a:p>
              <a:pPr algn="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heat load ≈ 5 W/m</a:t>
              </a:r>
            </a:p>
            <a:p>
              <a:pPr algn="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dose ≈ 20…40 </a:t>
              </a:r>
              <a:r>
                <a:rPr lang="en-US" sz="135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MGy</a:t>
              </a:r>
              <a:endParaRPr lang="en-US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82EBF49-B544-EF82-84B3-C4A3B49D8516}"/>
                </a:ext>
              </a:extLst>
            </p:cNvPr>
            <p:cNvSpPr/>
            <p:nvPr/>
          </p:nvSpPr>
          <p:spPr>
            <a:xfrm>
              <a:off x="7824731" y="2590001"/>
              <a:ext cx="1159572" cy="1926393"/>
            </a:xfrm>
            <a:prstGeom prst="roundRect">
              <a:avLst>
                <a:gd name="adj" fmla="val 974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  <p:pic>
          <p:nvPicPr>
            <p:cNvPr id="56" name="Picture 55" descr="Chart, sunburst chart&#10;&#10;Description automatically generated">
              <a:extLst>
                <a:ext uri="{FF2B5EF4-FFF2-40B4-BE49-F238E27FC236}">
                  <a16:creationId xmlns:a16="http://schemas.microsoft.com/office/drawing/2014/main" id="{720CE19B-67CF-1721-D130-E6802663A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7"/>
            <a:stretch/>
          </p:blipFill>
          <p:spPr>
            <a:xfrm>
              <a:off x="6429994" y="4989983"/>
              <a:ext cx="2632142" cy="1637591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85C455F-EDC1-90E0-D0E0-E602DC4A6E55}"/>
              </a:ext>
            </a:extLst>
          </p:cNvPr>
          <p:cNvGrpSpPr/>
          <p:nvPr/>
        </p:nvGrpSpPr>
        <p:grpSpPr>
          <a:xfrm>
            <a:off x="2329663" y="373087"/>
            <a:ext cx="5238231" cy="4595203"/>
            <a:chOff x="1582218" y="497449"/>
            <a:chExt cx="6984307" cy="612693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A44FB02-4824-4962-74DA-C5DD79DF251A}"/>
                </a:ext>
              </a:extLst>
            </p:cNvPr>
            <p:cNvGrpSpPr/>
            <p:nvPr/>
          </p:nvGrpSpPr>
          <p:grpSpPr>
            <a:xfrm>
              <a:off x="1582218" y="497449"/>
              <a:ext cx="6984307" cy="6126936"/>
              <a:chOff x="7625611" y="1760331"/>
              <a:chExt cx="6984307" cy="6126936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6D67C96-1F23-592B-EC57-51EBBF10F7C7}"/>
                  </a:ext>
                </a:extLst>
              </p:cNvPr>
              <p:cNvSpPr txBox="1"/>
              <p:nvPr/>
            </p:nvSpPr>
            <p:spPr>
              <a:xfrm>
                <a:off x="7694644" y="1760331"/>
                <a:ext cx="1016004" cy="553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HTS !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63DA670-83EF-B3E3-97FE-BE4E7E902476}"/>
                  </a:ext>
                </a:extLst>
              </p:cNvPr>
              <p:cNvSpPr txBox="1"/>
              <p:nvPr/>
            </p:nvSpPr>
            <p:spPr>
              <a:xfrm>
                <a:off x="7625611" y="7333270"/>
                <a:ext cx="1016004" cy="553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HTS !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EEF0FD1-3BB4-565E-7811-D084DB862AEE}"/>
                  </a:ext>
                </a:extLst>
              </p:cNvPr>
              <p:cNvSpPr txBox="1"/>
              <p:nvPr/>
            </p:nvSpPr>
            <p:spPr>
              <a:xfrm>
                <a:off x="13544754" y="6779273"/>
                <a:ext cx="1065164" cy="553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HTS ?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2B58620-8CD5-75EB-41EE-2BA67BC6F13A}"/>
                </a:ext>
              </a:extLst>
            </p:cNvPr>
            <p:cNvSpPr txBox="1"/>
            <p:nvPr/>
          </p:nvSpPr>
          <p:spPr>
            <a:xfrm>
              <a:off x="3827751" y="967553"/>
              <a:ext cx="1065164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00" b="1" dirty="0">
                  <a:latin typeface="Calibri" panose="020F0502020204030204" pitchFamily="34" charset="0"/>
                  <a:cs typeface="Calibri" panose="020F0502020204030204" pitchFamily="34" charset="0"/>
                </a:rPr>
                <a:t>HTS ?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89F1F9-7E52-BD69-BAF1-25C789EA4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C03DD3-1629-9385-AA9B-2FB940D7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51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Snowmass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Snowmass_slid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0" t="13827" r="7875" b="17037"/>
          <a:stretch/>
        </p:blipFill>
        <p:spPr>
          <a:xfrm>
            <a:off x="2699792" y="743942"/>
            <a:ext cx="6337177" cy="355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1657" y="4299942"/>
            <a:ext cx="432047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buClr>
                <a:schemeClr val="dk2"/>
              </a:buClr>
              <a:buSzPts val="4050"/>
            </a:pPr>
            <a:r>
              <a:rPr lang="en-US" sz="1400" dirty="0" err="1">
                <a:latin typeface="Calibri"/>
                <a:cs typeface="Calibri"/>
              </a:rPr>
              <a:t>Meenakshi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err="1">
                <a:latin typeface="Calibri"/>
                <a:cs typeface="Calibri"/>
              </a:rPr>
              <a:t>Narain</a:t>
            </a:r>
            <a:r>
              <a:rPr lang="en-US" sz="1400" dirty="0">
                <a:latin typeface="Calibri"/>
                <a:cs typeface="Calibri"/>
              </a:rPr>
              <a:t>: </a:t>
            </a:r>
            <a:r>
              <a:rPr lang="en-US" sz="1400" dirty="0">
                <a:solidFill>
                  <a:srgbClr val="C00000"/>
                </a:solidFill>
                <a:latin typeface="Calibri"/>
                <a:ea typeface="Arial"/>
                <a:cs typeface="Calibri"/>
                <a:sym typeface="Arial"/>
              </a:rPr>
              <a:t>Energy Frontier / </a:t>
            </a:r>
            <a:r>
              <a:rPr lang="en-US" sz="1400" dirty="0">
                <a:solidFill>
                  <a:srgbClr val="C00000"/>
                </a:solidFill>
                <a:latin typeface="Calibri"/>
                <a:cs typeface="Calibri"/>
              </a:rPr>
              <a:t>Large Experiments, </a:t>
            </a:r>
            <a:r>
              <a:rPr lang="en-US" sz="1400" dirty="0">
                <a:latin typeface="Calibri"/>
                <a:cs typeface="Calibri"/>
              </a:rPr>
              <a:t>Snowmass Community Summer Study July 17-26, 2022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496" y="974214"/>
            <a:ext cx="28803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Strong interest </a:t>
            </a:r>
            <a:r>
              <a:rPr lang="en-US" sz="1400" dirty="0">
                <a:latin typeface="Calibri"/>
                <a:cs typeface="Calibri"/>
              </a:rPr>
              <a:t>in the US community in </a:t>
            </a:r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collider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seen as an energy frontier machine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decoupled from LC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US community wants funding for </a:t>
            </a:r>
            <a:r>
              <a:rPr lang="en-US" sz="1400" b="1" dirty="0">
                <a:latin typeface="Calibri"/>
                <a:cs typeface="Calibri"/>
              </a:rPr>
              <a:t>R&amp;D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Goal: match European effort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Community interested in the US to </a:t>
            </a:r>
            <a:r>
              <a:rPr lang="en-US" sz="1400" b="1" dirty="0">
                <a:latin typeface="Calibri"/>
                <a:cs typeface="Calibri"/>
              </a:rPr>
              <a:t>host a </a:t>
            </a:r>
            <a:r>
              <a:rPr lang="en-US" sz="1400" b="1" dirty="0" err="1">
                <a:latin typeface="Calibri"/>
                <a:cs typeface="Calibri"/>
              </a:rPr>
              <a:t>muon</a:t>
            </a:r>
            <a:r>
              <a:rPr lang="en-US" sz="1400" b="1" dirty="0">
                <a:latin typeface="Calibri"/>
                <a:cs typeface="Calibri"/>
              </a:rPr>
              <a:t> collider</a:t>
            </a:r>
          </a:p>
        </p:txBody>
      </p:sp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1" y="3737429"/>
            <a:ext cx="1224136" cy="12236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88C075-879D-8427-5115-367EB814C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8859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Muon Collider Promises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4" name="Picture 13" descr="efficienc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46" y="2892390"/>
            <a:ext cx="3162019" cy="1983616"/>
          </a:xfrm>
          <a:prstGeom prst="rect">
            <a:avLst/>
          </a:prstGeom>
        </p:spPr>
      </p:pic>
      <p:pic>
        <p:nvPicPr>
          <p:cNvPr id="10" name="Picture 9" descr="layou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82264"/>
            <a:ext cx="3046553" cy="2149526"/>
          </a:xfrm>
          <a:prstGeom prst="rect">
            <a:avLst/>
          </a:prstGeom>
        </p:spPr>
      </p:pic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9F0DE2CB-8D0B-DADC-8C48-7E1AF01F6B79}"/>
              </a:ext>
            </a:extLst>
          </p:cNvPr>
          <p:cNvGraphicFramePr>
            <a:graphicFrameLocks noGrp="1"/>
          </p:cNvGraphicFramePr>
          <p:nvPr/>
        </p:nvGraphicFramePr>
        <p:xfrm>
          <a:off x="3779912" y="1203598"/>
          <a:ext cx="5112569" cy="32156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11769">
                  <a:extLst>
                    <a:ext uri="{9D8B030D-6E8A-4147-A177-3AD203B41FA5}">
                      <a16:colId xmlns:a16="http://schemas.microsoft.com/office/drawing/2014/main" val="1519030523"/>
                    </a:ext>
                  </a:extLst>
                </a:gridCol>
                <a:gridCol w="603550">
                  <a:extLst>
                    <a:ext uri="{9D8B030D-6E8A-4147-A177-3AD203B41FA5}">
                      <a16:colId xmlns:a16="http://schemas.microsoft.com/office/drawing/2014/main" val="1211127363"/>
                    </a:ext>
                  </a:extLst>
                </a:gridCol>
                <a:gridCol w="1104961">
                  <a:extLst>
                    <a:ext uri="{9D8B030D-6E8A-4147-A177-3AD203B41FA5}">
                      <a16:colId xmlns:a16="http://schemas.microsoft.com/office/drawing/2014/main" val="3980414708"/>
                    </a:ext>
                  </a:extLst>
                </a:gridCol>
                <a:gridCol w="949067">
                  <a:extLst>
                    <a:ext uri="{9D8B030D-6E8A-4147-A177-3AD203B41FA5}">
                      <a16:colId xmlns:a16="http://schemas.microsoft.com/office/drawing/2014/main" val="454852036"/>
                    </a:ext>
                  </a:extLst>
                </a:gridCol>
                <a:gridCol w="981196">
                  <a:extLst>
                    <a:ext uri="{9D8B030D-6E8A-4147-A177-3AD203B41FA5}">
                      <a16:colId xmlns:a16="http://schemas.microsoft.com/office/drawing/2014/main" val="2219208503"/>
                    </a:ext>
                  </a:extLst>
                </a:gridCol>
                <a:gridCol w="662026">
                  <a:extLst>
                    <a:ext uri="{9D8B030D-6E8A-4147-A177-3AD203B41FA5}">
                      <a16:colId xmlns:a16="http://schemas.microsoft.com/office/drawing/2014/main" val="3179494485"/>
                    </a:ext>
                  </a:extLst>
                </a:gridCol>
              </a:tblGrid>
              <a:tr h="471139">
                <a:tc>
                  <a:txBody>
                    <a:bodyPr/>
                    <a:lstStyle/>
                    <a:p>
                      <a:pPr algn="ctr"/>
                      <a:endParaRPr lang="en-CH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CME</a:t>
                      </a:r>
                    </a:p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 per IP [10</a:t>
                      </a:r>
                      <a:r>
                        <a:rPr lang="en-CH" sz="1400" b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  <a:r>
                        <a:rPr lang="en-CH" sz="1400" b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  <a:r>
                        <a:rPr lang="en-CH" sz="1400" b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r>
                        <a:rPr lang="en-CH" sz="1400" b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CH" sz="1400" b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</a:t>
                      </a:r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ears to 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Cost range</a:t>
                      </a:r>
                    </a:p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[B$]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 [MW]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65852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FCC-ee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334448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455909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422883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18-30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088114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18-30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5533934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376561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&gt;25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800794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FCC-hh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&gt;25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30-50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22378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F95E04A-15ED-649A-C14D-E359BD5A4A42}"/>
              </a:ext>
            </a:extLst>
          </p:cNvPr>
          <p:cNvSpPr txBox="1"/>
          <p:nvPr/>
        </p:nvSpPr>
        <p:spPr>
          <a:xfrm>
            <a:off x="3012802" y="557267"/>
            <a:ext cx="5303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="1" dirty="0">
                <a:latin typeface="Calibri" panose="020F0502020204030204" pitchFamily="34" charset="0"/>
                <a:cs typeface="Calibri" panose="020F0502020204030204" pitchFamily="34" charset="0"/>
              </a:rPr>
              <a:t>US Snowmass Implementation Task Force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: Th. Roser, R. Brinkmann, S. Cousineau, D. Denisov, S. Gessner, S. Gourlay, Ph. Lebrun, M. Narain, K. Oide, T. Raubenheimer, J. Seeman, V. Shiltsev, J. Straight, M. Turner, L. Wang et al.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D5AEEF-94D1-00FE-A992-387E088F9884}"/>
              </a:ext>
            </a:extLst>
          </p:cNvPr>
          <p:cNvSpPr txBox="1"/>
          <p:nvPr/>
        </p:nvSpPr>
        <p:spPr>
          <a:xfrm>
            <a:off x="4938373" y="4496221"/>
            <a:ext cx="316201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Judgement by ITF, take it </a:t>
            </a:r>
            <a:r>
              <a:rPr lang="en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cum grano salis</a:t>
            </a:r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C9A4D0A8-82D3-A7EA-58A3-C97A258B764A}"/>
              </a:ext>
            </a:extLst>
          </p:cNvPr>
          <p:cNvSpPr/>
          <p:nvPr/>
        </p:nvSpPr>
        <p:spPr>
          <a:xfrm>
            <a:off x="3779912" y="3363838"/>
            <a:ext cx="5184576" cy="731242"/>
          </a:xfrm>
          <a:prstGeom prst="frame">
            <a:avLst>
              <a:gd name="adj1" fmla="val 41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5DD442-8728-0400-59DA-080F5CD46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52933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"/>
            <a:ext cx="8229600" cy="355022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Coordination Committee Members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22048"/>
            <a:ext cx="5521544" cy="221452"/>
          </a:xfrm>
        </p:spPr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4902" y="915566"/>
          <a:ext cx="4010070" cy="505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Physics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Andrea </a:t>
                      </a:r>
                      <a:r>
                        <a:rPr lang="en-US" sz="1200" dirty="0" err="1"/>
                        <a:t>Wulzer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Detector and MDI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Donatella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baseline="0" dirty="0" err="1"/>
                        <a:t>Lucchesi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84902" y="1528630"/>
          <a:ext cx="4010070" cy="11949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Protons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Natalia </a:t>
                      </a:r>
                      <a:r>
                        <a:rPr lang="en-US" sz="1200" dirty="0" err="1"/>
                        <a:t>Milas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Muon</a:t>
                      </a:r>
                      <a:r>
                        <a:rPr lang="en-US" sz="1200" dirty="0"/>
                        <a:t> production</a:t>
                      </a:r>
                      <a:r>
                        <a:rPr lang="en-US" sz="1200" baseline="0" dirty="0"/>
                        <a:t> and cooling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Chris Rogers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err="1"/>
                        <a:t>Muon</a:t>
                      </a:r>
                      <a:r>
                        <a:rPr lang="en-US" sz="1200" dirty="0"/>
                        <a:t> acceleration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Antoine Chance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Collider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Christian </a:t>
                      </a:r>
                      <a:r>
                        <a:rPr lang="en-US" sz="1200" dirty="0" err="1"/>
                        <a:t>Carli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492312"/>
              </p:ext>
            </p:extLst>
          </p:nvPr>
        </p:nvGraphicFramePr>
        <p:xfrm>
          <a:off x="184902" y="2818834"/>
          <a:ext cx="4010070" cy="13702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Magnets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Luca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Bottura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RF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Alexej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Grudiev</a:t>
                      </a:r>
                      <a:r>
                        <a:rPr lang="en-US" sz="1200" b="0" baseline="0" dirty="0"/>
                        <a:t>, Dario </a:t>
                      </a:r>
                      <a:r>
                        <a:rPr lang="en-US" sz="1200" b="0" baseline="0" dirty="0" err="1"/>
                        <a:t>GIove</a:t>
                      </a:r>
                      <a:endParaRPr lang="en-US" sz="1200" b="0" baseline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b="0" dirty="0"/>
                        <a:t>Beam-matter</a:t>
                      </a:r>
                      <a:r>
                        <a:rPr lang="en-US" sz="1200" b="0" baseline="0" dirty="0"/>
                        <a:t> int.</a:t>
                      </a:r>
                    </a:p>
                    <a:p>
                      <a:r>
                        <a:rPr lang="en-US" sz="1200" b="0" baseline="0" dirty="0"/>
                        <a:t>target systems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Anton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Lechner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Collective</a:t>
                      </a:r>
                      <a:r>
                        <a:rPr lang="en-US" sz="1200" baseline="0" dirty="0"/>
                        <a:t> effects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Elias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Metral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76731" y="1059582"/>
          <a:ext cx="4010072" cy="1011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US</a:t>
                      </a:r>
                      <a:r>
                        <a:rPr lang="en-US" sz="1200" b="0" baseline="0" dirty="0"/>
                        <a:t> (detector)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Sergo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Jindariani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US</a:t>
                      </a:r>
                      <a:r>
                        <a:rPr lang="en-US" sz="1200" b="0" baseline="0" dirty="0"/>
                        <a:t> (accelerator)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Mark</a:t>
                      </a:r>
                      <a:r>
                        <a:rPr lang="en-US" sz="1200" b="0" baseline="0" dirty="0"/>
                        <a:t> Palmer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Asia (China)</a:t>
                      </a:r>
                      <a:r>
                        <a:rPr lang="en-US" sz="1200" b="0" baseline="0" dirty="0"/>
                        <a:t> 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Jingyu</a:t>
                      </a:r>
                      <a:r>
                        <a:rPr lang="en-US" sz="1200" b="0" baseline="0" dirty="0"/>
                        <a:t> Tang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Asia (Japan)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tbd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84902" y="4303539"/>
          <a:ext cx="4010070" cy="5004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614">
                <a:tc>
                  <a:txBody>
                    <a:bodyPr/>
                    <a:lstStyle/>
                    <a:p>
                      <a:r>
                        <a:rPr lang="en-US" sz="1200" b="0" dirty="0"/>
                        <a:t>Cooling</a:t>
                      </a:r>
                      <a:r>
                        <a:rPr lang="en-US" sz="1200" b="0" baseline="0" dirty="0"/>
                        <a:t> cell design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Lucio</a:t>
                      </a:r>
                      <a:r>
                        <a:rPr lang="en-US" sz="1200" b="0" baseline="0" dirty="0"/>
                        <a:t> Rossi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Demonstrator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Roberto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Losito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6732" y="2726799"/>
            <a:ext cx="4010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Calibri"/>
              </a:rPr>
              <a:t>A strengthening on the physics and detector side is planned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54DCD7-049F-DFF9-ED1F-6EAC8B368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9082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Physics Goals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2427734"/>
            <a:ext cx="3635896" cy="2515224"/>
          </a:xfrm>
          <a:prstGeom prst="rect">
            <a:avLst/>
          </a:prstGeom>
          <a:solidFill>
            <a:srgbClr val="AFB0E2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r="3422"/>
          <a:stretch/>
        </p:blipFill>
        <p:spPr>
          <a:xfrm>
            <a:off x="251520" y="2543306"/>
            <a:ext cx="3453514" cy="230655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2865" y="1487125"/>
            <a:ext cx="3635896" cy="9638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72865" y="1487125"/>
            <a:ext cx="3635896" cy="963806"/>
          </a:xfrm>
          <a:prstGeom prst="rect">
            <a:avLst/>
          </a:prstGeom>
          <a:noFill/>
        </p:spPr>
        <p:txBody>
          <a:bodyPr wrap="square" lIns="100471" tIns="50235" rIns="100471" bIns="50235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Discovery reach</a:t>
            </a:r>
          </a:p>
          <a:p>
            <a:r>
              <a:rPr lang="en-US" sz="1400" dirty="0">
                <a:latin typeface="Calibri"/>
                <a:cs typeface="Calibri"/>
              </a:rPr>
              <a:t>10-14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lepton collisions are comparable to 100-200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proton collisions for production of heavy particle pairs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9913" y="856162"/>
            <a:ext cx="3784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Full lepton energy available for production of new particles, in protons only a fraction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55977" y="1491630"/>
            <a:ext cx="4680520" cy="33495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355977" y="1491630"/>
            <a:ext cx="4663579" cy="747782"/>
          </a:xfrm>
          <a:prstGeom prst="rect">
            <a:avLst/>
          </a:prstGeom>
          <a:noFill/>
        </p:spPr>
        <p:txBody>
          <a:bodyPr wrap="square" lIns="100471" tIns="50235" rIns="100471" bIns="50235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Calibri"/>
                <a:cs typeface="Calibri"/>
              </a:rPr>
              <a:t>Luminosity goal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(Similar to L(E</a:t>
            </a:r>
            <a:r>
              <a:rPr lang="en-US" sz="1400" baseline="-25000" dirty="0">
                <a:solidFill>
                  <a:srgbClr val="000000"/>
                </a:solidFill>
                <a:latin typeface="Calibri"/>
                <a:cs typeface="Calibri"/>
              </a:rPr>
              <a:t>CM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 &gt; 0.99 E</a:t>
            </a:r>
            <a:r>
              <a:rPr lang="en-US" sz="1400" baseline="-25000" dirty="0">
                <a:solidFill>
                  <a:srgbClr val="000000"/>
                </a:solidFill>
                <a:latin typeface="Calibri"/>
                <a:cs typeface="Calibri"/>
              </a:rPr>
              <a:t>CM,0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) CLIC at 3 </a:t>
            </a:r>
            <a:r>
              <a:rPr lang="en-US" sz="1400" dirty="0" err="1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4x10</a:t>
            </a:r>
            <a:r>
              <a:rPr lang="en-US" sz="1400" baseline="30000" dirty="0">
                <a:solidFill>
                  <a:srgbClr val="000000"/>
                </a:solidFill>
                <a:latin typeface="Calibri"/>
                <a:cs typeface="Calibri"/>
              </a:rPr>
              <a:t>35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 cm</a:t>
            </a:r>
            <a:r>
              <a:rPr lang="en-US" sz="1400" baseline="30000" dirty="0">
                <a:solidFill>
                  <a:srgbClr val="000000"/>
                </a:solidFill>
                <a:latin typeface="Calibri"/>
                <a:cs typeface="Calibri"/>
              </a:rPr>
              <a:t>-2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lang="en-US" sz="1400" baseline="30000" dirty="0">
                <a:solidFill>
                  <a:srgbClr val="000000"/>
                </a:solidFill>
                <a:latin typeface="Calibri"/>
                <a:cs typeface="Calibri"/>
              </a:rPr>
              <a:t>-1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 at 14 </a:t>
            </a:r>
            <a:r>
              <a:rPr lang="en-US" sz="1400" dirty="0" err="1">
                <a:solidFill>
                  <a:srgbClr val="000000"/>
                </a:solidFill>
                <a:latin typeface="Calibri"/>
                <a:cs typeface="Calibri"/>
              </a:rPr>
              <a:t>TeV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20" name="Picture 19" descr="p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554" y="2345544"/>
            <a:ext cx="4157653" cy="833900"/>
          </a:xfrm>
          <a:prstGeom prst="rect">
            <a:avLst/>
          </a:prstGeom>
        </p:spPr>
      </p:pic>
      <p:sp>
        <p:nvSpPr>
          <p:cNvPr id="25" name="Frame 24"/>
          <p:cNvSpPr/>
          <p:nvPr/>
        </p:nvSpPr>
        <p:spPr>
          <a:xfrm>
            <a:off x="4565353" y="2248045"/>
            <a:ext cx="4413301" cy="1035763"/>
          </a:xfrm>
          <a:prstGeom prst="frame">
            <a:avLst>
              <a:gd name="adj1" fmla="val 763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159" y="3458502"/>
            <a:ext cx="2454495" cy="137064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355976" y="915566"/>
            <a:ext cx="43924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Need more luminosity at higher energies as production cross section decreases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5977" y="3507854"/>
            <a:ext cx="2168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Yields constant number of events in the s-channel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E5077F-E45E-9397-F40E-4A250FFB65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7398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Physics Studies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14884" y="588193"/>
            <a:ext cx="75175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Details on physics case, detector and accelerator can be found in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Snowmass white papers </a:t>
            </a:r>
            <a:r>
              <a:rPr lang="en-US" sz="1600" dirty="0">
                <a:latin typeface="Calibri"/>
                <a:cs typeface="Calibri"/>
                <a:hlinkClick r:id="rId2"/>
              </a:rPr>
              <a:t>https://indico.cern.ch/event/1130036</a:t>
            </a:r>
            <a:r>
              <a:rPr lang="en-US" dirty="0">
                <a:latin typeface="Calibri"/>
                <a:cs typeface="Calibri"/>
                <a:hlinkClick r:id="rId2"/>
              </a:rPr>
              <a:t>/</a:t>
            </a:r>
            <a:endParaRPr lang="en-US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EPJC report in preparation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4294967295"/>
          </p:nvPr>
        </p:nvSpPr>
        <p:spPr>
          <a:xfrm>
            <a:off x="237947" y="1563638"/>
            <a:ext cx="5054133" cy="20970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latin typeface="Calibri"/>
                <a:cs typeface="Calibri"/>
              </a:rPr>
              <a:t>Used tentative detector performance specifications </a:t>
            </a:r>
            <a:r>
              <a:rPr lang="en-US" sz="1600" dirty="0">
                <a:latin typeface="Calibri"/>
                <a:cs typeface="Calibri"/>
              </a:rPr>
              <a:t>in form of DELPHES card</a:t>
            </a:r>
          </a:p>
          <a:p>
            <a:r>
              <a:rPr lang="en-US" sz="1600" dirty="0">
                <a:latin typeface="Calibri"/>
                <a:cs typeface="Calibri"/>
              </a:rPr>
              <a:t>based on FCC-</a:t>
            </a:r>
            <a:r>
              <a:rPr lang="en-US" sz="1600" dirty="0" err="1">
                <a:latin typeface="Calibri"/>
                <a:cs typeface="Calibri"/>
              </a:rPr>
              <a:t>hh</a:t>
            </a:r>
            <a:r>
              <a:rPr lang="en-US" sz="1600" dirty="0">
                <a:latin typeface="Calibri"/>
                <a:cs typeface="Calibri"/>
              </a:rPr>
              <a:t> and CLIC performances, including masks against beam induced background (BIB)</a:t>
            </a:r>
          </a:p>
          <a:p>
            <a:r>
              <a:rPr lang="en-US" sz="1600" dirty="0">
                <a:solidFill>
                  <a:srgbClr val="3366FF"/>
                </a:solidFill>
                <a:latin typeface="Calibri"/>
                <a:cs typeface="Calibri"/>
              </a:rPr>
              <a:t>Please find the card here: </a:t>
            </a:r>
            <a:r>
              <a:rPr lang="en-US" sz="1600" dirty="0">
                <a:solidFill>
                  <a:srgbClr val="3366FF"/>
                </a:solidFill>
                <a:latin typeface="Calibri"/>
                <a:cs typeface="Calibri"/>
                <a:hlinkClick r:id="rId3"/>
              </a:rPr>
              <a:t>https://muoncollider.web.cern.ch/node/14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2067694"/>
            <a:ext cx="3312368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M. </a:t>
            </a:r>
            <a:r>
              <a:rPr lang="en-US" sz="1400" dirty="0" err="1">
                <a:latin typeface="Calibri"/>
                <a:cs typeface="Calibri"/>
              </a:rPr>
              <a:t>Selvaggi</a:t>
            </a:r>
            <a:r>
              <a:rPr lang="en-US" sz="1400" dirty="0">
                <a:latin typeface="Calibri"/>
                <a:cs typeface="Calibri"/>
              </a:rPr>
              <a:t>, W. </a:t>
            </a:r>
            <a:r>
              <a:rPr lang="en-US" sz="1400" dirty="0" err="1">
                <a:latin typeface="Calibri"/>
                <a:cs typeface="Calibri"/>
              </a:rPr>
              <a:t>Riegler</a:t>
            </a:r>
            <a:r>
              <a:rPr lang="en-US" sz="1400" dirty="0">
                <a:latin typeface="Calibri"/>
                <a:cs typeface="Calibri"/>
              </a:rPr>
              <a:t>, U. </a:t>
            </a:r>
            <a:r>
              <a:rPr lang="en-US" sz="1400" dirty="0" err="1">
                <a:latin typeface="Calibri"/>
                <a:cs typeface="Calibri"/>
              </a:rPr>
              <a:t>Schnoor</a:t>
            </a:r>
            <a:r>
              <a:rPr lang="en-US" sz="1400" dirty="0">
                <a:latin typeface="Calibri"/>
                <a:cs typeface="Calibri"/>
              </a:rPr>
              <a:t>, A. </a:t>
            </a:r>
            <a:r>
              <a:rPr lang="en-US" sz="1400" dirty="0" err="1">
                <a:latin typeface="Calibri"/>
                <a:cs typeface="Calibri"/>
              </a:rPr>
              <a:t>Sailer</a:t>
            </a:r>
            <a:r>
              <a:rPr lang="en-US" sz="1400" dirty="0">
                <a:latin typeface="Calibri"/>
                <a:cs typeface="Calibri"/>
              </a:rPr>
              <a:t>, D. </a:t>
            </a:r>
            <a:r>
              <a:rPr lang="en-US" sz="1400" dirty="0" err="1">
                <a:latin typeface="Calibri"/>
                <a:cs typeface="Calibri"/>
              </a:rPr>
              <a:t>Lucchesi</a:t>
            </a:r>
            <a:r>
              <a:rPr lang="en-US" sz="1400" dirty="0">
                <a:latin typeface="Calibri"/>
                <a:cs typeface="Calibri"/>
              </a:rPr>
              <a:t>, N. </a:t>
            </a:r>
            <a:r>
              <a:rPr lang="en-US" sz="1400" dirty="0" err="1">
                <a:latin typeface="Calibri"/>
                <a:cs typeface="Calibri"/>
              </a:rPr>
              <a:t>Pastrone</a:t>
            </a:r>
            <a:r>
              <a:rPr lang="en-US" sz="1400" dirty="0">
                <a:latin typeface="Calibri"/>
                <a:cs typeface="Calibri"/>
              </a:rPr>
              <a:t>, M. </a:t>
            </a:r>
            <a:r>
              <a:rPr lang="en-US" sz="1400" dirty="0" err="1">
                <a:latin typeface="Calibri"/>
                <a:cs typeface="Calibri"/>
              </a:rPr>
              <a:t>Pierini</a:t>
            </a:r>
            <a:r>
              <a:rPr lang="en-US" sz="1400" dirty="0">
                <a:latin typeface="Calibri"/>
                <a:cs typeface="Calibri"/>
              </a:rPr>
              <a:t>, F. </a:t>
            </a:r>
            <a:r>
              <a:rPr lang="en-US" sz="1400" dirty="0" err="1">
                <a:latin typeface="Calibri"/>
                <a:cs typeface="Calibri"/>
              </a:rPr>
              <a:t>Maltoni</a:t>
            </a:r>
            <a:r>
              <a:rPr lang="en-US" sz="1400" dirty="0">
                <a:latin typeface="Calibri"/>
                <a:cs typeface="Calibri"/>
              </a:rPr>
              <a:t>, A. </a:t>
            </a:r>
            <a:r>
              <a:rPr lang="en-US" sz="1400" dirty="0" err="1">
                <a:latin typeface="Calibri"/>
                <a:cs typeface="Calibri"/>
              </a:rPr>
              <a:t>Wulzer</a:t>
            </a:r>
            <a:r>
              <a:rPr lang="en-US" sz="1400" dirty="0">
                <a:latin typeface="Calibri"/>
                <a:cs typeface="Calibri"/>
              </a:rPr>
              <a:t> et al.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6709048" y="3660678"/>
            <a:ext cx="230425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D. </a:t>
            </a:r>
            <a:r>
              <a:rPr lang="en-US" sz="1400" dirty="0" err="1">
                <a:latin typeface="Calibri"/>
                <a:cs typeface="Calibri"/>
              </a:rPr>
              <a:t>Lucchesi</a:t>
            </a:r>
            <a:r>
              <a:rPr lang="en-US" sz="1400" dirty="0">
                <a:latin typeface="Calibri"/>
                <a:cs typeface="Calibri"/>
              </a:rPr>
              <a:t>, F. </a:t>
            </a:r>
            <a:r>
              <a:rPr lang="en-US" sz="1400" dirty="0" err="1">
                <a:latin typeface="Calibri"/>
                <a:cs typeface="Calibri"/>
              </a:rPr>
              <a:t>Meloni</a:t>
            </a:r>
            <a:r>
              <a:rPr lang="en-US" sz="1400" dirty="0">
                <a:latin typeface="Calibri"/>
                <a:cs typeface="Calibri"/>
              </a:rPr>
              <a:t> et al.</a:t>
            </a:r>
            <a:endParaRPr lang="en-US" sz="1400" dirty="0"/>
          </a:p>
        </p:txBody>
      </p:sp>
      <p:sp>
        <p:nvSpPr>
          <p:cNvPr id="19" name="Content Placeholder 2"/>
          <p:cNvSpPr>
            <a:spLocks noGrp="1"/>
          </p:cNvSpPr>
          <p:nvPr>
            <p:ph idx="4294967295"/>
          </p:nvPr>
        </p:nvSpPr>
        <p:spPr>
          <a:xfrm>
            <a:off x="265927" y="3363838"/>
            <a:ext cx="7823849" cy="14653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Initial detector simulation studies at 1.5 and 3 </a:t>
            </a:r>
            <a:r>
              <a:rPr lang="en-US" sz="1600" dirty="0" err="1">
                <a:solidFill>
                  <a:srgbClr val="FF0000"/>
                </a:solidFill>
                <a:latin typeface="Calibri"/>
                <a:cs typeface="Calibri"/>
              </a:rPr>
              <a:t>TeV</a:t>
            </a: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 indicate that this is a </a:t>
            </a:r>
            <a:r>
              <a:rPr lang="en-US" sz="1600" b="1" dirty="0">
                <a:solidFill>
                  <a:srgbClr val="FF0000"/>
                </a:solidFill>
                <a:latin typeface="Calibri"/>
                <a:cs typeface="Calibri"/>
              </a:rPr>
              <a:t>good model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Now moving to 10 </a:t>
            </a:r>
            <a:r>
              <a:rPr lang="en-US" sz="1600" dirty="0" err="1">
                <a:solidFill>
                  <a:srgbClr val="FF0000"/>
                </a:solidFill>
                <a:latin typeface="Calibri"/>
                <a:cs typeface="Calibri"/>
              </a:rPr>
              <a:t>TeV</a:t>
            </a:r>
            <a:endParaRPr lang="en-US" sz="1600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600" dirty="0">
                <a:latin typeface="Calibri"/>
                <a:cs typeface="Calibri"/>
              </a:rPr>
              <a:t>If you are interested to contribute please contact me or the responsible deputies:</a:t>
            </a:r>
          </a:p>
          <a:p>
            <a:pPr marL="0" indent="0">
              <a:buNone/>
            </a:pPr>
            <a:r>
              <a:rPr lang="en-US" sz="1600" b="1" dirty="0">
                <a:latin typeface="Calibri"/>
                <a:cs typeface="Calibri"/>
              </a:rPr>
              <a:t>Andrea </a:t>
            </a:r>
            <a:r>
              <a:rPr lang="en-US" sz="1600" b="1" dirty="0" err="1">
                <a:latin typeface="Calibri"/>
                <a:cs typeface="Calibri"/>
              </a:rPr>
              <a:t>Wulzer</a:t>
            </a:r>
            <a:r>
              <a:rPr lang="en-US" sz="1600" b="1" dirty="0">
                <a:latin typeface="Calibri"/>
                <a:cs typeface="Calibri"/>
              </a:rPr>
              <a:t> (Physics) </a:t>
            </a:r>
            <a:r>
              <a:rPr lang="en-US" sz="1600" dirty="0">
                <a:latin typeface="Calibri"/>
                <a:cs typeface="Calibri"/>
              </a:rPr>
              <a:t>and</a:t>
            </a:r>
            <a:r>
              <a:rPr lang="en-US" sz="1600" b="1" dirty="0">
                <a:latin typeface="Calibri"/>
                <a:cs typeface="Calibri"/>
              </a:rPr>
              <a:t> Donatella </a:t>
            </a:r>
            <a:r>
              <a:rPr lang="en-US" sz="1600" b="1" dirty="0" err="1">
                <a:latin typeface="Calibri"/>
                <a:cs typeface="Calibri"/>
              </a:rPr>
              <a:t>Lucchesi</a:t>
            </a:r>
            <a:r>
              <a:rPr lang="en-US" sz="1600" b="1" dirty="0">
                <a:latin typeface="Calibri"/>
                <a:cs typeface="Calibri"/>
              </a:rPr>
              <a:t> (Detector and MDI)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0A494-118D-2EAA-CF9E-92DA73989A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9915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Possible CERN Locations</a:t>
            </a:r>
            <a:endParaRPr lang="en-GB" sz="3200" dirty="0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246704-36DF-456B-C514-A96C72990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1138560"/>
            <a:ext cx="5745368" cy="34182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36297" y="1131590"/>
            <a:ext cx="167047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M. </a:t>
            </a:r>
            <a:r>
              <a:rPr lang="en-US" sz="1200" dirty="0" err="1"/>
              <a:t>Calviani</a:t>
            </a:r>
            <a:r>
              <a:rPr lang="en-US" sz="1200" dirty="0"/>
              <a:t>, R. </a:t>
            </a:r>
            <a:r>
              <a:rPr lang="en-US" sz="1200" dirty="0" err="1"/>
              <a:t>Losito</a:t>
            </a:r>
            <a:r>
              <a:rPr lang="en-US" sz="1200" dirty="0"/>
              <a:t>, J Osborn et al.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062" y="971892"/>
            <a:ext cx="31937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Consider </a:t>
            </a:r>
            <a:r>
              <a:rPr lang="en-US" sz="1600" dirty="0" err="1">
                <a:latin typeface="Calibri"/>
                <a:cs typeface="Calibri"/>
              </a:rPr>
              <a:t>nTOF</a:t>
            </a:r>
            <a:r>
              <a:rPr lang="en-US" sz="1600" dirty="0">
                <a:latin typeface="Calibri"/>
                <a:cs typeface="Calibri"/>
              </a:rPr>
              <a:t>-like beam from PS for cooling experiment: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1 pulse of 10</a:t>
            </a:r>
            <a:r>
              <a:rPr lang="en-US" sz="1600" baseline="30000" dirty="0">
                <a:latin typeface="Calibri"/>
                <a:cs typeface="Calibri"/>
              </a:rPr>
              <a:t>13</a:t>
            </a:r>
            <a:r>
              <a:rPr lang="en-US" sz="1600" dirty="0">
                <a:latin typeface="Calibri"/>
                <a:cs typeface="Calibri"/>
              </a:rPr>
              <a:t> p at 20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 per 1.2 s, i.e. 27 kW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maybe O(100kW) possible</a:t>
            </a:r>
          </a:p>
          <a:p>
            <a:r>
              <a:rPr lang="en-US" sz="1600" dirty="0">
                <a:latin typeface="Calibri"/>
                <a:cs typeface="Calibri"/>
              </a:rPr>
              <a:t>If SPL were, installed could use its beam, e.g. 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, 4 MW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860069"/>
            <a:ext cx="3352924" cy="194392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>
            <a:off x="82062" y="3159543"/>
            <a:ext cx="432353" cy="19399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585204-20D4-7D61-FB17-1ECC15915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16500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Collider Site Studies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1FBF464-6506-BC8E-EDBE-516DC7CAF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43DD8BB3-6AFB-0916-7EFA-E7EE8A705340}"/>
              </a:ext>
            </a:extLst>
          </p:cNvPr>
          <p:cNvSpPr/>
          <p:nvPr/>
        </p:nvSpPr>
        <p:spPr>
          <a:xfrm>
            <a:off x="1115616" y="486320"/>
            <a:ext cx="5869808" cy="13675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Study is mostly site independent</a:t>
            </a: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However, some considerations are being made</a:t>
            </a: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Candidate sites are 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CERN, FNAL,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potentially others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(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ESS, JPARC, … 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FNAL takes test facility into account in their ACE plans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But need some site considerations</a:t>
            </a:r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pic>
        <p:nvPicPr>
          <p:cNvPr id="9" name="Picture 8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B6CBC962-DC43-B945-9400-1E4B7D4B0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725" y="3219822"/>
            <a:ext cx="4675501" cy="15806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A96D19-4CA9-71DC-6087-25E515BD364E}"/>
              </a:ext>
            </a:extLst>
          </p:cNvPr>
          <p:cNvSpPr/>
          <p:nvPr/>
        </p:nvSpPr>
        <p:spPr>
          <a:xfrm>
            <a:off x="5069306" y="3579862"/>
            <a:ext cx="3688040" cy="11521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Potential site next to CERN identified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Mitigates neutrino flux</a:t>
            </a:r>
            <a:endParaRPr lang="en-US" sz="1400" b="1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Points toward </a:t>
            </a:r>
            <a:r>
              <a:rPr lang="en-US" sz="14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mediterranean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and uninhabited area in Jura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FF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Detailed studies required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(280 m deep)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90D40E89-E4C9-A785-2A72-E3D69B03B9DB}"/>
              </a:ext>
            </a:extLst>
          </p:cNvPr>
          <p:cNvSpPr/>
          <p:nvPr/>
        </p:nvSpPr>
        <p:spPr>
          <a:xfrm>
            <a:off x="386654" y="2056766"/>
            <a:ext cx="3565406" cy="9366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 site concern:</a:t>
            </a:r>
          </a:p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Neutrino flux mitigation</a:t>
            </a: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Neutrinos in direction of experimental insertions need to be mitigated by site choices</a:t>
            </a: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3EB033D5-B633-EC0B-4779-8FA292979B4E}"/>
              </a:ext>
            </a:extLst>
          </p:cNvPr>
          <p:cNvSpPr/>
          <p:nvPr/>
        </p:nvSpPr>
        <p:spPr>
          <a:xfrm>
            <a:off x="5069306" y="2056766"/>
            <a:ext cx="3688040" cy="1152102"/>
          </a:xfrm>
          <a:prstGeom prst="rect">
            <a:avLst/>
          </a:prstGeom>
          <a:solidFill>
            <a:srgbClr val="A9FFBD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 site benefit:</a:t>
            </a: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Potentially significant cost saving from reusing exiting infrastructure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Will study this later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25ECC4-E3F2-908B-A511-9A5792040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1284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Muon Collider Timeline (Roadmap)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2771800" y="1046084"/>
            <a:ext cx="5564584" cy="3817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3347599" y="2067429"/>
            <a:ext cx="1338484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err="1"/>
              <a:t>Evaluation+decision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495757"/>
            <a:ext cx="51631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Technically limited timeline</a:t>
            </a:r>
          </a:p>
          <a:p>
            <a:r>
              <a:rPr lang="en-US" sz="1600" dirty="0">
                <a:latin typeface="Calibri"/>
                <a:cs typeface="Calibri"/>
              </a:rPr>
              <a:t>To be reviewed considering progress, funding and decisions 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889964" y="2067429"/>
            <a:ext cx="1338485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err="1"/>
              <a:t>Evaluation+decision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84" y="915566"/>
            <a:ext cx="24855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Muon collider important in the long term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Even after potential FCC-</a:t>
            </a:r>
            <a:r>
              <a:rPr lang="en-US" sz="1400" dirty="0" err="1">
                <a:latin typeface="Calibri"/>
                <a:cs typeface="Calibri"/>
              </a:rPr>
              <a:t>hh</a:t>
            </a:r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But also </a:t>
            </a:r>
            <a:r>
              <a:rPr lang="en-US" sz="1400" b="1" dirty="0">
                <a:latin typeface="Calibri"/>
                <a:cs typeface="Calibri"/>
              </a:rPr>
              <a:t>plan B as next project in Europe</a:t>
            </a:r>
            <a:r>
              <a:rPr lang="en-US" sz="1400" dirty="0">
                <a:latin typeface="Calibri"/>
                <a:cs typeface="Calibri"/>
              </a:rPr>
              <a:t> and maybe </a:t>
            </a:r>
            <a:r>
              <a:rPr lang="en-US" sz="1400" b="1" dirty="0">
                <a:latin typeface="Calibri"/>
                <a:cs typeface="Calibri"/>
              </a:rPr>
              <a:t>plan A in US </a:t>
            </a:r>
            <a:r>
              <a:rPr lang="en-US" sz="1400" dirty="0">
                <a:latin typeface="Calibri"/>
                <a:cs typeface="Calibri"/>
              </a:rPr>
              <a:t>and elsewhere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Fast track option </a:t>
            </a:r>
            <a:r>
              <a:rPr lang="en-US" sz="1400" dirty="0">
                <a:latin typeface="Calibri"/>
                <a:cs typeface="Calibri"/>
              </a:rPr>
              <a:t>if require next as project after HL-LHC: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Lower energy initial option, e.g.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Upgrade to 10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later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Little extra cost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Subject to funding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80C72D-824A-0C9E-BE8C-A5B0937AE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445167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MICE: Cooling Demonstration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96" y="4948014"/>
            <a:ext cx="345638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188" y="2499742"/>
            <a:ext cx="2596604" cy="9632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Principle of </a:t>
            </a:r>
            <a:r>
              <a:rPr lang="en-US" sz="1400" dirty="0" err="1">
                <a:latin typeface="Calibri"/>
                <a:cs typeface="Calibri"/>
              </a:rPr>
              <a:t>ionisation</a:t>
            </a:r>
            <a:r>
              <a:rPr lang="en-US" sz="1400" dirty="0">
                <a:latin typeface="Calibri"/>
                <a:cs typeface="Calibri"/>
              </a:rPr>
              <a:t> cooling has been demonstrated</a:t>
            </a:r>
          </a:p>
          <a:p>
            <a:r>
              <a:rPr lang="en-US" sz="1400" dirty="0">
                <a:latin typeface="Calibri"/>
                <a:cs typeface="Calibri"/>
              </a:rPr>
              <a:t>Use of data for benchmarking is still ongoing</a:t>
            </a:r>
          </a:p>
        </p:txBody>
      </p:sp>
      <p:pic>
        <p:nvPicPr>
          <p:cNvPr id="7" name="Picture 6" descr="Step-4-label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97339"/>
            <a:ext cx="6234427" cy="18303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88224" y="2750905"/>
            <a:ext cx="2496388" cy="286127"/>
          </a:xfrm>
          <a:prstGeom prst="rect">
            <a:avLst/>
          </a:prstGeom>
          <a:solidFill>
            <a:srgbClr val="FDEADA"/>
          </a:solidFill>
        </p:spPr>
        <p:txBody>
          <a:bodyPr wrap="square" lIns="100477" tIns="50240" rIns="100477" bIns="50240">
            <a:spAutoFit/>
          </a:bodyPr>
          <a:lstStyle/>
          <a:p>
            <a:r>
              <a:rPr lang="en-US" sz="1200" dirty="0"/>
              <a:t>Nature vol. 578, p. 53-59 (2020)</a:t>
            </a:r>
          </a:p>
        </p:txBody>
      </p:sp>
      <p:pic>
        <p:nvPicPr>
          <p:cNvPr id="9" name="Picture 8" descr="fig_4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573"/>
          <a:stretch/>
        </p:blipFill>
        <p:spPr>
          <a:xfrm>
            <a:off x="2915816" y="2355726"/>
            <a:ext cx="3456384" cy="27092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545" y="3723878"/>
            <a:ext cx="2232247" cy="747792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More particles at smaller amplitude after absorber is put in place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4937" y="3219822"/>
            <a:ext cx="2655277" cy="16095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More complete experiment with higher statistics, more than one stage required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Integration of magnets, RF, absorbers, vacuum is engineering challenge</a:t>
            </a:r>
          </a:p>
        </p:txBody>
      </p:sp>
      <p:pic>
        <p:nvPicPr>
          <p:cNvPr id="13" name="Picture 12" descr="IMG_8674-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049930"/>
            <a:ext cx="2496388" cy="1665836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2699792" y="3037032"/>
            <a:ext cx="792088" cy="1046886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699792" y="4083918"/>
            <a:ext cx="432048" cy="15240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57B333-5ED7-101E-CFD9-89A26F0D3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939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BEC011-C94C-84D8-2DE7-1E0569C0D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7504" y="4968553"/>
            <a:ext cx="6768752" cy="195485"/>
          </a:xfrm>
        </p:spPr>
        <p:txBody>
          <a:bodyPr/>
          <a:lstStyle/>
          <a:p>
            <a:pPr algn="l"/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C9611D-D9EE-85E7-C365-8D9F4A543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RF Test Stand</a:t>
            </a:r>
          </a:p>
        </p:txBody>
      </p:sp>
      <p:pic>
        <p:nvPicPr>
          <p:cNvPr id="7" name="Picture 6" descr="A picture containing metalware&#10;&#10;Description automatically generated">
            <a:extLst>
              <a:ext uri="{FF2B5EF4-FFF2-40B4-BE49-F238E27FC236}">
                <a16:creationId xmlns:a16="http://schemas.microsoft.com/office/drawing/2014/main" id="{B9EDE2FE-9AE9-8414-BD64-790351F04D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15" t="17447" r="21755" b="19990"/>
          <a:stretch/>
        </p:blipFill>
        <p:spPr>
          <a:xfrm>
            <a:off x="6313025" y="1162149"/>
            <a:ext cx="1704422" cy="1368648"/>
          </a:xfrm>
          <a:prstGeom prst="rect">
            <a:avLst/>
          </a:prstGeom>
        </p:spPr>
      </p:pic>
      <p:pic>
        <p:nvPicPr>
          <p:cNvPr id="8" name="Picture 7" descr="A picture containing LEGO&#10;&#10;Description automatically generated">
            <a:extLst>
              <a:ext uri="{FF2B5EF4-FFF2-40B4-BE49-F238E27FC236}">
                <a16:creationId xmlns:a16="http://schemas.microsoft.com/office/drawing/2014/main" id="{7CF45A30-2074-DDCE-33B2-2175AF56B3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99" t="12532" r="18337" b="13339"/>
          <a:stretch/>
        </p:blipFill>
        <p:spPr>
          <a:xfrm>
            <a:off x="6290559" y="3000434"/>
            <a:ext cx="2010281" cy="17438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EBB54E-226E-39FD-15C7-EAF33D4D345D}"/>
              </a:ext>
            </a:extLst>
          </p:cNvPr>
          <p:cNvSpPr txBox="1"/>
          <p:nvPr/>
        </p:nvSpPr>
        <p:spPr>
          <a:xfrm>
            <a:off x="7804980" y="1032396"/>
            <a:ext cx="9264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 HTS coils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9C8908-D8F7-1B9C-7812-D0626AB981A3}"/>
              </a:ext>
            </a:extLst>
          </p:cNvPr>
          <p:cNvSpPr txBox="1"/>
          <p:nvPr/>
        </p:nvSpPr>
        <p:spPr>
          <a:xfrm>
            <a:off x="5564431" y="2345227"/>
            <a:ext cx="12644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Pillbox test cavity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6544380-6F4A-98FD-FC16-33A17A45932A}"/>
              </a:ext>
            </a:extLst>
          </p:cNvPr>
          <p:cNvCxnSpPr>
            <a:cxnSpLocks/>
          </p:cNvCxnSpPr>
          <p:nvPr/>
        </p:nvCxnSpPr>
        <p:spPr>
          <a:xfrm flipH="1">
            <a:off x="7089658" y="1309395"/>
            <a:ext cx="775437" cy="158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151622-40D3-BA2F-6C4E-6A2372964E30}"/>
              </a:ext>
            </a:extLst>
          </p:cNvPr>
          <p:cNvCxnSpPr>
            <a:cxnSpLocks/>
          </p:cNvCxnSpPr>
          <p:nvPr/>
        </p:nvCxnSpPr>
        <p:spPr>
          <a:xfrm flipH="1">
            <a:off x="7586993" y="1309395"/>
            <a:ext cx="306288" cy="3038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FFF684-E162-E751-ED7A-2C5E19F2BECA}"/>
              </a:ext>
            </a:extLst>
          </p:cNvPr>
          <p:cNvCxnSpPr>
            <a:cxnSpLocks/>
          </p:cNvCxnSpPr>
          <p:nvPr/>
        </p:nvCxnSpPr>
        <p:spPr>
          <a:xfrm flipV="1">
            <a:off x="6374093" y="1832290"/>
            <a:ext cx="382781" cy="415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18E976A-15DE-AAEB-85B3-4FF862223EDE}"/>
              </a:ext>
            </a:extLst>
          </p:cNvPr>
          <p:cNvSpPr txBox="1"/>
          <p:nvPr/>
        </p:nvSpPr>
        <p:spPr>
          <a:xfrm>
            <a:off x="5088510" y="2802397"/>
            <a:ext cx="1168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With cryostat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56EE22-FE55-A666-C850-6F9CD0D8E725}"/>
              </a:ext>
            </a:extLst>
          </p:cNvPr>
          <p:cNvSpPr txBox="1"/>
          <p:nvPr/>
        </p:nvSpPr>
        <p:spPr>
          <a:xfrm>
            <a:off x="6284234" y="4574708"/>
            <a:ext cx="9264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 HTS coils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60378F7-C8D5-FB0E-9186-ABB886F517F8}"/>
              </a:ext>
            </a:extLst>
          </p:cNvPr>
          <p:cNvCxnSpPr>
            <a:cxnSpLocks/>
          </p:cNvCxnSpPr>
          <p:nvPr/>
        </p:nvCxnSpPr>
        <p:spPr>
          <a:xfrm flipV="1">
            <a:off x="6754562" y="4155926"/>
            <a:ext cx="337718" cy="427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B3789B4-2151-D16A-B5F6-7734EA8557F7}"/>
              </a:ext>
            </a:extLst>
          </p:cNvPr>
          <p:cNvSpPr txBox="1"/>
          <p:nvPr/>
        </p:nvSpPr>
        <p:spPr>
          <a:xfrm>
            <a:off x="7567628" y="2578950"/>
            <a:ext cx="1542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stage cryocooler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24CC722-E42E-4CF8-3B75-0F7AD3BD18FD}"/>
              </a:ext>
            </a:extLst>
          </p:cNvPr>
          <p:cNvCxnSpPr>
            <a:cxnSpLocks/>
          </p:cNvCxnSpPr>
          <p:nvPr/>
        </p:nvCxnSpPr>
        <p:spPr>
          <a:xfrm flipH="1">
            <a:off x="7354581" y="2794716"/>
            <a:ext cx="320479" cy="3605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2BCE828-359B-A907-227F-FB2BAC07E46B}"/>
              </a:ext>
            </a:extLst>
          </p:cNvPr>
          <p:cNvSpPr txBox="1"/>
          <p:nvPr/>
        </p:nvSpPr>
        <p:spPr>
          <a:xfrm>
            <a:off x="7893281" y="2965494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shield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5579AB3-80DF-FC9C-0853-ABE2FF415C76}"/>
              </a:ext>
            </a:extLst>
          </p:cNvPr>
          <p:cNvCxnSpPr>
            <a:cxnSpLocks/>
          </p:cNvCxnSpPr>
          <p:nvPr/>
        </p:nvCxnSpPr>
        <p:spPr>
          <a:xfrm flipH="1">
            <a:off x="7542020" y="3146304"/>
            <a:ext cx="366086" cy="3850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071A778-49C5-A75F-8159-7858B42FC1CA}"/>
              </a:ext>
            </a:extLst>
          </p:cNvPr>
          <p:cNvSpPr txBox="1"/>
          <p:nvPr/>
        </p:nvSpPr>
        <p:spPr>
          <a:xfrm>
            <a:off x="8000789" y="3307739"/>
            <a:ext cx="1153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vessel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869E47-B03B-F51D-D2F6-125B74D9926C}"/>
              </a:ext>
            </a:extLst>
          </p:cNvPr>
          <p:cNvCxnSpPr>
            <a:cxnSpLocks/>
          </p:cNvCxnSpPr>
          <p:nvPr/>
        </p:nvCxnSpPr>
        <p:spPr>
          <a:xfrm flipH="1">
            <a:off x="7976829" y="3664287"/>
            <a:ext cx="488359" cy="803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FF7E6B0-C21A-7C62-44E7-BB816A2E49E8}"/>
              </a:ext>
            </a:extLst>
          </p:cNvPr>
          <p:cNvSpPr txBox="1"/>
          <p:nvPr/>
        </p:nvSpPr>
        <p:spPr>
          <a:xfrm>
            <a:off x="4727362" y="3307385"/>
            <a:ext cx="1583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support structure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354136E-7AEA-4981-903F-2FEB08FF64F0}"/>
              </a:ext>
            </a:extLst>
          </p:cNvPr>
          <p:cNvCxnSpPr>
            <a:cxnSpLocks/>
          </p:cNvCxnSpPr>
          <p:nvPr/>
        </p:nvCxnSpPr>
        <p:spPr>
          <a:xfrm>
            <a:off x="6061153" y="3552403"/>
            <a:ext cx="456411" cy="1922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E28F727-A8DB-9E3B-6D32-CC4B9AA956BD}"/>
              </a:ext>
            </a:extLst>
          </p:cNvPr>
          <p:cNvSpPr txBox="1"/>
          <p:nvPr/>
        </p:nvSpPr>
        <p:spPr>
          <a:xfrm>
            <a:off x="4717910" y="4101892"/>
            <a:ext cx="1656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Tie rods for repulsion and compression forces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9AE57A6-8759-9220-A465-86490D88A674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6374093" y="4084640"/>
            <a:ext cx="380469" cy="2480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7289F56-F865-9446-95B5-15A5C1CBE9D4}"/>
              </a:ext>
            </a:extLst>
          </p:cNvPr>
          <p:cNvSpPr txBox="1"/>
          <p:nvPr/>
        </p:nvSpPr>
        <p:spPr>
          <a:xfrm>
            <a:off x="7725063" y="1585961"/>
            <a:ext cx="11002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839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Wave guide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BCF3D0E-ACAB-F225-DAEC-3B3C539FB80E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7819519" y="1862960"/>
            <a:ext cx="455663" cy="248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6C9F364-8576-6B5C-8379-69157A78C23C}"/>
              </a:ext>
            </a:extLst>
          </p:cNvPr>
          <p:cNvSpPr txBox="1"/>
          <p:nvPr/>
        </p:nvSpPr>
        <p:spPr>
          <a:xfrm>
            <a:off x="4975952" y="730734"/>
            <a:ext cx="1880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Bare coils and RF cavity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4BF74395-4546-71E0-803E-E6F62AA21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184" y="2527743"/>
            <a:ext cx="3072688" cy="2060231"/>
          </a:xfrm>
          <a:prstGeom prst="rect">
            <a:avLst/>
          </a:prstGeom>
        </p:spPr>
      </p:pic>
      <p:sp>
        <p:nvSpPr>
          <p:cNvPr id="50" name="Content Placeholder 1">
            <a:extLst>
              <a:ext uri="{FF2B5EF4-FFF2-40B4-BE49-F238E27FC236}">
                <a16:creationId xmlns:a16="http://schemas.microsoft.com/office/drawing/2014/main" id="{5DF2BDB6-736F-BA0E-BE18-01107F8FDED5}"/>
              </a:ext>
            </a:extLst>
          </p:cNvPr>
          <p:cNvSpPr txBox="1">
            <a:spLocks/>
          </p:cNvSpPr>
          <p:nvPr/>
        </p:nvSpPr>
        <p:spPr>
          <a:xfrm>
            <a:off x="862326" y="771550"/>
            <a:ext cx="4069714" cy="14838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Module work focuses on RF test stand at this moment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Important ensure timely R&amp;D plan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Try to identify infrastructure for this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CEA, INFN,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Cockroft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CERN, …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Will not be cheap so need to find resources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E0D834-5B75-0AF3-41D8-F54403A69AFC}"/>
              </a:ext>
            </a:extLst>
          </p:cNvPr>
          <p:cNvSpPr txBox="1"/>
          <p:nvPr/>
        </p:nvSpPr>
        <p:spPr>
          <a:xfrm>
            <a:off x="179511" y="4659982"/>
            <a:ext cx="5184577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L. Rossi, C. Marchand, D. Giove, A. Gurdiev, G. Ferrand, M. Castoldi, S. Sorti et al.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E0C2EF-C537-694A-49A4-9F6F51E3A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11496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Use of SPS and LHC </a:t>
            </a:r>
            <a:r>
              <a:rPr lang="en-US" dirty="0">
                <a:latin typeface="Calibri"/>
                <a:cs typeface="Calibri"/>
              </a:rPr>
              <a:t>T</a:t>
            </a:r>
            <a:r>
              <a:rPr lang="en-US" sz="3200" dirty="0">
                <a:latin typeface="Calibri"/>
                <a:cs typeface="Calibri"/>
              </a:rPr>
              <a:t>unnels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D9385E-4407-0C2E-C875-E1ABAF51AC2D}"/>
              </a:ext>
            </a:extLst>
          </p:cNvPr>
          <p:cNvSpPr txBox="1"/>
          <p:nvPr/>
        </p:nvSpPr>
        <p:spPr>
          <a:xfrm>
            <a:off x="100288" y="843558"/>
            <a:ext cx="47960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Filling factor of green field studies for the arcs</a:t>
            </a:r>
          </a:p>
          <a:p>
            <a:r>
              <a:rPr lang="en-US" dirty="0">
                <a:latin typeface="Calibri"/>
                <a:cs typeface="Calibri"/>
              </a:rPr>
              <a:t>Consider hybrid and non-hybrid designs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Use robust assumptions for the magnets (10 T static and 1.8 T ramping magnets)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8116A1C-CCEB-5914-8D42-7CDD325BE8FD}"/>
              </a:ext>
            </a:extLst>
          </p:cNvPr>
          <p:cNvGraphicFramePr>
            <a:graphicFrameLocks noGrp="1"/>
          </p:cNvGraphicFramePr>
          <p:nvPr/>
        </p:nvGraphicFramePr>
        <p:xfrm>
          <a:off x="110402" y="2931790"/>
          <a:ext cx="5543548" cy="185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81973">
                  <a:extLst>
                    <a:ext uri="{9D8B030D-6E8A-4147-A177-3AD203B41FA5}">
                      <a16:colId xmlns:a16="http://schemas.microsoft.com/office/drawing/2014/main" val="2275713071"/>
                    </a:ext>
                  </a:extLst>
                </a:gridCol>
                <a:gridCol w="753202">
                  <a:extLst>
                    <a:ext uri="{9D8B030D-6E8A-4147-A177-3AD203B41FA5}">
                      <a16:colId xmlns:a16="http://schemas.microsoft.com/office/drawing/2014/main" val="1971827839"/>
                    </a:ext>
                  </a:extLst>
                </a:gridCol>
                <a:gridCol w="1300985">
                  <a:extLst>
                    <a:ext uri="{9D8B030D-6E8A-4147-A177-3AD203B41FA5}">
                      <a16:colId xmlns:a16="http://schemas.microsoft.com/office/drawing/2014/main" val="2714907694"/>
                    </a:ext>
                  </a:extLst>
                </a:gridCol>
                <a:gridCol w="1300985">
                  <a:extLst>
                    <a:ext uri="{9D8B030D-6E8A-4147-A177-3AD203B41FA5}">
                      <a16:colId xmlns:a16="http://schemas.microsoft.com/office/drawing/2014/main" val="3813777068"/>
                    </a:ext>
                  </a:extLst>
                </a:gridCol>
                <a:gridCol w="1506403">
                  <a:extLst>
                    <a:ext uri="{9D8B030D-6E8A-4147-A177-3AD203B41FA5}">
                      <a16:colId xmlns:a16="http://schemas.microsoft.com/office/drawing/2014/main" val="31017388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Scenario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Scenario 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Scenario 2b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184287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RCS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380</a:t>
                      </a:r>
                      <a:r>
                        <a:rPr lang="en-CH" sz="18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CH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380</a:t>
                      </a:r>
                      <a:r>
                        <a:rPr lang="en-CH" sz="18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CH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380</a:t>
                      </a:r>
                      <a:r>
                        <a:rPr lang="en-CH" sz="18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17757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RCS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55547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RCS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1250</a:t>
                      </a:r>
                      <a:r>
                        <a:rPr lang="en-CH" sz="18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89439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RCS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776066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F45FD6AC-D3A8-FEFA-55EF-31E454989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664" y="692311"/>
            <a:ext cx="3085728" cy="22197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A2E846C-D3F9-C498-A90A-148D92E56D54}"/>
              </a:ext>
            </a:extLst>
          </p:cNvPr>
          <p:cNvSpPr txBox="1"/>
          <p:nvPr/>
        </p:nvSpPr>
        <p:spPr>
          <a:xfrm>
            <a:off x="5653949" y="463773"/>
            <a:ext cx="2083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Superconducting magnets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651FC77-E83A-7360-A76D-DAB6AD8EE8C9}"/>
              </a:ext>
            </a:extLst>
          </p:cNvPr>
          <p:cNvCxnSpPr>
            <a:cxnSpLocks/>
          </p:cNvCxnSpPr>
          <p:nvPr/>
        </p:nvCxnSpPr>
        <p:spPr>
          <a:xfrm>
            <a:off x="5868144" y="966353"/>
            <a:ext cx="0" cy="21750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1CA54E-6EF1-655E-5A0B-02D9C08A40B7}"/>
              </a:ext>
            </a:extLst>
          </p:cNvPr>
          <p:cNvCxnSpPr>
            <a:cxnSpLocks/>
          </p:cNvCxnSpPr>
          <p:nvPr/>
        </p:nvCxnSpPr>
        <p:spPr>
          <a:xfrm>
            <a:off x="7452320" y="966353"/>
            <a:ext cx="0" cy="21750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87FC6B3-AB86-2ABA-DFD2-8D8F58BF1006}"/>
              </a:ext>
            </a:extLst>
          </p:cNvPr>
          <p:cNvSpPr txBox="1"/>
          <p:nvPr/>
        </p:nvSpPr>
        <p:spPr>
          <a:xfrm>
            <a:off x="5796136" y="2571750"/>
            <a:ext cx="179959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Fast-ramping magnets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646FEF7-51E3-6715-B77E-2ADEAD5B101C}"/>
              </a:ext>
            </a:extLst>
          </p:cNvPr>
          <p:cNvCxnSpPr>
            <a:cxnSpLocks/>
          </p:cNvCxnSpPr>
          <p:nvPr/>
        </p:nvCxnSpPr>
        <p:spPr>
          <a:xfrm flipV="1">
            <a:off x="6695934" y="2335981"/>
            <a:ext cx="0" cy="288032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9E3DFA6-D127-B3DE-F219-ACBF3C3DF584}"/>
              </a:ext>
            </a:extLst>
          </p:cNvPr>
          <p:cNvSpPr txBox="1"/>
          <p:nvPr/>
        </p:nvSpPr>
        <p:spPr>
          <a:xfrm>
            <a:off x="5724128" y="3182654"/>
            <a:ext cx="3347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Stronger magnets or better filling factors would allow 10 TeV</a:t>
            </a: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Need to confirm whether LHC cross section can house two RCSs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300048-77FA-E0DD-63BB-C5C58378A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755202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Neutrino Flux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66" y="627534"/>
            <a:ext cx="2569518" cy="1075257"/>
          </a:xfrm>
          <a:prstGeom prst="rect">
            <a:avLst/>
          </a:prstGeom>
          <a:solidFill>
            <a:srgbClr val="B7DEE8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dirty="0">
                <a:latin typeface="Calibri"/>
                <a:cs typeface="Calibri"/>
              </a:rPr>
              <a:t>Goal: </a:t>
            </a:r>
            <a:r>
              <a:rPr lang="en-US" sz="1300" b="1" dirty="0">
                <a:latin typeface="Calibri"/>
                <a:cs typeface="Calibri"/>
              </a:rPr>
              <a:t>similar to LHC</a:t>
            </a:r>
            <a:r>
              <a:rPr lang="en-US" sz="1300" dirty="0">
                <a:latin typeface="Calibri"/>
                <a:cs typeface="Calibri"/>
              </a:rPr>
              <a:t>: limit neutrino flux to have </a:t>
            </a:r>
            <a:r>
              <a:rPr lang="en-US" sz="1300" b="1" dirty="0">
                <a:latin typeface="Calibri"/>
                <a:cs typeface="Calibri"/>
              </a:rPr>
              <a:t>negligible impact</a:t>
            </a:r>
            <a:r>
              <a:rPr lang="en-US" sz="1300" dirty="0">
                <a:latin typeface="Calibri"/>
                <a:cs typeface="Calibri"/>
              </a:rPr>
              <a:t>, “fully </a:t>
            </a:r>
            <a:r>
              <a:rPr lang="en-US" sz="1300" dirty="0" err="1">
                <a:latin typeface="Calibri"/>
                <a:cs typeface="Calibri"/>
              </a:rPr>
              <a:t>optimised</a:t>
            </a:r>
            <a:r>
              <a:rPr lang="en-US" sz="1300" dirty="0">
                <a:latin typeface="Calibri"/>
                <a:cs typeface="Calibri"/>
              </a:rPr>
              <a:t>” (10% of MAP goal)</a:t>
            </a:r>
          </a:p>
          <a:p>
            <a:r>
              <a:rPr lang="en-US" sz="1300" b="1" dirty="0">
                <a:latin typeface="Calibri"/>
                <a:cs typeface="Calibri"/>
              </a:rPr>
              <a:t>Verify performance of concept to be good for 14 </a:t>
            </a:r>
            <a:r>
              <a:rPr lang="en-US" sz="1300" b="1" dirty="0" err="1">
                <a:latin typeface="Calibri"/>
                <a:cs typeface="Calibri"/>
              </a:rPr>
              <a:t>TeV</a:t>
            </a:r>
            <a:endParaRPr lang="en-US" sz="1300" b="1" dirty="0">
              <a:latin typeface="Calibri"/>
              <a:cs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2627784" y="611839"/>
            <a:ext cx="4608512" cy="9517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69700" y="1347614"/>
            <a:ext cx="3038804" cy="1800200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588224" y="1375997"/>
            <a:ext cx="208823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Mover and support system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8264" y="2816157"/>
            <a:ext cx="203069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dirty="0">
                <a:latin typeface="Calibri"/>
                <a:cs typeface="Calibri"/>
              </a:rPr>
              <a:t>F. </a:t>
            </a:r>
            <a:r>
              <a:rPr lang="en-GB" sz="1200" dirty="0" err="1">
                <a:latin typeface="Calibri"/>
                <a:cs typeface="Calibri"/>
              </a:rPr>
              <a:t>Bertinelli</a:t>
            </a:r>
            <a:r>
              <a:rPr lang="en-GB" sz="1200" dirty="0">
                <a:latin typeface="Calibri"/>
                <a:cs typeface="Calibri"/>
              </a:rPr>
              <a:t> et al. (CERN, Riga)</a:t>
            </a:r>
            <a:endParaRPr lang="en-US" sz="1200" dirty="0">
              <a:latin typeface="Calibri"/>
              <a:cs typeface="Calibri"/>
            </a:endParaRPr>
          </a:p>
        </p:txBody>
      </p:sp>
      <p:pic>
        <p:nvPicPr>
          <p:cNvPr id="32" name="Picture 31" descr="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664029"/>
            <a:ext cx="3024336" cy="101087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58266" y="1810499"/>
            <a:ext cx="2353494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3" y="2037828"/>
            <a:ext cx="2068363" cy="11739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21246" y="3279563"/>
            <a:ext cx="1642442" cy="444315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latin typeface="Calibri"/>
                <a:cs typeface="Calibri"/>
              </a:rPr>
              <a:t>G. Lerner</a:t>
            </a:r>
            <a:r>
              <a:rPr lang="en-GB" sz="1200" dirty="0">
                <a:latin typeface="Calibri"/>
                <a:cs typeface="Calibri"/>
              </a:rPr>
              <a:t>, D. </a:t>
            </a:r>
            <a:r>
              <a:rPr lang="en-GB" sz="1200" dirty="0" err="1">
                <a:latin typeface="Calibri"/>
                <a:cs typeface="Calibri"/>
              </a:rPr>
              <a:t>Calzolari</a:t>
            </a:r>
            <a:r>
              <a:rPr lang="en-GB" sz="1200" dirty="0">
                <a:latin typeface="Calibri"/>
                <a:cs typeface="Calibri"/>
              </a:rPr>
              <a:t>, A. </a:t>
            </a:r>
            <a:r>
              <a:rPr lang="en-GB" sz="1200" dirty="0" err="1">
                <a:latin typeface="Calibri"/>
                <a:cs typeface="Calibri"/>
              </a:rPr>
              <a:t>Lechner</a:t>
            </a:r>
            <a:r>
              <a:rPr lang="en-GB" sz="1200" dirty="0">
                <a:latin typeface="Calibri"/>
                <a:cs typeface="Calibri"/>
              </a:rPr>
              <a:t>, 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266" y="1779662"/>
            <a:ext cx="161967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FLUKA dose studies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8266" y="3808153"/>
            <a:ext cx="3865662" cy="1139861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435279" y="3313035"/>
            <a:ext cx="3650455" cy="1634979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44588E48-B1C7-4BEA-B625-5EBFC339D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5279" y="3603217"/>
            <a:ext cx="3745233" cy="1266139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6276472" y="3351051"/>
            <a:ext cx="2867528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G.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Lacerda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Y. Robert, N.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Guilhaudin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139952" y="4400913"/>
            <a:ext cx="1295327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Mitigation:</a:t>
            </a:r>
          </a:p>
          <a:p>
            <a:r>
              <a:rPr lang="en-US" sz="1300" b="1" dirty="0">
                <a:latin typeface="Calibri"/>
                <a:cs typeface="Calibri"/>
              </a:rPr>
              <a:t>Site choice tool</a:t>
            </a:r>
            <a:endParaRPr lang="en-US" sz="1300" dirty="0">
              <a:latin typeface="Calibri"/>
              <a:cs typeface="Calibri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/>
          <a:srcRect t="42624"/>
          <a:stretch/>
        </p:blipFill>
        <p:spPr>
          <a:xfrm>
            <a:off x="47328" y="3924311"/>
            <a:ext cx="3384376" cy="913477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843882" y="3808153"/>
            <a:ext cx="2425502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Flux direction map / lattice design / mover impact on beam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9512" y="4587974"/>
            <a:ext cx="188885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Carli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, K.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Skoufaris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411760" y="1707654"/>
            <a:ext cx="3657940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 descr="p0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069888"/>
            <a:ext cx="3524076" cy="1243147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594992" y="3392221"/>
            <a:ext cx="3129136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P.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Vojtyla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M.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Widorski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H.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Vincke</a:t>
            </a:r>
            <a:endParaRPr lang="en-US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66578" y="1779662"/>
            <a:ext cx="242550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Conformity Verification Scheme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75A538-FC63-E1FF-6C07-8A9D05F5D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230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115616" y="51470"/>
            <a:ext cx="7190184" cy="432048"/>
          </a:xfrm>
        </p:spPr>
        <p:txBody>
          <a:bodyPr/>
          <a:lstStyle/>
          <a:p>
            <a:r>
              <a:rPr lang="en-GB" dirty="0">
                <a:latin typeface="Calibri"/>
                <a:cs typeface="Calibri"/>
              </a:rPr>
              <a:t>IMCC Goals</a:t>
            </a:r>
            <a:endParaRPr lang="en-GB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0" name="Picture 9" descr="p0.pdf">
            <a:extLst>
              <a:ext uri="{FF2B5EF4-FFF2-40B4-BE49-F238E27FC236}">
                <a16:creationId xmlns:a16="http://schemas.microsoft.com/office/drawing/2014/main" id="{220E17F1-9DA3-BB13-6CE9-A3C8B26FA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0" t="17551" r="8731" b="16902"/>
          <a:stretch/>
        </p:blipFill>
        <p:spPr>
          <a:xfrm>
            <a:off x="6734488" y="1788678"/>
            <a:ext cx="2085984" cy="251126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FC6E836-54B7-F86E-FB61-95CD1F3000CD}"/>
              </a:ext>
            </a:extLst>
          </p:cNvPr>
          <p:cNvSpPr/>
          <p:nvPr/>
        </p:nvSpPr>
        <p:spPr>
          <a:xfrm>
            <a:off x="6656038" y="4310975"/>
            <a:ext cx="223644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u="sng" dirty="0">
                <a:solidFill>
                  <a:srgbClr val="276FF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http://arxiv.org/abs/2201.07895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49A2A9-2A20-8E72-40D0-982973F5137F}"/>
              </a:ext>
            </a:extLst>
          </p:cNvPr>
          <p:cNvSpPr txBox="1"/>
          <p:nvPr/>
        </p:nvSpPr>
        <p:spPr>
          <a:xfrm>
            <a:off x="6728046" y="915566"/>
            <a:ext cx="2236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IMCC: International Muon C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llider Collaboration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6B39C9-1591-6553-976C-62608691E77F}"/>
              </a:ext>
            </a:extLst>
          </p:cNvPr>
          <p:cNvSpPr txBox="1"/>
          <p:nvPr/>
        </p:nvSpPr>
        <p:spPr>
          <a:xfrm>
            <a:off x="107504" y="925145"/>
            <a:ext cx="65907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Develop high-energy muon collider as option for particle physics: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cs typeface="Calibri"/>
              </a:rPr>
              <a:t>Muon collider promises </a:t>
            </a:r>
            <a:r>
              <a:rPr lang="en-US" sz="1600" b="1" dirty="0">
                <a:latin typeface="Calibri"/>
                <a:cs typeface="Calibri"/>
              </a:rPr>
              <a:t>sustainable</a:t>
            </a:r>
            <a:r>
              <a:rPr lang="en-US" sz="1600" dirty="0">
                <a:latin typeface="Calibri"/>
                <a:cs typeface="Calibri"/>
              </a:rPr>
              <a:t> approach to the </a:t>
            </a:r>
            <a:r>
              <a:rPr lang="en-US" sz="1600" b="1" dirty="0">
                <a:latin typeface="Calibri"/>
                <a:cs typeface="Calibri"/>
              </a:rPr>
              <a:t>energy frontier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limited power consumption, cost and land use</a:t>
            </a:r>
            <a:endParaRPr lang="en-US" sz="1600" b="1" dirty="0">
              <a:latin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Calibri"/>
                <a:cs typeface="Calibri"/>
              </a:rPr>
              <a:t>Technology</a:t>
            </a:r>
            <a:r>
              <a:rPr lang="en-US" sz="1600" dirty="0">
                <a:latin typeface="Calibri"/>
                <a:cs typeface="Calibri"/>
              </a:rPr>
              <a:t> and </a:t>
            </a:r>
            <a:r>
              <a:rPr lang="en-US" sz="1600" b="1" dirty="0">
                <a:latin typeface="Calibri"/>
                <a:cs typeface="Calibri"/>
              </a:rPr>
              <a:t>design advances </a:t>
            </a:r>
            <a:r>
              <a:rPr lang="en-US" sz="1600" dirty="0">
                <a:latin typeface="Calibri"/>
                <a:cs typeface="Calibri"/>
              </a:rPr>
              <a:t>in past years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Reviews in Europe and US found </a:t>
            </a:r>
            <a:r>
              <a:rPr lang="en-US" sz="1600" b="1" dirty="0">
                <a:latin typeface="Calibri"/>
                <a:cs typeface="Calibri"/>
              </a:rPr>
              <a:t>no unsurmountable obstacle</a:t>
            </a:r>
          </a:p>
          <a:p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Accelerator R&amp;D Roadmap identifies the required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cs typeface="Calibri"/>
              </a:rPr>
              <a:t>Has been developed with the global community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Goals 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cs typeface="Calibri"/>
              </a:rPr>
              <a:t>Assess and develop the muon collider concept for a O(10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)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cs typeface="Calibri"/>
              </a:rPr>
              <a:t>Identify potential sites to implement the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cs typeface="Calibri"/>
              </a:rPr>
              <a:t>Develop an initial muon collider stage that can start operation around 2050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cs typeface="Calibri"/>
              </a:rPr>
              <a:t>Develop an R&amp;D roadmap toward the collider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632A6F-9FCB-0F21-1208-A3BE05B44F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443554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Roadmap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655F0C1E-81AF-6B4F-D317-20E88A82F1A6}"/>
              </a:ext>
            </a:extLst>
          </p:cNvPr>
          <p:cNvSpPr/>
          <p:nvPr/>
        </p:nvSpPr>
        <p:spPr>
          <a:xfrm>
            <a:off x="179512" y="931250"/>
            <a:ext cx="7896728" cy="2290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Consensus of experts (review panel):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Anticipate technology to be </a:t>
            </a: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mature in O(15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solenoids 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muon production target, 6D cooling and final cooling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tape can be applied more easily in solenoids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Strong synergy with society, e.g. fusion reactors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Nb</a:t>
            </a:r>
            <a:r>
              <a:rPr lang="en-US" sz="1600" b="1" spc="-1" baseline="-25000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</a:t>
            </a: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Sn 11 T magnets 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for collider ring (or HTS if available): 150mm aperture, 4K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This corresponds to 3 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Could build 10 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with reduced luminosity performance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 recover some but not all luminosity later</a:t>
            </a:r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ED235D-5C4C-BAC1-2CB1-E146E3BA7699}"/>
              </a:ext>
            </a:extLst>
          </p:cNvPr>
          <p:cNvSpPr txBox="1"/>
          <p:nvPr/>
        </p:nvSpPr>
        <p:spPr>
          <a:xfrm>
            <a:off x="4965113" y="3318822"/>
            <a:ext cx="4004430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Strategy: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HTS solenoids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CH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Sn accelerator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HTS accelerator magnets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eems technically good for any future project 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72B17FA1-25FF-2478-35E6-F776F3E0FB11}"/>
              </a:ext>
            </a:extLst>
          </p:cNvPr>
          <p:cNvSpPr/>
          <p:nvPr/>
        </p:nvSpPr>
        <p:spPr>
          <a:xfrm>
            <a:off x="185591" y="3327547"/>
            <a:ext cx="4674441" cy="1305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Still under discussion: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Timescale for HTS/hybrid collider ring magnets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For second stage can use </a:t>
            </a: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or hybrid collider ring magnets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982AF56-C395-AEF5-65CB-FBEAB7583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35650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FE6863-4BA4-F0E9-8333-D612914002C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>
            <a:noAutofit/>
          </a:bodyPr>
          <a:lstStyle>
            <a:lvl1pPr lvl="0" algn="l" rtl="0" hangingPunct="0">
              <a:buNone/>
              <a:tabLst/>
              <a:defRPr lang="fr-FR" sz="3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Fira Sans Medium" pitchFamily="34"/>
                <a:ea typeface="Noto Sans CJK SC" pitchFamily="2"/>
                <a:cs typeface="FreeSans" pitchFamily="2"/>
              </a:defRPr>
            </a:lvl1pPr>
          </a:lstStyle>
          <a:p>
            <a:pPr lvl="0"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Collider Ring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DBFC687C-6D28-4B94-3237-42FE2424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BEFCA0-ABD9-4F20-DBAB-388FE2499680}"/>
              </a:ext>
            </a:extLst>
          </p:cNvPr>
          <p:cNvSpPr txBox="1"/>
          <p:nvPr/>
        </p:nvSpPr>
        <p:spPr>
          <a:xfrm>
            <a:off x="6231192" y="1216687"/>
            <a:ext cx="163923" cy="22041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lang="en-US" sz="1000"/>
            </a:pPr>
            <a:endParaRPr lang="en-US" sz="907">
              <a:latin typeface="Fira Sans" pitchFamily="34"/>
              <a:ea typeface="Noto Sans CJK SC" pitchFamily="2"/>
              <a:cs typeface="FreeSans" pitchFamily="2"/>
            </a:endParaRPr>
          </a:p>
        </p:txBody>
      </p:sp>
      <p:pic>
        <p:nvPicPr>
          <p:cNvPr id="14" name="1.png" descr="1.png">
            <a:extLst>
              <a:ext uri="{FF2B5EF4-FFF2-40B4-BE49-F238E27FC236}">
                <a16:creationId xmlns:a16="http://schemas.microsoft.com/office/drawing/2014/main" id="{8AD19683-A958-C794-B768-891A2AB295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0292" y="3254549"/>
            <a:ext cx="2197960" cy="16484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Figure_55.png" descr="Figure_55.png">
            <a:extLst>
              <a:ext uri="{FF2B5EF4-FFF2-40B4-BE49-F238E27FC236}">
                <a16:creationId xmlns:a16="http://schemas.microsoft.com/office/drawing/2014/main" id="{E31E917E-A200-CE3C-4459-FD7FFAF374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806" y="3003798"/>
            <a:ext cx="2537492" cy="1903119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7" name="Table 1">
            <a:extLst>
              <a:ext uri="{FF2B5EF4-FFF2-40B4-BE49-F238E27FC236}">
                <a16:creationId xmlns:a16="http://schemas.microsoft.com/office/drawing/2014/main" id="{C8727125-D83A-AB35-3FDD-D839232D3019}"/>
              </a:ext>
            </a:extLst>
          </p:cNvPr>
          <p:cNvGraphicFramePr/>
          <p:nvPr/>
        </p:nvGraphicFramePr>
        <p:xfrm>
          <a:off x="2453444" y="3413776"/>
          <a:ext cx="1555316" cy="1330016"/>
        </p:xfrm>
        <a:graphic>
          <a:graphicData uri="http://schemas.openxmlformats.org/drawingml/2006/table">
            <a:tbl>
              <a:tblPr firstRow="1"/>
              <a:tblGrid>
                <a:gridCol w="777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9094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3200" b="0">
                          <a:sym typeface="Graphik Semibold"/>
                        </a:defRPr>
                      </a:pPr>
                      <a:r>
                        <a:rPr sz="1200"/>
                        <a:t>p</a:t>
                      </a:r>
                      <a:r>
                        <a:rPr sz="1200" baseline="-5999"/>
                        <a:t>T </a:t>
                      </a:r>
                      <a:r>
                        <a:rPr sz="1200"/>
                        <a:t>[%]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3200" b="0">
                          <a:sym typeface="Graphik Semibold"/>
                        </a:defRPr>
                      </a:pPr>
                      <a:r>
                        <a:rPr sz="1200" dirty="0" err="1"/>
                        <a:t>DA</a:t>
                      </a:r>
                      <a:r>
                        <a:rPr sz="1200" baseline="-5999" dirty="0" err="1"/>
                        <a:t>min</a:t>
                      </a:r>
                      <a:r>
                        <a:rPr sz="1200" baseline="-5999" dirty="0"/>
                        <a:t> </a:t>
                      </a:r>
                      <a:r>
                        <a:rPr sz="1200" dirty="0"/>
                        <a:t>[</a:t>
                      </a:r>
                      <a:r>
                        <a:rPr sz="1200" dirty="0" err="1"/>
                        <a:t>σ</a:t>
                      </a:r>
                      <a:r>
                        <a:rPr sz="1200" dirty="0"/>
                        <a:t>]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0.07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5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0.08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4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0.09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 dirty="0">
                          <a:sym typeface="Graphik"/>
                        </a:rPr>
                        <a:t>3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0.1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 dirty="0">
                          <a:sym typeface="Graphik"/>
                        </a:rPr>
                        <a:t>&lt;1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8" name="Figure_46.png" descr="Figure_46.png">
            <a:extLst>
              <a:ext uri="{FF2B5EF4-FFF2-40B4-BE49-F238E27FC236}">
                <a16:creationId xmlns:a16="http://schemas.microsoft.com/office/drawing/2014/main" id="{4524A80D-8526-14A3-C6F1-DE453565B3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5936" y="699542"/>
            <a:ext cx="3862584" cy="2207191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6695C75-8623-6EF9-8877-2E8AF2EDFA15}"/>
              </a:ext>
            </a:extLst>
          </p:cNvPr>
          <p:cNvSpPr txBox="1"/>
          <p:nvPr/>
        </p:nvSpPr>
        <p:spPr>
          <a:xfrm>
            <a:off x="6804248" y="3219822"/>
            <a:ext cx="2197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Important progress: V0.6 good dynamic aperture at almost 0.1% off-energy, approaching the target</a:t>
            </a: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8D83B3-1489-9488-9AE4-4E033F54BF9A}"/>
              </a:ext>
            </a:extLst>
          </p:cNvPr>
          <p:cNvSpPr txBox="1"/>
          <p:nvPr/>
        </p:nvSpPr>
        <p:spPr>
          <a:xfrm>
            <a:off x="7812360" y="1059582"/>
            <a:ext cx="1297182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K. Skoufaris, Ch. Carli, support from P. Raimondi, K. Oide, R. Tomas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F676FF-EAAA-410F-9DC7-BA7B7756F279}"/>
              </a:ext>
            </a:extLst>
          </p:cNvPr>
          <p:cNvSpPr txBox="1"/>
          <p:nvPr/>
        </p:nvSpPr>
        <p:spPr>
          <a:xfrm>
            <a:off x="170796" y="1688490"/>
            <a:ext cx="382514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MAP developed 4.5 km ring for 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with Nb</a:t>
            </a:r>
            <a:r>
              <a:rPr lang="en-US" sz="1400" baseline="-25000" dirty="0">
                <a:latin typeface="Calibri"/>
                <a:cs typeface="Calibri"/>
              </a:rPr>
              <a:t>3</a:t>
            </a:r>
            <a:r>
              <a:rPr lang="en-US" sz="1400" dirty="0">
                <a:latin typeface="Calibri"/>
                <a:cs typeface="Calibri"/>
              </a:rPr>
              <a:t>Sn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magnet specifications in the HL-LHC range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C457CC-9055-00F1-3CC7-077EABD52F1B}"/>
              </a:ext>
            </a:extLst>
          </p:cNvPr>
          <p:cNvSpPr txBox="1"/>
          <p:nvPr/>
        </p:nvSpPr>
        <p:spPr>
          <a:xfrm>
            <a:off x="166480" y="2283718"/>
            <a:ext cx="382514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Work progressing on </a:t>
            </a:r>
            <a:r>
              <a:rPr lang="en-US" sz="1400" b="1" dirty="0">
                <a:latin typeface="Calibri"/>
                <a:cs typeface="Calibri"/>
              </a:rPr>
              <a:t>10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 collider ring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around 16 T HTS dipoles or lower Nb</a:t>
            </a:r>
            <a:r>
              <a:rPr lang="en-US" sz="1400" baseline="-25000" dirty="0">
                <a:latin typeface="Calibri"/>
                <a:cs typeface="Calibri"/>
              </a:rPr>
              <a:t>3</a:t>
            </a:r>
            <a:r>
              <a:rPr lang="en-US" sz="1400" dirty="0">
                <a:latin typeface="Calibri"/>
                <a:cs typeface="Calibri"/>
              </a:rPr>
              <a:t>Sn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final focus based on HTS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A8E305-763A-F0B8-6A80-45523B7D72E9}"/>
              </a:ext>
            </a:extLst>
          </p:cNvPr>
          <p:cNvSpPr txBox="1"/>
          <p:nvPr/>
        </p:nvSpPr>
        <p:spPr>
          <a:xfrm>
            <a:off x="870642" y="627534"/>
            <a:ext cx="3125294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Challenges: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Very small beta-function (1.5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arge energy spread (0.1%)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aintain short bunches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B094D-719B-68F4-79FB-38C3CBC02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86843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>
                <a:latin typeface="Calibri"/>
                <a:cs typeface="Calibri"/>
              </a:rPr>
              <a:t>Muon</a:t>
            </a:r>
            <a:r>
              <a:rPr lang="en-GB" sz="3200" b="0" dirty="0">
                <a:latin typeface="Calibri"/>
                <a:cs typeface="Calibri"/>
              </a:rPr>
              <a:t> Cooling Performance</a:t>
            </a: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Muon Collider, Bonn, October 2024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27" name="Picture 26" descr="cooling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" t="12345" r="3337" b="6112"/>
          <a:stretch/>
        </p:blipFill>
        <p:spPr>
          <a:xfrm>
            <a:off x="3275856" y="411510"/>
            <a:ext cx="5040560" cy="31172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0282" y="483518"/>
            <a:ext cx="2405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MAP design achieved 55 um based on achieved fields</a:t>
            </a:r>
          </a:p>
        </p:txBody>
      </p:sp>
      <p:pic>
        <p:nvPicPr>
          <p:cNvPr id="5" name="Grafik 18" descr="Grafik 18">
            <a:extLst>
              <a:ext uri="{FF2B5EF4-FFF2-40B4-BE49-F238E27FC236}">
                <a16:creationId xmlns:a16="http://schemas.microsoft.com/office/drawing/2014/main" id="{5BC96CDA-D2A8-BC94-7764-8728CEF86C5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1593" y="1707654"/>
            <a:ext cx="2563670" cy="1943925"/>
          </a:xfrm>
          <a:prstGeom prst="rect">
            <a:avLst/>
          </a:prstGeom>
          <a:ln w="12600"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FC7D250-D7BD-182C-BDDA-45628DB186AE}"/>
              </a:ext>
            </a:extLst>
          </p:cNvPr>
          <p:cNvSpPr txBox="1"/>
          <p:nvPr/>
        </p:nvSpPr>
        <p:spPr>
          <a:xfrm>
            <a:off x="141594" y="989315"/>
            <a:ext cx="3134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Integrating physics into </a:t>
            </a:r>
            <a:r>
              <a:rPr lang="en-US" sz="1200" b="1" dirty="0">
                <a:latin typeface="Calibri"/>
                <a:cs typeface="Calibri"/>
              </a:rPr>
              <a:t>RFTRACK</a:t>
            </a:r>
            <a:r>
              <a:rPr lang="en-US" sz="1200" dirty="0">
                <a:latin typeface="Calibri"/>
                <a:cs typeface="Calibri"/>
              </a:rPr>
              <a:t>, a CERN simulation code with single-particle tracking, collective effects, …</a:t>
            </a:r>
          </a:p>
        </p:txBody>
      </p:sp>
      <p:sp>
        <p:nvSpPr>
          <p:cNvPr id="11" name="TextShape 3">
            <a:extLst>
              <a:ext uri="{FF2B5EF4-FFF2-40B4-BE49-F238E27FC236}">
                <a16:creationId xmlns:a16="http://schemas.microsoft.com/office/drawing/2014/main" id="{63819F40-8BE2-B8A4-1070-74F053EBB330}"/>
              </a:ext>
            </a:extLst>
          </p:cNvPr>
          <p:cNvSpPr txBox="1"/>
          <p:nvPr/>
        </p:nvSpPr>
        <p:spPr>
          <a:xfrm>
            <a:off x="251520" y="1582905"/>
            <a:ext cx="2448272" cy="1967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lIns="67500" tIns="33750" rIns="67500" bIns="33750">
            <a:noAutofit/>
          </a:bodyPr>
          <a:lstStyle/>
          <a:p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Latina, E.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B.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Stechauner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al.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AE28DD-F36B-99EE-3211-F90F848F1AA8}"/>
              </a:ext>
            </a:extLst>
          </p:cNvPr>
          <p:cNvSpPr txBox="1"/>
          <p:nvPr/>
        </p:nvSpPr>
        <p:spPr>
          <a:xfrm>
            <a:off x="23830" y="4659982"/>
            <a:ext cx="3924200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Ch. Rogers, 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Zhu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Ruihu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R. Taylor, B.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Stechauner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E. Vol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 et al.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821C8A-82F6-ECFD-9D56-82BC6B25E9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EA226E-785E-5F6A-1479-C4A172448AC7}"/>
              </a:ext>
            </a:extLst>
          </p:cNvPr>
          <p:cNvSpPr txBox="1"/>
          <p:nvPr/>
        </p:nvSpPr>
        <p:spPr>
          <a:xfrm>
            <a:off x="0" y="3644319"/>
            <a:ext cx="4878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Simple 50 T design achieves 24 um and better longitudinal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Need to improve transmission by factor 1.6 (large part of losses due to beam dynamics not muon decay)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Higher power target would increase charge by factor 1.9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But need to work on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beamloading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in accelerator chain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F9F04A-10CE-BA0E-7252-F2CA6286CA09}"/>
              </a:ext>
            </a:extLst>
          </p:cNvPr>
          <p:cNvSpPr txBox="1"/>
          <p:nvPr/>
        </p:nvSpPr>
        <p:spPr>
          <a:xfrm>
            <a:off x="4878986" y="3653441"/>
            <a:ext cx="3673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Are working on more detailed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40 T solenoid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Including windows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Final absorbers are H2 vapor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30 um transverse emittance</a:t>
            </a:r>
          </a:p>
        </p:txBody>
      </p:sp>
    </p:spTree>
    <p:extLst>
      <p:ext uri="{BB962C8B-B14F-4D97-AF65-F5344CB8AC3E}">
        <p14:creationId xmlns:p14="http://schemas.microsoft.com/office/powerpoint/2010/main" val="260698109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FE6863-4BA4-F0E9-8333-D612914002C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>
            <a:noAutofit/>
          </a:bodyPr>
          <a:lstStyle>
            <a:lvl1pPr lvl="0" algn="l" rtl="0" hangingPunct="0">
              <a:buNone/>
              <a:tabLst/>
              <a:defRPr lang="fr-FR" sz="3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Fira Sans Medium" pitchFamily="34"/>
                <a:ea typeface="Noto Sans CJK SC" pitchFamily="2"/>
                <a:cs typeface="FreeSans" pitchFamily="2"/>
              </a:defRPr>
            </a:lvl1pPr>
          </a:lstStyle>
          <a:p>
            <a:pPr lvl="0"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Collider Ring Technology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AD8EF36-B1F5-604C-2938-5AE664E1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Muon Collider, Bonn, October 2024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BEFCA0-ABD9-4F20-DBAB-388FE2499680}"/>
              </a:ext>
            </a:extLst>
          </p:cNvPr>
          <p:cNvSpPr txBox="1"/>
          <p:nvPr/>
        </p:nvSpPr>
        <p:spPr>
          <a:xfrm>
            <a:off x="6231192" y="1216687"/>
            <a:ext cx="163923" cy="22041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lang="en-US" sz="1000"/>
            </a:pPr>
            <a:endParaRPr lang="en-US" sz="907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695C75-8623-6EF9-8877-2E8AF2EDFA15}"/>
              </a:ext>
            </a:extLst>
          </p:cNvPr>
          <p:cNvSpPr txBox="1"/>
          <p:nvPr/>
        </p:nvSpPr>
        <p:spPr>
          <a:xfrm>
            <a:off x="5983575" y="1040998"/>
            <a:ext cx="3117799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Initial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estimate of magnet field limits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11 T for Nb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Sn, more for HTS/hybrid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Need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stress management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F33743-76CA-E862-F9A4-95435140DDC9}"/>
              </a:ext>
            </a:extLst>
          </p:cNvPr>
          <p:cNvSpPr txBox="1"/>
          <p:nvPr/>
        </p:nvSpPr>
        <p:spPr>
          <a:xfrm>
            <a:off x="245164" y="3813391"/>
            <a:ext cx="4050358" cy="1169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 cooling scenarios 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studied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&lt; 25 MW power for cooling possible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hield with CO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 at 250 K (preferred) or water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Support of shield is important for heat transfer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Discussion on options for magnet cooling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8DECD7-15ED-0A16-3140-1C83C8B2958F}"/>
              </a:ext>
            </a:extLst>
          </p:cNvPr>
          <p:cNvSpPr txBox="1"/>
          <p:nvPr/>
        </p:nvSpPr>
        <p:spPr>
          <a:xfrm>
            <a:off x="107504" y="915566"/>
            <a:ext cx="3152286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Power loss due to muon decay 500 W/m FLUKA simulation of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shielding: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equire 30-40 mm tungesten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ew W/m in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 problem with radiation dose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FE2792-C628-5468-E547-9D83F11819D5}"/>
              </a:ext>
            </a:extLst>
          </p:cNvPr>
          <p:cNvSpPr txBox="1"/>
          <p:nvPr/>
        </p:nvSpPr>
        <p:spPr>
          <a:xfrm>
            <a:off x="3347864" y="3077547"/>
            <a:ext cx="2376264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K. Skoufaris, Ch. Carli, D. Amorim, A. Lechner, R. Van Weelderen, P. De Sousa, L. Bottura et al.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E508B7-AB75-F766-61BB-D27F5038ECC8}"/>
              </a:ext>
            </a:extLst>
          </p:cNvPr>
          <p:cNvSpPr txBox="1"/>
          <p:nvPr/>
        </p:nvSpPr>
        <p:spPr>
          <a:xfrm>
            <a:off x="3867144" y="4672042"/>
            <a:ext cx="2092937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R. Van Weelderen, P. De Sousa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52CEB8-5A7A-2F52-BAB6-0839B4CA28C0}"/>
              </a:ext>
            </a:extLst>
          </p:cNvPr>
          <p:cNvSpPr txBox="1"/>
          <p:nvPr/>
        </p:nvSpPr>
        <p:spPr>
          <a:xfrm>
            <a:off x="6876256" y="678491"/>
            <a:ext cx="1169921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L. Bottura et al.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DCB3C6-C5B7-27FB-C5DC-85116D8FD3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7234" y="2163384"/>
            <a:ext cx="1792598" cy="156049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D1C29A0-BD4C-33E6-5DF0-C6CCDE13B33A}"/>
              </a:ext>
            </a:extLst>
          </p:cNvPr>
          <p:cNvCxnSpPr>
            <a:cxnSpLocks/>
          </p:cNvCxnSpPr>
          <p:nvPr/>
        </p:nvCxnSpPr>
        <p:spPr bwMode="auto">
          <a:xfrm>
            <a:off x="1013217" y="2417232"/>
            <a:ext cx="1038503" cy="3837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56F6743-A993-6E6F-97BC-AB0451ADCE67}"/>
              </a:ext>
            </a:extLst>
          </p:cNvPr>
          <p:cNvSpPr txBox="1"/>
          <p:nvPr/>
        </p:nvSpPr>
        <p:spPr>
          <a:xfrm>
            <a:off x="107504" y="2571750"/>
            <a:ext cx="1038503" cy="6554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0499" tIns="50250" rIns="100499" bIns="50250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A. </a:t>
            </a:r>
            <a:r>
              <a:rPr lang="en-US" sz="1200" dirty="0" err="1">
                <a:latin typeface="Calibri"/>
                <a:cs typeface="Calibri"/>
              </a:rPr>
              <a:t>Lechner</a:t>
            </a:r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D. </a:t>
            </a:r>
            <a:r>
              <a:rPr lang="en-US" sz="1200" dirty="0" err="1">
                <a:latin typeface="Calibri"/>
                <a:cs typeface="Calibri"/>
              </a:rPr>
              <a:t>Calzolari</a:t>
            </a:r>
            <a:r>
              <a:rPr lang="en-US" sz="1200" dirty="0">
                <a:latin typeface="Calibri"/>
                <a:cs typeface="Calibri"/>
              </a:rPr>
              <a:t> (CERN)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7847358-69E2-133B-0567-6B3F3C016F3E}"/>
              </a:ext>
            </a:extLst>
          </p:cNvPr>
          <p:cNvSpPr/>
          <p:nvPr/>
        </p:nvSpPr>
        <p:spPr bwMode="auto">
          <a:xfrm>
            <a:off x="107504" y="2296065"/>
            <a:ext cx="928396" cy="2397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/>
                <a:cs typeface="Calibri"/>
              </a:rPr>
              <a:t>Shielding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CC1D564-CD0D-6AF8-05D2-536F8D1C55B3}"/>
              </a:ext>
            </a:extLst>
          </p:cNvPr>
          <p:cNvSpPr/>
          <p:nvPr/>
        </p:nvSpPr>
        <p:spPr bwMode="auto">
          <a:xfrm>
            <a:off x="107504" y="3255854"/>
            <a:ext cx="723489" cy="25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/>
                <a:cs typeface="Calibri"/>
              </a:rPr>
              <a:t>Coil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802AD81-C02A-C5F8-FFF6-CA74CA0A2FDB}"/>
              </a:ext>
            </a:extLst>
          </p:cNvPr>
          <p:cNvCxnSpPr>
            <a:cxnSpLocks/>
          </p:cNvCxnSpPr>
          <p:nvPr/>
        </p:nvCxnSpPr>
        <p:spPr bwMode="auto">
          <a:xfrm flipV="1">
            <a:off x="901026" y="3126095"/>
            <a:ext cx="1038503" cy="252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Chart, sunburst chart&#10;&#10;Description automatically generated">
            <a:extLst>
              <a:ext uri="{FF2B5EF4-FFF2-40B4-BE49-F238E27FC236}">
                <a16:creationId xmlns:a16="http://schemas.microsoft.com/office/drawing/2014/main" id="{43947617-2885-7ED0-A6F1-27A9EEC872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7"/>
          <a:stretch/>
        </p:blipFill>
        <p:spPr>
          <a:xfrm>
            <a:off x="6588224" y="1878237"/>
            <a:ext cx="2272105" cy="1413593"/>
          </a:xfrm>
          <a:prstGeom prst="rect">
            <a:avLst/>
          </a:prstGeom>
        </p:spPr>
      </p:pic>
      <p:pic>
        <p:nvPicPr>
          <p:cNvPr id="26" name="Picture 25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AA648F8A-C2A2-0D1A-9138-1F792D25F6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069" r="20000"/>
          <a:stretch/>
        </p:blipFill>
        <p:spPr>
          <a:xfrm>
            <a:off x="3265470" y="615281"/>
            <a:ext cx="2548888" cy="2429907"/>
          </a:xfrm>
          <a:prstGeom prst="rect">
            <a:avLst/>
          </a:prstGeom>
        </p:spPr>
      </p:pic>
      <p:pic>
        <p:nvPicPr>
          <p:cNvPr id="27" name="Picture 26" descr="Chart, sunburst chart&#10;&#10;Description automatically generated">
            <a:extLst>
              <a:ext uri="{FF2B5EF4-FFF2-40B4-BE49-F238E27FC236}">
                <a16:creationId xmlns:a16="http://schemas.microsoft.com/office/drawing/2014/main" id="{6C77D880-5F1B-267F-F7A0-F26E7DADCE7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309" r="44509"/>
          <a:stretch/>
        </p:blipFill>
        <p:spPr>
          <a:xfrm>
            <a:off x="6767392" y="3387520"/>
            <a:ext cx="2310436" cy="156049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ED02B-4F11-9555-E39E-0DE677843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170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7504" y="4948014"/>
            <a:ext cx="6768752" cy="195485"/>
          </a:xfrm>
        </p:spPr>
        <p:txBody>
          <a:bodyPr/>
          <a:lstStyle/>
          <a:p>
            <a:pPr algn="l"/>
            <a:r>
              <a:rPr lang="en-US"/>
              <a:t>D. Schulte      Muon Collider, Bonn, October 2024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err="1">
                <a:latin typeface="Calibri"/>
                <a:cs typeface="Calibri"/>
              </a:rPr>
              <a:t>Muon</a:t>
            </a:r>
            <a:r>
              <a:rPr lang="en-US" sz="3200" dirty="0">
                <a:latin typeface="Calibri"/>
                <a:cs typeface="Calibri"/>
              </a:rPr>
              <a:t> Collider Community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2929" y="3921318"/>
            <a:ext cx="3570508" cy="738664"/>
          </a:xfrm>
          <a:prstGeom prst="rect">
            <a:avLst/>
          </a:prstGeom>
          <a:solidFill>
            <a:srgbClr val="E9D4EC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Looking for </a:t>
            </a:r>
            <a:r>
              <a:rPr lang="en-US" sz="1400" b="1" dirty="0">
                <a:latin typeface="Calibri"/>
                <a:cs typeface="Calibri"/>
              </a:rPr>
              <a:t>new partners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In particular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But also other regions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4036848" y="3565335"/>
            <a:ext cx="4793968" cy="10974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Increase resources of partners with other </a:t>
            </a:r>
            <a:r>
              <a:rPr lang="en-US" sz="1400" b="1" dirty="0">
                <a:latin typeface="Calibri"/>
                <a:cs typeface="Calibri"/>
              </a:rPr>
              <a:t>funding requests</a:t>
            </a:r>
            <a:r>
              <a:rPr lang="en-US" sz="1400" dirty="0">
                <a:latin typeface="Calibri"/>
                <a:cs typeface="Calibri"/>
              </a:rPr>
              <a:t>:</a:t>
            </a:r>
          </a:p>
          <a:p>
            <a:r>
              <a:rPr lang="en-US" sz="1400" dirty="0">
                <a:latin typeface="Calibri"/>
                <a:cs typeface="Calibri"/>
              </a:rPr>
              <a:t>Submit to </a:t>
            </a:r>
            <a:r>
              <a:rPr lang="en-US" sz="1400" b="1" dirty="0">
                <a:latin typeface="Calibri"/>
                <a:cs typeface="Calibri"/>
              </a:rPr>
              <a:t>HORIZON-INFRA-2024-TECH</a:t>
            </a:r>
          </a:p>
          <a:p>
            <a:pPr lvl="1"/>
            <a:r>
              <a:rPr lang="en-US" sz="1400" dirty="0">
                <a:latin typeface="Calibri"/>
                <a:cs typeface="Calibri"/>
              </a:rPr>
              <a:t>Focus on magnet technologies</a:t>
            </a:r>
          </a:p>
          <a:p>
            <a:r>
              <a:rPr lang="en-US" sz="1400" b="1" dirty="0">
                <a:latin typeface="Calibri"/>
                <a:cs typeface="Calibri"/>
              </a:rPr>
              <a:t>National funding agencies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9BAD83A-6419-6498-D07B-FB5E03EF9CAD}"/>
              </a:ext>
            </a:extLst>
          </p:cNvPr>
          <p:cNvSpPr txBox="1">
            <a:spLocks/>
          </p:cNvSpPr>
          <p:nvPr/>
        </p:nvSpPr>
        <p:spPr>
          <a:xfrm>
            <a:off x="4036848" y="1131589"/>
            <a:ext cx="4793968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400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343177F4-FB13-F568-B4CE-E27E6A24C98E}"/>
              </a:ext>
            </a:extLst>
          </p:cNvPr>
          <p:cNvSpPr txBox="1">
            <a:spLocks/>
          </p:cNvSpPr>
          <p:nvPr/>
        </p:nvSpPr>
        <p:spPr>
          <a:xfrm>
            <a:off x="4036848" y="771550"/>
            <a:ext cx="4207560" cy="20882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Calibri"/>
                <a:cs typeface="Calibri"/>
              </a:rPr>
              <a:t>EU Design Study </a:t>
            </a:r>
            <a:r>
              <a:rPr lang="en-US" sz="1400" dirty="0">
                <a:latin typeface="Calibri"/>
                <a:cs typeface="Calibri"/>
              </a:rPr>
              <a:t>helped to kick-start collaboration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(since March 2023, </a:t>
            </a:r>
            <a:r>
              <a:rPr lang="en-US" sz="1400" dirty="0" err="1">
                <a:latin typeface="Calibri"/>
                <a:cs typeface="Calibri"/>
              </a:rPr>
              <a:t>EU+Switzerland+UK</a:t>
            </a:r>
            <a:r>
              <a:rPr lang="en-US" sz="1400" dirty="0">
                <a:latin typeface="Calibri"/>
                <a:cs typeface="Calibri"/>
              </a:rPr>
              <a:t> and partners)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EU support also helps with funding in institutes</a:t>
            </a:r>
          </a:p>
        </p:txBody>
      </p:sp>
      <p:pic>
        <p:nvPicPr>
          <p:cNvPr id="7" name="Picture 6" descr="Untitled3.tiff">
            <a:extLst>
              <a:ext uri="{FF2B5EF4-FFF2-40B4-BE49-F238E27FC236}">
                <a16:creationId xmlns:a16="http://schemas.microsoft.com/office/drawing/2014/main" id="{B58BF3EA-ABF1-0B9E-961F-BA0B7A83CB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208" y="1707654"/>
            <a:ext cx="4485248" cy="15121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55F235-8F42-7C86-BC66-18789D143450}"/>
              </a:ext>
            </a:extLst>
          </p:cNvPr>
          <p:cNvSpPr txBox="1"/>
          <p:nvPr/>
        </p:nvSpPr>
        <p:spPr>
          <a:xfrm>
            <a:off x="182929" y="1189077"/>
            <a:ext cx="3591744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4272FF-58CE-9DEC-660B-8E0549C7DB8E}"/>
              </a:ext>
            </a:extLst>
          </p:cNvPr>
          <p:cNvSpPr txBox="1"/>
          <p:nvPr/>
        </p:nvSpPr>
        <p:spPr>
          <a:xfrm>
            <a:off x="971600" y="771550"/>
            <a:ext cx="2781837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                 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6BE989F-4776-EF6A-124E-B232983C6F29}"/>
              </a:ext>
            </a:extLst>
          </p:cNvPr>
          <p:cNvSpPr txBox="1"/>
          <p:nvPr/>
        </p:nvSpPr>
        <p:spPr>
          <a:xfrm>
            <a:off x="251520" y="771550"/>
            <a:ext cx="3561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                 CERN-hosted </a:t>
            </a:r>
            <a:r>
              <a:rPr lang="en-US" sz="1400" b="1" dirty="0">
                <a:latin typeface="Calibri"/>
                <a:cs typeface="Calibri"/>
              </a:rPr>
              <a:t>collaboration</a:t>
            </a:r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3FF0E1-B672-C32B-8EFE-7818568A6361}"/>
              </a:ext>
            </a:extLst>
          </p:cNvPr>
          <p:cNvSpPr txBox="1"/>
          <p:nvPr/>
        </p:nvSpPr>
        <p:spPr>
          <a:xfrm>
            <a:off x="251520" y="1183853"/>
            <a:ext cx="3501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O(70) partners, 60+ already signed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MoC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Picture 27" descr="governance_final_new.pdf">
            <a:extLst>
              <a:ext uri="{FF2B5EF4-FFF2-40B4-BE49-F238E27FC236}">
                <a16:creationId xmlns:a16="http://schemas.microsoft.com/office/drawing/2014/main" id="{F3A7FA35-8602-C6DF-1359-CC55DB763E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6" r="9722" b="6871"/>
          <a:stretch/>
        </p:blipFill>
        <p:spPr>
          <a:xfrm rot="16200000">
            <a:off x="997858" y="1157849"/>
            <a:ext cx="1953363" cy="2746647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1811F34-67DC-63E1-D163-2D5A65834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74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5162"/>
            <a:ext cx="6781800" cy="432048"/>
          </a:xfrm>
        </p:spPr>
        <p:txBody>
          <a:bodyPr/>
          <a:lstStyle/>
          <a:p>
            <a:r>
              <a:rPr lang="en-GB" dirty="0">
                <a:latin typeface="Calibri"/>
                <a:cs typeface="Calibri"/>
              </a:rPr>
              <a:t>IMCC</a:t>
            </a:r>
            <a:r>
              <a:rPr lang="en-GB" sz="3200" dirty="0">
                <a:latin typeface="Calibri"/>
                <a:cs typeface="Calibri"/>
              </a:rPr>
              <a:t> Partners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504" y="885508"/>
          <a:ext cx="2160240" cy="4053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0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14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IEIO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CEA-IRFU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CNRS-LNCMI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DESY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Technical University of Darmstadt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of Rostock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KIT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UK Research and Innovation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021610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Lancaster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Southampton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800" b="1" i="0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Strathclyde</a:t>
                      </a:r>
                      <a:endParaRPr lang="en-US" sz="800" b="1" i="0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Sussex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Imperial College London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Royal Holloway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800" b="1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Huddersfield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Oxford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Warwick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University of Durham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44471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72000" y="699542"/>
          <a:ext cx="2160240" cy="4267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of Uppsala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LIP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465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Twente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FI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Tampere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University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Riga Technical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PSI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Geneva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EPFL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Univ. Louvain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HEPHY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785232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TU Wien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38934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I3M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587973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CIEMAT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880346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ICMAB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688765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Sun </a:t>
                      </a:r>
                      <a:r>
                        <a:rPr lang="en-US" sz="800" b="1" i="1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Yat-sen</a:t>
                      </a:r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554852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IHEP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Peking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KO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KEU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425111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Yonsei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2576897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76256" y="947534"/>
          <a:ext cx="2160240" cy="25603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1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13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Iowa State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101337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University of Iowa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Wisconsin-Madison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University of Pittsburgh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Old Dominion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Chicago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Florida State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RICE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055002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Tennessee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320342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MIT Plasma science center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876254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Pittsburgh PAC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181929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CHEP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68950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76256" y="3662526"/>
          <a:ext cx="2160240" cy="85344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242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FNAL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242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LBL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242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JLAB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242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dirty="0">
                          <a:latin typeface="Calibri"/>
                          <a:cs typeface="Calibri"/>
                        </a:rPr>
                        <a:t>BNL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D52FE5D-6A85-A114-226B-1FE4C7D40F26}"/>
              </a:ext>
            </a:extLst>
          </p:cNvPr>
          <p:cNvGraphicFramePr>
            <a:graphicFrameLocks noGrp="1"/>
          </p:cNvGraphicFramePr>
          <p:nvPr/>
        </p:nvGraphicFramePr>
        <p:xfrm>
          <a:off x="2317092" y="680814"/>
          <a:ext cx="2160240" cy="4267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1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391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Univ., Polit. Torino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78713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Milano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251503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</a:t>
                      </a:r>
                      <a:r>
                        <a:rPr lang="en-US" sz="800" b="1" i="0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Padova</a:t>
                      </a:r>
                      <a:endParaRPr lang="en-US" sz="800" b="1" i="0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660043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Univ. Pavia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57281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Bologna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121970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 Trieste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186167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Bari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357214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Roma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ENEA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950143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Frascati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034224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Ferrara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987716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Roma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94006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aseline="0" dirty="0" err="1">
                          <a:latin typeface="Calibri"/>
                          <a:cs typeface="Calibri"/>
                        </a:rPr>
                        <a:t>Legnaro</a:t>
                      </a:r>
                      <a:endParaRPr lang="en-US" sz="8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30970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Milano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Bicocca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02899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Genova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9963396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Laboratori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del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Sud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806218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>
                          <a:latin typeface="Calibri"/>
                          <a:cs typeface="Calibri"/>
                        </a:rPr>
                        <a:t>INFN Napoli</a:t>
                      </a:r>
                      <a:endParaRPr lang="en-US" sz="8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380880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latin typeface="Calibri"/>
                          <a:cs typeface="Calibri"/>
                        </a:rPr>
                        <a:t>Univ. of Malta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831096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Tartu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867401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606C2B-17BE-4001-FE40-A1339D5A7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3D392E-11AE-0C14-6317-311966F2E7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      Muon Collider, Bonn, October 2024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2599449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433689</TotalTime>
  <Words>7859</Words>
  <Application>Microsoft Macintosh PowerPoint</Application>
  <PresentationFormat>On-screen Show (16:9)</PresentationFormat>
  <Paragraphs>1557</Paragraphs>
  <Slides>73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3" baseType="lpstr">
      <vt:lpstr>Arial</vt:lpstr>
      <vt:lpstr>Arial Narrow</vt:lpstr>
      <vt:lpstr>Calibri</vt:lpstr>
      <vt:lpstr>Fira Sans</vt:lpstr>
      <vt:lpstr>Graphik</vt:lpstr>
      <vt:lpstr>Montserrat</vt:lpstr>
      <vt:lpstr>Symbol</vt:lpstr>
      <vt:lpstr>Wingdings</vt:lpstr>
      <vt:lpstr>IMCC - 1</vt:lpstr>
      <vt:lpstr>Equation</vt:lpstr>
      <vt:lpstr>PowerPoint Presentation</vt:lpstr>
      <vt:lpstr>Physics Goals</vt:lpstr>
      <vt:lpstr>High-energy Colliders</vt:lpstr>
      <vt:lpstr>Muon Collider Overview</vt:lpstr>
      <vt:lpstr>PowerPoint Presentation</vt:lpstr>
      <vt:lpstr>Muon Collider Promises</vt:lpstr>
      <vt:lpstr>IMCC Goals</vt:lpstr>
      <vt:lpstr>Muon Collider Community</vt:lpstr>
      <vt:lpstr>IMCC Partners</vt:lpstr>
      <vt:lpstr>US P5: The Muon Shot</vt:lpstr>
      <vt:lpstr>Tentative Staged Target Parameters</vt:lpstr>
      <vt:lpstr>Muon Collider Luminosity Scaling</vt:lpstr>
      <vt:lpstr>Key Challenges</vt:lpstr>
      <vt:lpstr>Muon Decay and Neutrino Flux</vt:lpstr>
      <vt:lpstr>Physics and Detector Concepts</vt:lpstr>
      <vt:lpstr>Beam-induced Background</vt:lpstr>
      <vt:lpstr>Beam-induced Background</vt:lpstr>
      <vt:lpstr>Proton Complex and Target</vt:lpstr>
      <vt:lpstr>Target Design</vt:lpstr>
      <vt:lpstr>Final Cooling Principle</vt:lpstr>
      <vt:lpstr>Muon Cooling Performance</vt:lpstr>
      <vt:lpstr>Cooling Cell Technology</vt:lpstr>
      <vt:lpstr>High-field Magnet Technology</vt:lpstr>
      <vt:lpstr>Solenoid R&amp;D</vt:lpstr>
      <vt:lpstr>Acceleration Complex</vt:lpstr>
      <vt:lpstr>Fast-ramping Magnet System</vt:lpstr>
      <vt:lpstr>Collider Ring</vt:lpstr>
      <vt:lpstr>Collider Ring Technology</vt:lpstr>
      <vt:lpstr>IMCC Plans</vt:lpstr>
      <vt:lpstr>Implementation Considerations</vt:lpstr>
      <vt:lpstr>Staging Approaches</vt:lpstr>
      <vt:lpstr>R&amp;D Programme</vt:lpstr>
      <vt:lpstr>Test Facility</vt:lpstr>
      <vt:lpstr>Site Studies</vt:lpstr>
      <vt:lpstr>Example CERN Site</vt:lpstr>
      <vt:lpstr>Tentative Timeline (Fast-track 10 TeV)</vt:lpstr>
      <vt:lpstr>Cost Estimate</vt:lpstr>
      <vt:lpstr>Synergies and Outreach</vt:lpstr>
      <vt:lpstr>Conclusion</vt:lpstr>
      <vt:lpstr>Reserve</vt:lpstr>
      <vt:lpstr>Alternatives: The LEMMA Scheme</vt:lpstr>
      <vt:lpstr>Organisation</vt:lpstr>
      <vt:lpstr>EU Design Study</vt:lpstr>
      <vt:lpstr>US P5 Ask</vt:lpstr>
      <vt:lpstr>Muon Collider Luminosity Scaling</vt:lpstr>
      <vt:lpstr>Staging</vt:lpstr>
      <vt:lpstr>Alternatives: The LEMMA Scheme</vt:lpstr>
      <vt:lpstr>Muon Decay</vt:lpstr>
      <vt:lpstr>Key Challenges</vt:lpstr>
      <vt:lpstr>Roadmap</vt:lpstr>
      <vt:lpstr>R&amp;D Plan</vt:lpstr>
      <vt:lpstr>Minimal Scenario</vt:lpstr>
      <vt:lpstr>Key Technologies</vt:lpstr>
      <vt:lpstr>Key Technologies, cont.</vt:lpstr>
      <vt:lpstr>Collaboration Vision</vt:lpstr>
      <vt:lpstr>Initial Target Parameters</vt:lpstr>
      <vt:lpstr>US Snowmass</vt:lpstr>
      <vt:lpstr>Muon Collider magnets</vt:lpstr>
      <vt:lpstr>US Snowmass</vt:lpstr>
      <vt:lpstr>Coordination Committee Members</vt:lpstr>
      <vt:lpstr>Physics Goals</vt:lpstr>
      <vt:lpstr>Physics Studies</vt:lpstr>
      <vt:lpstr>Possible CERN Locations</vt:lpstr>
      <vt:lpstr>Collider Site Studies</vt:lpstr>
      <vt:lpstr>Muon Collider Timeline (Roadmap)</vt:lpstr>
      <vt:lpstr>MICE: Cooling Demonstration</vt:lpstr>
      <vt:lpstr>RF Test Stand</vt:lpstr>
      <vt:lpstr>Use of SPS and LHC Tunnels</vt:lpstr>
      <vt:lpstr>Neutrino Flux</vt:lpstr>
      <vt:lpstr>Magnet Roadmap</vt:lpstr>
      <vt:lpstr>Collider Ring</vt:lpstr>
      <vt:lpstr>Muon Cooling Performance</vt:lpstr>
      <vt:lpstr>Collider Ring Technology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Schulte</cp:lastModifiedBy>
  <cp:revision>534</cp:revision>
  <cp:lastPrinted>2024-10-15T07:53:25Z</cp:lastPrinted>
  <dcterms:created xsi:type="dcterms:W3CDTF">2021-05-17T12:13:58Z</dcterms:created>
  <dcterms:modified xsi:type="dcterms:W3CDTF">2024-10-17T07:50:56Z</dcterms:modified>
</cp:coreProperties>
</file>