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296" r:id="rId3"/>
    <p:sldId id="313" r:id="rId4"/>
    <p:sldId id="290" r:id="rId5"/>
    <p:sldId id="343" r:id="rId6"/>
    <p:sldId id="344" r:id="rId7"/>
    <p:sldId id="345" r:id="rId8"/>
    <p:sldId id="319" r:id="rId9"/>
    <p:sldId id="346" r:id="rId10"/>
    <p:sldId id="308" r:id="rId11"/>
    <p:sldId id="320" r:id="rId12"/>
    <p:sldId id="347" r:id="rId13"/>
    <p:sldId id="332" r:id="rId14"/>
    <p:sldId id="348" r:id="rId15"/>
    <p:sldId id="350" r:id="rId16"/>
    <p:sldId id="323" r:id="rId17"/>
    <p:sldId id="305" r:id="rId18"/>
    <p:sldId id="349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ht" initials="j" lastIdx="1" clrIdx="0">
    <p:extLst>
      <p:ext uri="{19B8F6BF-5375-455C-9EA6-DF929625EA0E}">
        <p15:presenceInfo xmlns:p15="http://schemas.microsoft.com/office/powerpoint/2012/main" userId="jh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2CED2"/>
    <a:srgbClr val="C4E1F2"/>
    <a:srgbClr val="D3CBB6"/>
    <a:srgbClr val="1D77C9"/>
    <a:srgbClr val="CBC6F2"/>
    <a:srgbClr val="F907ED"/>
    <a:srgbClr val="66FF66"/>
    <a:srgbClr val="CC00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962" autoAdjust="0"/>
  </p:normalViewPr>
  <p:slideViewPr>
    <p:cSldViewPr snapToGrid="0">
      <p:cViewPr varScale="1">
        <p:scale>
          <a:sx n="81" d="100"/>
          <a:sy n="81" d="100"/>
        </p:scale>
        <p:origin x="1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D57E9A78-8BED-4A84-AB6E-6D2E2CCB74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9922511-163A-47B5-8E3F-4C93EE346C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B626B-3C49-4712-A232-556C8B10B0AA}" type="datetimeFigureOut">
              <a:rPr lang="zh-CN" altLang="en-US" smtClean="0"/>
              <a:t>2025/5/20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109F74E-6A00-45FE-A8B8-9FD1A97EA3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157A3C7-F24A-48FA-BA06-DE70ADED85C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F6AE4-180D-423A-88DC-34324AE45D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324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29EFE-418B-43EA-87E0-5E8A10748A02}" type="datetimeFigureOut">
              <a:rPr lang="zh-CN" altLang="en-US" smtClean="0"/>
              <a:t>2025/5/20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811B0-9B6B-4CFE-90CE-FD5F9262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062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DAD1558-FEDF-454B-9824-B8E766AD698B}"/>
              </a:ext>
            </a:extLst>
          </p:cNvPr>
          <p:cNvSpPr/>
          <p:nvPr userDrawn="1"/>
        </p:nvSpPr>
        <p:spPr>
          <a:xfrm>
            <a:off x="0" y="1689101"/>
            <a:ext cx="12191999" cy="1841499"/>
          </a:xfrm>
          <a:prstGeom prst="rect">
            <a:avLst/>
          </a:prstGeom>
          <a:solidFill>
            <a:srgbClr val="1D7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97C7842-7317-4B56-B130-394E8210FF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3151" y1="47669" x2="43151" y2="47669"/>
                        <a14:foregroundMark x1="59932" y1="50636" x2="59932" y2="50636"/>
                        <a14:foregroundMark x1="86872" y1="48305" x2="86872" y2="48305"/>
                        <a14:foregroundMark x1="5936" y1="28602" x2="5936" y2="28602"/>
                        <a14:foregroundMark x1="15639" y1="16949" x2="15639" y2="16949"/>
                        <a14:foregroundMark x1="51256" y1="82415" x2="51256" y2="82415"/>
                        <a14:foregroundMark x1="799" y1="65890" x2="799" y2="65890"/>
                        <a14:foregroundMark x1="31164" y1="92585" x2="31164" y2="92585"/>
                        <a14:foregroundMark x1="35046" y1="93008" x2="35046" y2="93008"/>
                        <a14:backgroundMark x1="23059" y1="99364" x2="23059" y2="99364"/>
                        <a14:backgroundMark x1="45574" y1="350" x2="45574" y2="350"/>
                        <a14:backgroundMark x1="41055" y1="350" x2="41055" y2="350"/>
                        <a14:backgroundMark x1="8851" y1="49650" x2="8851" y2="49650"/>
                        <a14:backgroundMark x1="942" y1="66084" x2="942" y2="66084"/>
                        <a14:backgroundMark x1="26930" y1="99650" x2="26930" y2="99650"/>
                        <a14:backgroundMark x1="7910" y1="65734" x2="7910" y2="65734"/>
                      </a14:backgroundRemoval>
                    </a14:imgEffect>
                    <a14:imgEffect>
                      <a14:artisticGlowEdges/>
                    </a14:imgEffect>
                    <a14:imgEffect>
                      <a14:sharpenSoften amount="1000"/>
                    </a14:imgEffect>
                    <a14:imgEffect>
                      <a14:colorTemperature colorTemp="11498"/>
                    </a14:imgEffect>
                    <a14:imgEffect>
                      <a14:saturation sat="311000"/>
                    </a14:imgEffect>
                    <a14:imgEffect>
                      <a14:brightnessContrast bright="-1000" contrast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95" y="256545"/>
            <a:ext cx="1432948" cy="768479"/>
          </a:xfrm>
          <a:prstGeom prst="rect">
            <a:avLst/>
          </a:prstGeom>
          <a:noFill/>
          <a:effectLst>
            <a:glow rad="76200">
              <a:schemeClr val="accent3">
                <a:lumMod val="20000"/>
                <a:lumOff val="80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782583C0-B0B5-C8B6-D9FF-3447D6354BC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678872" y="2029831"/>
            <a:ext cx="10834254" cy="1015531"/>
          </a:xfrm>
        </p:spPr>
        <p:txBody>
          <a:bodyPr anchor="b">
            <a:noAutofit/>
          </a:bodyPr>
          <a:lstStyle>
            <a:lvl1pPr algn="ctr">
              <a:defRPr sz="5400" b="1" cap="none" spc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latin typeface="新宋体" panose="02010609030101010101" pitchFamily="49" charset="-122"/>
                <a:ea typeface="新宋体" panose="0201060903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9B1BADA-AE48-7468-640D-E8CEF210DBF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234267" y="4770002"/>
            <a:ext cx="6833658" cy="973573"/>
          </a:xfrm>
        </p:spPr>
        <p:txBody>
          <a:bodyPr/>
          <a:lstStyle>
            <a:lvl1pPr marL="0" indent="0" algn="r">
              <a:buNone/>
              <a:defRPr sz="2400">
                <a:latin typeface="新宋体" panose="02010609030101010101" pitchFamily="49" charset="-122"/>
                <a:ea typeface="新宋体" panose="0201060903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48D382C-DD85-4F23-8BA9-D607944AB6FD}"/>
              </a:ext>
            </a:extLst>
          </p:cNvPr>
          <p:cNvSpPr/>
          <p:nvPr userDrawn="1"/>
        </p:nvSpPr>
        <p:spPr>
          <a:xfrm>
            <a:off x="0" y="3650509"/>
            <a:ext cx="12191999" cy="108000"/>
          </a:xfrm>
          <a:prstGeom prst="rect">
            <a:avLst/>
          </a:prstGeom>
          <a:solidFill>
            <a:srgbClr val="1D7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15" name="箭头: V 形 14">
            <a:extLst>
              <a:ext uri="{FF2B5EF4-FFF2-40B4-BE49-F238E27FC236}">
                <a16:creationId xmlns:a16="http://schemas.microsoft.com/office/drawing/2014/main" id="{A5C9A717-614E-45A1-BDDF-6A1239242EC1}"/>
              </a:ext>
            </a:extLst>
          </p:cNvPr>
          <p:cNvSpPr/>
          <p:nvPr userDrawn="1"/>
        </p:nvSpPr>
        <p:spPr>
          <a:xfrm>
            <a:off x="747587" y="3758509"/>
            <a:ext cx="1284413" cy="635691"/>
          </a:xfrm>
          <a:prstGeom prst="chevron">
            <a:avLst>
              <a:gd name="adj" fmla="val 29169"/>
            </a:avLst>
          </a:prstGeom>
          <a:solidFill>
            <a:schemeClr val="tx2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16" name="箭头: V 形 15">
            <a:extLst>
              <a:ext uri="{FF2B5EF4-FFF2-40B4-BE49-F238E27FC236}">
                <a16:creationId xmlns:a16="http://schemas.microsoft.com/office/drawing/2014/main" id="{F46CA53C-9B2D-497E-BD3B-DD1C575CF97D}"/>
              </a:ext>
            </a:extLst>
          </p:cNvPr>
          <p:cNvSpPr/>
          <p:nvPr userDrawn="1"/>
        </p:nvSpPr>
        <p:spPr>
          <a:xfrm>
            <a:off x="1949854" y="3758509"/>
            <a:ext cx="1284413" cy="635691"/>
          </a:xfrm>
          <a:prstGeom prst="chevron">
            <a:avLst>
              <a:gd name="adj" fmla="val 29169"/>
            </a:avLst>
          </a:prstGeom>
          <a:solidFill>
            <a:schemeClr val="tx2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17" name="箭头: V 形 16">
            <a:extLst>
              <a:ext uri="{FF2B5EF4-FFF2-40B4-BE49-F238E27FC236}">
                <a16:creationId xmlns:a16="http://schemas.microsoft.com/office/drawing/2014/main" id="{E93C905F-14AE-4934-A9DB-97D495F2392D}"/>
              </a:ext>
            </a:extLst>
          </p:cNvPr>
          <p:cNvSpPr/>
          <p:nvPr userDrawn="1"/>
        </p:nvSpPr>
        <p:spPr>
          <a:xfrm>
            <a:off x="3152121" y="3758509"/>
            <a:ext cx="1284413" cy="635691"/>
          </a:xfrm>
          <a:prstGeom prst="chevron">
            <a:avLst>
              <a:gd name="adj" fmla="val 29169"/>
            </a:avLst>
          </a:prstGeom>
          <a:solidFill>
            <a:schemeClr val="tx2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18" name="箭头: V 形 17">
            <a:extLst>
              <a:ext uri="{FF2B5EF4-FFF2-40B4-BE49-F238E27FC236}">
                <a16:creationId xmlns:a16="http://schemas.microsoft.com/office/drawing/2014/main" id="{D60E2F79-A6B1-4F86-847B-A105EB5356B7}"/>
              </a:ext>
            </a:extLst>
          </p:cNvPr>
          <p:cNvSpPr/>
          <p:nvPr userDrawn="1"/>
        </p:nvSpPr>
        <p:spPr>
          <a:xfrm>
            <a:off x="4354387" y="3758509"/>
            <a:ext cx="1284413" cy="635691"/>
          </a:xfrm>
          <a:prstGeom prst="chevron">
            <a:avLst>
              <a:gd name="adj" fmla="val 29169"/>
            </a:avLst>
          </a:prstGeom>
          <a:solidFill>
            <a:schemeClr val="tx2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2194CD8-8EEA-4F1D-ADB3-8597B3C7DE30}"/>
              </a:ext>
            </a:extLst>
          </p:cNvPr>
          <p:cNvSpPr txBox="1"/>
          <p:nvPr userDrawn="1"/>
        </p:nvSpPr>
        <p:spPr>
          <a:xfrm>
            <a:off x="1151767" y="298382"/>
            <a:ext cx="3600551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300"/>
              </a:spcAft>
            </a:pPr>
            <a:r>
              <a:rPr lang="zh-CN" altLang="en-US" sz="2400" dirty="0">
                <a:solidFill>
                  <a:srgbClr val="2E6CA4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rPr>
              <a:t>中国散裂中子源</a:t>
            </a:r>
            <a:endParaRPr lang="en-US" altLang="zh-CN" sz="2400" dirty="0">
              <a:solidFill>
                <a:srgbClr val="2E6CA4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  <a:p>
            <a:pPr algn="r"/>
            <a:r>
              <a:rPr lang="en-US" altLang="zh-CN" sz="1200" b="1" dirty="0">
                <a:solidFill>
                  <a:srgbClr val="2E6CA4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rPr>
              <a:t>Chinese Spallation Neutron Source</a:t>
            </a:r>
            <a:endParaRPr lang="zh-CN" altLang="en-US" sz="1200" b="1" dirty="0">
              <a:solidFill>
                <a:srgbClr val="2E6CA4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8536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6D537717-2150-4ED9-9E03-BDDB41C99162}"/>
              </a:ext>
            </a:extLst>
          </p:cNvPr>
          <p:cNvSpPr/>
          <p:nvPr userDrawn="1"/>
        </p:nvSpPr>
        <p:spPr>
          <a:xfrm>
            <a:off x="0" y="6356349"/>
            <a:ext cx="12192000" cy="501651"/>
          </a:xfrm>
          <a:prstGeom prst="rect">
            <a:avLst/>
          </a:prstGeom>
          <a:solidFill>
            <a:srgbClr val="1D7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739CD23-6A5F-422C-88D5-FCB3EF47FDFF}"/>
              </a:ext>
            </a:extLst>
          </p:cNvPr>
          <p:cNvSpPr/>
          <p:nvPr userDrawn="1"/>
        </p:nvSpPr>
        <p:spPr>
          <a:xfrm>
            <a:off x="0" y="0"/>
            <a:ext cx="12192000" cy="942975"/>
          </a:xfrm>
          <a:prstGeom prst="rect">
            <a:avLst/>
          </a:prstGeom>
          <a:solidFill>
            <a:srgbClr val="1D7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12A752-EA68-69C6-2C2B-9E1D0D47B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229" y="1038226"/>
            <a:ext cx="11343542" cy="51387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18F3D9A8-B82D-D040-A1D0-9F2A833FD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229" y="203891"/>
            <a:ext cx="7110046" cy="581922"/>
          </a:xfrm>
        </p:spPr>
        <p:txBody>
          <a:bodyPr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61978B-E35B-8ED8-34A4-45226D7FA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62450" y="6453286"/>
            <a:ext cx="2743200" cy="30777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</a:lstStyle>
          <a:p>
            <a:r>
              <a:rPr lang="en-US" altLang="zh-CN" dirty="0"/>
              <a:t>PAGE </a:t>
            </a:r>
            <a:fld id="{85593C41-972F-46D9-B833-3EC9D6B1A4C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6096301-F201-42DF-B7D8-94A7E27FDCBD}"/>
              </a:ext>
            </a:extLst>
          </p:cNvPr>
          <p:cNvSpPr txBox="1"/>
          <p:nvPr userDrawn="1"/>
        </p:nvSpPr>
        <p:spPr>
          <a:xfrm>
            <a:off x="438517" y="6453286"/>
            <a:ext cx="2261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+mn-lt"/>
                <a:ea typeface="新宋体" panose="02010609030101010101" pitchFamily="49" charset="-122"/>
              </a:rPr>
              <a:t>中国散裂中子源 </a:t>
            </a:r>
            <a:r>
              <a:rPr lang="en-US" altLang="zh-CN" sz="1400" b="1" dirty="0">
                <a:solidFill>
                  <a:schemeClr val="bg1"/>
                </a:solidFill>
                <a:latin typeface="+mn-lt"/>
                <a:ea typeface="新宋体" panose="02010609030101010101" pitchFamily="49" charset="-122"/>
              </a:rPr>
              <a:t>CSNS</a:t>
            </a:r>
            <a:endParaRPr lang="zh-CN" altLang="en-US" sz="1400" b="1" dirty="0">
              <a:solidFill>
                <a:schemeClr val="bg1"/>
              </a:solidFill>
              <a:latin typeface="+mn-lt"/>
              <a:ea typeface="新宋体" panose="02010609030101010101" pitchFamily="49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9502836-FF7C-41DE-B3A8-2136BA7681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981" y="144037"/>
            <a:ext cx="1239390" cy="666323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CFA3FBD1-CD74-4F4A-A3E4-C446E7C4A780}"/>
              </a:ext>
            </a:extLst>
          </p:cNvPr>
          <p:cNvSpPr txBox="1"/>
          <p:nvPr userDrawn="1"/>
        </p:nvSpPr>
        <p:spPr>
          <a:xfrm>
            <a:off x="8160152" y="6453286"/>
            <a:ext cx="3621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b="1" dirty="0">
                <a:solidFill>
                  <a:schemeClr val="bg1"/>
                </a:solidFill>
                <a:latin typeface="+mn-lt"/>
                <a:ea typeface="新宋体" panose="02010609030101010101" pitchFamily="49" charset="-122"/>
              </a:rPr>
              <a:t>Guo Yuhang  (guoyh@ihep.ac.cn) </a:t>
            </a:r>
            <a:endParaRPr lang="zh-CN" altLang="en-US" sz="1400" b="1" dirty="0">
              <a:solidFill>
                <a:schemeClr val="bg1"/>
              </a:solidFill>
              <a:latin typeface="+mn-lt"/>
              <a:ea typeface="新宋体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4516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0739CD23-6A5F-422C-88D5-FCB3EF47FDFF}"/>
              </a:ext>
            </a:extLst>
          </p:cNvPr>
          <p:cNvSpPr/>
          <p:nvPr userDrawn="1"/>
        </p:nvSpPr>
        <p:spPr>
          <a:xfrm>
            <a:off x="0" y="0"/>
            <a:ext cx="12192000" cy="942975"/>
          </a:xfrm>
          <a:prstGeom prst="rect">
            <a:avLst/>
          </a:prstGeom>
          <a:solidFill>
            <a:srgbClr val="1D7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18F3D9A8-B82D-D040-A1D0-9F2A833FD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229" y="203891"/>
            <a:ext cx="7110046" cy="581922"/>
          </a:xfrm>
        </p:spPr>
        <p:txBody>
          <a:bodyPr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9502836-FF7C-41DE-B3A8-2136BA7681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981" y="144037"/>
            <a:ext cx="1239390" cy="666323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4BCCA492-1FFE-1354-9D15-C07AA118D2AE}"/>
              </a:ext>
            </a:extLst>
          </p:cNvPr>
          <p:cNvSpPr/>
          <p:nvPr userDrawn="1"/>
        </p:nvSpPr>
        <p:spPr>
          <a:xfrm>
            <a:off x="0" y="6356349"/>
            <a:ext cx="12192000" cy="501651"/>
          </a:xfrm>
          <a:prstGeom prst="rect">
            <a:avLst/>
          </a:prstGeom>
          <a:solidFill>
            <a:srgbClr val="1D7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22081D05-6308-D2B5-2586-FF50DE2D0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62450" y="6453286"/>
            <a:ext cx="2743200" cy="30777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</a:lstStyle>
          <a:p>
            <a:r>
              <a:rPr lang="en-US" altLang="zh-CN" dirty="0"/>
              <a:t>PAGE </a:t>
            </a:r>
            <a:fld id="{85593C41-972F-46D9-B833-3EC9D6B1A4C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B20D722-E600-6468-30DB-ED3D7C8C21A3}"/>
              </a:ext>
            </a:extLst>
          </p:cNvPr>
          <p:cNvSpPr txBox="1"/>
          <p:nvPr userDrawn="1"/>
        </p:nvSpPr>
        <p:spPr>
          <a:xfrm>
            <a:off x="438517" y="6453286"/>
            <a:ext cx="2261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+mn-lt"/>
                <a:ea typeface="新宋体" panose="02010609030101010101" pitchFamily="49" charset="-122"/>
              </a:rPr>
              <a:t>中国散裂中子源 </a:t>
            </a:r>
            <a:r>
              <a:rPr lang="en-US" altLang="zh-CN" sz="1400" b="1" dirty="0">
                <a:solidFill>
                  <a:schemeClr val="bg1"/>
                </a:solidFill>
                <a:latin typeface="+mn-lt"/>
                <a:ea typeface="新宋体" panose="02010609030101010101" pitchFamily="49" charset="-122"/>
              </a:rPr>
              <a:t>CSNS</a:t>
            </a:r>
            <a:endParaRPr lang="zh-CN" altLang="en-US" sz="1400" b="1" dirty="0">
              <a:solidFill>
                <a:schemeClr val="bg1"/>
              </a:solidFill>
              <a:latin typeface="+mn-lt"/>
              <a:ea typeface="新宋体" panose="02010609030101010101" pitchFamily="49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C81DE8F-E4E8-482F-A4B7-33ED3379D9CF}"/>
              </a:ext>
            </a:extLst>
          </p:cNvPr>
          <p:cNvSpPr txBox="1"/>
          <p:nvPr userDrawn="1"/>
        </p:nvSpPr>
        <p:spPr>
          <a:xfrm>
            <a:off x="8160152" y="6453286"/>
            <a:ext cx="3621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b="1" dirty="0">
                <a:solidFill>
                  <a:schemeClr val="bg1"/>
                </a:solidFill>
                <a:latin typeface="+mn-lt"/>
                <a:ea typeface="新宋体" panose="02010609030101010101" pitchFamily="49" charset="-122"/>
              </a:rPr>
              <a:t>Guo Yuhang  (guoyh@ihep.ac.cn) </a:t>
            </a:r>
            <a:endParaRPr lang="zh-CN" altLang="en-US" sz="1400" b="1" dirty="0">
              <a:solidFill>
                <a:schemeClr val="bg1"/>
              </a:solidFill>
              <a:latin typeface="+mn-lt"/>
              <a:ea typeface="新宋体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084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竖版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0739CD23-6A5F-422C-88D5-FCB3EF47FDFF}"/>
              </a:ext>
            </a:extLst>
          </p:cNvPr>
          <p:cNvSpPr/>
          <p:nvPr userDrawn="1"/>
        </p:nvSpPr>
        <p:spPr>
          <a:xfrm>
            <a:off x="0" y="0"/>
            <a:ext cx="2453054" cy="6858000"/>
          </a:xfrm>
          <a:prstGeom prst="rect">
            <a:avLst/>
          </a:prstGeom>
          <a:solidFill>
            <a:srgbClr val="1D7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12A752-EA68-69C6-2C2B-9E1D0D47B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7838" y="824254"/>
            <a:ext cx="8209085" cy="496330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18F3D9A8-B82D-D040-A1D0-9F2A833FD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254" y="99115"/>
            <a:ext cx="1160584" cy="6222554"/>
          </a:xfrm>
        </p:spPr>
        <p:txBody>
          <a:bodyPr vert="eaVert">
            <a:norm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1930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章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0739CD23-6A5F-422C-88D5-FCB3EF47FDFF}"/>
              </a:ext>
            </a:extLst>
          </p:cNvPr>
          <p:cNvSpPr/>
          <p:nvPr userDrawn="1"/>
        </p:nvSpPr>
        <p:spPr>
          <a:xfrm>
            <a:off x="0" y="0"/>
            <a:ext cx="2609850" cy="6858000"/>
          </a:xfrm>
          <a:prstGeom prst="rect">
            <a:avLst/>
          </a:prstGeom>
          <a:solidFill>
            <a:srgbClr val="1D7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1C71B42-4638-48A5-9DC6-BA8B5F083148}"/>
              </a:ext>
            </a:extLst>
          </p:cNvPr>
          <p:cNvGrpSpPr/>
          <p:nvPr userDrawn="1"/>
        </p:nvGrpSpPr>
        <p:grpSpPr>
          <a:xfrm>
            <a:off x="371248" y="4716692"/>
            <a:ext cx="1867354" cy="604839"/>
            <a:chOff x="310622" y="3133725"/>
            <a:chExt cx="612160" cy="2014538"/>
          </a:xfrm>
        </p:grpSpPr>
        <p:sp>
          <p:nvSpPr>
            <p:cNvPr id="5" name="标题 1">
              <a:extLst>
                <a:ext uri="{FF2B5EF4-FFF2-40B4-BE49-F238E27FC236}">
                  <a16:creationId xmlns:a16="http://schemas.microsoft.com/office/drawing/2014/main" id="{F84273D8-96AD-4042-8522-BD6FDA8B72DE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19452" y="3473400"/>
              <a:ext cx="594500" cy="146208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600" kern="12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j-cs"/>
                </a:defRPr>
              </a:lvl1pPr>
            </a:lstStyle>
            <a:p>
              <a:pPr algn="ctr"/>
              <a:r>
                <a:rPr lang="en-US" altLang="zh-CN" sz="2400" b="1" dirty="0">
                  <a:latin typeface="Cambria" panose="02040503050406030204" pitchFamily="18" charset="0"/>
                </a:rPr>
                <a:t>CONTENT</a:t>
              </a:r>
              <a:endParaRPr lang="zh-CN" altLang="en-US" sz="2400" b="1" dirty="0">
                <a:latin typeface="Cambria" panose="02040503050406030204" pitchFamily="18" charset="0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D5C32F00-1676-4D3B-AA37-C6706A992FC6}"/>
                </a:ext>
              </a:extLst>
            </p:cNvPr>
            <p:cNvSpPr/>
            <p:nvPr userDrawn="1"/>
          </p:nvSpPr>
          <p:spPr>
            <a:xfrm>
              <a:off x="310622" y="3133725"/>
              <a:ext cx="612160" cy="2014538"/>
            </a:xfrm>
            <a:prstGeom prst="roundRect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endParaRPr>
            </a:p>
          </p:txBody>
        </p:sp>
      </p:grpSp>
      <p:sp>
        <p:nvSpPr>
          <p:cNvPr id="9" name="标题 1">
            <a:extLst>
              <a:ext uri="{FF2B5EF4-FFF2-40B4-BE49-F238E27FC236}">
                <a16:creationId xmlns:a16="http://schemas.microsoft.com/office/drawing/2014/main" id="{F4F85B61-6D65-4060-9AEF-E090134EAAB1}"/>
              </a:ext>
            </a:extLst>
          </p:cNvPr>
          <p:cNvSpPr txBox="1">
            <a:spLocks/>
          </p:cNvSpPr>
          <p:nvPr userDrawn="1"/>
        </p:nvSpPr>
        <p:spPr>
          <a:xfrm>
            <a:off x="701185" y="798977"/>
            <a:ext cx="1126881" cy="3895724"/>
          </a:xfrm>
          <a:prstGeom prst="rect">
            <a:avLst/>
          </a:prstGeom>
        </p:spPr>
        <p:txBody>
          <a:bodyPr vert="eaVert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defRPr>
            </a:lvl1pPr>
          </a:lstStyle>
          <a:p>
            <a:r>
              <a:rPr lang="zh-CN" altLang="en-US" sz="8000" dirty="0"/>
              <a:t>目 录</a:t>
            </a:r>
          </a:p>
        </p:txBody>
      </p:sp>
      <p:sp>
        <p:nvSpPr>
          <p:cNvPr id="15" name="文本占位符 14">
            <a:extLst>
              <a:ext uri="{FF2B5EF4-FFF2-40B4-BE49-F238E27FC236}">
                <a16:creationId xmlns:a16="http://schemas.microsoft.com/office/drawing/2014/main" id="{512BE5FF-23F0-46EB-8ADD-7534AB0DE8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08847" y="1252373"/>
            <a:ext cx="4667250" cy="446882"/>
          </a:xfrm>
        </p:spPr>
        <p:txBody>
          <a:bodyPr/>
          <a:lstStyle>
            <a:lvl1pPr marL="0" indent="0">
              <a:buNone/>
              <a:defRPr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068966A3-57E5-4A9D-B85F-208AAB0D50A2}"/>
              </a:ext>
            </a:extLst>
          </p:cNvPr>
          <p:cNvGrpSpPr/>
          <p:nvPr userDrawn="1"/>
        </p:nvGrpSpPr>
        <p:grpSpPr>
          <a:xfrm>
            <a:off x="4219575" y="1179977"/>
            <a:ext cx="6017172" cy="572623"/>
            <a:chOff x="4219575" y="1179977"/>
            <a:chExt cx="6017172" cy="572623"/>
          </a:xfrm>
        </p:grpSpPr>
        <p:sp>
          <p:nvSpPr>
            <p:cNvPr id="17" name="矩形: 对角圆角 16">
              <a:extLst>
                <a:ext uri="{FF2B5EF4-FFF2-40B4-BE49-F238E27FC236}">
                  <a16:creationId xmlns:a16="http://schemas.microsoft.com/office/drawing/2014/main" id="{FD940265-B688-49ED-B908-847C409C80B1}"/>
                </a:ext>
              </a:extLst>
            </p:cNvPr>
            <p:cNvSpPr/>
            <p:nvPr userDrawn="1"/>
          </p:nvSpPr>
          <p:spPr>
            <a:xfrm flipH="1">
              <a:off x="4219575" y="1179977"/>
              <a:ext cx="762000" cy="572623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1D77C9"/>
            </a:solidFill>
            <a:ln w="19050">
              <a:solidFill>
                <a:srgbClr val="2648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A0BBAB09-EC57-4593-8C79-16A5167F5677}"/>
                </a:ext>
              </a:extLst>
            </p:cNvPr>
            <p:cNvCxnSpPr/>
            <p:nvPr userDrawn="1"/>
          </p:nvCxnSpPr>
          <p:spPr>
            <a:xfrm>
              <a:off x="4476747" y="1752600"/>
              <a:ext cx="5760000" cy="0"/>
            </a:xfrm>
            <a:prstGeom prst="line">
              <a:avLst/>
            </a:prstGeom>
            <a:ln w="19050">
              <a:solidFill>
                <a:srgbClr val="2648AF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占位符 14">
            <a:extLst>
              <a:ext uri="{FF2B5EF4-FFF2-40B4-BE49-F238E27FC236}">
                <a16:creationId xmlns:a16="http://schemas.microsoft.com/office/drawing/2014/main" id="{4813793A-CD53-49D1-91B3-034CC55727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50294" y="1255233"/>
            <a:ext cx="497932" cy="446882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26" name="文本占位符 14">
            <a:extLst>
              <a:ext uri="{FF2B5EF4-FFF2-40B4-BE49-F238E27FC236}">
                <a16:creationId xmlns:a16="http://schemas.microsoft.com/office/drawing/2014/main" id="{12A67235-6CFD-4369-9CBF-E66E7CEF93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08847" y="2519197"/>
            <a:ext cx="4667250" cy="446882"/>
          </a:xfrm>
        </p:spPr>
        <p:txBody>
          <a:bodyPr/>
          <a:lstStyle>
            <a:lvl1pPr marL="0" indent="0">
              <a:buNone/>
              <a:defRPr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DD40D3DD-E89F-454D-B949-4743A086591C}"/>
              </a:ext>
            </a:extLst>
          </p:cNvPr>
          <p:cNvGrpSpPr/>
          <p:nvPr userDrawn="1"/>
        </p:nvGrpSpPr>
        <p:grpSpPr>
          <a:xfrm>
            <a:off x="4219575" y="2446801"/>
            <a:ext cx="6017172" cy="572623"/>
            <a:chOff x="4219575" y="1179977"/>
            <a:chExt cx="6017172" cy="572623"/>
          </a:xfrm>
        </p:grpSpPr>
        <p:sp>
          <p:nvSpPr>
            <p:cNvPr id="28" name="矩形: 对角圆角 27">
              <a:extLst>
                <a:ext uri="{FF2B5EF4-FFF2-40B4-BE49-F238E27FC236}">
                  <a16:creationId xmlns:a16="http://schemas.microsoft.com/office/drawing/2014/main" id="{B06222B1-3601-4339-B0C4-36FE364CEBC7}"/>
                </a:ext>
              </a:extLst>
            </p:cNvPr>
            <p:cNvSpPr/>
            <p:nvPr userDrawn="1"/>
          </p:nvSpPr>
          <p:spPr>
            <a:xfrm flipH="1">
              <a:off x="4219575" y="1179977"/>
              <a:ext cx="762000" cy="572623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1D77C9"/>
            </a:solidFill>
            <a:ln w="19050">
              <a:solidFill>
                <a:srgbClr val="2648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endParaRP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4DC324DF-D533-4A80-9B67-6963516C77B9}"/>
                </a:ext>
              </a:extLst>
            </p:cNvPr>
            <p:cNvCxnSpPr/>
            <p:nvPr userDrawn="1"/>
          </p:nvCxnSpPr>
          <p:spPr>
            <a:xfrm>
              <a:off x="4476747" y="1752600"/>
              <a:ext cx="5760000" cy="0"/>
            </a:xfrm>
            <a:prstGeom prst="line">
              <a:avLst/>
            </a:prstGeom>
            <a:ln w="19050">
              <a:solidFill>
                <a:srgbClr val="2648AF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占位符 14">
            <a:extLst>
              <a:ext uri="{FF2B5EF4-FFF2-40B4-BE49-F238E27FC236}">
                <a16:creationId xmlns:a16="http://schemas.microsoft.com/office/drawing/2014/main" id="{3C04EE79-BCD5-408E-9694-D1E23F6435E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50294" y="2522057"/>
            <a:ext cx="497932" cy="446882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1" name="文本占位符 14">
            <a:extLst>
              <a:ext uri="{FF2B5EF4-FFF2-40B4-BE49-F238E27FC236}">
                <a16:creationId xmlns:a16="http://schemas.microsoft.com/office/drawing/2014/main" id="{C01BD1E4-C40C-4C5A-8B43-ECB2A0531E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08847" y="3786023"/>
            <a:ext cx="4667250" cy="446882"/>
          </a:xfrm>
        </p:spPr>
        <p:txBody>
          <a:bodyPr/>
          <a:lstStyle>
            <a:lvl1pPr marL="0" indent="0">
              <a:buNone/>
              <a:defRPr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ECDE7FBC-47D0-4C3C-8282-535B069990B7}"/>
              </a:ext>
            </a:extLst>
          </p:cNvPr>
          <p:cNvGrpSpPr/>
          <p:nvPr userDrawn="1"/>
        </p:nvGrpSpPr>
        <p:grpSpPr>
          <a:xfrm>
            <a:off x="4219575" y="3713627"/>
            <a:ext cx="6017172" cy="572623"/>
            <a:chOff x="4219575" y="1179977"/>
            <a:chExt cx="6017172" cy="572623"/>
          </a:xfrm>
        </p:grpSpPr>
        <p:sp>
          <p:nvSpPr>
            <p:cNvPr id="33" name="矩形: 对角圆角 32">
              <a:extLst>
                <a:ext uri="{FF2B5EF4-FFF2-40B4-BE49-F238E27FC236}">
                  <a16:creationId xmlns:a16="http://schemas.microsoft.com/office/drawing/2014/main" id="{601A731A-07B7-4E14-A31B-4FEEB77B6DA6}"/>
                </a:ext>
              </a:extLst>
            </p:cNvPr>
            <p:cNvSpPr/>
            <p:nvPr userDrawn="1"/>
          </p:nvSpPr>
          <p:spPr>
            <a:xfrm flipH="1">
              <a:off x="4219575" y="1179977"/>
              <a:ext cx="762000" cy="572623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1D77C9"/>
            </a:solidFill>
            <a:ln w="19050">
              <a:solidFill>
                <a:srgbClr val="2648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endParaRPr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179E3C2B-2210-4C6E-B027-7628E5C9946D}"/>
                </a:ext>
              </a:extLst>
            </p:cNvPr>
            <p:cNvCxnSpPr/>
            <p:nvPr userDrawn="1"/>
          </p:nvCxnSpPr>
          <p:spPr>
            <a:xfrm>
              <a:off x="4476747" y="1752600"/>
              <a:ext cx="5760000" cy="0"/>
            </a:xfrm>
            <a:prstGeom prst="line">
              <a:avLst/>
            </a:prstGeom>
            <a:ln w="19050">
              <a:solidFill>
                <a:srgbClr val="2648AF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占位符 14">
            <a:extLst>
              <a:ext uri="{FF2B5EF4-FFF2-40B4-BE49-F238E27FC236}">
                <a16:creationId xmlns:a16="http://schemas.microsoft.com/office/drawing/2014/main" id="{A3C11594-428C-46BF-ACE6-9D3ECC96729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50294" y="3788883"/>
            <a:ext cx="497932" cy="446882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altLang="zh-CN" dirty="0"/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2481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由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0739CD23-6A5F-422C-88D5-FCB3EF47FDFF}"/>
              </a:ext>
            </a:extLst>
          </p:cNvPr>
          <p:cNvSpPr/>
          <p:nvPr userDrawn="1"/>
        </p:nvSpPr>
        <p:spPr>
          <a:xfrm>
            <a:off x="0" y="0"/>
            <a:ext cx="2609850" cy="6858000"/>
          </a:xfrm>
          <a:prstGeom prst="rect">
            <a:avLst/>
          </a:prstGeom>
          <a:solidFill>
            <a:srgbClr val="1D7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1C71B42-4638-48A5-9DC6-BA8B5F083148}"/>
              </a:ext>
            </a:extLst>
          </p:cNvPr>
          <p:cNvGrpSpPr/>
          <p:nvPr userDrawn="1"/>
        </p:nvGrpSpPr>
        <p:grpSpPr>
          <a:xfrm>
            <a:off x="371248" y="4716692"/>
            <a:ext cx="1867354" cy="604839"/>
            <a:chOff x="310622" y="3133725"/>
            <a:chExt cx="612160" cy="2014538"/>
          </a:xfrm>
        </p:grpSpPr>
        <p:sp>
          <p:nvSpPr>
            <p:cNvPr id="5" name="标题 1">
              <a:extLst>
                <a:ext uri="{FF2B5EF4-FFF2-40B4-BE49-F238E27FC236}">
                  <a16:creationId xmlns:a16="http://schemas.microsoft.com/office/drawing/2014/main" id="{F84273D8-96AD-4042-8522-BD6FDA8B72DE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19452" y="3473400"/>
              <a:ext cx="594500" cy="146208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600" kern="12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j-cs"/>
                </a:defRPr>
              </a:lvl1pPr>
            </a:lstStyle>
            <a:p>
              <a:pPr algn="ctr"/>
              <a:r>
                <a:rPr lang="en-US" altLang="zh-CN" sz="2400" b="1" dirty="0">
                  <a:latin typeface="Cambria" panose="02040503050406030204" pitchFamily="18" charset="0"/>
                </a:rPr>
                <a:t>CONTENT</a:t>
              </a:r>
              <a:endParaRPr lang="zh-CN" altLang="en-US" sz="2400" b="1" dirty="0">
                <a:latin typeface="Cambria" panose="02040503050406030204" pitchFamily="18" charset="0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D5C32F00-1676-4D3B-AA37-C6706A992FC6}"/>
                </a:ext>
              </a:extLst>
            </p:cNvPr>
            <p:cNvSpPr/>
            <p:nvPr userDrawn="1"/>
          </p:nvSpPr>
          <p:spPr>
            <a:xfrm>
              <a:off x="310622" y="3133725"/>
              <a:ext cx="612160" cy="2014538"/>
            </a:xfrm>
            <a:prstGeom prst="roundRect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endParaRPr>
            </a:p>
          </p:txBody>
        </p:sp>
      </p:grpSp>
      <p:sp>
        <p:nvSpPr>
          <p:cNvPr id="9" name="标题 1">
            <a:extLst>
              <a:ext uri="{FF2B5EF4-FFF2-40B4-BE49-F238E27FC236}">
                <a16:creationId xmlns:a16="http://schemas.microsoft.com/office/drawing/2014/main" id="{F4F85B61-6D65-4060-9AEF-E090134EAAB1}"/>
              </a:ext>
            </a:extLst>
          </p:cNvPr>
          <p:cNvSpPr txBox="1">
            <a:spLocks/>
          </p:cNvSpPr>
          <p:nvPr userDrawn="1"/>
        </p:nvSpPr>
        <p:spPr>
          <a:xfrm>
            <a:off x="701185" y="798977"/>
            <a:ext cx="1126881" cy="3895724"/>
          </a:xfrm>
          <a:prstGeom prst="rect">
            <a:avLst/>
          </a:prstGeom>
        </p:spPr>
        <p:txBody>
          <a:bodyPr vert="eaVert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defRPr>
            </a:lvl1pPr>
          </a:lstStyle>
          <a:p>
            <a:r>
              <a:rPr lang="zh-CN" altLang="en-US" sz="8000" dirty="0"/>
              <a:t>目 录</a:t>
            </a:r>
          </a:p>
        </p:txBody>
      </p:sp>
    </p:spTree>
    <p:extLst>
      <p:ext uri="{BB962C8B-B14F-4D97-AF65-F5344CB8AC3E}">
        <p14:creationId xmlns:p14="http://schemas.microsoft.com/office/powerpoint/2010/main" val="1990762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8FBAA299-A717-3E1B-DB55-1B75432F73F2}"/>
              </a:ext>
            </a:extLst>
          </p:cNvPr>
          <p:cNvSpPr/>
          <p:nvPr userDrawn="1"/>
        </p:nvSpPr>
        <p:spPr>
          <a:xfrm>
            <a:off x="-1" y="0"/>
            <a:ext cx="5400000" cy="6858000"/>
          </a:xfrm>
          <a:prstGeom prst="rect">
            <a:avLst/>
          </a:prstGeom>
          <a:solidFill>
            <a:srgbClr val="1D7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ABDA87E-C5B8-0CEE-F7E3-88954D5E4590}"/>
              </a:ext>
            </a:extLst>
          </p:cNvPr>
          <p:cNvSpPr/>
          <p:nvPr userDrawn="1"/>
        </p:nvSpPr>
        <p:spPr>
          <a:xfrm>
            <a:off x="5399999" y="0"/>
            <a:ext cx="6792001" cy="6858000"/>
          </a:xfrm>
          <a:prstGeom prst="rect">
            <a:avLst/>
          </a:pr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9765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5355B092-CE51-F007-D6C1-CDC289C12703}"/>
              </a:ext>
            </a:extLst>
          </p:cNvPr>
          <p:cNvSpPr txBox="1"/>
          <p:nvPr userDrawn="1"/>
        </p:nvSpPr>
        <p:spPr>
          <a:xfrm>
            <a:off x="1752600" y="2576146"/>
            <a:ext cx="868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latin typeface="Book Antiqua" panose="02040602050305030304" pitchFamily="18" charset="0"/>
                <a:ea typeface="华文楷体" panose="02010600040101010101" pitchFamily="2" charset="-122"/>
              </a:rPr>
              <a:t>Thanks!</a:t>
            </a:r>
            <a:endParaRPr lang="zh-CN" altLang="en-US" sz="8000" b="1" dirty="0"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1078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D6D3516-DD6D-E71C-88F6-7C8587C6C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254" y="365125"/>
            <a:ext cx="10943492" cy="830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BC6EB61-964A-39F1-5382-F187B1C95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4254" y="1336431"/>
            <a:ext cx="10943492" cy="4840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C0F2A8-CBD5-D384-2EFF-2692A9C6A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425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ook Antiqua" panose="02040602050305030304" pitchFamily="18" charset="0"/>
                <a:ea typeface="华文楷体" panose="0201060004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AF3F4F3-5D4C-65CC-53CD-5C9B651A54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24545" y="6356350"/>
            <a:ext cx="2743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ook Antiqua" panose="02040602050305030304" pitchFamily="18" charset="0"/>
                <a:ea typeface="华文楷体" panose="0201060004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78630E-7C9B-F3D6-08A1-F4C230F7EC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ook Antiqua" panose="02040602050305030304" pitchFamily="18" charset="0"/>
                <a:ea typeface="华文楷体" panose="02010600040101010101" pitchFamily="2" charset="-122"/>
              </a:defRPr>
            </a:lvl1pPr>
          </a:lstStyle>
          <a:p>
            <a:fld id="{85593C41-972F-46D9-B833-3EC9D6B1A4C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526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1" r:id="rId4"/>
    <p:sldLayoutId id="2147483653" r:id="rId5"/>
    <p:sldLayoutId id="2147483656" r:id="rId6"/>
    <p:sldLayoutId id="2147483655" r:id="rId7"/>
    <p:sldLayoutId id="2147483652" r:id="rId8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Book Antiqua" panose="02040602050305030304" pitchFamily="18" charset="0"/>
          <a:ea typeface="华文楷体" panose="02010600040101010101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ook Antiqua" panose="02040602050305030304" pitchFamily="18" charset="0"/>
          <a:ea typeface="华文楷体" panose="0201060004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ook Antiqua" panose="02040602050305030304" pitchFamily="18" charset="0"/>
          <a:ea typeface="华文楷体" panose="02010600040101010101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ook Antiqua" panose="02040602050305030304" pitchFamily="18" charset="0"/>
          <a:ea typeface="华文楷体" panose="02010600040101010101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ook Antiqua" panose="02040602050305030304" pitchFamily="18" charset="0"/>
          <a:ea typeface="华文楷体" panose="02010600040101010101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ook Antiqua" panose="02040602050305030304" pitchFamily="18" charset="0"/>
          <a:ea typeface="华文楷体" panose="0201060004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8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8.jpe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9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B7BBD7-BA79-FF9B-5058-A17922C2F9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6202" y="1869085"/>
            <a:ext cx="11299596" cy="1446794"/>
          </a:xfrm>
        </p:spPr>
        <p:txBody>
          <a:bodyPr/>
          <a:lstStyle/>
          <a:p>
            <a:r>
              <a:rPr lang="en-US" altLang="zh-CN" sz="4400" dirty="0">
                <a:latin typeface="+mn-lt"/>
                <a:ea typeface="OPPOSans B" panose="00020600040101010101"/>
              </a:rPr>
              <a:t>Design of the Detector Systems in HPES Test Beam Terminals</a:t>
            </a:r>
            <a:endParaRPr lang="zh-CN" altLang="en-US" sz="4400" dirty="0">
              <a:latin typeface="+mn-lt"/>
              <a:ea typeface="OPPOSans B" panose="00020600040101010101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5DE9787-37B2-E1F6-1C55-AD5DDF369758}"/>
              </a:ext>
            </a:extLst>
          </p:cNvPr>
          <p:cNvSpPr txBox="1"/>
          <p:nvPr/>
        </p:nvSpPr>
        <p:spPr>
          <a:xfrm>
            <a:off x="4787341" y="5053465"/>
            <a:ext cx="69848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2400" b="1" dirty="0"/>
              <a:t>Author</a:t>
            </a:r>
            <a:r>
              <a:rPr lang="zh-CN" altLang="en-US" sz="2400" b="1" dirty="0"/>
              <a:t>：</a:t>
            </a:r>
            <a:r>
              <a:rPr lang="en-US" altLang="zh-CN" sz="2400" b="1" dirty="0"/>
              <a:t>	</a:t>
            </a:r>
            <a:r>
              <a:rPr lang="en-US" altLang="zh-CN" sz="2400" u="sng" dirty="0"/>
              <a:t>Yuhang Guo</a:t>
            </a:r>
            <a:r>
              <a:rPr lang="en-US" altLang="zh-CN" sz="2400" dirty="0"/>
              <a:t>, Hantao Jing</a:t>
            </a:r>
          </a:p>
          <a:p>
            <a:pPr>
              <a:spcAft>
                <a:spcPts val="600"/>
              </a:spcAft>
            </a:pPr>
            <a:r>
              <a:rPr lang="en-US" altLang="zh-CN" dirty="0"/>
              <a:t>                	On behalf of the HPES Development Group</a:t>
            </a:r>
          </a:p>
          <a:p>
            <a:pPr>
              <a:spcAft>
                <a:spcPts val="600"/>
              </a:spcAft>
            </a:pPr>
            <a:r>
              <a:rPr lang="en-US" altLang="zh-CN" sz="2400" b="1" dirty="0"/>
              <a:t>Date</a:t>
            </a:r>
            <a:r>
              <a:rPr lang="zh-CN" altLang="en-US" sz="2400" b="1" dirty="0"/>
              <a:t>：</a:t>
            </a:r>
            <a:r>
              <a:rPr lang="en-US" altLang="zh-CN" sz="2400" b="1" dirty="0"/>
              <a:t>	</a:t>
            </a:r>
            <a:r>
              <a:rPr lang="en-US" altLang="zh-CN" sz="2400" dirty="0"/>
              <a:t>2025/05/20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B1EACDA-B1D1-4C8E-B745-CD47B20A4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5110" y="150378"/>
            <a:ext cx="1604768" cy="104309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1F2ED55-ED4D-40B3-A059-ABA0B67E7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2886" y="206299"/>
            <a:ext cx="4157620" cy="93125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95A10865-15EF-421F-858A-AB40F90C23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16" y="4948830"/>
            <a:ext cx="3107225" cy="1625043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C24A91A1-B1EC-4AB3-B7B6-ADEC78FF86DC}"/>
              </a:ext>
            </a:extLst>
          </p:cNvPr>
          <p:cNvSpPr txBox="1"/>
          <p:nvPr/>
        </p:nvSpPr>
        <p:spPr>
          <a:xfrm>
            <a:off x="6250329" y="3778643"/>
            <a:ext cx="5495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solidFill>
                  <a:srgbClr val="0070C0"/>
                </a:solidFill>
                <a:ea typeface="华文楷体" panose="02010600040101010101" pitchFamily="2" charset="-122"/>
              </a:rPr>
              <a:t>Presentation on the BTTB-13 workshop. </a:t>
            </a:r>
          </a:p>
          <a:p>
            <a:r>
              <a:rPr lang="en-US" altLang="zh-CN" b="1" i="1" dirty="0">
                <a:solidFill>
                  <a:srgbClr val="0070C0"/>
                </a:solidFill>
                <a:ea typeface="华文楷体" panose="02010600040101010101" pitchFamily="2" charset="-122"/>
              </a:rPr>
              <a:t>19-23, May, 2025. Valencia, Spain. </a:t>
            </a:r>
            <a:endParaRPr lang="zh-CN" altLang="en-US" b="1" i="1" dirty="0">
              <a:solidFill>
                <a:srgbClr val="0070C0"/>
              </a:solidFill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1094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F3CB84-6E68-2D89-74E9-3E2CA8881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228" y="203891"/>
            <a:ext cx="9309051" cy="581922"/>
          </a:xfrm>
        </p:spPr>
        <p:txBody>
          <a:bodyPr/>
          <a:lstStyle/>
          <a:p>
            <a:r>
              <a:rPr lang="en-US" altLang="zh-CN" dirty="0"/>
              <a:t>2.2.1 Calibration to Calorimeter 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87F599D-5968-E8AC-1EC0-F8877D05D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DC3F28D-8FEB-A712-84A1-B20C03837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29" y="1089902"/>
            <a:ext cx="3241103" cy="24374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05584AF-5439-44E5-C357-8127E85E2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229" y="3663002"/>
            <a:ext cx="3241103" cy="245181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E400EBB5-149B-E5CB-D919-77B660B67CB2}"/>
              </a:ext>
            </a:extLst>
          </p:cNvPr>
          <p:cNvSpPr txBox="1"/>
          <p:nvPr/>
        </p:nvSpPr>
        <p:spPr>
          <a:xfrm>
            <a:off x="3857691" y="1078844"/>
            <a:ext cx="798886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ECAL/HCAL, two types of Calorimeter in CEPC.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Energy Res. of the CEPC calorimeter is required &lt; 3%.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BGO/Glass + </a:t>
            </a:r>
            <a:r>
              <a:rPr lang="en-US" altLang="zh-CN" sz="2400" dirty="0" err="1">
                <a:latin typeface="Book Antiqua" panose="02040602050305030304" pitchFamily="18" charset="0"/>
                <a:ea typeface="华文楷体" panose="02010600040101010101" pitchFamily="2" charset="-122"/>
              </a:rPr>
              <a:t>SiPM</a:t>
            </a: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, under prototype test.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Recent test work are carried out on CERN and DESY.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Protons in HEPS can be degraded to 0.8~1.6 GeV, and are good option for the test for CEPC calorimeter.</a:t>
            </a: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2418D5C6-2341-5158-27AF-52CB8FE1D4D1}"/>
              </a:ext>
            </a:extLst>
          </p:cNvPr>
          <p:cNvGrpSpPr/>
          <p:nvPr/>
        </p:nvGrpSpPr>
        <p:grpSpPr>
          <a:xfrm>
            <a:off x="3979252" y="4026991"/>
            <a:ext cx="4798414" cy="2137170"/>
            <a:chOff x="3959506" y="3910052"/>
            <a:chExt cx="4798414" cy="2137170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983480E2-E9E8-26EC-8BF2-90459A519A4D}"/>
                </a:ext>
              </a:extLst>
            </p:cNvPr>
            <p:cNvGrpSpPr/>
            <p:nvPr/>
          </p:nvGrpSpPr>
          <p:grpSpPr>
            <a:xfrm>
              <a:off x="3959506" y="4260422"/>
              <a:ext cx="859266" cy="1036320"/>
              <a:chOff x="3729294" y="4460240"/>
              <a:chExt cx="859266" cy="1036320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grpSpPr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0259917E-03AB-88BB-4C9A-C9B0028BC001}"/>
                  </a:ext>
                </a:extLst>
              </p:cNvPr>
              <p:cNvSpPr/>
              <p:nvPr/>
            </p:nvSpPr>
            <p:spPr>
              <a:xfrm>
                <a:off x="3729294" y="4592320"/>
                <a:ext cx="751266" cy="77216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FA3C9580-518E-5E5F-8FDB-F25DF7A68617}"/>
                  </a:ext>
                </a:extLst>
              </p:cNvPr>
              <p:cNvSpPr/>
              <p:nvPr/>
            </p:nvSpPr>
            <p:spPr>
              <a:xfrm>
                <a:off x="4480560" y="4460240"/>
                <a:ext cx="108000" cy="1036320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4FB4E9F2-583C-3EF0-D0C1-CD304F7E5740}"/>
                </a:ext>
              </a:extLst>
            </p:cNvPr>
            <p:cNvGrpSpPr/>
            <p:nvPr/>
          </p:nvGrpSpPr>
          <p:grpSpPr>
            <a:xfrm>
              <a:off x="5451499" y="3910052"/>
              <a:ext cx="309221" cy="1737060"/>
              <a:chOff x="4883542" y="4128180"/>
              <a:chExt cx="253951" cy="173706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8" name="等腰三角形 17">
                <a:extLst>
                  <a:ext uri="{FF2B5EF4-FFF2-40B4-BE49-F238E27FC236}">
                    <a16:creationId xmlns:a16="http://schemas.microsoft.com/office/drawing/2014/main" id="{F47A5089-2282-238D-A6A1-178CB8671DD6}"/>
                  </a:ext>
                </a:extLst>
              </p:cNvPr>
              <p:cNvSpPr/>
              <p:nvPr/>
            </p:nvSpPr>
            <p:spPr>
              <a:xfrm>
                <a:off x="4883542" y="4684733"/>
                <a:ext cx="253950" cy="1180507"/>
              </a:xfrm>
              <a:prstGeom prst="triangle">
                <a:avLst>
                  <a:gd name="adj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  <p:sp>
            <p:nvSpPr>
              <p:cNvPr id="19" name="等腰三角形 18">
                <a:extLst>
                  <a:ext uri="{FF2B5EF4-FFF2-40B4-BE49-F238E27FC236}">
                    <a16:creationId xmlns:a16="http://schemas.microsoft.com/office/drawing/2014/main" id="{A46ED9D3-F04D-260D-DD8D-2CC518BC7BE9}"/>
                  </a:ext>
                </a:extLst>
              </p:cNvPr>
              <p:cNvSpPr/>
              <p:nvPr/>
            </p:nvSpPr>
            <p:spPr>
              <a:xfrm rot="10800000">
                <a:off x="4883543" y="4128180"/>
                <a:ext cx="253950" cy="1180507"/>
              </a:xfrm>
              <a:prstGeom prst="triangle">
                <a:avLst>
                  <a:gd name="adj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118D65F3-4232-17F4-70BB-829867075290}"/>
                </a:ext>
              </a:extLst>
            </p:cNvPr>
            <p:cNvGrpSpPr/>
            <p:nvPr/>
          </p:nvGrpSpPr>
          <p:grpSpPr>
            <a:xfrm>
              <a:off x="6789737" y="3955035"/>
              <a:ext cx="853440" cy="1647093"/>
              <a:chOff x="5963920" y="4110107"/>
              <a:chExt cx="853440" cy="1647093"/>
            </a:xfrm>
          </p:grpSpPr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1C5CBB91-492D-15FC-8695-10DB1CCCED4C}"/>
                  </a:ext>
                </a:extLst>
              </p:cNvPr>
              <p:cNvSpPr/>
              <p:nvPr/>
            </p:nvSpPr>
            <p:spPr>
              <a:xfrm>
                <a:off x="5963920" y="4110107"/>
                <a:ext cx="853440" cy="68541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E2A8451B-D93C-A336-CEA3-C3FCE61365C2}"/>
                  </a:ext>
                </a:extLst>
              </p:cNvPr>
              <p:cNvSpPr/>
              <p:nvPr/>
            </p:nvSpPr>
            <p:spPr>
              <a:xfrm>
                <a:off x="5963920" y="5071787"/>
                <a:ext cx="853440" cy="68541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940CB635-4172-5A65-CF28-7695A5C8FD66}"/>
                </a:ext>
              </a:extLst>
            </p:cNvPr>
            <p:cNvGrpSpPr/>
            <p:nvPr/>
          </p:nvGrpSpPr>
          <p:grpSpPr>
            <a:xfrm>
              <a:off x="4826000" y="4122009"/>
              <a:ext cx="3931920" cy="1348740"/>
              <a:chOff x="4531360" y="4322064"/>
              <a:chExt cx="3931920" cy="1348740"/>
            </a:xfrm>
          </p:grpSpPr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59853BDF-542B-1BB3-1010-993C325CAF35}"/>
                  </a:ext>
                </a:extLst>
              </p:cNvPr>
              <p:cNvSpPr/>
              <p:nvPr/>
            </p:nvSpPr>
            <p:spPr>
              <a:xfrm>
                <a:off x="4531360" y="4852416"/>
                <a:ext cx="3931920" cy="91440"/>
              </a:xfrm>
              <a:custGeom>
                <a:avLst/>
                <a:gdLst>
                  <a:gd name="connsiteX0" fmla="*/ 0 w 3931920"/>
                  <a:gd name="connsiteY0" fmla="*/ 91440 h 91440"/>
                  <a:gd name="connsiteX1" fmla="*/ 2261616 w 3931920"/>
                  <a:gd name="connsiteY1" fmla="*/ 79248 h 91440"/>
                  <a:gd name="connsiteX2" fmla="*/ 3931920 w 3931920"/>
                  <a:gd name="connsiteY2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31920" h="91440">
                    <a:moveTo>
                      <a:pt x="0" y="91440"/>
                    </a:moveTo>
                    <a:lnTo>
                      <a:pt x="2261616" y="79248"/>
                    </a:lnTo>
                    <a:cubicBezTo>
                      <a:pt x="2916936" y="64008"/>
                      <a:pt x="3424428" y="32004"/>
                      <a:pt x="3931920" y="0"/>
                    </a:cubicBez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id="{A7E15F86-6A59-DA46-B8B8-C3D2CAA7CE3D}"/>
                  </a:ext>
                </a:extLst>
              </p:cNvPr>
              <p:cNvSpPr/>
              <p:nvPr/>
            </p:nvSpPr>
            <p:spPr>
              <a:xfrm>
                <a:off x="4531360" y="5004816"/>
                <a:ext cx="3925824" cy="45719"/>
              </a:xfrm>
              <a:custGeom>
                <a:avLst/>
                <a:gdLst>
                  <a:gd name="connsiteX0" fmla="*/ 0 w 3925824"/>
                  <a:gd name="connsiteY0" fmla="*/ 0 h 164592"/>
                  <a:gd name="connsiteX1" fmla="*/ 2237232 w 3925824"/>
                  <a:gd name="connsiteY1" fmla="*/ 24384 h 164592"/>
                  <a:gd name="connsiteX2" fmla="*/ 3925824 w 3925824"/>
                  <a:gd name="connsiteY2" fmla="*/ 164592 h 16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25824" h="164592">
                    <a:moveTo>
                      <a:pt x="0" y="0"/>
                    </a:moveTo>
                    <a:lnTo>
                      <a:pt x="2237232" y="24384"/>
                    </a:lnTo>
                    <a:cubicBezTo>
                      <a:pt x="2891536" y="51816"/>
                      <a:pt x="3408680" y="108204"/>
                      <a:pt x="3925824" y="164592"/>
                    </a:cubicBez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id="{414CE3F9-3FE3-6E64-F451-A5F24F65C138}"/>
                  </a:ext>
                </a:extLst>
              </p:cNvPr>
              <p:cNvSpPr/>
              <p:nvPr/>
            </p:nvSpPr>
            <p:spPr>
              <a:xfrm>
                <a:off x="4531360" y="4945380"/>
                <a:ext cx="3913632" cy="30480"/>
              </a:xfrm>
              <a:custGeom>
                <a:avLst/>
                <a:gdLst>
                  <a:gd name="connsiteX0" fmla="*/ 0 w 3913632"/>
                  <a:gd name="connsiteY0" fmla="*/ 30480 h 30480"/>
                  <a:gd name="connsiteX1" fmla="*/ 2974848 w 3913632"/>
                  <a:gd name="connsiteY1" fmla="*/ 12192 h 30480"/>
                  <a:gd name="connsiteX2" fmla="*/ 3913632 w 3913632"/>
                  <a:gd name="connsiteY2" fmla="*/ 0 h 3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13632" h="30480">
                    <a:moveTo>
                      <a:pt x="0" y="30480"/>
                    </a:moveTo>
                    <a:lnTo>
                      <a:pt x="2974848" y="12192"/>
                    </a:lnTo>
                    <a:lnTo>
                      <a:pt x="3913632" y="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id="{04F76BD9-00DE-CEDF-ECAD-A75CF4E795BB}"/>
                  </a:ext>
                </a:extLst>
              </p:cNvPr>
              <p:cNvSpPr/>
              <p:nvPr/>
            </p:nvSpPr>
            <p:spPr>
              <a:xfrm>
                <a:off x="4531360" y="4541520"/>
                <a:ext cx="2103120" cy="365760"/>
              </a:xfrm>
              <a:custGeom>
                <a:avLst/>
                <a:gdLst>
                  <a:gd name="connsiteX0" fmla="*/ 0 w 2103120"/>
                  <a:gd name="connsiteY0" fmla="*/ 365760 h 365760"/>
                  <a:gd name="connsiteX1" fmla="*/ 835152 w 2103120"/>
                  <a:gd name="connsiteY1" fmla="*/ 353568 h 365760"/>
                  <a:gd name="connsiteX2" fmla="*/ 1341120 w 2103120"/>
                  <a:gd name="connsiteY2" fmla="*/ 268224 h 365760"/>
                  <a:gd name="connsiteX3" fmla="*/ 2103120 w 2103120"/>
                  <a:gd name="connsiteY3" fmla="*/ 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3120" h="365760">
                    <a:moveTo>
                      <a:pt x="0" y="365760"/>
                    </a:moveTo>
                    <a:lnTo>
                      <a:pt x="835152" y="353568"/>
                    </a:lnTo>
                    <a:cubicBezTo>
                      <a:pt x="1058672" y="337312"/>
                      <a:pt x="1129792" y="327152"/>
                      <a:pt x="1341120" y="268224"/>
                    </a:cubicBezTo>
                    <a:cubicBezTo>
                      <a:pt x="1552448" y="209296"/>
                      <a:pt x="1827784" y="104648"/>
                      <a:pt x="2103120" y="0"/>
                    </a:cubicBez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任意多边形: 形状 30">
                <a:extLst>
                  <a:ext uri="{FF2B5EF4-FFF2-40B4-BE49-F238E27FC236}">
                    <a16:creationId xmlns:a16="http://schemas.microsoft.com/office/drawing/2014/main" id="{22CEDB86-6BD6-2945-1C9D-C9FB1CD4589F}"/>
                  </a:ext>
                </a:extLst>
              </p:cNvPr>
              <p:cNvSpPr/>
              <p:nvPr/>
            </p:nvSpPr>
            <p:spPr>
              <a:xfrm>
                <a:off x="4531360" y="5035296"/>
                <a:ext cx="2042160" cy="335280"/>
              </a:xfrm>
              <a:custGeom>
                <a:avLst/>
                <a:gdLst>
                  <a:gd name="connsiteX0" fmla="*/ 0 w 2042160"/>
                  <a:gd name="connsiteY0" fmla="*/ 0 h 335280"/>
                  <a:gd name="connsiteX1" fmla="*/ 688848 w 2042160"/>
                  <a:gd name="connsiteY1" fmla="*/ 24384 h 335280"/>
                  <a:gd name="connsiteX2" fmla="*/ 1164336 w 2042160"/>
                  <a:gd name="connsiteY2" fmla="*/ 103632 h 335280"/>
                  <a:gd name="connsiteX3" fmla="*/ 2042160 w 2042160"/>
                  <a:gd name="connsiteY3" fmla="*/ 33528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42160" h="335280">
                    <a:moveTo>
                      <a:pt x="0" y="0"/>
                    </a:moveTo>
                    <a:cubicBezTo>
                      <a:pt x="247396" y="3556"/>
                      <a:pt x="494792" y="7112"/>
                      <a:pt x="688848" y="24384"/>
                    </a:cubicBezTo>
                    <a:cubicBezTo>
                      <a:pt x="882904" y="41656"/>
                      <a:pt x="938784" y="51816"/>
                      <a:pt x="1164336" y="103632"/>
                    </a:cubicBezTo>
                    <a:cubicBezTo>
                      <a:pt x="1389888" y="155448"/>
                      <a:pt x="1716024" y="245364"/>
                      <a:pt x="2042160" y="335280"/>
                    </a:cubicBez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:a16="http://schemas.microsoft.com/office/drawing/2014/main" id="{5F9E6246-6F9E-F050-F9CA-39E59EAB261D}"/>
                  </a:ext>
                </a:extLst>
              </p:cNvPr>
              <p:cNvSpPr/>
              <p:nvPr/>
            </p:nvSpPr>
            <p:spPr>
              <a:xfrm>
                <a:off x="4531360" y="4322064"/>
                <a:ext cx="1963737" cy="609600"/>
              </a:xfrm>
              <a:custGeom>
                <a:avLst/>
                <a:gdLst>
                  <a:gd name="connsiteX0" fmla="*/ 0 w 2128912"/>
                  <a:gd name="connsiteY0" fmla="*/ 609600 h 609600"/>
                  <a:gd name="connsiteX1" fmla="*/ 847344 w 2128912"/>
                  <a:gd name="connsiteY1" fmla="*/ 518160 h 609600"/>
                  <a:gd name="connsiteX2" fmla="*/ 1938528 w 2128912"/>
                  <a:gd name="connsiteY2" fmla="*/ 115824 h 609600"/>
                  <a:gd name="connsiteX3" fmla="*/ 2121408 w 2128912"/>
                  <a:gd name="connsiteY3" fmla="*/ 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912" h="609600">
                    <a:moveTo>
                      <a:pt x="0" y="609600"/>
                    </a:moveTo>
                    <a:cubicBezTo>
                      <a:pt x="262128" y="605028"/>
                      <a:pt x="524256" y="600456"/>
                      <a:pt x="847344" y="518160"/>
                    </a:cubicBezTo>
                    <a:cubicBezTo>
                      <a:pt x="1170432" y="435864"/>
                      <a:pt x="1726184" y="202184"/>
                      <a:pt x="1938528" y="115824"/>
                    </a:cubicBezTo>
                    <a:cubicBezTo>
                      <a:pt x="2150872" y="29464"/>
                      <a:pt x="2136140" y="14732"/>
                      <a:pt x="2121408" y="0"/>
                    </a:cubicBez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: 形状 32">
                <a:extLst>
                  <a:ext uri="{FF2B5EF4-FFF2-40B4-BE49-F238E27FC236}">
                    <a16:creationId xmlns:a16="http://schemas.microsoft.com/office/drawing/2014/main" id="{0525DBDA-DB8B-AA93-2D3D-DEE606D8DB07}"/>
                  </a:ext>
                </a:extLst>
              </p:cNvPr>
              <p:cNvSpPr/>
              <p:nvPr/>
            </p:nvSpPr>
            <p:spPr>
              <a:xfrm>
                <a:off x="4531360" y="4982634"/>
                <a:ext cx="2121408" cy="688170"/>
              </a:xfrm>
              <a:custGeom>
                <a:avLst/>
                <a:gdLst>
                  <a:gd name="connsiteX0" fmla="*/ 0 w 2121408"/>
                  <a:gd name="connsiteY0" fmla="*/ 5418 h 688170"/>
                  <a:gd name="connsiteX1" fmla="*/ 670560 w 2121408"/>
                  <a:gd name="connsiteY1" fmla="*/ 54186 h 688170"/>
                  <a:gd name="connsiteX2" fmla="*/ 1609344 w 2121408"/>
                  <a:gd name="connsiteY2" fmla="*/ 395562 h 688170"/>
                  <a:gd name="connsiteX3" fmla="*/ 2121408 w 2121408"/>
                  <a:gd name="connsiteY3" fmla="*/ 688170 h 688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1408" h="688170">
                    <a:moveTo>
                      <a:pt x="0" y="5418"/>
                    </a:moveTo>
                    <a:cubicBezTo>
                      <a:pt x="201168" y="-2710"/>
                      <a:pt x="402336" y="-10838"/>
                      <a:pt x="670560" y="54186"/>
                    </a:cubicBezTo>
                    <a:cubicBezTo>
                      <a:pt x="938784" y="119210"/>
                      <a:pt x="1367536" y="289898"/>
                      <a:pt x="1609344" y="395562"/>
                    </a:cubicBezTo>
                    <a:cubicBezTo>
                      <a:pt x="1851152" y="501226"/>
                      <a:pt x="1986280" y="594698"/>
                      <a:pt x="2121408" y="688170"/>
                    </a:cubicBez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C97D933F-298B-74B4-E349-674036B8543B}"/>
                </a:ext>
              </a:extLst>
            </p:cNvPr>
            <p:cNvSpPr txBox="1"/>
            <p:nvPr/>
          </p:nvSpPr>
          <p:spPr>
            <a:xfrm>
              <a:off x="4821737" y="5647112"/>
              <a:ext cx="15687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latin typeface="Book Antiqua" panose="02040602050305030304" pitchFamily="18" charset="0"/>
                  <a:ea typeface="华文楷体" panose="02010600040101010101" pitchFamily="2" charset="-122"/>
                </a:rPr>
                <a:t>Degrader</a:t>
              </a:r>
              <a:endParaRPr lang="zh-CN" altLang="en-US" sz="2000" b="1" dirty="0">
                <a:latin typeface="Book Antiqua" panose="02040602050305030304" pitchFamily="18" charset="0"/>
                <a:ea typeface="华文楷体" panose="02010600040101010101" pitchFamily="2" charset="-122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1015BA73-A611-0AD6-A03D-56C929079E9A}"/>
                </a:ext>
              </a:extLst>
            </p:cNvPr>
            <p:cNvSpPr txBox="1"/>
            <p:nvPr/>
          </p:nvSpPr>
          <p:spPr>
            <a:xfrm>
              <a:off x="6530308" y="5647112"/>
              <a:ext cx="14438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latin typeface="Book Antiqua" panose="02040602050305030304" pitchFamily="18" charset="0"/>
                  <a:ea typeface="华文楷体" panose="02010600040101010101" pitchFamily="2" charset="-122"/>
                </a:rPr>
                <a:t>Collimator</a:t>
              </a:r>
              <a:endParaRPr lang="zh-CN" altLang="en-US" sz="2000" b="1" dirty="0">
                <a:latin typeface="Book Antiqua" panose="02040602050305030304" pitchFamily="18" charset="0"/>
                <a:ea typeface="华文楷体" panose="02010600040101010101" pitchFamily="2" charset="-122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0BE1E0C5-1BB4-A28B-1117-62D8C50ADECE}"/>
              </a:ext>
            </a:extLst>
          </p:cNvPr>
          <p:cNvGrpSpPr/>
          <p:nvPr/>
        </p:nvGrpSpPr>
        <p:grpSpPr>
          <a:xfrm>
            <a:off x="8940800" y="3928649"/>
            <a:ext cx="2905760" cy="2167114"/>
            <a:chOff x="8940800" y="3827049"/>
            <a:chExt cx="2905760" cy="2167114"/>
          </a:xfrm>
        </p:grpSpPr>
        <p:cxnSp>
          <p:nvCxnSpPr>
            <p:cNvPr id="45" name="直接箭头连接符 44">
              <a:extLst>
                <a:ext uri="{FF2B5EF4-FFF2-40B4-BE49-F238E27FC236}">
                  <a16:creationId xmlns:a16="http://schemas.microsoft.com/office/drawing/2014/main" id="{AC65B511-AD98-B0D7-701C-31DFF1013A90}"/>
                </a:ext>
              </a:extLst>
            </p:cNvPr>
            <p:cNvCxnSpPr>
              <a:cxnSpLocks/>
            </p:cNvCxnSpPr>
            <p:nvPr/>
          </p:nvCxnSpPr>
          <p:spPr>
            <a:xfrm>
              <a:off x="8940800" y="5669340"/>
              <a:ext cx="2905760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id="{F1536024-101D-A4AC-10A2-A3849884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40800" y="3827049"/>
              <a:ext cx="0" cy="1842291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DB267D03-24F1-B9BB-6A04-42095C688A16}"/>
                </a:ext>
              </a:extLst>
            </p:cNvPr>
            <p:cNvSpPr/>
            <p:nvPr/>
          </p:nvSpPr>
          <p:spPr>
            <a:xfrm>
              <a:off x="8942070" y="4231061"/>
              <a:ext cx="2372374" cy="1438279"/>
            </a:xfrm>
            <a:custGeom>
              <a:avLst/>
              <a:gdLst>
                <a:gd name="connsiteX0" fmla="*/ 0 w 1920240"/>
                <a:gd name="connsiteY0" fmla="*/ 1374495 h 1438279"/>
                <a:gd name="connsiteX1" fmla="*/ 304800 w 1920240"/>
                <a:gd name="connsiteY1" fmla="*/ 1347825 h 1438279"/>
                <a:gd name="connsiteX2" fmla="*/ 605790 w 1920240"/>
                <a:gd name="connsiteY2" fmla="*/ 1294485 h 1438279"/>
                <a:gd name="connsiteX3" fmla="*/ 967740 w 1920240"/>
                <a:gd name="connsiteY3" fmla="*/ 1176375 h 1438279"/>
                <a:gd name="connsiteX4" fmla="*/ 1230630 w 1920240"/>
                <a:gd name="connsiteY4" fmla="*/ 993495 h 1438279"/>
                <a:gd name="connsiteX5" fmla="*/ 1360170 w 1920240"/>
                <a:gd name="connsiteY5" fmla="*/ 593445 h 1438279"/>
                <a:gd name="connsiteX6" fmla="*/ 1421130 w 1920240"/>
                <a:gd name="connsiteY6" fmla="*/ 178155 h 1438279"/>
                <a:gd name="connsiteX7" fmla="*/ 1482090 w 1920240"/>
                <a:gd name="connsiteY7" fmla="*/ 21945 h 1438279"/>
                <a:gd name="connsiteX8" fmla="*/ 1535430 w 1920240"/>
                <a:gd name="connsiteY8" fmla="*/ 25755 h 1438279"/>
                <a:gd name="connsiteX9" fmla="*/ 1569720 w 1920240"/>
                <a:gd name="connsiteY9" fmla="*/ 250545 h 1438279"/>
                <a:gd name="connsiteX10" fmla="*/ 1600200 w 1920240"/>
                <a:gd name="connsiteY10" fmla="*/ 559155 h 1438279"/>
                <a:gd name="connsiteX11" fmla="*/ 1642110 w 1920240"/>
                <a:gd name="connsiteY11" fmla="*/ 974445 h 1438279"/>
                <a:gd name="connsiteX12" fmla="*/ 1699260 w 1920240"/>
                <a:gd name="connsiteY12" fmla="*/ 1248765 h 1438279"/>
                <a:gd name="connsiteX13" fmla="*/ 1824990 w 1920240"/>
                <a:gd name="connsiteY13" fmla="*/ 1412595 h 1438279"/>
                <a:gd name="connsiteX14" fmla="*/ 1920240 w 1920240"/>
                <a:gd name="connsiteY14" fmla="*/ 1435455 h 1438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20240" h="1438279">
                  <a:moveTo>
                    <a:pt x="0" y="1374495"/>
                  </a:moveTo>
                  <a:cubicBezTo>
                    <a:pt x="101917" y="1367827"/>
                    <a:pt x="203835" y="1361160"/>
                    <a:pt x="304800" y="1347825"/>
                  </a:cubicBezTo>
                  <a:cubicBezTo>
                    <a:pt x="405765" y="1334490"/>
                    <a:pt x="495300" y="1323060"/>
                    <a:pt x="605790" y="1294485"/>
                  </a:cubicBezTo>
                  <a:cubicBezTo>
                    <a:pt x="716280" y="1265910"/>
                    <a:pt x="863600" y="1226540"/>
                    <a:pt x="967740" y="1176375"/>
                  </a:cubicBezTo>
                  <a:cubicBezTo>
                    <a:pt x="1071880" y="1126210"/>
                    <a:pt x="1165225" y="1090650"/>
                    <a:pt x="1230630" y="993495"/>
                  </a:cubicBezTo>
                  <a:cubicBezTo>
                    <a:pt x="1296035" y="896340"/>
                    <a:pt x="1328420" y="729335"/>
                    <a:pt x="1360170" y="593445"/>
                  </a:cubicBezTo>
                  <a:cubicBezTo>
                    <a:pt x="1391920" y="457555"/>
                    <a:pt x="1400810" y="273405"/>
                    <a:pt x="1421130" y="178155"/>
                  </a:cubicBezTo>
                  <a:cubicBezTo>
                    <a:pt x="1441450" y="82905"/>
                    <a:pt x="1463040" y="47345"/>
                    <a:pt x="1482090" y="21945"/>
                  </a:cubicBezTo>
                  <a:cubicBezTo>
                    <a:pt x="1501140" y="-3455"/>
                    <a:pt x="1520825" y="-12345"/>
                    <a:pt x="1535430" y="25755"/>
                  </a:cubicBezTo>
                  <a:cubicBezTo>
                    <a:pt x="1550035" y="63855"/>
                    <a:pt x="1558925" y="161645"/>
                    <a:pt x="1569720" y="250545"/>
                  </a:cubicBezTo>
                  <a:cubicBezTo>
                    <a:pt x="1580515" y="339445"/>
                    <a:pt x="1588135" y="438505"/>
                    <a:pt x="1600200" y="559155"/>
                  </a:cubicBezTo>
                  <a:cubicBezTo>
                    <a:pt x="1612265" y="679805"/>
                    <a:pt x="1625600" y="859510"/>
                    <a:pt x="1642110" y="974445"/>
                  </a:cubicBezTo>
                  <a:cubicBezTo>
                    <a:pt x="1658620" y="1089380"/>
                    <a:pt x="1668780" y="1175740"/>
                    <a:pt x="1699260" y="1248765"/>
                  </a:cubicBezTo>
                  <a:cubicBezTo>
                    <a:pt x="1729740" y="1321790"/>
                    <a:pt x="1788160" y="1381480"/>
                    <a:pt x="1824990" y="1412595"/>
                  </a:cubicBezTo>
                  <a:cubicBezTo>
                    <a:pt x="1861820" y="1443710"/>
                    <a:pt x="1891030" y="1439582"/>
                    <a:pt x="1920240" y="1435455"/>
                  </a:cubicBezTo>
                </a:path>
              </a:pathLst>
            </a:custGeom>
            <a:noFill/>
            <a:ln w="254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5182113E-5035-02C2-A807-A74C3CF7E0E6}"/>
                </a:ext>
              </a:extLst>
            </p:cNvPr>
            <p:cNvSpPr txBox="1"/>
            <p:nvPr/>
          </p:nvSpPr>
          <p:spPr>
            <a:xfrm>
              <a:off x="11183265" y="5686386"/>
              <a:ext cx="6632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400" b="1" dirty="0">
                  <a:latin typeface="Book Antiqua" panose="02040602050305030304" pitchFamily="18" charset="0"/>
                  <a:ea typeface="华文楷体" panose="02010600040101010101" pitchFamily="2" charset="-122"/>
                </a:rPr>
                <a:t>E</a:t>
              </a:r>
              <a:r>
                <a:rPr lang="en-US" altLang="zh-CN" sz="1400" b="1" baseline="-25000" dirty="0">
                  <a:latin typeface="Book Antiqua" panose="02040602050305030304" pitchFamily="18" charset="0"/>
                  <a:ea typeface="华文楷体" panose="02010600040101010101" pitchFamily="2" charset="-122"/>
                </a:rPr>
                <a:t>proton</a:t>
              </a:r>
              <a:endParaRPr lang="zh-CN" altLang="en-US" sz="1400" b="1" dirty="0">
                <a:latin typeface="Book Antiqua" panose="02040602050305030304" pitchFamily="18" charset="0"/>
                <a:ea typeface="华文楷体" panose="02010600040101010101" pitchFamily="2" charset="-122"/>
              </a:endParaRPr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54179581-D511-A0C0-2275-4FEE1A9E8358}"/>
                </a:ext>
              </a:extLst>
            </p:cNvPr>
            <p:cNvSpPr/>
            <p:nvPr/>
          </p:nvSpPr>
          <p:spPr>
            <a:xfrm>
              <a:off x="11283963" y="3977539"/>
              <a:ext cx="162279" cy="1691741"/>
            </a:xfrm>
            <a:custGeom>
              <a:avLst/>
              <a:gdLst>
                <a:gd name="connsiteX0" fmla="*/ 0 w 453390"/>
                <a:gd name="connsiteY0" fmla="*/ 1691741 h 1691741"/>
                <a:gd name="connsiteX1" fmla="*/ 125730 w 453390"/>
                <a:gd name="connsiteY1" fmla="*/ 1657451 h 1691741"/>
                <a:gd name="connsiteX2" fmla="*/ 194310 w 453390"/>
                <a:gd name="connsiteY2" fmla="*/ 1520291 h 1691741"/>
                <a:gd name="connsiteX3" fmla="*/ 262890 w 453390"/>
                <a:gd name="connsiteY3" fmla="*/ 906881 h 1691741"/>
                <a:gd name="connsiteX4" fmla="*/ 293370 w 453390"/>
                <a:gd name="connsiteY4" fmla="*/ 101 h 1691741"/>
                <a:gd name="connsiteX5" fmla="*/ 339090 w 453390"/>
                <a:gd name="connsiteY5" fmla="*/ 964031 h 1691741"/>
                <a:gd name="connsiteX6" fmla="*/ 381000 w 453390"/>
                <a:gd name="connsiteY6" fmla="*/ 1569821 h 1691741"/>
                <a:gd name="connsiteX7" fmla="*/ 453390 w 453390"/>
                <a:gd name="connsiteY7" fmla="*/ 1691741 h 169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390" h="1691741">
                  <a:moveTo>
                    <a:pt x="0" y="1691741"/>
                  </a:moveTo>
                  <a:cubicBezTo>
                    <a:pt x="46672" y="1688883"/>
                    <a:pt x="93345" y="1686026"/>
                    <a:pt x="125730" y="1657451"/>
                  </a:cubicBezTo>
                  <a:cubicBezTo>
                    <a:pt x="158115" y="1628876"/>
                    <a:pt x="171450" y="1645386"/>
                    <a:pt x="194310" y="1520291"/>
                  </a:cubicBezTo>
                  <a:cubicBezTo>
                    <a:pt x="217170" y="1395196"/>
                    <a:pt x="246380" y="1160246"/>
                    <a:pt x="262890" y="906881"/>
                  </a:cubicBezTo>
                  <a:cubicBezTo>
                    <a:pt x="279400" y="653516"/>
                    <a:pt x="280670" y="-9424"/>
                    <a:pt x="293370" y="101"/>
                  </a:cubicBezTo>
                  <a:cubicBezTo>
                    <a:pt x="306070" y="9626"/>
                    <a:pt x="324485" y="702411"/>
                    <a:pt x="339090" y="964031"/>
                  </a:cubicBezTo>
                  <a:cubicBezTo>
                    <a:pt x="353695" y="1225651"/>
                    <a:pt x="361950" y="1448536"/>
                    <a:pt x="381000" y="1569821"/>
                  </a:cubicBezTo>
                  <a:cubicBezTo>
                    <a:pt x="400050" y="1691106"/>
                    <a:pt x="426720" y="1691423"/>
                    <a:pt x="453390" y="1691741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B4021046-D7F4-C088-BFC2-CBED7B016AFE}"/>
                </a:ext>
              </a:extLst>
            </p:cNvPr>
            <p:cNvSpPr txBox="1"/>
            <p:nvPr/>
          </p:nvSpPr>
          <p:spPr>
            <a:xfrm>
              <a:off x="9201534" y="4085433"/>
              <a:ext cx="178661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1.6 GeV proton beam</a:t>
              </a:r>
            </a:p>
            <a:p>
              <a:pPr>
                <a:spcAft>
                  <a:spcPts val="1200"/>
                </a:spcAft>
              </a:pP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Degraded proton beam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B32E5DA2-0FFD-730B-E8B2-A2F717AFCDB9}"/>
                </a:ext>
              </a:extLst>
            </p:cNvPr>
            <p:cNvCxnSpPr/>
            <p:nvPr/>
          </p:nvCxnSpPr>
          <p:spPr>
            <a:xfrm>
              <a:off x="9000396" y="4227553"/>
              <a:ext cx="180000" cy="0"/>
            </a:xfrm>
            <a:prstGeom prst="line">
              <a:avLst/>
            </a:prstGeom>
            <a:ln w="254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id="{464A8EAB-A8F1-16F9-3D0A-89E2F51BFD06}"/>
                </a:ext>
              </a:extLst>
            </p:cNvPr>
            <p:cNvCxnSpPr/>
            <p:nvPr/>
          </p:nvCxnSpPr>
          <p:spPr>
            <a:xfrm>
              <a:off x="9000396" y="4566752"/>
              <a:ext cx="180000" cy="0"/>
            </a:xfrm>
            <a:prstGeom prst="line">
              <a:avLst/>
            </a:prstGeom>
            <a:ln w="25400">
              <a:solidFill>
                <a:srgbClr val="0000FF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E2BF16D5-6086-4346-B348-EF6FF0433AA3}"/>
              </a:ext>
            </a:extLst>
          </p:cNvPr>
          <p:cNvSpPr txBox="1"/>
          <p:nvPr/>
        </p:nvSpPr>
        <p:spPr>
          <a:xfrm>
            <a:off x="590309" y="3110073"/>
            <a:ext cx="3075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b="1" dirty="0">
                <a:solidFill>
                  <a:srgbClr val="FFFF00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ECAL of CEPC</a:t>
            </a:r>
            <a:endParaRPr lang="zh-CN" altLang="en-US" b="1" dirty="0">
              <a:solidFill>
                <a:srgbClr val="FFFF00"/>
              </a:solidFill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B63CD904-6ACC-4F99-B286-90C13605F0B6}"/>
              </a:ext>
            </a:extLst>
          </p:cNvPr>
          <p:cNvSpPr txBox="1"/>
          <p:nvPr/>
        </p:nvSpPr>
        <p:spPr>
          <a:xfrm>
            <a:off x="424229" y="5653148"/>
            <a:ext cx="324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b="1" dirty="0">
                <a:solidFill>
                  <a:srgbClr val="FFFF00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Calorimeter Prototype</a:t>
            </a:r>
            <a:endParaRPr lang="zh-CN" altLang="en-US" b="1" dirty="0">
              <a:solidFill>
                <a:srgbClr val="FFFF00"/>
              </a:solidFill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877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6FD77C-89F4-6247-614A-325420B22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228" y="203891"/>
            <a:ext cx="9615317" cy="581922"/>
          </a:xfrm>
        </p:spPr>
        <p:txBody>
          <a:bodyPr/>
          <a:lstStyle/>
          <a:p>
            <a:r>
              <a:rPr lang="en-US" altLang="zh-CN" sz="3600" dirty="0"/>
              <a:t>2.2.2 Proton Energy Measurement Device</a:t>
            </a:r>
            <a:endParaRPr lang="zh-CN" altLang="en-US" sz="3600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425E5F15-A032-AB9A-EE4F-EBC47BE81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pic>
        <p:nvPicPr>
          <p:cNvPr id="4" name="LEMS动画视频">
            <a:hlinkClick r:id="" action="ppaction://media"/>
            <a:extLst>
              <a:ext uri="{FF2B5EF4-FFF2-40B4-BE49-F238E27FC236}">
                <a16:creationId xmlns:a16="http://schemas.microsoft.com/office/drawing/2014/main" id="{BC45FF85-BAD8-7C05-9BAA-16B7D5046EF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6666" t="18667" r="6684" b="29111"/>
          <a:stretch/>
        </p:blipFill>
        <p:spPr>
          <a:xfrm>
            <a:off x="563777" y="3795534"/>
            <a:ext cx="5243683" cy="23702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0690B02-2CC3-01F8-C528-7A200F9F98DD}"/>
                  </a:ext>
                </a:extLst>
              </p:cNvPr>
              <p:cNvSpPr txBox="1"/>
              <p:nvPr/>
            </p:nvSpPr>
            <p:spPr>
              <a:xfrm>
                <a:off x="498241" y="1067010"/>
                <a:ext cx="8711799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24000" indent="-324000"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altLang="zh-CN" sz="2400" kern="0" dirty="0">
                    <a:solidFill>
                      <a:prstClr val="black"/>
                    </a:solidFill>
                  </a:rPr>
                  <a:t>LGAD is utilized to measure energy.</a:t>
                </a:r>
              </a:p>
              <a:p>
                <a:pPr marL="324000" indent="-324000"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altLang="zh-CN" sz="2400" kern="0" dirty="0">
                    <a:solidFill>
                      <a:prstClr val="black"/>
                    </a:solidFill>
                  </a:rPr>
                  <a:t>LGAD is fast </a:t>
                </a:r>
                <a14:m>
                  <m:oMath xmlns:m="http://schemas.openxmlformats.org/officeDocument/2006/math">
                    <m:r>
                      <a:rPr lang="en-US" altLang="zh-CN" sz="2400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2400" kern="0" dirty="0">
                    <a:solidFill>
                      <a:prstClr val="black"/>
                    </a:solidFill>
                  </a:rPr>
                  <a:t> TOF of proton </a:t>
                </a:r>
                <a14:m>
                  <m:oMath xmlns:m="http://schemas.openxmlformats.org/officeDocument/2006/math">
                    <m:r>
                      <a:rPr lang="en-US" altLang="zh-CN" sz="2400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2400" kern="0" dirty="0">
                    <a:solidFill>
                      <a:prstClr val="black"/>
                    </a:solidFill>
                  </a:rPr>
                  <a:t> energy.</a:t>
                </a:r>
              </a:p>
              <a:p>
                <a:pPr marL="324000" indent="-324000"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altLang="zh-CN" sz="2400" kern="0" dirty="0">
                    <a:solidFill>
                      <a:prstClr val="black"/>
                    </a:solidFill>
                  </a:rPr>
                  <a:t>Measure the energy of proton with res. &lt;1% @ 1.6GeV.</a:t>
                </a:r>
                <a:endParaRPr lang="zh-CN" altLang="en-US" sz="2400" kern="0" dirty="0">
                  <a:solidFill>
                    <a:prstClr val="black"/>
                  </a:solidFill>
                </a:endParaRPr>
              </a:p>
              <a:p>
                <a:pPr marL="324000" indent="-324000"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altLang="zh-CN" sz="2400" kern="0" dirty="0">
                    <a:solidFill>
                      <a:prstClr val="black"/>
                    </a:solidFill>
                  </a:rPr>
                  <a:t>Two LGAD in 40 m. </a:t>
                </a:r>
              </a:p>
              <a:p>
                <a:pPr marL="324000" indent="-324000"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altLang="zh-CN" sz="2400" kern="0" dirty="0">
                    <a:solidFill>
                      <a:prstClr val="black"/>
                    </a:solidFill>
                  </a:rPr>
                  <a:t>Timing resolution ~ 100 ps.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0690B02-2CC3-01F8-C528-7A200F9F98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41" y="1067010"/>
                <a:ext cx="8711799" cy="2554545"/>
              </a:xfrm>
              <a:prstGeom prst="rect">
                <a:avLst/>
              </a:prstGeom>
              <a:blipFill>
                <a:blip r:embed="rId5"/>
                <a:stretch>
                  <a:fillRect l="-980" t="-1671" r="-280" b="-47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表格 11">
            <a:extLst>
              <a:ext uri="{FF2B5EF4-FFF2-40B4-BE49-F238E27FC236}">
                <a16:creationId xmlns:a16="http://schemas.microsoft.com/office/drawing/2014/main" id="{B33FBB4A-BD09-AF0F-8717-FB87FB44BE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495596"/>
              </p:ext>
            </p:extLst>
          </p:nvPr>
        </p:nvGraphicFramePr>
        <p:xfrm>
          <a:off x="5679188" y="4006957"/>
          <a:ext cx="3530852" cy="1947369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621885">
                  <a:extLst>
                    <a:ext uri="{9D8B030D-6E8A-4147-A177-3AD203B41FA5}">
                      <a16:colId xmlns:a16="http://schemas.microsoft.com/office/drawing/2014/main" val="3250454875"/>
                    </a:ext>
                  </a:extLst>
                </a:gridCol>
                <a:gridCol w="1908967">
                  <a:extLst>
                    <a:ext uri="{9D8B030D-6E8A-4147-A177-3AD203B41FA5}">
                      <a16:colId xmlns:a16="http://schemas.microsoft.com/office/drawing/2014/main" val="1417059046"/>
                    </a:ext>
                  </a:extLst>
                </a:gridCol>
              </a:tblGrid>
              <a:tr h="4560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800" b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+mn-ea"/>
                        </a:rPr>
                        <a:t>Parameters</a:t>
                      </a:r>
                      <a:endParaRPr lang="zh-CN" altLang="en-US" sz="1800" b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7C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800" b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+mn-ea"/>
                        </a:rPr>
                        <a:t>Requirements</a:t>
                      </a:r>
                      <a:endParaRPr lang="zh-CN" altLang="en-US" sz="1800" b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7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3859673"/>
                  </a:ext>
                </a:extLst>
              </a:tr>
              <a:tr h="4560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Cambria Math" panose="02040503050406030204" pitchFamily="18" charset="0"/>
                          <a:ea typeface="+mn-ea"/>
                        </a:rPr>
                        <a:t>Energy Res.</a:t>
                      </a:r>
                      <a:endParaRPr lang="zh-CN" altLang="en-US" sz="1600" b="0" dirty="0">
                        <a:latin typeface="Cambria Math" panose="02040503050406030204" pitchFamily="18" charset="0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800" b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1% @ 1.6 GeV</a:t>
                      </a:r>
                      <a:endParaRPr lang="zh-CN" altLang="en-US" sz="1800" b="0" dirty="0">
                        <a:latin typeface="Cambria Math" panose="02040503050406030204" pitchFamily="18" charset="0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18780"/>
                  </a:ext>
                </a:extLst>
              </a:tr>
              <a:tr h="4560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Cambria Math" panose="02040503050406030204" pitchFamily="18" charset="0"/>
                          <a:ea typeface="+mn-ea"/>
                        </a:rPr>
                        <a:t>TOF Res.</a:t>
                      </a:r>
                      <a:endParaRPr lang="zh-CN" altLang="en-US" sz="1600" b="0" dirty="0">
                        <a:latin typeface="Cambria Math" panose="02040503050406030204" pitchFamily="18" charset="0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800" b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140 </a:t>
                      </a:r>
                      <a:r>
                        <a:rPr lang="en-US" altLang="zh-CN" sz="1800" b="0" dirty="0" err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ps</a:t>
                      </a:r>
                      <a:r>
                        <a:rPr lang="en-US" altLang="zh-CN" sz="1800" b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@ 40 m</a:t>
                      </a:r>
                      <a:endParaRPr lang="zh-CN" altLang="en-US" sz="1800" b="0" dirty="0">
                        <a:latin typeface="Cambria Math" panose="02040503050406030204" pitchFamily="18" charset="0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432226"/>
                  </a:ext>
                </a:extLst>
              </a:tr>
              <a:tr h="5427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Cambria Math" panose="02040503050406030204" pitchFamily="18" charset="0"/>
                          <a:ea typeface="+mn-ea"/>
                        </a:rPr>
                        <a:t>Timing Res. of LGAD</a:t>
                      </a:r>
                      <a:endParaRPr lang="zh-CN" altLang="en-US" sz="1600" b="0" dirty="0">
                        <a:latin typeface="Cambria Math" panose="02040503050406030204" pitchFamily="18" charset="0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2000" b="1" dirty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100 </a:t>
                      </a:r>
                      <a:r>
                        <a:rPr lang="en-US" altLang="zh-CN" sz="2000" b="1" dirty="0" err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ps</a:t>
                      </a:r>
                      <a:endParaRPr lang="zh-CN" altLang="en-US" sz="2000" b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400476"/>
                  </a:ext>
                </a:extLst>
              </a:tr>
            </a:tbl>
          </a:graphicData>
        </a:graphic>
      </p:graphicFrame>
      <p:pic>
        <p:nvPicPr>
          <p:cNvPr id="10" name="Picture 3">
            <a:extLst>
              <a:ext uri="{FF2B5EF4-FFF2-40B4-BE49-F238E27FC236}">
                <a16:creationId xmlns:a16="http://schemas.microsoft.com/office/drawing/2014/main" id="{62B79E25-0BEC-4110-9FDE-912040F3F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520" y="1091052"/>
            <a:ext cx="2440454" cy="254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E9C4214-A4FD-4BA3-BC77-AFDEF8A475FE}"/>
              </a:ext>
            </a:extLst>
          </p:cNvPr>
          <p:cNvSpPr txBox="1"/>
          <p:nvPr/>
        </p:nvSpPr>
        <p:spPr>
          <a:xfrm>
            <a:off x="9394190" y="3091936"/>
            <a:ext cx="2020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>
                <a:solidFill>
                  <a:srgbClr val="FFFF00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LGAD produced by IHEP, CAS</a:t>
            </a:r>
            <a:endParaRPr lang="zh-CN" altLang="en-US" sz="1600" dirty="0">
              <a:solidFill>
                <a:srgbClr val="FFFF00"/>
              </a:solidFill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605248B5-1A41-4758-980D-C5B104153B5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9570720" y="3946253"/>
            <a:ext cx="2166134" cy="205157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2082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CA7774-22BE-41A7-813F-F43867259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228" y="203891"/>
            <a:ext cx="9390331" cy="581922"/>
          </a:xfrm>
        </p:spPr>
        <p:txBody>
          <a:bodyPr/>
          <a:lstStyle/>
          <a:p>
            <a:r>
              <a:rPr lang="en-US" altLang="zh-CN" sz="3600" dirty="0"/>
              <a:t>2.2.2 Proton Energy Measurement Device</a:t>
            </a:r>
            <a:endParaRPr lang="zh-CN" altLang="en-US" sz="3600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6ACB760-66A2-4CC0-9A67-3884432A2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12</a:t>
            </a:fld>
            <a:endParaRPr lang="zh-CN" altLang="en-US" dirty="0"/>
          </a:p>
        </p:txBody>
      </p:sp>
      <p:pic>
        <p:nvPicPr>
          <p:cNvPr id="4" name="Picture 2" descr="PCIe-X1022">
            <a:extLst>
              <a:ext uri="{FF2B5EF4-FFF2-40B4-BE49-F238E27FC236}">
                <a16:creationId xmlns:a16="http://schemas.microsoft.com/office/drawing/2014/main" id="{D0118254-3616-4FEC-A83D-D9FE93FD35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4" r="28821"/>
          <a:stretch/>
        </p:blipFill>
        <p:spPr bwMode="auto">
          <a:xfrm>
            <a:off x="6540091" y="1194379"/>
            <a:ext cx="1713639" cy="260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B6310BD9-FB25-463C-A895-F16F3991C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434" y="1118906"/>
            <a:ext cx="2265246" cy="2515458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BD29DFA5-18A8-4D1B-ADB2-620A3A86BC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" t="34235" r="37908" b="41485"/>
          <a:stretch/>
        </p:blipFill>
        <p:spPr>
          <a:xfrm>
            <a:off x="8737676" y="1258665"/>
            <a:ext cx="3056126" cy="2140351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4265E682-28BF-4024-A7E8-E957DEA303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3370" y="3725954"/>
            <a:ext cx="3299558" cy="2400985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81F3596B-09F7-4231-94F4-B056056060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0157" y="1118906"/>
            <a:ext cx="3378564" cy="2607048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id="{DDF60785-D0E4-4AA6-88A9-E45907913CAC}"/>
              </a:ext>
            </a:extLst>
          </p:cNvPr>
          <p:cNvSpPr txBox="1"/>
          <p:nvPr/>
        </p:nvSpPr>
        <p:spPr>
          <a:xfrm>
            <a:off x="568960" y="3933896"/>
            <a:ext cx="78130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One 15x15 LGAD matrix is divided into 4 portions.</a:t>
            </a: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LGAD pixels in one portions are connected in parallel.</a:t>
            </a: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Waveforms acquisition with 6.4 </a:t>
            </a:r>
            <a:r>
              <a:rPr lang="en-US" altLang="zh-CN" sz="2400" dirty="0" err="1">
                <a:latin typeface="Book Antiqua" panose="02040602050305030304" pitchFamily="18" charset="0"/>
                <a:ea typeface="华文楷体" panose="02010600040101010101" pitchFamily="2" charset="-122"/>
              </a:rPr>
              <a:t>Gsps</a:t>
            </a: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 developed by the EVERACQ Tech. company. </a:t>
            </a: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Recent test shows the timing res. is ~ 108 ps.</a:t>
            </a:r>
            <a:endParaRPr lang="zh-CN" altLang="en-US" sz="2400" dirty="0"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083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12788F7B-D1D7-4C52-BB9F-D5F2BC9D0307}"/>
              </a:ext>
            </a:extLst>
          </p:cNvPr>
          <p:cNvSpPr/>
          <p:nvPr/>
        </p:nvSpPr>
        <p:spPr>
          <a:xfrm>
            <a:off x="571753" y="3179154"/>
            <a:ext cx="4672042" cy="26945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F304712-3F41-1DD7-DC80-D962875AC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2.3 Trigger System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286A722B-80CF-E2F4-9D21-BAAB9E5B6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FCF9A2C-227F-7F7F-5CB8-B9CD9902E727}"/>
              </a:ext>
            </a:extLst>
          </p:cNvPr>
          <p:cNvSpPr txBox="1"/>
          <p:nvPr/>
        </p:nvSpPr>
        <p:spPr>
          <a:xfrm>
            <a:off x="439887" y="1123593"/>
            <a:ext cx="1153059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0070C0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Data alignment in proton level </a:t>
            </a: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is required in telescope and energy measurement.</a:t>
            </a: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A trigger system is equipped to fan out </a:t>
            </a:r>
            <a:r>
              <a:rPr lang="en-US" altLang="zh-CN" sz="2400" b="1" dirty="0">
                <a:solidFill>
                  <a:srgbClr val="FF0000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trigger ID </a:t>
            </a: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to each detectors.</a:t>
            </a: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The trigger ID will be the handle to achieve the </a:t>
            </a:r>
            <a:r>
              <a:rPr lang="en-US" altLang="zh-CN" sz="2400" dirty="0">
                <a:solidFill>
                  <a:srgbClr val="0070C0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data alignment in proton level.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D884ABAF-1772-19BC-4042-4B1ECCBE465A}"/>
              </a:ext>
            </a:extLst>
          </p:cNvPr>
          <p:cNvGrpSpPr>
            <a:grpSpLocks noChangeAspect="1"/>
          </p:cNvGrpSpPr>
          <p:nvPr/>
        </p:nvGrpSpPr>
        <p:grpSpPr>
          <a:xfrm>
            <a:off x="5741997" y="2596601"/>
            <a:ext cx="6228482" cy="3627109"/>
            <a:chOff x="809145" y="1168680"/>
            <a:chExt cx="5645063" cy="375133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EE151132-8ABF-3100-D34F-56A086AA1BC3}"/>
                </a:ext>
              </a:extLst>
            </p:cNvPr>
            <p:cNvSpPr/>
            <p:nvPr/>
          </p:nvSpPr>
          <p:spPr bwMode="auto">
            <a:xfrm>
              <a:off x="3292127" y="1168680"/>
              <a:ext cx="1871763" cy="1912258"/>
            </a:xfrm>
            <a:prstGeom prst="rect">
              <a:avLst/>
            </a:prstGeom>
            <a:solidFill>
              <a:srgbClr val="1B587C">
                <a:lumMod val="20000"/>
                <a:lumOff val="80000"/>
              </a:srgb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itchFamily="2" charset="-122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4C805216-FD28-0274-43C6-B2EA944EB126}"/>
                </a:ext>
              </a:extLst>
            </p:cNvPr>
            <p:cNvGrpSpPr/>
            <p:nvPr/>
          </p:nvGrpSpPr>
          <p:grpSpPr>
            <a:xfrm>
              <a:off x="842822" y="3748420"/>
              <a:ext cx="870838" cy="1171593"/>
              <a:chOff x="1612355" y="3831771"/>
              <a:chExt cx="940525" cy="1306042"/>
            </a:xfrm>
          </p:grpSpPr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2EF718FF-4956-FBCA-B0FA-2A34587A1ED0}"/>
                  </a:ext>
                </a:extLst>
              </p:cNvPr>
              <p:cNvSpPr/>
              <p:nvPr/>
            </p:nvSpPr>
            <p:spPr bwMode="auto">
              <a:xfrm>
                <a:off x="1612355" y="3831771"/>
                <a:ext cx="313509" cy="1306042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宋体" panose="02010600030101010101" pitchFamily="2" charset="-122"/>
                  </a:rPr>
                  <a:t>Type</a:t>
                </a:r>
                <a:endPara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D6A58ECF-4A30-FF5E-C8CF-89ECCA1F15A5}"/>
                  </a:ext>
                </a:extLst>
              </p:cNvPr>
              <p:cNvSpPr/>
              <p:nvPr/>
            </p:nvSpPr>
            <p:spPr bwMode="auto">
              <a:xfrm>
                <a:off x="1925862" y="3831771"/>
                <a:ext cx="313509" cy="1306042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宋体" pitchFamily="2" charset="-122"/>
                  </a:rPr>
                  <a:t>Time Stamp</a:t>
                </a:r>
                <a:endPara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57C9F504-33C6-3517-03FB-2101BFA0D031}"/>
                  </a:ext>
                </a:extLst>
              </p:cNvPr>
              <p:cNvSpPr/>
              <p:nvPr/>
            </p:nvSpPr>
            <p:spPr bwMode="auto">
              <a:xfrm>
                <a:off x="2239371" y="3831771"/>
                <a:ext cx="313509" cy="1306042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宋体" pitchFamily="2" charset="-122"/>
                  </a:rPr>
                  <a:t>Trigger ID</a:t>
                </a:r>
                <a:endPara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宋体" pitchFamily="2" charset="-122"/>
                </a:endParaRPr>
              </a:p>
            </p:txBody>
          </p:sp>
        </p:grp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75A01E11-8303-9A10-B371-9D1B10720E3F}"/>
                </a:ext>
              </a:extLst>
            </p:cNvPr>
            <p:cNvSpPr/>
            <p:nvPr/>
          </p:nvSpPr>
          <p:spPr bwMode="auto">
            <a:xfrm>
              <a:off x="3922111" y="3748420"/>
              <a:ext cx="290280" cy="1171593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  <a:latin typeface="Arial" charset="0"/>
                  <a:ea typeface="宋体" pitchFamily="2" charset="-122"/>
                </a:rPr>
                <a:t>Trigger ID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itchFamily="2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67802DA4-29E4-94FC-9D57-A5CD1C743817}"/>
                </a:ext>
              </a:extLst>
            </p:cNvPr>
            <p:cNvSpPr/>
            <p:nvPr/>
          </p:nvSpPr>
          <p:spPr bwMode="auto">
            <a:xfrm>
              <a:off x="4212391" y="3748420"/>
              <a:ext cx="290280" cy="1171593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宋体" pitchFamily="2" charset="-122"/>
                </a:rPr>
                <a:t>Data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0" name="箭头: 下 9">
              <a:extLst>
                <a:ext uri="{FF2B5EF4-FFF2-40B4-BE49-F238E27FC236}">
                  <a16:creationId xmlns:a16="http://schemas.microsoft.com/office/drawing/2014/main" id="{D3D8A991-4D4D-FC51-532D-AF179C6900BE}"/>
                </a:ext>
              </a:extLst>
            </p:cNvPr>
            <p:cNvSpPr/>
            <p:nvPr/>
          </p:nvSpPr>
          <p:spPr bwMode="auto">
            <a:xfrm>
              <a:off x="1129070" y="2727346"/>
              <a:ext cx="290272" cy="888205"/>
            </a:xfrm>
            <a:prstGeom prst="downArrow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" name="箭头: 下 10">
              <a:extLst>
                <a:ext uri="{FF2B5EF4-FFF2-40B4-BE49-F238E27FC236}">
                  <a16:creationId xmlns:a16="http://schemas.microsoft.com/office/drawing/2014/main" id="{7C8E8D90-EB10-26CB-1C88-1A3F24623E83}"/>
                </a:ext>
              </a:extLst>
            </p:cNvPr>
            <p:cNvSpPr/>
            <p:nvPr/>
          </p:nvSpPr>
          <p:spPr bwMode="auto">
            <a:xfrm>
              <a:off x="4067259" y="3190989"/>
              <a:ext cx="290272" cy="424562"/>
            </a:xfrm>
            <a:prstGeom prst="downArrow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2" name="箭头: 左右 11">
              <a:extLst>
                <a:ext uri="{FF2B5EF4-FFF2-40B4-BE49-F238E27FC236}">
                  <a16:creationId xmlns:a16="http://schemas.microsoft.com/office/drawing/2014/main" id="{A54EEB38-CC7A-D50A-7644-23BF49DC3E24}"/>
                </a:ext>
              </a:extLst>
            </p:cNvPr>
            <p:cNvSpPr/>
            <p:nvPr/>
          </p:nvSpPr>
          <p:spPr bwMode="auto">
            <a:xfrm>
              <a:off x="1858680" y="3943535"/>
              <a:ext cx="1900927" cy="531222"/>
            </a:xfrm>
            <a:prstGeom prst="leftRightArrow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b="1" dirty="0">
                  <a:solidFill>
                    <a:prstClr val="black"/>
                  </a:solidFill>
                  <a:latin typeface="Arial" charset="0"/>
                  <a:ea typeface="宋体" pitchFamily="2" charset="-122"/>
                </a:rPr>
                <a:t>Event Alignment</a:t>
              </a:r>
              <a:endParaRPr lang="zh-CN" altLang="en-US" sz="1400" b="1" dirty="0">
                <a:solidFill>
                  <a:prstClr val="black"/>
                </a:solidFill>
                <a:latin typeface="Arial" charset="0"/>
                <a:ea typeface="宋体" pitchFamily="2" charset="-122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BC8209C4-EB05-1379-84B9-BD18ADE29251}"/>
                </a:ext>
              </a:extLst>
            </p:cNvPr>
            <p:cNvGrpSpPr/>
            <p:nvPr/>
          </p:nvGrpSpPr>
          <p:grpSpPr>
            <a:xfrm>
              <a:off x="809145" y="1312217"/>
              <a:ext cx="5645063" cy="1585663"/>
              <a:chOff x="1220252" y="4200354"/>
              <a:chExt cx="5293819" cy="1767629"/>
            </a:xfrm>
          </p:grpSpPr>
          <p:sp>
            <p:nvSpPr>
              <p:cNvPr id="16" name="矩形: 圆角 15">
                <a:extLst>
                  <a:ext uri="{FF2B5EF4-FFF2-40B4-BE49-F238E27FC236}">
                    <a16:creationId xmlns:a16="http://schemas.microsoft.com/office/drawing/2014/main" id="{B55F522F-834B-E53C-EE45-D9841C7A4273}"/>
                  </a:ext>
                </a:extLst>
              </p:cNvPr>
              <p:cNvSpPr/>
              <p:nvPr/>
            </p:nvSpPr>
            <p:spPr bwMode="auto">
              <a:xfrm>
                <a:off x="1220252" y="4648896"/>
                <a:ext cx="910046" cy="870547"/>
              </a:xfrm>
              <a:prstGeom prst="roundRect">
                <a:avLst>
                  <a:gd name="adj" fmla="val 3118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 panose="02010600030101010101" pitchFamily="2" charset="-122"/>
                    <a:cs typeface="Times New Roman" panose="02020603050405020304" pitchFamily="18" charset="0"/>
                  </a:rPr>
                  <a:t>Trigger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600" b="1" kern="0" dirty="0">
                    <a:solidFill>
                      <a:prstClr val="black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System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id="{74551951-5D64-DB64-CF60-012ABB4CD618}"/>
                  </a:ext>
                </a:extLst>
              </p:cNvPr>
              <p:cNvGrpSpPr/>
              <p:nvPr/>
            </p:nvGrpSpPr>
            <p:grpSpPr>
              <a:xfrm>
                <a:off x="3873136" y="4200354"/>
                <a:ext cx="1113201" cy="1767629"/>
                <a:chOff x="3272245" y="3835837"/>
                <a:chExt cx="1113201" cy="1767629"/>
              </a:xfrm>
            </p:grpSpPr>
            <p:sp>
              <p:nvSpPr>
                <p:cNvPr id="31" name="矩形: 圆角 30">
                  <a:extLst>
                    <a:ext uri="{FF2B5EF4-FFF2-40B4-BE49-F238E27FC236}">
                      <a16:creationId xmlns:a16="http://schemas.microsoft.com/office/drawing/2014/main" id="{25C5A186-0385-D86E-5C46-CAE324EB1A78}"/>
                    </a:ext>
                  </a:extLst>
                </p:cNvPr>
                <p:cNvSpPr/>
                <p:nvPr/>
              </p:nvSpPr>
              <p:spPr bwMode="auto">
                <a:xfrm>
                  <a:off x="3272245" y="3835837"/>
                  <a:ext cx="1113201" cy="279282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Cambria" panose="02040503050406030204" pitchFamily="18" charset="0"/>
                      <a:cs typeface="Times New Roman" panose="02020603050405020304" pitchFamily="18" charset="0"/>
                    </a:rPr>
                    <a:t>LEMS</a:t>
                  </a:r>
                  <a:endPara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矩形: 圆角 31">
                  <a:extLst>
                    <a:ext uri="{FF2B5EF4-FFF2-40B4-BE49-F238E27FC236}">
                      <a16:creationId xmlns:a16="http://schemas.microsoft.com/office/drawing/2014/main" id="{37452FAC-C648-B786-9C59-3521DBD30E98}"/>
                    </a:ext>
                  </a:extLst>
                </p:cNvPr>
                <p:cNvSpPr/>
                <p:nvPr/>
              </p:nvSpPr>
              <p:spPr bwMode="auto">
                <a:xfrm>
                  <a:off x="3272245" y="4207924"/>
                  <a:ext cx="1113200" cy="279282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Cambria" panose="02040503050406030204" pitchFamily="18" charset="0"/>
                      <a:cs typeface="Times New Roman" panose="02020603050405020304" pitchFamily="18" charset="0"/>
                    </a:rPr>
                    <a:t>Telescope</a:t>
                  </a:r>
                  <a:endPara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" name="矩形: 圆角 32">
                  <a:extLst>
                    <a:ext uri="{FF2B5EF4-FFF2-40B4-BE49-F238E27FC236}">
                      <a16:creationId xmlns:a16="http://schemas.microsoft.com/office/drawing/2014/main" id="{FD5B95D7-8B7A-EF9E-6F0C-C3E08CCB3359}"/>
                    </a:ext>
                  </a:extLst>
                </p:cNvPr>
                <p:cNvSpPr/>
                <p:nvPr/>
              </p:nvSpPr>
              <p:spPr bwMode="auto">
                <a:xfrm>
                  <a:off x="3272245" y="4580011"/>
                  <a:ext cx="1113200" cy="279282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Cambria" panose="02040503050406030204" pitchFamily="18" charset="0"/>
                      <a:cs typeface="Times New Roman" panose="02020603050405020304" pitchFamily="18" charset="0"/>
                    </a:rPr>
                    <a:t>PALET</a:t>
                  </a:r>
                  <a:endPara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" name="矩形: 圆角 33">
                  <a:extLst>
                    <a:ext uri="{FF2B5EF4-FFF2-40B4-BE49-F238E27FC236}">
                      <a16:creationId xmlns:a16="http://schemas.microsoft.com/office/drawing/2014/main" id="{352D17B3-5143-628B-BE35-786F5A1B91EF}"/>
                    </a:ext>
                  </a:extLst>
                </p:cNvPr>
                <p:cNvSpPr/>
                <p:nvPr/>
              </p:nvSpPr>
              <p:spPr bwMode="auto">
                <a:xfrm>
                  <a:off x="3272245" y="4952098"/>
                  <a:ext cx="1113200" cy="279282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Cambria" panose="02040503050406030204" pitchFamily="18" charset="0"/>
                      <a:cs typeface="Times New Roman" panose="02020603050405020304" pitchFamily="18" charset="0"/>
                    </a:rPr>
                    <a:t>PROUD</a:t>
                  </a:r>
                  <a:endPara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矩形: 圆角 34">
                  <a:extLst>
                    <a:ext uri="{FF2B5EF4-FFF2-40B4-BE49-F238E27FC236}">
                      <a16:creationId xmlns:a16="http://schemas.microsoft.com/office/drawing/2014/main" id="{1F22E9FB-E5EF-B370-F656-7945DE14E565}"/>
                    </a:ext>
                  </a:extLst>
                </p:cNvPr>
                <p:cNvSpPr/>
                <p:nvPr/>
              </p:nvSpPr>
              <p:spPr bwMode="auto">
                <a:xfrm>
                  <a:off x="3272245" y="5324184"/>
                  <a:ext cx="1113200" cy="279282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Cambria" panose="02040503050406030204" pitchFamily="18" charset="0"/>
                      <a:cs typeface="Times New Roman" panose="02020603050405020304" pitchFamily="18" charset="0"/>
                    </a:rPr>
                    <a:t>DUT</a:t>
                  </a:r>
                  <a:endPara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A5E1FEF8-78D8-2F24-E96E-C06F8F447D97}"/>
                  </a:ext>
                </a:extLst>
              </p:cNvPr>
              <p:cNvSpPr/>
              <p:nvPr/>
            </p:nvSpPr>
            <p:spPr bwMode="auto">
              <a:xfrm>
                <a:off x="2312126" y="4711991"/>
                <a:ext cx="1084216" cy="744356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 panose="02010600030101010101" pitchFamily="2" charset="-122"/>
                    <a:cs typeface="Times New Roman" panose="02020603050405020304" pitchFamily="18" charset="0"/>
                  </a:rPr>
                  <a:t>Trigger ID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9" name="直接箭头连接符 18">
                <a:extLst>
                  <a:ext uri="{FF2B5EF4-FFF2-40B4-BE49-F238E27FC236}">
                    <a16:creationId xmlns:a16="http://schemas.microsoft.com/office/drawing/2014/main" id="{7D4A9F61-2475-7B41-052B-446F90199707}"/>
                  </a:ext>
                </a:extLst>
              </p:cNvPr>
              <p:cNvCxnSpPr>
                <a:cxnSpLocks/>
                <a:stCxn id="16" idx="3"/>
                <a:endCxn id="18" idx="1"/>
              </p:cNvCxnSpPr>
              <p:nvPr/>
            </p:nvCxnSpPr>
            <p:spPr bwMode="auto">
              <a:xfrm>
                <a:off x="2130298" y="5084170"/>
                <a:ext cx="181828" cy="0"/>
              </a:xfrm>
              <a:prstGeom prst="straightConnector1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连接符: 肘形 19">
                <a:extLst>
                  <a:ext uri="{FF2B5EF4-FFF2-40B4-BE49-F238E27FC236}">
                    <a16:creationId xmlns:a16="http://schemas.microsoft.com/office/drawing/2014/main" id="{C4721CF9-5D65-50C7-0B2D-7A2CEA6CCF79}"/>
                  </a:ext>
                </a:extLst>
              </p:cNvPr>
              <p:cNvCxnSpPr>
                <a:cxnSpLocks/>
                <a:stCxn id="18" idx="3"/>
                <a:endCxn id="31" idx="1"/>
              </p:cNvCxnSpPr>
              <p:nvPr/>
            </p:nvCxnSpPr>
            <p:spPr bwMode="auto">
              <a:xfrm flipV="1">
                <a:off x="3396342" y="4339995"/>
                <a:ext cx="476794" cy="744174"/>
              </a:xfrm>
              <a:prstGeom prst="bentConnector3">
                <a:avLst>
                  <a:gd name="adj1" fmla="val 50000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连接符: 肘形 20">
                <a:extLst>
                  <a:ext uri="{FF2B5EF4-FFF2-40B4-BE49-F238E27FC236}">
                    <a16:creationId xmlns:a16="http://schemas.microsoft.com/office/drawing/2014/main" id="{F2EBCBFD-C90F-5839-183B-AA4B2FE86C9A}"/>
                  </a:ext>
                </a:extLst>
              </p:cNvPr>
              <p:cNvCxnSpPr>
                <a:cxnSpLocks/>
                <a:stCxn id="18" idx="3"/>
                <a:endCxn id="32" idx="1"/>
              </p:cNvCxnSpPr>
              <p:nvPr/>
            </p:nvCxnSpPr>
            <p:spPr bwMode="auto">
              <a:xfrm flipV="1">
                <a:off x="3396342" y="4712082"/>
                <a:ext cx="476794" cy="372087"/>
              </a:xfrm>
              <a:prstGeom prst="bentConnector3">
                <a:avLst>
                  <a:gd name="adj1" fmla="val 50000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连接符: 肘形 21">
                <a:extLst>
                  <a:ext uri="{FF2B5EF4-FFF2-40B4-BE49-F238E27FC236}">
                    <a16:creationId xmlns:a16="http://schemas.microsoft.com/office/drawing/2014/main" id="{725C8AA4-EEEE-1786-8518-E4E7EB4C7D01}"/>
                  </a:ext>
                </a:extLst>
              </p:cNvPr>
              <p:cNvCxnSpPr>
                <a:cxnSpLocks/>
                <a:stCxn id="18" idx="3"/>
                <a:endCxn id="34" idx="1"/>
              </p:cNvCxnSpPr>
              <p:nvPr/>
            </p:nvCxnSpPr>
            <p:spPr bwMode="auto">
              <a:xfrm>
                <a:off x="3396342" y="5084169"/>
                <a:ext cx="476794" cy="372087"/>
              </a:xfrm>
              <a:prstGeom prst="bentConnector3">
                <a:avLst>
                  <a:gd name="adj1" fmla="val 50000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连接符: 肘形 22">
                <a:extLst>
                  <a:ext uri="{FF2B5EF4-FFF2-40B4-BE49-F238E27FC236}">
                    <a16:creationId xmlns:a16="http://schemas.microsoft.com/office/drawing/2014/main" id="{48D792DD-C0F2-97F3-B251-634340FBDBAA}"/>
                  </a:ext>
                </a:extLst>
              </p:cNvPr>
              <p:cNvCxnSpPr>
                <a:cxnSpLocks/>
                <a:stCxn id="18" idx="3"/>
                <a:endCxn id="35" idx="1"/>
              </p:cNvCxnSpPr>
              <p:nvPr/>
            </p:nvCxnSpPr>
            <p:spPr bwMode="auto">
              <a:xfrm>
                <a:off x="3396342" y="5084169"/>
                <a:ext cx="476794" cy="744173"/>
              </a:xfrm>
              <a:prstGeom prst="bentConnector3">
                <a:avLst>
                  <a:gd name="adj1" fmla="val 50000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" name="矩形: 圆角 23">
                <a:extLst>
                  <a:ext uri="{FF2B5EF4-FFF2-40B4-BE49-F238E27FC236}">
                    <a16:creationId xmlns:a16="http://schemas.microsoft.com/office/drawing/2014/main" id="{401F0DE0-BF34-F2EF-1D65-80143822FC6D}"/>
                  </a:ext>
                </a:extLst>
              </p:cNvPr>
              <p:cNvSpPr/>
              <p:nvPr/>
            </p:nvSpPr>
            <p:spPr bwMode="auto">
              <a:xfrm>
                <a:off x="5453803" y="4648896"/>
                <a:ext cx="1060268" cy="870547"/>
              </a:xfrm>
              <a:prstGeom prst="roundRect">
                <a:avLst>
                  <a:gd name="adj" fmla="val 31183"/>
                </a:avLst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 panose="02010600030101010101" pitchFamily="2" charset="-122"/>
                    <a:cs typeface="Times New Roman" panose="02020603050405020304" pitchFamily="18" charset="0"/>
                  </a:rPr>
                  <a:t>DAQ 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 panose="02010600030101010101" pitchFamily="2" charset="-122"/>
                    <a:cs typeface="Times New Roman" panose="02020603050405020304" pitchFamily="18" charset="0"/>
                  </a:rPr>
                  <a:t>system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5" name="连接符: 肘形 24">
                <a:extLst>
                  <a:ext uri="{FF2B5EF4-FFF2-40B4-BE49-F238E27FC236}">
                    <a16:creationId xmlns:a16="http://schemas.microsoft.com/office/drawing/2014/main" id="{43362863-F82F-D443-C0B9-A456FBAE30B6}"/>
                  </a:ext>
                </a:extLst>
              </p:cNvPr>
              <p:cNvCxnSpPr>
                <a:cxnSpLocks/>
                <a:stCxn id="31" idx="3"/>
                <a:endCxn id="24" idx="1"/>
              </p:cNvCxnSpPr>
              <p:nvPr/>
            </p:nvCxnSpPr>
            <p:spPr bwMode="auto">
              <a:xfrm>
                <a:off x="4986337" y="4339995"/>
                <a:ext cx="467467" cy="744174"/>
              </a:xfrm>
              <a:prstGeom prst="bentConnector3">
                <a:avLst>
                  <a:gd name="adj1" fmla="val 50000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连接符: 肘形 25">
                <a:extLst>
                  <a:ext uri="{FF2B5EF4-FFF2-40B4-BE49-F238E27FC236}">
                    <a16:creationId xmlns:a16="http://schemas.microsoft.com/office/drawing/2014/main" id="{A3441840-10D3-9481-0DE3-49C2C55F1881}"/>
                  </a:ext>
                </a:extLst>
              </p:cNvPr>
              <p:cNvCxnSpPr>
                <a:cxnSpLocks/>
                <a:stCxn id="32" idx="3"/>
                <a:endCxn id="24" idx="1"/>
              </p:cNvCxnSpPr>
              <p:nvPr/>
            </p:nvCxnSpPr>
            <p:spPr bwMode="auto">
              <a:xfrm>
                <a:off x="4986336" y="4712082"/>
                <a:ext cx="467468" cy="372087"/>
              </a:xfrm>
              <a:prstGeom prst="bentConnector3">
                <a:avLst>
                  <a:gd name="adj1" fmla="val 50000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连接符: 肘形 26">
                <a:extLst>
                  <a:ext uri="{FF2B5EF4-FFF2-40B4-BE49-F238E27FC236}">
                    <a16:creationId xmlns:a16="http://schemas.microsoft.com/office/drawing/2014/main" id="{E45EF92F-36EA-DF1B-BF4A-8028A2E81140}"/>
                  </a:ext>
                </a:extLst>
              </p:cNvPr>
              <p:cNvCxnSpPr>
                <a:cxnSpLocks/>
                <a:stCxn id="34" idx="3"/>
                <a:endCxn id="24" idx="1"/>
              </p:cNvCxnSpPr>
              <p:nvPr/>
            </p:nvCxnSpPr>
            <p:spPr bwMode="auto">
              <a:xfrm flipV="1">
                <a:off x="4986336" y="5084169"/>
                <a:ext cx="467468" cy="372087"/>
              </a:xfrm>
              <a:prstGeom prst="bentConnector3">
                <a:avLst>
                  <a:gd name="adj1" fmla="val 50000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连接符: 肘形 27">
                <a:extLst>
                  <a:ext uri="{FF2B5EF4-FFF2-40B4-BE49-F238E27FC236}">
                    <a16:creationId xmlns:a16="http://schemas.microsoft.com/office/drawing/2014/main" id="{E7896667-663C-EF50-2CAA-5F64CA60142F}"/>
                  </a:ext>
                </a:extLst>
              </p:cNvPr>
              <p:cNvCxnSpPr>
                <a:cxnSpLocks/>
                <a:stCxn id="35" idx="3"/>
                <a:endCxn id="24" idx="1"/>
              </p:cNvCxnSpPr>
              <p:nvPr/>
            </p:nvCxnSpPr>
            <p:spPr bwMode="auto">
              <a:xfrm flipV="1">
                <a:off x="4986336" y="5084169"/>
                <a:ext cx="467468" cy="744173"/>
              </a:xfrm>
              <a:prstGeom prst="bentConnector3">
                <a:avLst>
                  <a:gd name="adj1" fmla="val 50000"/>
                </a:avLst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直接箭头连接符 28">
                <a:extLst>
                  <a:ext uri="{FF2B5EF4-FFF2-40B4-BE49-F238E27FC236}">
                    <a16:creationId xmlns:a16="http://schemas.microsoft.com/office/drawing/2014/main" id="{1257B6C4-1F14-BC5B-B2D3-A1DAA6FF5B21}"/>
                  </a:ext>
                </a:extLst>
              </p:cNvPr>
              <p:cNvCxnSpPr>
                <a:cxnSpLocks/>
                <a:stCxn id="18" idx="3"/>
                <a:endCxn id="33" idx="1"/>
              </p:cNvCxnSpPr>
              <p:nvPr/>
            </p:nvCxnSpPr>
            <p:spPr bwMode="auto">
              <a:xfrm>
                <a:off x="3396342" y="5084169"/>
                <a:ext cx="476794" cy="0"/>
              </a:xfrm>
              <a:prstGeom prst="straightConnector1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直接箭头连接符 29">
                <a:extLst>
                  <a:ext uri="{FF2B5EF4-FFF2-40B4-BE49-F238E27FC236}">
                    <a16:creationId xmlns:a16="http://schemas.microsoft.com/office/drawing/2014/main" id="{46B05879-55CD-87F8-0BE8-95C8FFB83B5E}"/>
                  </a:ext>
                </a:extLst>
              </p:cNvPr>
              <p:cNvCxnSpPr>
                <a:cxnSpLocks/>
                <a:stCxn id="33" idx="3"/>
                <a:endCxn id="24" idx="1"/>
              </p:cNvCxnSpPr>
              <p:nvPr/>
            </p:nvCxnSpPr>
            <p:spPr bwMode="auto">
              <a:xfrm>
                <a:off x="4986336" y="5084169"/>
                <a:ext cx="467468" cy="0"/>
              </a:xfrm>
              <a:prstGeom prst="straightConnector1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id="{F54B8E03-1EB8-4EA5-B287-F95F8A829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53" y="3416736"/>
            <a:ext cx="4116685" cy="2214525"/>
          </a:xfrm>
          <a:prstGeom prst="rect">
            <a:avLst/>
          </a:prstGeom>
        </p:spPr>
      </p:pic>
      <p:sp>
        <p:nvSpPr>
          <p:cNvPr id="39" name="箭头: 上弧形 38">
            <a:extLst>
              <a:ext uri="{FF2B5EF4-FFF2-40B4-BE49-F238E27FC236}">
                <a16:creationId xmlns:a16="http://schemas.microsoft.com/office/drawing/2014/main" id="{FB9F7C57-21D1-4851-B666-2E7BEC95794A}"/>
              </a:ext>
            </a:extLst>
          </p:cNvPr>
          <p:cNvSpPr/>
          <p:nvPr/>
        </p:nvSpPr>
        <p:spPr>
          <a:xfrm flipH="1">
            <a:off x="2814319" y="2645568"/>
            <a:ext cx="3561811" cy="412547"/>
          </a:xfrm>
          <a:prstGeom prst="curvedDownArrow">
            <a:avLst>
              <a:gd name="adj1" fmla="val 49243"/>
              <a:gd name="adj2" fmla="val 104614"/>
              <a:gd name="adj3" fmla="val 25000"/>
            </a:avLst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7693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F6D5D2-7C00-4A1B-9A0C-1CF1FDF81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2.3.1 Trigger Detection System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AF6F7EE-9246-433B-8556-A097FE89E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059D7C9-6648-45CA-B2C7-7F602945EF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" t="28997" r="4344" b="39511"/>
          <a:stretch/>
        </p:blipFill>
        <p:spPr>
          <a:xfrm>
            <a:off x="606109" y="1330418"/>
            <a:ext cx="3833812" cy="7498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1EE6B37-5689-4D2F-B590-404A7004259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/>
          <a:srcRect l="53606" r="9524"/>
          <a:stretch>
            <a:fillRect/>
          </a:stretch>
        </p:blipFill>
        <p:spPr>
          <a:xfrm>
            <a:off x="5449816" y="3428999"/>
            <a:ext cx="1465581" cy="224923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2D7AAC0-BF62-4AAA-8417-1480524C1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5218" y="3133589"/>
            <a:ext cx="1802145" cy="284005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DA57B11-F671-454D-8238-74C11A2E06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109" y="2729117"/>
            <a:ext cx="4075654" cy="3057935"/>
          </a:xfrm>
          <a:prstGeom prst="rect">
            <a:avLst/>
          </a:prstGeom>
        </p:spPr>
      </p:pic>
      <p:sp>
        <p:nvSpPr>
          <p:cNvPr id="11" name="箭头: 右 10">
            <a:extLst>
              <a:ext uri="{FF2B5EF4-FFF2-40B4-BE49-F238E27FC236}">
                <a16:creationId xmlns:a16="http://schemas.microsoft.com/office/drawing/2014/main" id="{37C26428-E30C-42BC-AED0-18DE6E69BEC0}"/>
              </a:ext>
            </a:extLst>
          </p:cNvPr>
          <p:cNvSpPr/>
          <p:nvPr/>
        </p:nvSpPr>
        <p:spPr>
          <a:xfrm rot="16200000">
            <a:off x="1713762" y="2736587"/>
            <a:ext cx="1618506" cy="650240"/>
          </a:xfrm>
          <a:prstGeom prst="rightArrow">
            <a:avLst>
              <a:gd name="adj1" fmla="val 50000"/>
              <a:gd name="adj2" fmla="val 55263"/>
            </a:avLst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40E50BE-4C83-4261-97C2-87195F5023D6}"/>
              </a:ext>
            </a:extLst>
          </p:cNvPr>
          <p:cNvSpPr txBox="1"/>
          <p:nvPr/>
        </p:nvSpPr>
        <p:spPr>
          <a:xfrm>
            <a:off x="3048000" y="2100456"/>
            <a:ext cx="1391921" cy="476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Fibers</a:t>
            </a:r>
            <a:endParaRPr lang="zh-CN" altLang="en-US" sz="2400" dirty="0"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  <p:sp>
        <p:nvSpPr>
          <p:cNvPr id="13" name="箭头: 右 12">
            <a:extLst>
              <a:ext uri="{FF2B5EF4-FFF2-40B4-BE49-F238E27FC236}">
                <a16:creationId xmlns:a16="http://schemas.microsoft.com/office/drawing/2014/main" id="{525D32C6-C73F-4DCC-9165-2F16797D800E}"/>
              </a:ext>
            </a:extLst>
          </p:cNvPr>
          <p:cNvSpPr/>
          <p:nvPr/>
        </p:nvSpPr>
        <p:spPr>
          <a:xfrm>
            <a:off x="4653992" y="4155440"/>
            <a:ext cx="702587" cy="508000"/>
          </a:xfrm>
          <a:prstGeom prst="rightArrow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14" name="箭头: 右 13">
            <a:extLst>
              <a:ext uri="{FF2B5EF4-FFF2-40B4-BE49-F238E27FC236}">
                <a16:creationId xmlns:a16="http://schemas.microsoft.com/office/drawing/2014/main" id="{811D4D1B-0C23-47E0-AB14-39DE372C19C6}"/>
              </a:ext>
            </a:extLst>
          </p:cNvPr>
          <p:cNvSpPr/>
          <p:nvPr/>
        </p:nvSpPr>
        <p:spPr>
          <a:xfrm>
            <a:off x="6779014" y="4155440"/>
            <a:ext cx="702587" cy="508000"/>
          </a:xfrm>
          <a:prstGeom prst="rightArrow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015EF10-C187-4FCC-9619-7AFC90E933FA}"/>
              </a:ext>
            </a:extLst>
          </p:cNvPr>
          <p:cNvSpPr txBox="1"/>
          <p:nvPr/>
        </p:nvSpPr>
        <p:spPr>
          <a:xfrm>
            <a:off x="5140960" y="1257602"/>
            <a:ext cx="679704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The scintillation fibers + NNVT FPMT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EVERACQ used to produce basic triggers.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Recent test shows a 88 </a:t>
            </a:r>
            <a:r>
              <a:rPr lang="en-US" altLang="zh-CN" sz="2400" dirty="0" err="1">
                <a:latin typeface="Book Antiqua" panose="02040602050305030304" pitchFamily="18" charset="0"/>
                <a:ea typeface="华文楷体" panose="02010600040101010101" pitchFamily="2" charset="-122"/>
              </a:rPr>
              <a:t>ps</a:t>
            </a: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 trigger time jitter.</a:t>
            </a:r>
            <a:endParaRPr lang="zh-CN" altLang="en-US" sz="2400" dirty="0"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5B3F32E1-9752-44C5-B4FF-9C6CAD7940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7363" y="3605378"/>
            <a:ext cx="2895893" cy="189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97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EC2554-DFE1-492B-A6E1-8C1976DDE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2.3.2 Trigger Logic Unit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44815131-6B3C-438C-9345-031AA7C92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DB51E1F7-8B6C-4432-99FB-E89A0678C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227" y="2616001"/>
            <a:ext cx="7015675" cy="1965682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:a16="http://schemas.microsoft.com/office/drawing/2014/main" id="{697BBB61-9DBD-4DEE-8E16-C2BDDE846EC3}"/>
              </a:ext>
            </a:extLst>
          </p:cNvPr>
          <p:cNvSpPr txBox="1"/>
          <p:nvPr/>
        </p:nvSpPr>
        <p:spPr>
          <a:xfrm>
            <a:off x="559324" y="986849"/>
            <a:ext cx="1112991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Trigger Logic Unit (TLU) is developed based on the design of AIDA-2020.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Trigger ID is split to fine ID and coarse ID, to reduce the signal transition time.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0000FF"/>
                </a:solidFill>
                <a:latin typeface="Book Antiqua" panose="02040602050305030304" pitchFamily="18" charset="0"/>
              </a:rPr>
              <a:t>The HPES-TLU is compatible with devices following AIDA trigger standard. </a:t>
            </a:r>
            <a:endParaRPr lang="zh-CN" altLang="en-US" sz="2400" dirty="0">
              <a:solidFill>
                <a:srgbClr val="0000FF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42" name="表格 42">
            <a:extLst>
              <a:ext uri="{FF2B5EF4-FFF2-40B4-BE49-F238E27FC236}">
                <a16:creationId xmlns:a16="http://schemas.microsoft.com/office/drawing/2014/main" id="{9951F162-9258-412A-8C55-BFF15B940C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083543"/>
              </p:ext>
            </p:extLst>
          </p:nvPr>
        </p:nvGraphicFramePr>
        <p:xfrm>
          <a:off x="857433" y="4660650"/>
          <a:ext cx="1047713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7813">
                  <a:extLst>
                    <a:ext uri="{9D8B030D-6E8A-4147-A177-3AD203B41FA5}">
                      <a16:colId xmlns:a16="http://schemas.microsoft.com/office/drawing/2014/main" val="303355501"/>
                    </a:ext>
                  </a:extLst>
                </a:gridCol>
                <a:gridCol w="2357355">
                  <a:extLst>
                    <a:ext uri="{9D8B030D-6E8A-4147-A177-3AD203B41FA5}">
                      <a16:colId xmlns:a16="http://schemas.microsoft.com/office/drawing/2014/main" val="1291236000"/>
                    </a:ext>
                  </a:extLst>
                </a:gridCol>
                <a:gridCol w="4421965">
                  <a:extLst>
                    <a:ext uri="{9D8B030D-6E8A-4147-A177-3AD203B41FA5}">
                      <a16:colId xmlns:a16="http://schemas.microsoft.com/office/drawing/2014/main" val="1764021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Parameters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7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AIDA-2020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7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HPES-TLU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7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263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Delivered Digit of ID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15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10 </a:t>
                      </a:r>
                      <a:r>
                        <a:rPr lang="en-US" altLang="zh-CN" dirty="0" err="1"/>
                        <a:t>fineID</a:t>
                      </a:r>
                      <a:r>
                        <a:rPr lang="en-US" altLang="zh-CN" dirty="0"/>
                        <a:t> + 32 </a:t>
                      </a:r>
                      <a:r>
                        <a:rPr lang="en-US" altLang="zh-CN" dirty="0" err="1"/>
                        <a:t>coarseID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61784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Time of signal trans.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~450 ns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375 ns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09630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Supported TLU mode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/>
                        <a:t>eudet</a:t>
                      </a:r>
                      <a:r>
                        <a:rPr lang="en-US" altLang="zh-CN" dirty="0"/>
                        <a:t>/aida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/>
                        <a:t>eudet</a:t>
                      </a:r>
                      <a:r>
                        <a:rPr lang="en-US" altLang="zh-CN" dirty="0"/>
                        <a:t>/aida/</a:t>
                      </a:r>
                      <a:r>
                        <a:rPr lang="en-US" altLang="zh-CN" dirty="0" err="1"/>
                        <a:t>hpes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9448739"/>
                  </a:ext>
                </a:extLst>
              </a:tr>
            </a:tbl>
          </a:graphicData>
        </a:graphic>
      </p:graphicFrame>
      <p:pic>
        <p:nvPicPr>
          <p:cNvPr id="45" name="图片 44">
            <a:extLst>
              <a:ext uri="{FF2B5EF4-FFF2-40B4-BE49-F238E27FC236}">
                <a16:creationId xmlns:a16="http://schemas.microsoft.com/office/drawing/2014/main" id="{5339B12C-EB0A-4AC9-ABA0-568EF5F96D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214" y="2575166"/>
            <a:ext cx="3432932" cy="200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242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461FBE-EC59-3A09-B269-B9423B203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228" y="203891"/>
            <a:ext cx="8456015" cy="581922"/>
          </a:xfrm>
        </p:spPr>
        <p:txBody>
          <a:bodyPr/>
          <a:lstStyle/>
          <a:p>
            <a:r>
              <a:rPr lang="en-US" altLang="zh-CN" dirty="0"/>
              <a:t>2.4 Beam State Monitors of HPES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5A50378-1DAF-CBCF-8705-963024315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grpSp>
        <p:nvGrpSpPr>
          <p:cNvPr id="102" name="组合 101">
            <a:extLst>
              <a:ext uri="{FF2B5EF4-FFF2-40B4-BE49-F238E27FC236}">
                <a16:creationId xmlns:a16="http://schemas.microsoft.com/office/drawing/2014/main" id="{F88C45DE-C6F7-56A4-0F51-B31CD415780E}"/>
              </a:ext>
            </a:extLst>
          </p:cNvPr>
          <p:cNvGrpSpPr/>
          <p:nvPr/>
        </p:nvGrpSpPr>
        <p:grpSpPr>
          <a:xfrm>
            <a:off x="609600" y="2613940"/>
            <a:ext cx="10972800" cy="1095375"/>
            <a:chOff x="609600" y="2613940"/>
            <a:chExt cx="10972800" cy="1095375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73DC5075-4CAD-E330-D0A4-D6E49A3613AA}"/>
                </a:ext>
              </a:extLst>
            </p:cNvPr>
            <p:cNvGrpSpPr/>
            <p:nvPr/>
          </p:nvGrpSpPr>
          <p:grpSpPr>
            <a:xfrm>
              <a:off x="609600" y="2968587"/>
              <a:ext cx="10972800" cy="386080"/>
              <a:chOff x="609600" y="1849120"/>
              <a:chExt cx="10972800" cy="386080"/>
            </a:xfrm>
          </p:grpSpPr>
          <p:cxnSp>
            <p:nvCxnSpPr>
              <p:cNvPr id="5" name="直接箭头连接符 4">
                <a:extLst>
                  <a:ext uri="{FF2B5EF4-FFF2-40B4-BE49-F238E27FC236}">
                    <a16:creationId xmlns:a16="http://schemas.microsoft.com/office/drawing/2014/main" id="{C185110F-5F5C-D290-E4D8-9E4701083B03}"/>
                  </a:ext>
                </a:extLst>
              </p:cNvPr>
              <p:cNvCxnSpPr/>
              <p:nvPr/>
            </p:nvCxnSpPr>
            <p:spPr>
              <a:xfrm>
                <a:off x="609600" y="1849120"/>
                <a:ext cx="10972800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箭头连接符 5">
                <a:extLst>
                  <a:ext uri="{FF2B5EF4-FFF2-40B4-BE49-F238E27FC236}">
                    <a16:creationId xmlns:a16="http://schemas.microsoft.com/office/drawing/2014/main" id="{C99DB993-C64C-D8BB-B9FB-6AC91B0D9279}"/>
                  </a:ext>
                </a:extLst>
              </p:cNvPr>
              <p:cNvCxnSpPr/>
              <p:nvPr/>
            </p:nvCxnSpPr>
            <p:spPr>
              <a:xfrm>
                <a:off x="609600" y="2014582"/>
                <a:ext cx="10972800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箭头连接符 6">
                <a:extLst>
                  <a:ext uri="{FF2B5EF4-FFF2-40B4-BE49-F238E27FC236}">
                    <a16:creationId xmlns:a16="http://schemas.microsoft.com/office/drawing/2014/main" id="{3033E664-1E5D-235A-7A85-3F8812B96D6C}"/>
                  </a:ext>
                </a:extLst>
              </p:cNvPr>
              <p:cNvCxnSpPr/>
              <p:nvPr/>
            </p:nvCxnSpPr>
            <p:spPr>
              <a:xfrm>
                <a:off x="609600" y="2069736"/>
                <a:ext cx="10972800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箭头连接符 7">
                <a:extLst>
                  <a:ext uri="{FF2B5EF4-FFF2-40B4-BE49-F238E27FC236}">
                    <a16:creationId xmlns:a16="http://schemas.microsoft.com/office/drawing/2014/main" id="{FBF936A9-B38F-B02C-5FE1-708C9105D507}"/>
                  </a:ext>
                </a:extLst>
              </p:cNvPr>
              <p:cNvCxnSpPr/>
              <p:nvPr/>
            </p:nvCxnSpPr>
            <p:spPr>
              <a:xfrm>
                <a:off x="609600" y="1904274"/>
                <a:ext cx="10972800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箭头连接符 8">
                <a:extLst>
                  <a:ext uri="{FF2B5EF4-FFF2-40B4-BE49-F238E27FC236}">
                    <a16:creationId xmlns:a16="http://schemas.microsoft.com/office/drawing/2014/main" id="{B978FEB4-14D5-5F47-251C-8C33AA9640E4}"/>
                  </a:ext>
                </a:extLst>
              </p:cNvPr>
              <p:cNvCxnSpPr/>
              <p:nvPr/>
            </p:nvCxnSpPr>
            <p:spPr>
              <a:xfrm>
                <a:off x="609600" y="2180044"/>
                <a:ext cx="10972800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箭头连接符 9">
                <a:extLst>
                  <a:ext uri="{FF2B5EF4-FFF2-40B4-BE49-F238E27FC236}">
                    <a16:creationId xmlns:a16="http://schemas.microsoft.com/office/drawing/2014/main" id="{0A7D3064-C606-AC3C-8AD1-09A0D148CDAE}"/>
                  </a:ext>
                </a:extLst>
              </p:cNvPr>
              <p:cNvCxnSpPr/>
              <p:nvPr/>
            </p:nvCxnSpPr>
            <p:spPr>
              <a:xfrm>
                <a:off x="609600" y="1959428"/>
                <a:ext cx="10972800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箭头连接符 10">
                <a:extLst>
                  <a:ext uri="{FF2B5EF4-FFF2-40B4-BE49-F238E27FC236}">
                    <a16:creationId xmlns:a16="http://schemas.microsoft.com/office/drawing/2014/main" id="{9A172F43-AFD1-174F-DB43-9807DD1212EC}"/>
                  </a:ext>
                </a:extLst>
              </p:cNvPr>
              <p:cNvCxnSpPr/>
              <p:nvPr/>
            </p:nvCxnSpPr>
            <p:spPr>
              <a:xfrm>
                <a:off x="609600" y="2235200"/>
                <a:ext cx="10972800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箭头连接符 11">
                <a:extLst>
                  <a:ext uri="{FF2B5EF4-FFF2-40B4-BE49-F238E27FC236}">
                    <a16:creationId xmlns:a16="http://schemas.microsoft.com/office/drawing/2014/main" id="{F52D5987-DECA-26A5-5730-AF8BD6884522}"/>
                  </a:ext>
                </a:extLst>
              </p:cNvPr>
              <p:cNvCxnSpPr/>
              <p:nvPr/>
            </p:nvCxnSpPr>
            <p:spPr>
              <a:xfrm>
                <a:off x="609600" y="2124890"/>
                <a:ext cx="10972800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133E83DB-46EA-C5CA-9B4C-5A88FC25C8BC}"/>
                </a:ext>
              </a:extLst>
            </p:cNvPr>
            <p:cNvSpPr/>
            <p:nvPr/>
          </p:nvSpPr>
          <p:spPr>
            <a:xfrm>
              <a:off x="1706879" y="2711627"/>
              <a:ext cx="72000" cy="90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91739219-9AF5-7282-6F34-FADD8FC22148}"/>
                </a:ext>
              </a:extLst>
            </p:cNvPr>
            <p:cNvSpPr/>
            <p:nvPr/>
          </p:nvSpPr>
          <p:spPr>
            <a:xfrm>
              <a:off x="6239118" y="2829168"/>
              <a:ext cx="253122" cy="66491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7F998BE0-F77B-DFA7-4BD0-458DDE65F242}"/>
                </a:ext>
              </a:extLst>
            </p:cNvPr>
            <p:cNvGrpSpPr/>
            <p:nvPr/>
          </p:nvGrpSpPr>
          <p:grpSpPr>
            <a:xfrm>
              <a:off x="10485119" y="2613940"/>
              <a:ext cx="72000" cy="1095375"/>
              <a:chOff x="10485119" y="1493520"/>
              <a:chExt cx="72000" cy="1095375"/>
            </a:xfrm>
          </p:grpSpPr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2316C924-3246-C3B5-4EE6-4B5DB6560560}"/>
                  </a:ext>
                </a:extLst>
              </p:cNvPr>
              <p:cNvSpPr/>
              <p:nvPr/>
            </p:nvSpPr>
            <p:spPr>
              <a:xfrm>
                <a:off x="10485119" y="1493520"/>
                <a:ext cx="72000" cy="27622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696F7D98-FFD6-6ED8-27D7-0D7349DC26C0}"/>
                  </a:ext>
                </a:extLst>
              </p:cNvPr>
              <p:cNvSpPr/>
              <p:nvPr/>
            </p:nvSpPr>
            <p:spPr>
              <a:xfrm>
                <a:off x="10485119" y="2312670"/>
                <a:ext cx="72000" cy="27622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</p:grp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id="{C3A1BC6C-CF60-119C-FE46-4F1921473922}"/>
              </a:ext>
            </a:extLst>
          </p:cNvPr>
          <p:cNvSpPr txBox="1"/>
          <p:nvPr/>
        </p:nvSpPr>
        <p:spPr>
          <a:xfrm>
            <a:off x="424229" y="3856753"/>
            <a:ext cx="3609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Profile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表格 22">
                <a:extLst>
                  <a:ext uri="{FF2B5EF4-FFF2-40B4-BE49-F238E27FC236}">
                    <a16:creationId xmlns:a16="http://schemas.microsoft.com/office/drawing/2014/main" id="{91E3BC7F-241A-0DF6-687D-B953BC1A896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0087541"/>
                  </p:ext>
                </p:extLst>
              </p:nvPr>
            </p:nvGraphicFramePr>
            <p:xfrm>
              <a:off x="632508" y="4473640"/>
              <a:ext cx="3192731" cy="156718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84635">
                      <a:extLst>
                        <a:ext uri="{9D8B030D-6E8A-4147-A177-3AD203B41FA5}">
                          <a16:colId xmlns:a16="http://schemas.microsoft.com/office/drawing/2014/main" val="2761419862"/>
                        </a:ext>
                      </a:extLst>
                    </a:gridCol>
                    <a:gridCol w="1708096">
                      <a:extLst>
                        <a:ext uri="{9D8B030D-6E8A-4147-A177-3AD203B41FA5}">
                          <a16:colId xmlns:a16="http://schemas.microsoft.com/office/drawing/2014/main" val="2047768505"/>
                        </a:ext>
                      </a:extLst>
                    </a:gridCol>
                  </a:tblGrid>
                  <a:tr h="39179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b="1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Name</a:t>
                          </a:r>
                          <a:endParaRPr lang="zh-CN" sz="1800" b="1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b="1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sz="1800" b="1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9981791"/>
                      </a:ext>
                    </a:extLst>
                  </a:tr>
                  <a:tr h="39179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Counting Rate</a:t>
                          </a:r>
                          <a:endParaRPr lang="zh-CN" sz="1800" b="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10 kHz</a:t>
                          </a:r>
                          <a:endParaRPr lang="zh-CN" sz="1800" b="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09684674"/>
                      </a:ext>
                    </a:extLst>
                  </a:tr>
                  <a:tr h="39179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Sensitive Area</a:t>
                          </a:r>
                          <a:endParaRPr lang="zh-CN" sz="1800" b="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    10×10 </m:t>
                                </m:r>
                                <m:r>
                                  <a:rPr lang="en-US" altLang="zh-CN" sz="18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  <m:sSup>
                                  <m:sSupPr>
                                    <m:ctrlPr>
                                      <a:rPr lang="en-US" altLang="zh-CN" sz="1800" b="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altLang="zh-CN" sz="1800" b="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sz="1800" b="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41484100"/>
                      </a:ext>
                    </a:extLst>
                  </a:tr>
                  <a:tr h="39179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Position Res.</a:t>
                          </a:r>
                          <a:endParaRPr lang="zh-CN" sz="1800" b="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150 </a:t>
                          </a:r>
                          <a:r>
                            <a:rPr lang="en-US" altLang="zh-CN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μ</a:t>
                          </a:r>
                          <a:r>
                            <a:rPr lang="en-US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zh-CN" sz="1800" b="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796902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表格 22">
                <a:extLst>
                  <a:ext uri="{FF2B5EF4-FFF2-40B4-BE49-F238E27FC236}">
                    <a16:creationId xmlns:a16="http://schemas.microsoft.com/office/drawing/2014/main" id="{91E3BC7F-241A-0DF6-687D-B953BC1A896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0087541"/>
                  </p:ext>
                </p:extLst>
              </p:nvPr>
            </p:nvGraphicFramePr>
            <p:xfrm>
              <a:off x="632508" y="4473640"/>
              <a:ext cx="3192731" cy="156718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84635">
                      <a:extLst>
                        <a:ext uri="{9D8B030D-6E8A-4147-A177-3AD203B41FA5}">
                          <a16:colId xmlns:a16="http://schemas.microsoft.com/office/drawing/2014/main" val="2761419862"/>
                        </a:ext>
                      </a:extLst>
                    </a:gridCol>
                    <a:gridCol w="1708096">
                      <a:extLst>
                        <a:ext uri="{9D8B030D-6E8A-4147-A177-3AD203B41FA5}">
                          <a16:colId xmlns:a16="http://schemas.microsoft.com/office/drawing/2014/main" val="2047768505"/>
                        </a:ext>
                      </a:extLst>
                    </a:gridCol>
                  </a:tblGrid>
                  <a:tr h="39179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b="1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Name</a:t>
                          </a:r>
                          <a:endParaRPr lang="zh-CN" sz="1800" b="1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b="1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zh-CN" sz="1800" b="1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9981791"/>
                      </a:ext>
                    </a:extLst>
                  </a:tr>
                  <a:tr h="39179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Counting Rate</a:t>
                          </a:r>
                          <a:endParaRPr lang="zh-CN" sz="1800" b="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10 kHz</a:t>
                          </a:r>
                          <a:endParaRPr lang="zh-CN" sz="1800" b="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09684674"/>
                      </a:ext>
                    </a:extLst>
                  </a:tr>
                  <a:tr h="39179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Sensitive Area</a:t>
                          </a:r>
                          <a:endParaRPr lang="zh-CN" sz="1800" b="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87189" t="-201538" r="-712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1484100"/>
                      </a:ext>
                    </a:extLst>
                  </a:tr>
                  <a:tr h="39179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Position Res.</a:t>
                          </a:r>
                          <a:endParaRPr lang="zh-CN" sz="1800" b="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  <a:ea typeface="宋体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150 </a:t>
                          </a:r>
                          <a:r>
                            <a:rPr lang="en-US" altLang="zh-CN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μ</a:t>
                          </a:r>
                          <a:r>
                            <a:rPr lang="en-US" sz="1800" b="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zh-CN" sz="1800" b="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9134" marR="59134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796902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4" name="文本框 23">
            <a:extLst>
              <a:ext uri="{FF2B5EF4-FFF2-40B4-BE49-F238E27FC236}">
                <a16:creationId xmlns:a16="http://schemas.microsoft.com/office/drawing/2014/main" id="{6334D8E9-850D-484C-34AC-033062FB934E}"/>
              </a:ext>
            </a:extLst>
          </p:cNvPr>
          <p:cNvSpPr txBox="1"/>
          <p:nvPr/>
        </p:nvSpPr>
        <p:spPr>
          <a:xfrm>
            <a:off x="4362450" y="3841460"/>
            <a:ext cx="3796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Measure Absolute Flux</a:t>
            </a:r>
          </a:p>
          <a:p>
            <a:pPr marL="666900" lvl="1" indent="-342900">
              <a:buFont typeface="Times New Roman" panose="02020603050405020304" pitchFamily="18" charset="0"/>
              <a:buChar char="‣"/>
            </a:pPr>
            <a:r>
              <a:rPr lang="en-US" altLang="zh-CN" sz="2000" dirty="0">
                <a:latin typeface="Book Antiqua" panose="02040602050305030304" pitchFamily="18" charset="0"/>
                <a:ea typeface="华文楷体" panose="02010600040101010101" pitchFamily="2" charset="-122"/>
              </a:rPr>
              <a:t>Beam Tuning.</a:t>
            </a:r>
            <a:endParaRPr lang="zh-CN" altLang="en-US" sz="2000" dirty="0">
              <a:latin typeface="Book Antiqua" panose="02040602050305030304" pitchFamily="18" charset="0"/>
              <a:ea typeface="华文楷体" panose="02010600040101010101" pitchFamily="2" charset="-122"/>
            </a:endParaRPr>
          </a:p>
          <a:p>
            <a:pPr marL="666900" lvl="1" indent="-342900">
              <a:buFont typeface="Times New Roman" panose="02020603050405020304" pitchFamily="18" charset="0"/>
              <a:buChar char="‣"/>
            </a:pPr>
            <a:r>
              <a:rPr lang="en-US" altLang="zh-CN" sz="2000" dirty="0">
                <a:latin typeface="Book Antiqua" panose="02040602050305030304" pitchFamily="18" charset="0"/>
                <a:ea typeface="华文楷体" panose="02010600040101010101" pitchFamily="2" charset="-122"/>
              </a:rPr>
              <a:t>Calibrate the flux every month and year.</a:t>
            </a:r>
            <a:endParaRPr lang="zh-CN" altLang="en-US" sz="2000" dirty="0">
              <a:latin typeface="Book Antiqua" panose="02040602050305030304" pitchFamily="18" charset="0"/>
              <a:ea typeface="华文楷体" panose="02010600040101010101" pitchFamily="2" charset="-122"/>
            </a:endParaRPr>
          </a:p>
          <a:p>
            <a:pPr algn="l"/>
            <a:endParaRPr lang="en-US" altLang="zh-CN" sz="2400" dirty="0"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FF4C6AF-7D76-6028-6903-B795A6F074DE}"/>
              </a:ext>
            </a:extLst>
          </p:cNvPr>
          <p:cNvSpPr txBox="1"/>
          <p:nvPr/>
        </p:nvSpPr>
        <p:spPr>
          <a:xfrm>
            <a:off x="4621997" y="5130320"/>
            <a:ext cx="3487363" cy="1049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20000"/>
              </a:spcAft>
              <a:buClr>
                <a:sysClr val="windowText" lastClr="000000"/>
              </a:buClr>
              <a:buSzTx/>
              <a:buFontTx/>
              <a:buChar char="•"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Requirement</a:t>
            </a: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：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Large Dynamic range.</a:t>
            </a:r>
          </a:p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20000"/>
              </a:spcAft>
              <a:buClr>
                <a:sysClr val="windowText" lastClr="000000"/>
              </a:buClr>
              <a:buSzTx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（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10</a:t>
            </a:r>
            <a:r>
              <a:rPr kumimoji="0" lang="en-US" altLang="zh-CN" sz="14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4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~10</a:t>
            </a:r>
            <a:r>
              <a:rPr kumimoji="0" lang="en-US" altLang="zh-CN" sz="14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9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p/s or 0.2~20000 MIP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）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800E85B6-739C-8F1C-1C37-D032814638A5}"/>
              </a:ext>
            </a:extLst>
          </p:cNvPr>
          <p:cNvGrpSpPr/>
          <p:nvPr/>
        </p:nvGrpSpPr>
        <p:grpSpPr>
          <a:xfrm>
            <a:off x="424229" y="1339132"/>
            <a:ext cx="11543994" cy="1245451"/>
            <a:chOff x="424229" y="1339132"/>
            <a:chExt cx="11543994" cy="1245451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E4EAFF9C-85C6-8952-1743-536C92B7F7B7}"/>
                </a:ext>
              </a:extLst>
            </p:cNvPr>
            <p:cNvSpPr txBox="1"/>
            <p:nvPr/>
          </p:nvSpPr>
          <p:spPr>
            <a:xfrm>
              <a:off x="1557545" y="1339132"/>
              <a:ext cx="22851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atin typeface="Book Antiqua" panose="02040602050305030304" pitchFamily="18" charset="0"/>
                  <a:ea typeface="华文楷体" panose="02010600040101010101" pitchFamily="2" charset="-122"/>
                </a:rPr>
                <a:t>Profile Measurement</a:t>
              </a:r>
              <a:endParaRPr lang="zh-CN" altLang="en-US" sz="2400" dirty="0">
                <a:latin typeface="Book Antiqua" panose="02040602050305030304" pitchFamily="18" charset="0"/>
                <a:ea typeface="华文楷体" panose="02010600040101010101" pitchFamily="2" charset="-122"/>
              </a:endParaRP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FC2B88DE-98F1-E8B2-B63F-C2D4501998DB}"/>
                </a:ext>
              </a:extLst>
            </p:cNvPr>
            <p:cNvGrpSpPr/>
            <p:nvPr/>
          </p:nvGrpSpPr>
          <p:grpSpPr>
            <a:xfrm>
              <a:off x="424229" y="1423034"/>
              <a:ext cx="1137920" cy="1123862"/>
              <a:chOff x="1087120" y="1036320"/>
              <a:chExt cx="1137920" cy="1123862"/>
            </a:xfrm>
          </p:grpSpPr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E541BD45-C440-3EFF-86B1-A27B43DD125C}"/>
                  </a:ext>
                </a:extLst>
              </p:cNvPr>
              <p:cNvSpPr/>
              <p:nvPr/>
            </p:nvSpPr>
            <p:spPr>
              <a:xfrm>
                <a:off x="1087120" y="1036320"/>
                <a:ext cx="1137920" cy="1123862"/>
              </a:xfrm>
              <a:prstGeom prst="rect">
                <a:avLst/>
              </a:prstGeom>
              <a:pattFill prst="smGrid">
                <a:fgClr>
                  <a:schemeClr val="bg1">
                    <a:lumMod val="65000"/>
                  </a:schemeClr>
                </a:fgClr>
                <a:bgClr>
                  <a:schemeClr val="bg1"/>
                </a:bgClr>
              </a:patt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id="{D976914C-8009-E85E-BD75-184D8A2C831E}"/>
                  </a:ext>
                </a:extLst>
              </p:cNvPr>
              <p:cNvGrpSpPr/>
              <p:nvPr/>
            </p:nvGrpSpPr>
            <p:grpSpPr>
              <a:xfrm>
                <a:off x="1173480" y="1177964"/>
                <a:ext cx="965200" cy="884552"/>
                <a:chOff x="1677145" y="1484421"/>
                <a:chExt cx="741680" cy="863480"/>
              </a:xfrm>
              <a:effectLst>
                <a:glow>
                  <a:schemeClr val="accent1"/>
                </a:glow>
              </a:effectLst>
            </p:grpSpPr>
            <p:sp>
              <p:nvSpPr>
                <p:cNvPr id="28" name="椭圆 27">
                  <a:extLst>
                    <a:ext uri="{FF2B5EF4-FFF2-40B4-BE49-F238E27FC236}">
                      <a16:creationId xmlns:a16="http://schemas.microsoft.com/office/drawing/2014/main" id="{5CBDD980-4F24-08FD-6EB2-EAEE68446C7A}"/>
                    </a:ext>
                  </a:extLst>
                </p:cNvPr>
                <p:cNvSpPr/>
                <p:nvPr/>
              </p:nvSpPr>
              <p:spPr>
                <a:xfrm>
                  <a:off x="1677145" y="1484421"/>
                  <a:ext cx="741680" cy="863480"/>
                </a:xfrm>
                <a:prstGeom prst="ellipse">
                  <a:avLst/>
                </a:prstGeom>
                <a:solidFill>
                  <a:srgbClr val="0000FF"/>
                </a:solidFill>
                <a:ln w="19050">
                  <a:noFill/>
                </a:ln>
                <a:effectLst>
                  <a:softEdge rad="254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 dirty="0">
                    <a:solidFill>
                      <a:schemeClr val="tx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 B" panose="00020600040101010101" pitchFamily="18" charset="-122"/>
                  </a:endParaRPr>
                </a:p>
              </p:txBody>
            </p:sp>
            <p:sp>
              <p:nvSpPr>
                <p:cNvPr id="29" name="椭圆 28">
                  <a:extLst>
                    <a:ext uri="{FF2B5EF4-FFF2-40B4-BE49-F238E27FC236}">
                      <a16:creationId xmlns:a16="http://schemas.microsoft.com/office/drawing/2014/main" id="{C34C991F-DE75-A130-F1CF-E21D44821562}"/>
                    </a:ext>
                  </a:extLst>
                </p:cNvPr>
                <p:cNvSpPr/>
                <p:nvPr/>
              </p:nvSpPr>
              <p:spPr>
                <a:xfrm>
                  <a:off x="1774411" y="1556480"/>
                  <a:ext cx="560594" cy="572681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noFill/>
                </a:ln>
                <a:effectLst>
                  <a:softEdge rad="254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 dirty="0">
                    <a:solidFill>
                      <a:schemeClr val="tx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 B" panose="00020600040101010101" pitchFamily="18" charset="-122"/>
                  </a:endParaRPr>
                </a:p>
              </p:txBody>
            </p:sp>
            <p:sp>
              <p:nvSpPr>
                <p:cNvPr id="30" name="椭圆 29">
                  <a:extLst>
                    <a:ext uri="{FF2B5EF4-FFF2-40B4-BE49-F238E27FC236}">
                      <a16:creationId xmlns:a16="http://schemas.microsoft.com/office/drawing/2014/main" id="{DA918883-2864-B785-7ADD-26455E3662DF}"/>
                    </a:ext>
                  </a:extLst>
                </p:cNvPr>
                <p:cNvSpPr/>
                <p:nvPr/>
              </p:nvSpPr>
              <p:spPr>
                <a:xfrm>
                  <a:off x="1866189" y="1614840"/>
                  <a:ext cx="408940" cy="391863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  <a:effectLst>
                  <a:softEdge rad="254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 dirty="0">
                    <a:solidFill>
                      <a:schemeClr val="tx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 B" panose="00020600040101010101" pitchFamily="18" charset="-122"/>
                  </a:endParaRPr>
                </a:p>
              </p:txBody>
            </p:sp>
            <p:sp>
              <p:nvSpPr>
                <p:cNvPr id="31" name="椭圆 30">
                  <a:extLst>
                    <a:ext uri="{FF2B5EF4-FFF2-40B4-BE49-F238E27FC236}">
                      <a16:creationId xmlns:a16="http://schemas.microsoft.com/office/drawing/2014/main" id="{22FE4A4A-0EE8-E99E-1613-79043BE59654}"/>
                    </a:ext>
                  </a:extLst>
                </p:cNvPr>
                <p:cNvSpPr/>
                <p:nvPr/>
              </p:nvSpPr>
              <p:spPr>
                <a:xfrm>
                  <a:off x="1938617" y="1675616"/>
                  <a:ext cx="264083" cy="243339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</a:ln>
                <a:effectLst>
                  <a:softEdge rad="254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 dirty="0">
                    <a:solidFill>
                      <a:schemeClr val="tx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 B" panose="00020600040101010101" pitchFamily="18" charset="-122"/>
                  </a:endParaRPr>
                </a:p>
              </p:txBody>
            </p:sp>
            <p:sp>
              <p:nvSpPr>
                <p:cNvPr id="32" name="椭圆 31">
                  <a:extLst>
                    <a:ext uri="{FF2B5EF4-FFF2-40B4-BE49-F238E27FC236}">
                      <a16:creationId xmlns:a16="http://schemas.microsoft.com/office/drawing/2014/main" id="{72444B5F-6788-17A1-5450-1BBDC97C022F}"/>
                    </a:ext>
                  </a:extLst>
                </p:cNvPr>
                <p:cNvSpPr/>
                <p:nvPr/>
              </p:nvSpPr>
              <p:spPr>
                <a:xfrm>
                  <a:off x="1996516" y="1708893"/>
                  <a:ext cx="148284" cy="14775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  <a:effectLst>
                  <a:softEdge rad="254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 dirty="0">
                    <a:solidFill>
                      <a:schemeClr val="tx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 B" panose="00020600040101010101" pitchFamily="18" charset="-122"/>
                  </a:endParaRPr>
                </a:p>
              </p:txBody>
            </p:sp>
          </p:grpSp>
        </p:grp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B0F4BB46-DF08-08EF-A47D-54F775FAC4DC}"/>
                </a:ext>
              </a:extLst>
            </p:cNvPr>
            <p:cNvSpPr txBox="1"/>
            <p:nvPr/>
          </p:nvSpPr>
          <p:spPr>
            <a:xfrm>
              <a:off x="1656586" y="2090556"/>
              <a:ext cx="20726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i="1" dirty="0">
                  <a:latin typeface="Book Antiqua" panose="02040602050305030304" pitchFamily="18" charset="0"/>
                  <a:ea typeface="华文楷体" panose="02010600040101010101" pitchFamily="2" charset="-122"/>
                </a:rPr>
                <a:t>Micromegas</a:t>
              </a:r>
              <a:endParaRPr lang="zh-CN" altLang="en-US" sz="1600" i="1" dirty="0">
                <a:latin typeface="Book Antiqua" panose="02040602050305030304" pitchFamily="18" charset="0"/>
                <a:ea typeface="华文楷体" panose="02010600040101010101" pitchFamily="2" charset="-122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2AA526A5-2193-3CFB-47B3-D6F95B0038DB}"/>
                </a:ext>
              </a:extLst>
            </p:cNvPr>
            <p:cNvSpPr txBox="1"/>
            <p:nvPr/>
          </p:nvSpPr>
          <p:spPr>
            <a:xfrm>
              <a:off x="5820482" y="1339132"/>
              <a:ext cx="20726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atin typeface="Book Antiqua" panose="02040602050305030304" pitchFamily="18" charset="0"/>
                  <a:ea typeface="华文楷体" panose="02010600040101010101" pitchFamily="2" charset="-122"/>
                </a:rPr>
                <a:t>Flux Measurement</a:t>
              </a:r>
              <a:endParaRPr lang="zh-CN" altLang="en-US" sz="2400" dirty="0">
                <a:latin typeface="Book Antiqua" panose="02040602050305030304" pitchFamily="18" charset="0"/>
                <a:ea typeface="华文楷体" panose="02010600040101010101" pitchFamily="2" charset="-122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E479C151-98B4-5D42-A8CF-42088291EB46}"/>
                </a:ext>
              </a:extLst>
            </p:cNvPr>
            <p:cNvSpPr txBox="1"/>
            <p:nvPr/>
          </p:nvSpPr>
          <p:spPr>
            <a:xfrm>
              <a:off x="5777173" y="2090556"/>
              <a:ext cx="20726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i="1" dirty="0">
                  <a:latin typeface="Book Antiqua" panose="02040602050305030304" pitchFamily="18" charset="0"/>
                  <a:ea typeface="华文楷体" panose="02010600040101010101" pitchFamily="2" charset="-122"/>
                </a:rPr>
                <a:t>Scintillator</a:t>
              </a:r>
              <a:endParaRPr lang="zh-CN" altLang="en-US" sz="1600" i="1" dirty="0">
                <a:latin typeface="Book Antiqua" panose="02040602050305030304" pitchFamily="18" charset="0"/>
                <a:ea typeface="华文楷体" panose="02010600040101010101" pitchFamily="2" charset="-122"/>
              </a:endParaRPr>
            </a:p>
          </p:txBody>
        </p:sp>
        <p:pic>
          <p:nvPicPr>
            <p:cNvPr id="48" name="图片 47">
              <a:extLst>
                <a:ext uri="{FF2B5EF4-FFF2-40B4-BE49-F238E27FC236}">
                  <a16:creationId xmlns:a16="http://schemas.microsoft.com/office/drawing/2014/main" id="{3609412E-3D7A-D7E2-9E1F-0A3883870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8102" y="1407953"/>
              <a:ext cx="1810669" cy="1176630"/>
            </a:xfrm>
            <a:prstGeom prst="rect">
              <a:avLst/>
            </a:prstGeom>
          </p:spPr>
        </p:pic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57ED8E28-ACFA-9BE1-3836-C2D5F2558BC0}"/>
                </a:ext>
              </a:extLst>
            </p:cNvPr>
            <p:cNvSpPr txBox="1"/>
            <p:nvPr/>
          </p:nvSpPr>
          <p:spPr>
            <a:xfrm>
              <a:off x="9298357" y="1339132"/>
              <a:ext cx="266986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atin typeface="Book Antiqua" panose="02040602050305030304" pitchFamily="18" charset="0"/>
                  <a:ea typeface="华文楷体" panose="02010600040101010101" pitchFamily="2" charset="-122"/>
                </a:rPr>
                <a:t>Online Flux Monitor</a:t>
              </a:r>
              <a:endParaRPr lang="zh-CN" altLang="en-US" sz="2400" dirty="0">
                <a:latin typeface="Book Antiqua" panose="02040602050305030304" pitchFamily="18" charset="0"/>
                <a:ea typeface="华文楷体" panose="02010600040101010101" pitchFamily="2" charset="-122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29520A1F-C5DD-E86D-A37D-455AE43387C6}"/>
                </a:ext>
              </a:extLst>
            </p:cNvPr>
            <p:cNvSpPr txBox="1"/>
            <p:nvPr/>
          </p:nvSpPr>
          <p:spPr>
            <a:xfrm>
              <a:off x="9608771" y="2090556"/>
              <a:ext cx="20726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i="1" dirty="0" err="1">
                  <a:latin typeface="Book Antiqua" panose="02040602050305030304" pitchFamily="18" charset="0"/>
                  <a:ea typeface="华文楷体" panose="02010600040101010101" pitchFamily="2" charset="-122"/>
                </a:rPr>
                <a:t>SiC</a:t>
              </a:r>
              <a:endParaRPr lang="zh-CN" altLang="en-US" sz="1600" i="1" dirty="0">
                <a:latin typeface="Book Antiqua" panose="02040602050305030304" pitchFamily="18" charset="0"/>
                <a:ea typeface="华文楷体" panose="02010600040101010101" pitchFamily="2" charset="-122"/>
              </a:endParaRPr>
            </a:p>
          </p:txBody>
        </p:sp>
        <p:grpSp>
          <p:nvGrpSpPr>
            <p:cNvPr id="70" name="组合 69">
              <a:extLst>
                <a:ext uri="{FF2B5EF4-FFF2-40B4-BE49-F238E27FC236}">
                  <a16:creationId xmlns:a16="http://schemas.microsoft.com/office/drawing/2014/main" id="{BB7B72CC-E36B-A4F0-35E9-140B507AEBDB}"/>
                </a:ext>
              </a:extLst>
            </p:cNvPr>
            <p:cNvGrpSpPr/>
            <p:nvPr/>
          </p:nvGrpSpPr>
          <p:grpSpPr>
            <a:xfrm>
              <a:off x="8291187" y="1485334"/>
              <a:ext cx="1169043" cy="963896"/>
              <a:chOff x="8269151" y="1254108"/>
              <a:chExt cx="1169043" cy="1139052"/>
            </a:xfrm>
          </p:grpSpPr>
          <p:cxnSp>
            <p:nvCxnSpPr>
              <p:cNvPr id="53" name="直接箭头连接符 52">
                <a:extLst>
                  <a:ext uri="{FF2B5EF4-FFF2-40B4-BE49-F238E27FC236}">
                    <a16:creationId xmlns:a16="http://schemas.microsoft.com/office/drawing/2014/main" id="{6594ED48-29B4-0D50-BDA4-B3CE855DEE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69151" y="2393160"/>
                <a:ext cx="1169043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箭头连接符 54">
                <a:extLst>
                  <a:ext uri="{FF2B5EF4-FFF2-40B4-BE49-F238E27FC236}">
                    <a16:creationId xmlns:a16="http://schemas.microsoft.com/office/drawing/2014/main" id="{2951A339-EFF5-E709-0A04-7895EE431A1C}"/>
                  </a:ext>
                </a:extLst>
              </p:cNvPr>
              <p:cNvCxnSpPr/>
              <p:nvPr/>
            </p:nvCxnSpPr>
            <p:spPr>
              <a:xfrm flipV="1">
                <a:off x="8269151" y="1254108"/>
                <a:ext cx="0" cy="1139052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组合 68">
              <a:extLst>
                <a:ext uri="{FF2B5EF4-FFF2-40B4-BE49-F238E27FC236}">
                  <a16:creationId xmlns:a16="http://schemas.microsoft.com/office/drawing/2014/main" id="{03786347-1B2E-16FA-4F0A-15D650810DD9}"/>
                </a:ext>
              </a:extLst>
            </p:cNvPr>
            <p:cNvGrpSpPr/>
            <p:nvPr/>
          </p:nvGrpSpPr>
          <p:grpSpPr>
            <a:xfrm>
              <a:off x="8353024" y="1731973"/>
              <a:ext cx="923402" cy="511474"/>
              <a:chOff x="9945916" y="4446702"/>
              <a:chExt cx="750987" cy="437665"/>
            </a:xfrm>
          </p:grpSpPr>
          <p:cxnSp>
            <p:nvCxnSpPr>
              <p:cNvPr id="58" name="直接连接符 57">
                <a:extLst>
                  <a:ext uri="{FF2B5EF4-FFF2-40B4-BE49-F238E27FC236}">
                    <a16:creationId xmlns:a16="http://schemas.microsoft.com/office/drawing/2014/main" id="{FF56C8DE-3B0F-8606-80C9-1A81552B97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76758" y="4469807"/>
                <a:ext cx="397937" cy="378560"/>
              </a:xfrm>
              <a:prstGeom prst="line">
                <a:avLst/>
              </a:prstGeom>
              <a:ln w="19050" cap="rnd">
                <a:solidFill>
                  <a:srgbClr val="C00000"/>
                </a:solidFill>
                <a:round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>
                <a:extLst>
                  <a:ext uri="{FF2B5EF4-FFF2-40B4-BE49-F238E27FC236}">
                    <a16:creationId xmlns:a16="http://schemas.microsoft.com/office/drawing/2014/main" id="{2FF3336E-677F-8DD1-09D7-3AFC77E706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74695" y="4614710"/>
                <a:ext cx="286208" cy="233657"/>
              </a:xfrm>
              <a:prstGeom prst="line">
                <a:avLst/>
              </a:prstGeom>
              <a:ln w="19050" cap="rnd">
                <a:solidFill>
                  <a:srgbClr val="C00000"/>
                </a:solidFill>
                <a:round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矩形 65">
                <a:extLst>
                  <a:ext uri="{FF2B5EF4-FFF2-40B4-BE49-F238E27FC236}">
                    <a16:creationId xmlns:a16="http://schemas.microsoft.com/office/drawing/2014/main" id="{EF6CE684-CF74-57AD-7DC5-0BC2BC8D8002}"/>
                  </a:ext>
                </a:extLst>
              </p:cNvPr>
              <p:cNvSpPr/>
              <p:nvPr/>
            </p:nvSpPr>
            <p:spPr>
              <a:xfrm>
                <a:off x="9945916" y="4446702"/>
                <a:ext cx="72000" cy="72000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  <p:sp>
            <p:nvSpPr>
              <p:cNvPr id="67" name="矩形 66">
                <a:extLst>
                  <a:ext uri="{FF2B5EF4-FFF2-40B4-BE49-F238E27FC236}">
                    <a16:creationId xmlns:a16="http://schemas.microsoft.com/office/drawing/2014/main" id="{624B6FC2-8696-F854-F5DA-F0B1731D0711}"/>
                  </a:ext>
                </a:extLst>
              </p:cNvPr>
              <p:cNvSpPr/>
              <p:nvPr/>
            </p:nvSpPr>
            <p:spPr>
              <a:xfrm>
                <a:off x="10338695" y="4812367"/>
                <a:ext cx="72000" cy="72000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  <p:sp>
            <p:nvSpPr>
              <p:cNvPr id="68" name="矩形 67">
                <a:extLst>
                  <a:ext uri="{FF2B5EF4-FFF2-40B4-BE49-F238E27FC236}">
                    <a16:creationId xmlns:a16="http://schemas.microsoft.com/office/drawing/2014/main" id="{4F91F31B-E6D4-B8DB-FDE3-5635A140B499}"/>
                  </a:ext>
                </a:extLst>
              </p:cNvPr>
              <p:cNvSpPr/>
              <p:nvPr/>
            </p:nvSpPr>
            <p:spPr>
              <a:xfrm>
                <a:off x="10624903" y="4575359"/>
                <a:ext cx="72000" cy="72000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</p:grpSp>
      </p:grpSp>
      <p:sp>
        <p:nvSpPr>
          <p:cNvPr id="71" name="文本框 70">
            <a:extLst>
              <a:ext uri="{FF2B5EF4-FFF2-40B4-BE49-F238E27FC236}">
                <a16:creationId xmlns:a16="http://schemas.microsoft.com/office/drawing/2014/main" id="{2D8783D3-982F-9C92-BFD4-E67FED0D504A}"/>
              </a:ext>
            </a:extLst>
          </p:cNvPr>
          <p:cNvSpPr txBox="1"/>
          <p:nvPr/>
        </p:nvSpPr>
        <p:spPr>
          <a:xfrm>
            <a:off x="8172191" y="3841460"/>
            <a:ext cx="379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Measure Relative flux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Online the beam.</a:t>
            </a:r>
          </a:p>
        </p:txBody>
      </p:sp>
      <p:pic>
        <p:nvPicPr>
          <p:cNvPr id="98" name="图片 97">
            <a:extLst>
              <a:ext uri="{FF2B5EF4-FFF2-40B4-BE49-F238E27FC236}">
                <a16:creationId xmlns:a16="http://schemas.microsoft.com/office/drawing/2014/main" id="{4377B586-3FA3-9B28-955B-4D7C22A62A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186" y="4766888"/>
            <a:ext cx="1392041" cy="1392041"/>
          </a:xfrm>
          <a:prstGeom prst="rect">
            <a:avLst/>
          </a:prstGeom>
        </p:spPr>
      </p:pic>
      <p:sp>
        <p:nvSpPr>
          <p:cNvPr id="99" name="文本框 98">
            <a:extLst>
              <a:ext uri="{FF2B5EF4-FFF2-40B4-BE49-F238E27FC236}">
                <a16:creationId xmlns:a16="http://schemas.microsoft.com/office/drawing/2014/main" id="{E9631F23-8F2C-D880-44F1-8A33D6AFDC05}"/>
              </a:ext>
            </a:extLst>
          </p:cNvPr>
          <p:cNvSpPr txBox="1"/>
          <p:nvPr/>
        </p:nvSpPr>
        <p:spPr>
          <a:xfrm>
            <a:off x="2692906" y="2956725"/>
            <a:ext cx="2132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Proton Beam</a:t>
            </a:r>
            <a:endParaRPr lang="zh-CN" altLang="en-US" sz="2400" dirty="0"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  <p:sp>
        <p:nvSpPr>
          <p:cNvPr id="101" name="文本框 100">
            <a:extLst>
              <a:ext uri="{FF2B5EF4-FFF2-40B4-BE49-F238E27FC236}">
                <a16:creationId xmlns:a16="http://schemas.microsoft.com/office/drawing/2014/main" id="{6D261339-B4C8-6CA3-872A-FA8245D06746}"/>
              </a:ext>
            </a:extLst>
          </p:cNvPr>
          <p:cNvSpPr txBox="1"/>
          <p:nvPr/>
        </p:nvSpPr>
        <p:spPr>
          <a:xfrm>
            <a:off x="1742879" y="945857"/>
            <a:ext cx="9819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C00000"/>
                </a:solidFill>
              </a:rPr>
              <a:t>Beam State Monitor</a:t>
            </a:r>
            <a:r>
              <a:rPr lang="zh-CN" altLang="en-US" sz="2000" b="1" dirty="0">
                <a:solidFill>
                  <a:srgbClr val="C00000"/>
                </a:solidFill>
              </a:rPr>
              <a:t>：</a:t>
            </a:r>
            <a:r>
              <a:rPr lang="en-US" altLang="zh-CN" sz="2000" b="1" dirty="0">
                <a:solidFill>
                  <a:srgbClr val="C00000"/>
                </a:solidFill>
              </a:rPr>
              <a:t>Measure the general information of proton beam</a:t>
            </a:r>
            <a:endParaRPr lang="zh-CN" alt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33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6" grpId="0"/>
      <p:bldP spid="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81371068-4999-4830-A79A-AB6407504CBC}"/>
              </a:ext>
            </a:extLst>
          </p:cNvPr>
          <p:cNvSpPr/>
          <p:nvPr/>
        </p:nvSpPr>
        <p:spPr>
          <a:xfrm>
            <a:off x="8908330" y="857839"/>
            <a:ext cx="3283670" cy="5571537"/>
          </a:xfrm>
          <a:prstGeom prst="rect">
            <a:avLst/>
          </a:prstGeom>
          <a:solidFill>
            <a:srgbClr val="1D77C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9B5D4AA1-DC61-470D-B2CE-6D3A0937F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 Summary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1E50A23-0406-49A1-8D3F-3B9F8D7E4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9CE9C6F-078E-453C-B92B-A9CD61A2D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7160" y="1439258"/>
            <a:ext cx="1768360" cy="174161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9ED5E2F-48AB-495A-8881-13589A5C152A}"/>
              </a:ext>
            </a:extLst>
          </p:cNvPr>
          <p:cNvSpPr txBox="1"/>
          <p:nvPr/>
        </p:nvSpPr>
        <p:spPr>
          <a:xfrm>
            <a:off x="9100006" y="3626511"/>
            <a:ext cx="29788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altLang="zh-CN" b="1" dirty="0">
                <a:solidFill>
                  <a:schemeClr val="bg1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Contact</a:t>
            </a:r>
            <a:r>
              <a:rPr lang="zh-CN" altLang="en-US" b="1" dirty="0">
                <a:solidFill>
                  <a:schemeClr val="bg1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：</a:t>
            </a:r>
            <a:r>
              <a:rPr lang="en-US" altLang="zh-CN" b="1" dirty="0">
                <a:solidFill>
                  <a:schemeClr val="bg1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Guo Yuhang</a:t>
            </a:r>
          </a:p>
          <a:p>
            <a:pPr algn="l">
              <a:spcAft>
                <a:spcPts val="1200"/>
              </a:spcAft>
            </a:pPr>
            <a:r>
              <a:rPr lang="en-US" altLang="zh-CN" b="1" dirty="0">
                <a:solidFill>
                  <a:schemeClr val="bg1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Phone</a:t>
            </a:r>
            <a:r>
              <a:rPr lang="zh-CN" altLang="en-US" b="1" dirty="0">
                <a:solidFill>
                  <a:schemeClr val="bg1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：</a:t>
            </a:r>
            <a:r>
              <a:rPr lang="en-US" altLang="zh-CN" b="1" dirty="0">
                <a:solidFill>
                  <a:schemeClr val="bg1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+86 18392181025</a:t>
            </a:r>
          </a:p>
          <a:p>
            <a:pPr algn="l">
              <a:spcAft>
                <a:spcPts val="1200"/>
              </a:spcAft>
            </a:pPr>
            <a:r>
              <a:rPr lang="en-US" altLang="zh-CN" b="1" dirty="0">
                <a:solidFill>
                  <a:schemeClr val="bg1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Email</a:t>
            </a:r>
            <a:r>
              <a:rPr lang="zh-CN" altLang="en-US" b="1" dirty="0">
                <a:solidFill>
                  <a:schemeClr val="bg1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：</a:t>
            </a:r>
            <a:r>
              <a:rPr lang="en-US" altLang="zh-CN" b="1" dirty="0">
                <a:solidFill>
                  <a:schemeClr val="bg1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guoyh@ihep.ac.cn</a:t>
            </a:r>
          </a:p>
          <a:p>
            <a:pPr algn="l">
              <a:spcAft>
                <a:spcPts val="1200"/>
              </a:spcAft>
            </a:pPr>
            <a:r>
              <a:rPr lang="en-US" altLang="zh-CN" b="1" dirty="0">
                <a:solidFill>
                  <a:schemeClr val="bg1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Scan to contact with me on WeChat!</a:t>
            </a:r>
            <a:endParaRPr lang="zh-CN" altLang="en-US" b="1" dirty="0">
              <a:solidFill>
                <a:schemeClr val="bg1"/>
              </a:solidFill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5663DEA-4DB1-4F7B-B439-9A7F185D41A8}"/>
              </a:ext>
            </a:extLst>
          </p:cNvPr>
          <p:cNvSpPr txBox="1"/>
          <p:nvPr/>
        </p:nvSpPr>
        <p:spPr>
          <a:xfrm>
            <a:off x="424229" y="1056576"/>
            <a:ext cx="81873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A </a:t>
            </a:r>
            <a:r>
              <a:rPr lang="en-US" altLang="zh-CN" sz="2000" b="1" dirty="0"/>
              <a:t>1.6 GeV proton </a:t>
            </a:r>
            <a:r>
              <a:rPr lang="en-US" altLang="zh-CN" sz="2000" dirty="0"/>
              <a:t>test beam is under construction in China. </a:t>
            </a:r>
            <a:r>
              <a:rPr lang="en-US" altLang="zh-CN" sz="2000" b="1" dirty="0"/>
              <a:t>Beam supply will start from 2029.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Based on the running plan of CSNS, </a:t>
            </a:r>
            <a:r>
              <a:rPr lang="en-US" altLang="zh-CN" sz="2000" b="1" dirty="0"/>
              <a:t>more than 5000h </a:t>
            </a:r>
            <a:r>
              <a:rPr lang="en-US" altLang="zh-CN" sz="2000" dirty="0"/>
              <a:t>beam plan will be provided every year.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HPES can provide </a:t>
            </a:r>
            <a:r>
              <a:rPr lang="en-US" altLang="zh-CN" sz="2000" b="1" dirty="0"/>
              <a:t>single particle proton </a:t>
            </a:r>
            <a:r>
              <a:rPr lang="en-US" altLang="zh-CN" sz="2000" dirty="0"/>
              <a:t>beam to test the performance of detectors.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2000" dirty="0"/>
              <a:t>Several devices will be equipped to HPES: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Proton beam telescope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Proton energy measurement device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Trigger system</a:t>
            </a:r>
          </a:p>
          <a:p>
            <a:pPr marL="800100" lvl="1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Beam State Monitors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Any creative ideas and cooperation are welcomed.</a:t>
            </a:r>
          </a:p>
        </p:txBody>
      </p:sp>
    </p:spTree>
    <p:extLst>
      <p:ext uri="{BB962C8B-B14F-4D97-AF65-F5344CB8AC3E}">
        <p14:creationId xmlns:p14="http://schemas.microsoft.com/office/powerpoint/2010/main" val="268621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B371A5B3-CAD4-175B-0713-704C1E1C0EAB}"/>
              </a:ext>
            </a:extLst>
          </p:cNvPr>
          <p:cNvGrpSpPr/>
          <p:nvPr/>
        </p:nvGrpSpPr>
        <p:grpSpPr>
          <a:xfrm>
            <a:off x="494577" y="2061480"/>
            <a:ext cx="4320000" cy="4320000"/>
            <a:chOff x="494577" y="1269000"/>
            <a:chExt cx="4320000" cy="4320000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75FA68BC-CBCC-7AA0-2A9C-2D99EC14FDE3}"/>
                </a:ext>
              </a:extLst>
            </p:cNvPr>
            <p:cNvGrpSpPr/>
            <p:nvPr/>
          </p:nvGrpSpPr>
          <p:grpSpPr>
            <a:xfrm>
              <a:off x="494577" y="1269000"/>
              <a:ext cx="4320000" cy="4320000"/>
              <a:chOff x="2918123" y="552042"/>
              <a:chExt cx="4320000" cy="4320000"/>
            </a:xfrm>
          </p:grpSpPr>
          <p:sp>
            <p:nvSpPr>
              <p:cNvPr id="6" name="圆: 空心 5">
                <a:extLst>
                  <a:ext uri="{FF2B5EF4-FFF2-40B4-BE49-F238E27FC236}">
                    <a16:creationId xmlns:a16="http://schemas.microsoft.com/office/drawing/2014/main" id="{E1A3DF3A-1E33-8209-DF47-F7DCC1D62F9F}"/>
                  </a:ext>
                </a:extLst>
              </p:cNvPr>
              <p:cNvSpPr/>
              <p:nvPr/>
            </p:nvSpPr>
            <p:spPr>
              <a:xfrm>
                <a:off x="2918123" y="552042"/>
                <a:ext cx="4320000" cy="4320000"/>
              </a:xfrm>
              <a:prstGeom prst="donut">
                <a:avLst>
                  <a:gd name="adj" fmla="val 35905"/>
                </a:avLst>
              </a:prstGeom>
              <a:solidFill>
                <a:srgbClr val="EB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/>
              </a:p>
            </p:txBody>
          </p:sp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id="{FEF40F65-C968-888C-4E18-93A7E3BC00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61932" y="1602565"/>
                <a:ext cx="808863" cy="468000"/>
              </a:xfrm>
              <a:prstGeom prst="rect">
                <a:avLst/>
              </a:prstGeom>
            </p:spPr>
          </p:pic>
          <p:sp>
            <p:nvSpPr>
              <p:cNvPr id="7" name="圆: 空心 6">
                <a:extLst>
                  <a:ext uri="{FF2B5EF4-FFF2-40B4-BE49-F238E27FC236}">
                    <a16:creationId xmlns:a16="http://schemas.microsoft.com/office/drawing/2014/main" id="{C3258765-6D65-A289-CE24-A79B4A25F39D}"/>
                  </a:ext>
                </a:extLst>
              </p:cNvPr>
              <p:cNvSpPr/>
              <p:nvPr/>
            </p:nvSpPr>
            <p:spPr>
              <a:xfrm>
                <a:off x="2918123" y="552042"/>
                <a:ext cx="4320000" cy="4320000"/>
              </a:xfrm>
              <a:prstGeom prst="donut">
                <a:avLst>
                  <a:gd name="adj" fmla="val 35905"/>
                </a:avLst>
              </a:prstGeom>
              <a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 l="1"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/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5D0680C-5617-122B-876E-6FE551205DFD}"/>
                  </a:ext>
                </a:extLst>
              </p:cNvPr>
              <p:cNvSpPr txBox="1"/>
              <p:nvPr/>
            </p:nvSpPr>
            <p:spPr>
              <a:xfrm>
                <a:off x="3728123" y="1362042"/>
                <a:ext cx="2700000" cy="2700000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2371979"/>
                  </a:avLst>
                </a:prstTxWarp>
                <a:spAutoFit/>
              </a:bodyPr>
              <a:lstStyle/>
              <a:p>
                <a:pPr algn="ctr"/>
                <a:r>
                  <a:rPr lang="zh-CN" altLang="en-US" sz="3600" dirty="0">
                    <a:solidFill>
                      <a:schemeClr val="accent1">
                        <a:lumMod val="50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中国散裂中子源</a:t>
                </a:r>
                <a:endParaRPr lang="en-US" altLang="zh-CN" sz="3600" dirty="0">
                  <a:solidFill>
                    <a:schemeClr val="accent1">
                      <a:lumMod val="50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  <a:p>
                <a:pPr algn="ctr"/>
                <a:r>
                  <a:rPr lang="en-US" altLang="zh-CN" sz="1050" dirty="0">
                    <a:solidFill>
                      <a:schemeClr val="accent1">
                        <a:lumMod val="50000"/>
                      </a:schemeClr>
                    </a:solidFill>
                    <a:latin typeface="Bookman Old Style" panose="02050604050505020204" pitchFamily="18" charset="0"/>
                    <a:ea typeface="华文行楷" panose="02010800040101010101" pitchFamily="2" charset="-122"/>
                  </a:rPr>
                  <a:t>China Spallation Neutron Source</a:t>
                </a:r>
                <a:endParaRPr lang="zh-CN" altLang="en-US" sz="1050" dirty="0">
                  <a:solidFill>
                    <a:schemeClr val="accent1">
                      <a:lumMod val="50000"/>
                    </a:schemeClr>
                  </a:solidFill>
                  <a:latin typeface="Bookman Old Style" panose="02050604050505020204" pitchFamily="18" charset="0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11" name="圆: 空心 10">
              <a:extLst>
                <a:ext uri="{FF2B5EF4-FFF2-40B4-BE49-F238E27FC236}">
                  <a16:creationId xmlns:a16="http://schemas.microsoft.com/office/drawing/2014/main" id="{865A2788-7504-157C-D3D8-0B702B3E24A9}"/>
                </a:ext>
              </a:extLst>
            </p:cNvPr>
            <p:cNvSpPr/>
            <p:nvPr/>
          </p:nvSpPr>
          <p:spPr>
            <a:xfrm>
              <a:off x="2024577" y="2799000"/>
              <a:ext cx="1260000" cy="1260000"/>
            </a:xfrm>
            <a:prstGeom prst="donut">
              <a:avLst>
                <a:gd name="adj" fmla="val 29115"/>
              </a:avLst>
            </a:prstGeom>
            <a:gradFill flip="none" rotWithShape="1">
              <a:gsLst>
                <a:gs pos="31000">
                  <a:srgbClr val="ABABAB"/>
                </a:gs>
                <a:gs pos="63000">
                  <a:srgbClr val="C4C4C4"/>
                </a:gs>
                <a:gs pos="51000">
                  <a:sysClr val="window" lastClr="FFFFFF"/>
                </a:gs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3500000" scaled="1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id="{6CAE3549-0B66-57CD-D65D-9849AC9D9077}"/>
              </a:ext>
            </a:extLst>
          </p:cNvPr>
          <p:cNvSpPr txBox="1"/>
          <p:nvPr/>
        </p:nvSpPr>
        <p:spPr>
          <a:xfrm>
            <a:off x="5689600" y="6853920"/>
            <a:ext cx="6289040" cy="1277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Development Group of HPES</a:t>
            </a:r>
          </a:p>
          <a:p>
            <a:pPr algn="ctr"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Director</a:t>
            </a:r>
            <a:r>
              <a:rPr lang="zh-CN" altLang="en-US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  </a:t>
            </a: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Jing Hantao</a:t>
            </a:r>
          </a:p>
          <a:p>
            <a:pPr algn="ctr"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Detector System Expert</a:t>
            </a:r>
            <a:r>
              <a:rPr lang="zh-CN" altLang="en-US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Fan </a:t>
            </a:r>
            <a:r>
              <a:rPr lang="en-US" altLang="zh-CN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Ruirui</a:t>
            </a:r>
            <a:r>
              <a:rPr lang="zh-CN" alt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</a:t>
            </a: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Dongguan</a:t>
            </a:r>
            <a:r>
              <a:rPr lang="zh-CN" alt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）、</a:t>
            </a: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Dong </a:t>
            </a:r>
            <a:r>
              <a:rPr lang="en-US" altLang="zh-CN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Mingyi</a:t>
            </a:r>
            <a:r>
              <a:rPr lang="zh-CN" alt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</a:t>
            </a: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Beijing</a:t>
            </a:r>
            <a:r>
              <a:rPr lang="zh-CN" alt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endParaRPr lang="en-US" altLang="zh-CN" b="1" dirty="0">
              <a:solidFill>
                <a:schemeClr val="accent4">
                  <a:lumMod val="60000"/>
                  <a:lumOff val="4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en-US" altLang="zh-CN" b="1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Proton Beam Design</a:t>
            </a:r>
            <a:r>
              <a:rPr lang="zh-CN" altLang="en-US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lang="en-US" altLang="zh-CN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Han </a:t>
            </a:r>
            <a:r>
              <a:rPr lang="en-US" altLang="zh-CN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Yanliang</a:t>
            </a:r>
            <a:endParaRPr lang="en-US" altLang="zh-CN" dirty="0">
              <a:solidFill>
                <a:schemeClr val="accent4">
                  <a:lumMod val="60000"/>
                  <a:lumOff val="4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Conceptual Design and Physical Test</a:t>
            </a:r>
            <a:r>
              <a:rPr lang="zh-CN" altLang="en-US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Guo Yuhang</a:t>
            </a:r>
          </a:p>
          <a:p>
            <a:pPr algn="ctr"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Control and DAQ system</a:t>
            </a:r>
            <a:r>
              <a:rPr lang="zh-CN" altLang="en-US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Zhang </a:t>
            </a:r>
            <a:r>
              <a:rPr lang="en-US" altLang="zh-CN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Hongyu</a:t>
            </a:r>
            <a:endParaRPr lang="en-US" altLang="zh-CN" b="1" dirty="0">
              <a:solidFill>
                <a:schemeClr val="accent4">
                  <a:lumMod val="60000"/>
                  <a:lumOff val="4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Trigger System</a:t>
            </a:r>
            <a:r>
              <a:rPr lang="zh-CN" altLang="en-US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Qian Sen, Ma </a:t>
            </a:r>
            <a:r>
              <a:rPr lang="en-US" altLang="zh-CN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Lishuang</a:t>
            </a:r>
            <a:endParaRPr lang="en-US" altLang="zh-CN" b="1" dirty="0">
              <a:solidFill>
                <a:schemeClr val="accent4">
                  <a:lumMod val="60000"/>
                  <a:lumOff val="4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Energy Measurement Device</a:t>
            </a:r>
            <a:r>
              <a:rPr lang="zh-CN" altLang="en-US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Liang Zhijun, Li </a:t>
            </a:r>
            <a:r>
              <a:rPr lang="en-US" altLang="zh-CN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Mengzhao</a:t>
            </a:r>
            <a:endParaRPr lang="en-US" altLang="zh-CN" b="1" dirty="0">
              <a:solidFill>
                <a:schemeClr val="accent4">
                  <a:lumMod val="60000"/>
                  <a:lumOff val="4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Beam Telescope</a:t>
            </a:r>
            <a:r>
              <a:rPr lang="zh-CN" altLang="en-US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Dong </a:t>
            </a:r>
            <a:r>
              <a:rPr lang="en-US" altLang="zh-CN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Mingyi</a:t>
            </a: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 Li </a:t>
            </a:r>
            <a:r>
              <a:rPr lang="en-US" altLang="zh-CN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Lankun</a:t>
            </a:r>
            <a:endParaRPr lang="en-US" altLang="zh-CN" b="1" dirty="0">
              <a:solidFill>
                <a:schemeClr val="accent4">
                  <a:lumMod val="60000"/>
                  <a:lumOff val="4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Profile Monitor</a:t>
            </a:r>
            <a:r>
              <a:rPr lang="zh-CN" altLang="en-US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Yi Han</a:t>
            </a:r>
          </a:p>
          <a:p>
            <a:pPr algn="ctr"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Intensity Monitors</a:t>
            </a:r>
            <a:r>
              <a:rPr lang="zh-CN" altLang="en-US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</a:p>
          <a:p>
            <a:pPr algn="ctr">
              <a:lnSpc>
                <a:spcPct val="150000"/>
              </a:lnSpc>
            </a:pPr>
            <a:r>
              <a:rPr lang="en-US" altLang="zh-CN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Lv</a:t>
            </a: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You, Li </a:t>
            </a:r>
            <a:r>
              <a:rPr lang="en-US" altLang="zh-CN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Qiang</a:t>
            </a:r>
            <a:r>
              <a:rPr lang="en-US" altLang="zh-C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 Shi Xin, Xiao </a:t>
            </a:r>
            <a:r>
              <a:rPr lang="en-US" altLang="zh-CN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Suyu</a:t>
            </a:r>
            <a:endParaRPr lang="en-US" altLang="zh-CN" b="1" dirty="0">
              <a:solidFill>
                <a:schemeClr val="accent4">
                  <a:lumMod val="60000"/>
                  <a:lumOff val="4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We are appreciate to their effort and Contributions!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1784595-A6EE-CE5C-F5EB-01B30DFB8086}"/>
              </a:ext>
            </a:extLst>
          </p:cNvPr>
          <p:cNvSpPr txBox="1"/>
          <p:nvPr/>
        </p:nvSpPr>
        <p:spPr>
          <a:xfrm>
            <a:off x="670560" y="413926"/>
            <a:ext cx="391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accent4">
                    <a:lumMod val="20000"/>
                    <a:lumOff val="80000"/>
                  </a:schemeClr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致谢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CF917DD-3FE4-42FB-4E9E-A38C468866E7}"/>
              </a:ext>
            </a:extLst>
          </p:cNvPr>
          <p:cNvSpPr txBox="1"/>
          <p:nvPr/>
        </p:nvSpPr>
        <p:spPr>
          <a:xfrm>
            <a:off x="6273800" y="2274838"/>
            <a:ext cx="512064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承蒙厚爱</a:t>
            </a:r>
            <a:endParaRPr lang="en-US" altLang="zh-CN" sz="4800" b="1" dirty="0">
              <a:solidFill>
                <a:schemeClr val="accent4">
                  <a:lumMod val="60000"/>
                  <a:lumOff val="40000"/>
                </a:schemeClr>
              </a:solidFill>
              <a:latin typeface="Book Antiqua" panose="02040602050305030304" pitchFamily="18" charset="0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感谢倾听</a:t>
            </a:r>
            <a:endParaRPr lang="en-US" altLang="zh-CN" sz="4800" b="1" dirty="0">
              <a:solidFill>
                <a:schemeClr val="accent4">
                  <a:lumMod val="60000"/>
                  <a:lumOff val="40000"/>
                </a:schemeClr>
              </a:solidFill>
              <a:latin typeface="Book Antiqua" panose="02040602050305030304" pitchFamily="18" charset="0"/>
              <a:ea typeface="华文楷体" panose="02010600040101010101" pitchFamily="2" charset="-122"/>
            </a:endParaRPr>
          </a:p>
          <a:p>
            <a:pPr algn="ctr">
              <a:spcBef>
                <a:spcPts val="1200"/>
              </a:spcBef>
            </a:pPr>
            <a:r>
              <a:rPr lang="en-US" altLang="zh-CN" sz="4800" b="1" spc="600" dirty="0">
                <a:solidFill>
                  <a:schemeClr val="accent4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  <a:ea typeface="华文楷体" panose="02010600040101010101" pitchFamily="2" charset="-122"/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79632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48148E-6 L 6.25E-7 -2.66435 " pathEditMode="relative" rAng="0" ptsTypes="AA">
                                      <p:cBhvr>
                                        <p:cTn id="8" dur="1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321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45491DF-AB6C-4D56-82CC-94FE157005BD}"/>
              </a:ext>
            </a:extLst>
          </p:cNvPr>
          <p:cNvSpPr txBox="1"/>
          <p:nvPr/>
        </p:nvSpPr>
        <p:spPr>
          <a:xfrm>
            <a:off x="4321142" y="1018086"/>
            <a:ext cx="704789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spcAft>
                <a:spcPts val="1200"/>
              </a:spcAft>
              <a:buFont typeface="+mj-lt"/>
              <a:buAutoNum type="arabicPeriod"/>
            </a:pPr>
            <a:r>
              <a:rPr lang="en-US" altLang="zh-CN" sz="3200" dirty="0">
                <a:latin typeface="Book Antiqua" panose="02040602050305030304" pitchFamily="18" charset="0"/>
                <a:ea typeface="华文楷体" panose="02010600040101010101" pitchFamily="2" charset="-122"/>
              </a:rPr>
              <a:t>Introduction to HPES</a:t>
            </a:r>
          </a:p>
          <a:p>
            <a:pPr marL="514350" indent="-514350" algn="l">
              <a:spcAft>
                <a:spcPts val="1200"/>
              </a:spcAft>
              <a:buFont typeface="+mj-lt"/>
              <a:buAutoNum type="arabicPeriod"/>
            </a:pPr>
            <a:r>
              <a:rPr lang="en-US" altLang="zh-CN" sz="3200" dirty="0">
                <a:latin typeface="Book Antiqua" panose="02040602050305030304" pitchFamily="18" charset="0"/>
                <a:ea typeface="华文楷体" panose="02010600040101010101" pitchFamily="2" charset="-122"/>
              </a:rPr>
              <a:t>Detector System of HPES</a:t>
            </a:r>
          </a:p>
          <a:p>
            <a:pPr lvl="1">
              <a:spcAft>
                <a:spcPts val="1200"/>
              </a:spcAft>
            </a:pPr>
            <a:r>
              <a:rPr lang="en-US" altLang="zh-CN" sz="2800" dirty="0">
                <a:latin typeface="Book Antiqua" panose="02040602050305030304" pitchFamily="18" charset="0"/>
                <a:ea typeface="华文楷体" panose="02010600040101010101" pitchFamily="2" charset="-122"/>
              </a:rPr>
              <a:t>2.1 Proton Beam Telescope</a:t>
            </a:r>
          </a:p>
          <a:p>
            <a:pPr lvl="1">
              <a:spcAft>
                <a:spcPts val="1200"/>
              </a:spcAft>
            </a:pPr>
            <a:r>
              <a:rPr lang="en-US" altLang="zh-CN" sz="2800" dirty="0">
                <a:latin typeface="Book Antiqua" panose="02040602050305030304" pitchFamily="18" charset="0"/>
                <a:ea typeface="华文楷体" panose="02010600040101010101" pitchFamily="2" charset="-122"/>
              </a:rPr>
              <a:t>2.2 Proton Energy Measure Device</a:t>
            </a:r>
          </a:p>
          <a:p>
            <a:pPr lvl="1">
              <a:spcAft>
                <a:spcPts val="1200"/>
              </a:spcAft>
            </a:pPr>
            <a:r>
              <a:rPr lang="en-US" altLang="zh-CN" sz="2800" dirty="0">
                <a:latin typeface="Book Antiqua" panose="02040602050305030304" pitchFamily="18" charset="0"/>
                <a:ea typeface="华文楷体" panose="02010600040101010101" pitchFamily="2" charset="-122"/>
              </a:rPr>
              <a:t>2.3 Trigger System</a:t>
            </a:r>
          </a:p>
          <a:p>
            <a:pPr lvl="1">
              <a:spcAft>
                <a:spcPts val="1200"/>
              </a:spcAft>
            </a:pPr>
            <a:r>
              <a:rPr lang="en-US" altLang="zh-CN" sz="2800" dirty="0">
                <a:latin typeface="Book Antiqua" panose="02040602050305030304" pitchFamily="18" charset="0"/>
                <a:ea typeface="华文楷体" panose="02010600040101010101" pitchFamily="2" charset="-122"/>
              </a:rPr>
              <a:t>2.4 Beam State Monitors </a:t>
            </a:r>
          </a:p>
          <a:p>
            <a:pPr marL="514350" indent="-514350" algn="l">
              <a:spcAft>
                <a:spcPts val="1200"/>
              </a:spcAft>
              <a:buFont typeface="+mj-lt"/>
              <a:buAutoNum type="arabicPeriod"/>
            </a:pPr>
            <a:r>
              <a:rPr lang="en-US" altLang="zh-CN" sz="3200" dirty="0">
                <a:latin typeface="Book Antiqua" panose="02040602050305030304" pitchFamily="18" charset="0"/>
                <a:ea typeface="华文楷体" panose="02010600040101010101" pitchFamily="2" charset="-122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728964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DD34D3-E99E-4168-B8E8-06B87E3D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1.1 CSNS-II project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E4D3465-7D74-415E-8D43-EFD2593AF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3E37255A-6E01-4651-A349-91312F1C231A}"/>
                  </a:ext>
                </a:extLst>
              </p:cNvPr>
              <p:cNvSpPr txBox="1"/>
              <p:nvPr/>
            </p:nvSpPr>
            <p:spPr>
              <a:xfrm>
                <a:off x="7114147" y="1265059"/>
                <a:ext cx="5041739" cy="470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8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China Spallation Neutron Source, CSNS</a:t>
                </a:r>
              </a:p>
              <a:p>
                <a:pPr marL="342900" indent="-342900">
                  <a:spcAft>
                    <a:spcPts val="18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~0.8 Billion Dollars Investment</a:t>
                </a:r>
              </a:p>
              <a:p>
                <a:pPr marL="342900" indent="-342900" algn="l">
                  <a:spcAft>
                    <a:spcPts val="18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dirty="0" err="1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Linac</a:t>
                </a:r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 particle energy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华文楷体" panose="02010600040101010101" pitchFamily="2" charset="-122"/>
                      </a:rPr>
                      <m:t>→</m:t>
                    </m:r>
                  </m:oMath>
                </a14:m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 300 MeV</a:t>
                </a:r>
              </a:p>
              <a:p>
                <a:pPr marL="342900" indent="-342900" algn="l">
                  <a:spcAft>
                    <a:spcPts val="18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Beam power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华文楷体" panose="02010600040101010101" pitchFamily="2" charset="-122"/>
                      </a:rPr>
                      <m:t>→</m:t>
                    </m:r>
                  </m:oMath>
                </a14:m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 500 kW</a:t>
                </a:r>
              </a:p>
              <a:p>
                <a:pPr marL="342900" indent="-342900">
                  <a:spcAft>
                    <a:spcPts val="18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Neutron flux@14m</a:t>
                </a:r>
                <a:r>
                  <a:rPr lang="zh-CN" altLang="en-US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华文楷体" panose="02010600040101010101" pitchFamily="2" charset="-122"/>
                      </a:rPr>
                      <m:t>→</m:t>
                    </m:r>
                  </m:oMath>
                </a14:m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 1×10</a:t>
                </a:r>
                <a:r>
                  <a:rPr lang="en-US" altLang="zh-CN" sz="2000" baseline="30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8</a:t>
                </a:r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n/cm</a:t>
                </a:r>
                <a:r>
                  <a:rPr lang="en-US" altLang="zh-CN" sz="2000" baseline="30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2</a:t>
                </a:r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/s</a:t>
                </a:r>
              </a:p>
              <a:p>
                <a:pPr marL="342900" indent="-342900" algn="l">
                  <a:spcAft>
                    <a:spcPts val="18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11 new beam lines will be build</a:t>
                </a:r>
              </a:p>
              <a:p>
                <a:pPr marL="342900" indent="-342900" algn="l">
                  <a:spcAft>
                    <a:spcPts val="180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Including</a:t>
                </a:r>
                <a:r>
                  <a:rPr lang="zh-CN" altLang="en-US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：</a:t>
                </a:r>
                <a:endParaRPr lang="en-US" altLang="zh-CN" sz="2000" dirty="0">
                  <a:latin typeface="Book Antiqua" panose="02040602050305030304" pitchFamily="18" charset="0"/>
                  <a:ea typeface="华文楷体" panose="02010600040101010101" pitchFamily="2" charset="-122"/>
                </a:endParaRPr>
              </a:p>
              <a:p>
                <a:pPr marL="432000" lvl="1" indent="-342900">
                  <a:spcAft>
                    <a:spcPts val="1800"/>
                  </a:spcAft>
                  <a:buFont typeface="Wingdings" panose="05000000000000000000" pitchFamily="2" charset="2"/>
                  <a:buChar char="n"/>
                </a:pPr>
                <a:r>
                  <a:rPr lang="en-US" altLang="zh-CN" sz="2000" b="1" dirty="0">
                    <a:solidFill>
                      <a:srgbClr val="1D77C9"/>
                    </a:solidFill>
                    <a:latin typeface="Book Antiqua" panose="02040602050305030304" pitchFamily="18" charset="0"/>
                    <a:ea typeface="华文楷体" panose="02010600040101010101" pitchFamily="2" charset="-122"/>
                  </a:rPr>
                  <a:t>One 1.6 GeV proton test beam (HPES)</a:t>
                </a:r>
              </a:p>
              <a:p>
                <a:pPr marL="432000" lvl="1" indent="-342900">
                  <a:spcAft>
                    <a:spcPts val="1800"/>
                  </a:spcAft>
                  <a:buFont typeface="Wingdings" panose="05000000000000000000" pitchFamily="2" charset="2"/>
                  <a:buChar char="n"/>
                </a:pPr>
                <a:r>
                  <a:rPr lang="en-US" altLang="zh-CN" sz="2000" dirty="0">
                    <a:latin typeface="Book Antiqua" panose="02040602050305030304" pitchFamily="18" charset="0"/>
                    <a:ea typeface="华文楷体" panose="02010600040101010101" pitchFamily="2" charset="-122"/>
                  </a:rPr>
                  <a:t>One surface muon source (MELODY)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3E37255A-6E01-4651-A349-91312F1C2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4147" y="1265059"/>
                <a:ext cx="5041739" cy="4708981"/>
              </a:xfrm>
              <a:prstGeom prst="rect">
                <a:avLst/>
              </a:prstGeom>
              <a:blipFill>
                <a:blip r:embed="rId2"/>
                <a:stretch>
                  <a:fillRect l="-1088" t="-648" r="-1088" b="-15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A7A82696-79C8-448C-A000-FEE4424220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"/>
          <a:stretch/>
        </p:blipFill>
        <p:spPr>
          <a:xfrm>
            <a:off x="141401" y="1177072"/>
            <a:ext cx="6927214" cy="4752388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2C75A317-B188-4D65-85E3-CC26CAE55966}"/>
              </a:ext>
            </a:extLst>
          </p:cNvPr>
          <p:cNvGrpSpPr/>
          <p:nvPr/>
        </p:nvGrpSpPr>
        <p:grpSpPr>
          <a:xfrm>
            <a:off x="1472569" y="1508692"/>
            <a:ext cx="3331116" cy="806359"/>
            <a:chOff x="1472569" y="1508692"/>
            <a:chExt cx="3331116" cy="806359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F0A541E3-3FBA-4397-BA4B-E6F4163214D6}"/>
                </a:ext>
              </a:extLst>
            </p:cNvPr>
            <p:cNvSpPr/>
            <p:nvPr/>
          </p:nvSpPr>
          <p:spPr>
            <a:xfrm>
              <a:off x="1659345" y="1508692"/>
              <a:ext cx="2262828" cy="339910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0E03A8B0-C666-484F-90ED-C7445B4573C9}"/>
                </a:ext>
              </a:extLst>
            </p:cNvPr>
            <p:cNvSpPr txBox="1"/>
            <p:nvPr/>
          </p:nvSpPr>
          <p:spPr>
            <a:xfrm>
              <a:off x="1472569" y="1945719"/>
              <a:ext cx="3331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b="1" dirty="0">
                  <a:solidFill>
                    <a:srgbClr val="C00000"/>
                  </a:solidFill>
                  <a:latin typeface="Book Antiqua" panose="02040602050305030304" pitchFamily="18" charset="0"/>
                  <a:ea typeface="华文楷体" panose="02010600040101010101" pitchFamily="2" charset="-122"/>
                </a:rPr>
                <a:t>Linac-300 MeV</a:t>
              </a:r>
              <a:endParaRPr lang="zh-CN" altLang="en-US" b="1" dirty="0">
                <a:solidFill>
                  <a:srgbClr val="C00000"/>
                </a:solidFill>
                <a:latin typeface="Book Antiqua" panose="02040602050305030304" pitchFamily="18" charset="0"/>
                <a:ea typeface="华文楷体" panose="02010600040101010101" pitchFamily="2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D71CFB5F-DA1C-4D0A-A6FB-C352B0CED18F}"/>
              </a:ext>
            </a:extLst>
          </p:cNvPr>
          <p:cNvGrpSpPr/>
          <p:nvPr/>
        </p:nvGrpSpPr>
        <p:grpSpPr>
          <a:xfrm>
            <a:off x="5252677" y="2227359"/>
            <a:ext cx="1730040" cy="1754990"/>
            <a:chOff x="5252677" y="2227359"/>
            <a:chExt cx="1730040" cy="1754990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1AE3EB4C-AB43-4903-A26E-6C8B147255B4}"/>
                </a:ext>
              </a:extLst>
            </p:cNvPr>
            <p:cNvSpPr txBox="1"/>
            <p:nvPr/>
          </p:nvSpPr>
          <p:spPr>
            <a:xfrm>
              <a:off x="5374236" y="2735522"/>
              <a:ext cx="16084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b="1" dirty="0">
                  <a:solidFill>
                    <a:srgbClr val="0000FF"/>
                  </a:solidFill>
                  <a:latin typeface="Book Antiqua" panose="02040602050305030304" pitchFamily="18" charset="0"/>
                  <a:ea typeface="华文楷体" panose="02010600040101010101" pitchFamily="2" charset="-122"/>
                </a:rPr>
                <a:t>RCS-500 kW</a:t>
              </a:r>
              <a:endParaRPr lang="zh-CN" altLang="en-US" b="1" dirty="0">
                <a:solidFill>
                  <a:srgbClr val="0000FF"/>
                </a:solidFill>
                <a:latin typeface="Book Antiqua" panose="02040602050305030304" pitchFamily="18" charset="0"/>
                <a:ea typeface="华文楷体" panose="02010600040101010101" pitchFamily="2" charset="-122"/>
              </a:endParaRP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E1A00B25-32BB-4967-8986-F0A058F0252A}"/>
                </a:ext>
              </a:extLst>
            </p:cNvPr>
            <p:cNvSpPr/>
            <p:nvPr/>
          </p:nvSpPr>
          <p:spPr>
            <a:xfrm>
              <a:off x="5252677" y="2227359"/>
              <a:ext cx="1721049" cy="1754990"/>
            </a:xfrm>
            <a:prstGeom prst="roundRect">
              <a:avLst>
                <a:gd name="adj" fmla="val 36981"/>
              </a:avLst>
            </a:prstGeom>
            <a:noFill/>
            <a:ln w="31750">
              <a:solidFill>
                <a:srgbClr val="0000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FFD91346-3FCB-47CE-8E88-BF554269DF48}"/>
              </a:ext>
            </a:extLst>
          </p:cNvPr>
          <p:cNvGrpSpPr/>
          <p:nvPr/>
        </p:nvGrpSpPr>
        <p:grpSpPr>
          <a:xfrm>
            <a:off x="362055" y="3129132"/>
            <a:ext cx="6029318" cy="3167960"/>
            <a:chOff x="362055" y="3129132"/>
            <a:chExt cx="6029318" cy="3167960"/>
          </a:xfrm>
        </p:grpSpPr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44149AAE-6FC8-4CE6-A3CD-BCA0FBEA28D9}"/>
                </a:ext>
              </a:extLst>
            </p:cNvPr>
            <p:cNvSpPr/>
            <p:nvPr/>
          </p:nvSpPr>
          <p:spPr>
            <a:xfrm>
              <a:off x="4208668" y="4286241"/>
              <a:ext cx="1752963" cy="1597576"/>
            </a:xfrm>
            <a:custGeom>
              <a:avLst/>
              <a:gdLst>
                <a:gd name="connsiteX0" fmla="*/ 1005840 w 1833880"/>
                <a:gd name="connsiteY0" fmla="*/ 0 h 1671320"/>
                <a:gd name="connsiteX1" fmla="*/ 955040 w 1833880"/>
                <a:gd name="connsiteY1" fmla="*/ 66040 h 1671320"/>
                <a:gd name="connsiteX2" fmla="*/ 553720 w 1833880"/>
                <a:gd name="connsiteY2" fmla="*/ 914400 h 1671320"/>
                <a:gd name="connsiteX3" fmla="*/ 462280 w 1833880"/>
                <a:gd name="connsiteY3" fmla="*/ 965200 h 1671320"/>
                <a:gd name="connsiteX4" fmla="*/ 0 w 1833880"/>
                <a:gd name="connsiteY4" fmla="*/ 965200 h 1671320"/>
                <a:gd name="connsiteX5" fmla="*/ 0 w 1833880"/>
                <a:gd name="connsiteY5" fmla="*/ 1671320 h 1671320"/>
                <a:gd name="connsiteX6" fmla="*/ 1833880 w 1833880"/>
                <a:gd name="connsiteY6" fmla="*/ 1671320 h 1671320"/>
                <a:gd name="connsiteX7" fmla="*/ 1833880 w 1833880"/>
                <a:gd name="connsiteY7" fmla="*/ 858520 h 1671320"/>
                <a:gd name="connsiteX8" fmla="*/ 1356360 w 1833880"/>
                <a:gd name="connsiteY8" fmla="*/ 858520 h 1671320"/>
                <a:gd name="connsiteX9" fmla="*/ 1224280 w 1833880"/>
                <a:gd name="connsiteY9" fmla="*/ 782320 h 1671320"/>
                <a:gd name="connsiteX10" fmla="*/ 1173480 w 1833880"/>
                <a:gd name="connsiteY10" fmla="*/ 695960 h 1671320"/>
                <a:gd name="connsiteX11" fmla="*/ 1122680 w 1833880"/>
                <a:gd name="connsiteY11" fmla="*/ 528320 h 1671320"/>
                <a:gd name="connsiteX12" fmla="*/ 1143000 w 1833880"/>
                <a:gd name="connsiteY12" fmla="*/ 269240 h 1671320"/>
                <a:gd name="connsiteX13" fmla="*/ 1203960 w 1833880"/>
                <a:gd name="connsiteY13" fmla="*/ 96520 h 1671320"/>
                <a:gd name="connsiteX14" fmla="*/ 1005840 w 1833880"/>
                <a:gd name="connsiteY14" fmla="*/ 0 h 16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3880" h="1671320">
                  <a:moveTo>
                    <a:pt x="1005840" y="0"/>
                  </a:moveTo>
                  <a:lnTo>
                    <a:pt x="955040" y="66040"/>
                  </a:lnTo>
                  <a:lnTo>
                    <a:pt x="553720" y="914400"/>
                  </a:lnTo>
                  <a:lnTo>
                    <a:pt x="462280" y="965200"/>
                  </a:lnTo>
                  <a:lnTo>
                    <a:pt x="0" y="965200"/>
                  </a:lnTo>
                  <a:lnTo>
                    <a:pt x="0" y="1671320"/>
                  </a:lnTo>
                  <a:lnTo>
                    <a:pt x="1833880" y="1671320"/>
                  </a:lnTo>
                  <a:lnTo>
                    <a:pt x="1833880" y="858520"/>
                  </a:lnTo>
                  <a:lnTo>
                    <a:pt x="1356360" y="858520"/>
                  </a:lnTo>
                  <a:lnTo>
                    <a:pt x="1224280" y="782320"/>
                  </a:lnTo>
                  <a:lnTo>
                    <a:pt x="1173480" y="695960"/>
                  </a:lnTo>
                  <a:lnTo>
                    <a:pt x="1122680" y="528320"/>
                  </a:lnTo>
                  <a:lnTo>
                    <a:pt x="1143000" y="269240"/>
                  </a:lnTo>
                  <a:lnTo>
                    <a:pt x="1203960" y="96520"/>
                  </a:lnTo>
                  <a:lnTo>
                    <a:pt x="1005840" y="0"/>
                  </a:lnTo>
                  <a:close/>
                </a:path>
              </a:pathLst>
            </a:custGeom>
            <a:noFill/>
            <a:ln w="31750">
              <a:solidFill>
                <a:srgbClr val="F907E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 B" panose="00020600040101010101" pitchFamily="18" charset="-122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35967141-BB3F-485B-ADFF-63261AA4C0DB}"/>
                </a:ext>
              </a:extLst>
            </p:cNvPr>
            <p:cNvGrpSpPr/>
            <p:nvPr/>
          </p:nvGrpSpPr>
          <p:grpSpPr>
            <a:xfrm>
              <a:off x="362055" y="3129132"/>
              <a:ext cx="6029318" cy="3167960"/>
              <a:chOff x="362055" y="3129132"/>
              <a:chExt cx="6029318" cy="3167960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id="{82B8A429-761D-4195-AE0E-2FAF1CA0611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52208" y="3129132"/>
                <a:ext cx="2862084" cy="2099105"/>
                <a:chOff x="8008620" y="3387090"/>
                <a:chExt cx="2987040" cy="2190750"/>
              </a:xfrm>
            </p:grpSpPr>
            <p:sp>
              <p:nvSpPr>
                <p:cNvPr id="13" name="任意多边形: 形状 12">
                  <a:extLst>
                    <a:ext uri="{FF2B5EF4-FFF2-40B4-BE49-F238E27FC236}">
                      <a16:creationId xmlns:a16="http://schemas.microsoft.com/office/drawing/2014/main" id="{941A57A0-AD92-4046-A9C5-903F26D5ED07}"/>
                    </a:ext>
                  </a:extLst>
                </p:cNvPr>
                <p:cNvSpPr/>
                <p:nvPr/>
              </p:nvSpPr>
              <p:spPr>
                <a:xfrm>
                  <a:off x="8008620" y="3387090"/>
                  <a:ext cx="2053590" cy="1036320"/>
                </a:xfrm>
                <a:custGeom>
                  <a:avLst/>
                  <a:gdLst>
                    <a:gd name="connsiteX0" fmla="*/ 2053590 w 2053590"/>
                    <a:gd name="connsiteY0" fmla="*/ 986790 h 1036320"/>
                    <a:gd name="connsiteX1" fmla="*/ 464820 w 2053590"/>
                    <a:gd name="connsiteY1" fmla="*/ 198120 h 1036320"/>
                    <a:gd name="connsiteX2" fmla="*/ 472440 w 2053590"/>
                    <a:gd name="connsiteY2" fmla="*/ 156210 h 1036320"/>
                    <a:gd name="connsiteX3" fmla="*/ 156210 w 2053590"/>
                    <a:gd name="connsiteY3" fmla="*/ 0 h 1036320"/>
                    <a:gd name="connsiteX4" fmla="*/ 91440 w 2053590"/>
                    <a:gd name="connsiteY4" fmla="*/ 11430 h 1036320"/>
                    <a:gd name="connsiteX5" fmla="*/ 0 w 2053590"/>
                    <a:gd name="connsiteY5" fmla="*/ 190500 h 1036320"/>
                    <a:gd name="connsiteX6" fmla="*/ 15240 w 2053590"/>
                    <a:gd name="connsiteY6" fmla="*/ 270510 h 1036320"/>
                    <a:gd name="connsiteX7" fmla="*/ 350520 w 2053590"/>
                    <a:gd name="connsiteY7" fmla="*/ 422910 h 1036320"/>
                    <a:gd name="connsiteX8" fmla="*/ 430530 w 2053590"/>
                    <a:gd name="connsiteY8" fmla="*/ 247650 h 1036320"/>
                    <a:gd name="connsiteX9" fmla="*/ 2034540 w 2053590"/>
                    <a:gd name="connsiteY9" fmla="*/ 1036320 h 1036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53590" h="1036320">
                      <a:moveTo>
                        <a:pt x="2053590" y="986790"/>
                      </a:moveTo>
                      <a:lnTo>
                        <a:pt x="464820" y="198120"/>
                      </a:lnTo>
                      <a:lnTo>
                        <a:pt x="472440" y="156210"/>
                      </a:lnTo>
                      <a:lnTo>
                        <a:pt x="156210" y="0"/>
                      </a:lnTo>
                      <a:lnTo>
                        <a:pt x="91440" y="11430"/>
                      </a:lnTo>
                      <a:lnTo>
                        <a:pt x="0" y="190500"/>
                      </a:lnTo>
                      <a:lnTo>
                        <a:pt x="15240" y="270510"/>
                      </a:lnTo>
                      <a:lnTo>
                        <a:pt x="350520" y="422910"/>
                      </a:lnTo>
                      <a:lnTo>
                        <a:pt x="430530" y="247650"/>
                      </a:lnTo>
                      <a:lnTo>
                        <a:pt x="2034540" y="1036320"/>
                      </a:lnTo>
                    </a:path>
                  </a:pathLst>
                </a:custGeom>
                <a:noFill/>
                <a:ln w="31750">
                  <a:solidFill>
                    <a:srgbClr val="F907ED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14" name="任意多边形: 形状 13">
                  <a:extLst>
                    <a:ext uri="{FF2B5EF4-FFF2-40B4-BE49-F238E27FC236}">
                      <a16:creationId xmlns:a16="http://schemas.microsoft.com/office/drawing/2014/main" id="{B3DA6810-B6DC-4DE4-81B6-4F58188FD1E3}"/>
                    </a:ext>
                  </a:extLst>
                </p:cNvPr>
                <p:cNvSpPr/>
                <p:nvPr/>
              </p:nvSpPr>
              <p:spPr>
                <a:xfrm>
                  <a:off x="9997440" y="3691890"/>
                  <a:ext cx="339090" cy="681990"/>
                </a:xfrm>
                <a:custGeom>
                  <a:avLst/>
                  <a:gdLst>
                    <a:gd name="connsiteX0" fmla="*/ 125730 w 339090"/>
                    <a:gd name="connsiteY0" fmla="*/ 681990 h 681990"/>
                    <a:gd name="connsiteX1" fmla="*/ 64770 w 339090"/>
                    <a:gd name="connsiteY1" fmla="*/ 552450 h 681990"/>
                    <a:gd name="connsiteX2" fmla="*/ 0 w 339090"/>
                    <a:gd name="connsiteY2" fmla="*/ 457200 h 681990"/>
                    <a:gd name="connsiteX3" fmla="*/ 76200 w 339090"/>
                    <a:gd name="connsiteY3" fmla="*/ 434340 h 681990"/>
                    <a:gd name="connsiteX4" fmla="*/ 34290 w 339090"/>
                    <a:gd name="connsiteY4" fmla="*/ 346710 h 681990"/>
                    <a:gd name="connsiteX5" fmla="*/ 41910 w 339090"/>
                    <a:gd name="connsiteY5" fmla="*/ 323850 h 681990"/>
                    <a:gd name="connsiteX6" fmla="*/ 11430 w 339090"/>
                    <a:gd name="connsiteY6" fmla="*/ 240030 h 681990"/>
                    <a:gd name="connsiteX7" fmla="*/ 121920 w 339090"/>
                    <a:gd name="connsiteY7" fmla="*/ 209550 h 681990"/>
                    <a:gd name="connsiteX8" fmla="*/ 114300 w 339090"/>
                    <a:gd name="connsiteY8" fmla="*/ 3810 h 681990"/>
                    <a:gd name="connsiteX9" fmla="*/ 300990 w 339090"/>
                    <a:gd name="connsiteY9" fmla="*/ 0 h 681990"/>
                    <a:gd name="connsiteX10" fmla="*/ 316230 w 339090"/>
                    <a:gd name="connsiteY10" fmla="*/ 232410 h 681990"/>
                    <a:gd name="connsiteX11" fmla="*/ 240030 w 339090"/>
                    <a:gd name="connsiteY11" fmla="*/ 228600 h 681990"/>
                    <a:gd name="connsiteX12" fmla="*/ 243840 w 339090"/>
                    <a:gd name="connsiteY12" fmla="*/ 377190 h 681990"/>
                    <a:gd name="connsiteX13" fmla="*/ 339090 w 339090"/>
                    <a:gd name="connsiteY13" fmla="*/ 396240 h 681990"/>
                    <a:gd name="connsiteX14" fmla="*/ 308610 w 339090"/>
                    <a:gd name="connsiteY14" fmla="*/ 544830 h 681990"/>
                    <a:gd name="connsiteX15" fmla="*/ 270510 w 339090"/>
                    <a:gd name="connsiteY15" fmla="*/ 571500 h 681990"/>
                    <a:gd name="connsiteX16" fmla="*/ 247650 w 339090"/>
                    <a:gd name="connsiteY16" fmla="*/ 640080 h 68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9090" h="681990">
                      <a:moveTo>
                        <a:pt x="125730" y="681990"/>
                      </a:moveTo>
                      <a:lnTo>
                        <a:pt x="64770" y="552450"/>
                      </a:lnTo>
                      <a:lnTo>
                        <a:pt x="0" y="457200"/>
                      </a:lnTo>
                      <a:lnTo>
                        <a:pt x="76200" y="434340"/>
                      </a:lnTo>
                      <a:lnTo>
                        <a:pt x="34290" y="346710"/>
                      </a:lnTo>
                      <a:lnTo>
                        <a:pt x="41910" y="323850"/>
                      </a:lnTo>
                      <a:lnTo>
                        <a:pt x="11430" y="240030"/>
                      </a:lnTo>
                      <a:lnTo>
                        <a:pt x="121920" y="209550"/>
                      </a:lnTo>
                      <a:lnTo>
                        <a:pt x="114300" y="3810"/>
                      </a:lnTo>
                      <a:lnTo>
                        <a:pt x="300990" y="0"/>
                      </a:lnTo>
                      <a:lnTo>
                        <a:pt x="316230" y="232410"/>
                      </a:lnTo>
                      <a:lnTo>
                        <a:pt x="240030" y="228600"/>
                      </a:lnTo>
                      <a:lnTo>
                        <a:pt x="243840" y="377190"/>
                      </a:lnTo>
                      <a:lnTo>
                        <a:pt x="339090" y="396240"/>
                      </a:lnTo>
                      <a:lnTo>
                        <a:pt x="308610" y="544830"/>
                      </a:lnTo>
                      <a:lnTo>
                        <a:pt x="270510" y="571500"/>
                      </a:lnTo>
                      <a:lnTo>
                        <a:pt x="247650" y="640080"/>
                      </a:lnTo>
                    </a:path>
                  </a:pathLst>
                </a:custGeom>
                <a:noFill/>
                <a:ln w="31750">
                  <a:solidFill>
                    <a:srgbClr val="F907ED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15" name="任意多边形: 形状 14">
                  <a:extLst>
                    <a:ext uri="{FF2B5EF4-FFF2-40B4-BE49-F238E27FC236}">
                      <a16:creationId xmlns:a16="http://schemas.microsoft.com/office/drawing/2014/main" id="{52139C4B-AF9A-417D-8FE3-7A46F0BD72E7}"/>
                    </a:ext>
                  </a:extLst>
                </p:cNvPr>
                <p:cNvSpPr/>
                <p:nvPr/>
              </p:nvSpPr>
              <p:spPr>
                <a:xfrm>
                  <a:off x="10397490" y="4617720"/>
                  <a:ext cx="598170" cy="350520"/>
                </a:xfrm>
                <a:custGeom>
                  <a:avLst/>
                  <a:gdLst>
                    <a:gd name="connsiteX0" fmla="*/ 34290 w 598170"/>
                    <a:gd name="connsiteY0" fmla="*/ 0 h 350520"/>
                    <a:gd name="connsiteX1" fmla="*/ 354330 w 598170"/>
                    <a:gd name="connsiteY1" fmla="*/ 163830 h 350520"/>
                    <a:gd name="connsiteX2" fmla="*/ 400050 w 598170"/>
                    <a:gd name="connsiteY2" fmla="*/ 110490 h 350520"/>
                    <a:gd name="connsiteX3" fmla="*/ 598170 w 598170"/>
                    <a:gd name="connsiteY3" fmla="*/ 190500 h 350520"/>
                    <a:gd name="connsiteX4" fmla="*/ 514350 w 598170"/>
                    <a:gd name="connsiteY4" fmla="*/ 350520 h 350520"/>
                    <a:gd name="connsiteX5" fmla="*/ 300990 w 598170"/>
                    <a:gd name="connsiteY5" fmla="*/ 228600 h 350520"/>
                    <a:gd name="connsiteX6" fmla="*/ 281940 w 598170"/>
                    <a:gd name="connsiteY6" fmla="*/ 270510 h 350520"/>
                    <a:gd name="connsiteX7" fmla="*/ 0 w 598170"/>
                    <a:gd name="connsiteY7" fmla="*/ 45720 h 350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170" h="350520">
                      <a:moveTo>
                        <a:pt x="34290" y="0"/>
                      </a:moveTo>
                      <a:lnTo>
                        <a:pt x="354330" y="163830"/>
                      </a:lnTo>
                      <a:lnTo>
                        <a:pt x="400050" y="110490"/>
                      </a:lnTo>
                      <a:lnTo>
                        <a:pt x="598170" y="190500"/>
                      </a:lnTo>
                      <a:lnTo>
                        <a:pt x="514350" y="350520"/>
                      </a:lnTo>
                      <a:lnTo>
                        <a:pt x="300990" y="228600"/>
                      </a:lnTo>
                      <a:lnTo>
                        <a:pt x="281940" y="270510"/>
                      </a:lnTo>
                      <a:lnTo>
                        <a:pt x="0" y="45720"/>
                      </a:lnTo>
                    </a:path>
                  </a:pathLst>
                </a:custGeom>
                <a:noFill/>
                <a:ln w="31750">
                  <a:solidFill>
                    <a:srgbClr val="F907ED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dirty="0"/>
                </a:p>
              </p:txBody>
            </p:sp>
            <p:grpSp>
              <p:nvGrpSpPr>
                <p:cNvPr id="26" name="组合 25">
                  <a:extLst>
                    <a:ext uri="{FF2B5EF4-FFF2-40B4-BE49-F238E27FC236}">
                      <a16:creationId xmlns:a16="http://schemas.microsoft.com/office/drawing/2014/main" id="{C3043295-D34D-444B-8505-F4C93229C15F}"/>
                    </a:ext>
                  </a:extLst>
                </p:cNvPr>
                <p:cNvGrpSpPr/>
                <p:nvPr/>
              </p:nvGrpSpPr>
              <p:grpSpPr>
                <a:xfrm>
                  <a:off x="10336530" y="4697730"/>
                  <a:ext cx="306705" cy="363855"/>
                  <a:chOff x="10336530" y="4697730"/>
                  <a:chExt cx="306705" cy="363855"/>
                </a:xfrm>
              </p:grpSpPr>
              <p:sp>
                <p:nvSpPr>
                  <p:cNvPr id="20" name="任意多边形: 形状 19">
                    <a:extLst>
                      <a:ext uri="{FF2B5EF4-FFF2-40B4-BE49-F238E27FC236}">
                        <a16:creationId xmlns:a16="http://schemas.microsoft.com/office/drawing/2014/main" id="{BD7AB5C6-C0DF-42B2-BF8E-5FF88D6BC7DD}"/>
                      </a:ext>
                    </a:extLst>
                  </p:cNvPr>
                  <p:cNvSpPr/>
                  <p:nvPr/>
                </p:nvSpPr>
                <p:spPr>
                  <a:xfrm>
                    <a:off x="10357485" y="4697730"/>
                    <a:ext cx="285750" cy="363855"/>
                  </a:xfrm>
                  <a:custGeom>
                    <a:avLst/>
                    <a:gdLst>
                      <a:gd name="connsiteX0" fmla="*/ 78105 w 285750"/>
                      <a:gd name="connsiteY0" fmla="*/ 211455 h 363855"/>
                      <a:gd name="connsiteX1" fmla="*/ 171450 w 285750"/>
                      <a:gd name="connsiteY1" fmla="*/ 363855 h 363855"/>
                      <a:gd name="connsiteX2" fmla="*/ 285750 w 285750"/>
                      <a:gd name="connsiteY2" fmla="*/ 285750 h 363855"/>
                      <a:gd name="connsiteX3" fmla="*/ 175260 w 285750"/>
                      <a:gd name="connsiteY3" fmla="*/ 142875 h 363855"/>
                      <a:gd name="connsiteX4" fmla="*/ 140970 w 285750"/>
                      <a:gd name="connsiteY4" fmla="*/ 169545 h 363855"/>
                      <a:gd name="connsiteX5" fmla="*/ 0 w 285750"/>
                      <a:gd name="connsiteY5" fmla="*/ 0 h 363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85750" h="363855">
                        <a:moveTo>
                          <a:pt x="78105" y="211455"/>
                        </a:moveTo>
                        <a:lnTo>
                          <a:pt x="171450" y="363855"/>
                        </a:lnTo>
                        <a:lnTo>
                          <a:pt x="285750" y="285750"/>
                        </a:lnTo>
                        <a:lnTo>
                          <a:pt x="175260" y="142875"/>
                        </a:lnTo>
                        <a:lnTo>
                          <a:pt x="140970" y="169545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31750">
                    <a:solidFill>
                      <a:srgbClr val="F907ED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600"/>
                  </a:p>
                </p:txBody>
              </p:sp>
              <p:cxnSp>
                <p:nvCxnSpPr>
                  <p:cNvPr id="22" name="直接连接符 21">
                    <a:extLst>
                      <a:ext uri="{FF2B5EF4-FFF2-40B4-BE49-F238E27FC236}">
                        <a16:creationId xmlns:a16="http://schemas.microsoft.com/office/drawing/2014/main" id="{D127B84D-0A36-4DCC-9F85-AE3D4B8825E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336530" y="4728210"/>
                    <a:ext cx="120015" cy="180975"/>
                  </a:xfrm>
                  <a:prstGeom prst="line">
                    <a:avLst/>
                  </a:prstGeom>
                  <a:ln w="31750">
                    <a:solidFill>
                      <a:srgbClr val="F907ED"/>
                    </a:solidFill>
                    <a:prstDash val="sysDash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4" name="任意多边形: 形状 23">
                  <a:extLst>
                    <a:ext uri="{FF2B5EF4-FFF2-40B4-BE49-F238E27FC236}">
                      <a16:creationId xmlns:a16="http://schemas.microsoft.com/office/drawing/2014/main" id="{9C0F8090-C70D-44E2-8EE0-F119750B3DAF}"/>
                    </a:ext>
                  </a:extLst>
                </p:cNvPr>
                <p:cNvSpPr/>
                <p:nvPr/>
              </p:nvSpPr>
              <p:spPr>
                <a:xfrm>
                  <a:off x="9909810" y="4728210"/>
                  <a:ext cx="394335" cy="849630"/>
                </a:xfrm>
                <a:custGeom>
                  <a:avLst/>
                  <a:gdLst>
                    <a:gd name="connsiteX0" fmla="*/ 356235 w 394335"/>
                    <a:gd name="connsiteY0" fmla="*/ 19050 h 849630"/>
                    <a:gd name="connsiteX1" fmla="*/ 394335 w 394335"/>
                    <a:gd name="connsiteY1" fmla="*/ 257175 h 849630"/>
                    <a:gd name="connsiteX2" fmla="*/ 381000 w 394335"/>
                    <a:gd name="connsiteY2" fmla="*/ 790575 h 849630"/>
                    <a:gd name="connsiteX3" fmla="*/ 236220 w 394335"/>
                    <a:gd name="connsiteY3" fmla="*/ 777240 h 849630"/>
                    <a:gd name="connsiteX4" fmla="*/ 245745 w 394335"/>
                    <a:gd name="connsiteY4" fmla="*/ 849630 h 849630"/>
                    <a:gd name="connsiteX5" fmla="*/ 60960 w 394335"/>
                    <a:gd name="connsiteY5" fmla="*/ 815340 h 849630"/>
                    <a:gd name="connsiteX6" fmla="*/ 76200 w 394335"/>
                    <a:gd name="connsiteY6" fmla="*/ 638175 h 849630"/>
                    <a:gd name="connsiteX7" fmla="*/ 142875 w 394335"/>
                    <a:gd name="connsiteY7" fmla="*/ 461010 h 849630"/>
                    <a:gd name="connsiteX8" fmla="*/ 0 w 394335"/>
                    <a:gd name="connsiteY8" fmla="*/ 409575 h 849630"/>
                    <a:gd name="connsiteX9" fmla="*/ 83820 w 394335"/>
                    <a:gd name="connsiteY9" fmla="*/ 241935 h 849630"/>
                    <a:gd name="connsiteX10" fmla="*/ 106680 w 394335"/>
                    <a:gd name="connsiteY10" fmla="*/ 259080 h 849630"/>
                    <a:gd name="connsiteX11" fmla="*/ 209550 w 394335"/>
                    <a:gd name="connsiteY11" fmla="*/ 0 h 849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4335" h="849630">
                      <a:moveTo>
                        <a:pt x="356235" y="19050"/>
                      </a:moveTo>
                      <a:lnTo>
                        <a:pt x="394335" y="257175"/>
                      </a:lnTo>
                      <a:lnTo>
                        <a:pt x="381000" y="790575"/>
                      </a:lnTo>
                      <a:lnTo>
                        <a:pt x="236220" y="777240"/>
                      </a:lnTo>
                      <a:lnTo>
                        <a:pt x="245745" y="849630"/>
                      </a:lnTo>
                      <a:lnTo>
                        <a:pt x="60960" y="815340"/>
                      </a:lnTo>
                      <a:lnTo>
                        <a:pt x="76200" y="638175"/>
                      </a:lnTo>
                      <a:lnTo>
                        <a:pt x="142875" y="461010"/>
                      </a:lnTo>
                      <a:lnTo>
                        <a:pt x="0" y="409575"/>
                      </a:lnTo>
                      <a:lnTo>
                        <a:pt x="83820" y="241935"/>
                      </a:lnTo>
                      <a:lnTo>
                        <a:pt x="106680" y="259080"/>
                      </a:lnTo>
                      <a:lnTo>
                        <a:pt x="209550" y="0"/>
                      </a:lnTo>
                    </a:path>
                  </a:pathLst>
                </a:custGeom>
                <a:noFill/>
                <a:ln w="31750">
                  <a:solidFill>
                    <a:srgbClr val="F907ED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25" name="椭圆 24">
                  <a:extLst>
                    <a:ext uri="{FF2B5EF4-FFF2-40B4-BE49-F238E27FC236}">
                      <a16:creationId xmlns:a16="http://schemas.microsoft.com/office/drawing/2014/main" id="{A3F11376-9115-49DC-9F60-82D36D01104C}"/>
                    </a:ext>
                  </a:extLst>
                </p:cNvPr>
                <p:cNvSpPr/>
                <p:nvPr/>
              </p:nvSpPr>
              <p:spPr>
                <a:xfrm>
                  <a:off x="10123170" y="4434840"/>
                  <a:ext cx="226800" cy="226800"/>
                </a:xfrm>
                <a:prstGeom prst="ellipse">
                  <a:avLst/>
                </a:prstGeom>
                <a:noFill/>
                <a:ln w="31750">
                  <a:solidFill>
                    <a:srgbClr val="F907ED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50" dirty="0">
                    <a:solidFill>
                      <a:schemeClr val="tx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 B" panose="00020600040101010101" pitchFamily="18" charset="-122"/>
                  </a:endParaRPr>
                </a:p>
              </p:txBody>
            </p:sp>
          </p:grp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BC496DEF-6C01-4BA9-A70C-6FEB4A56963A}"/>
                  </a:ext>
                </a:extLst>
              </p:cNvPr>
              <p:cNvSpPr txBox="1"/>
              <p:nvPr/>
            </p:nvSpPr>
            <p:spPr>
              <a:xfrm>
                <a:off x="362055" y="5927760"/>
                <a:ext cx="60293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zh-CN" b="1" dirty="0">
                    <a:solidFill>
                      <a:srgbClr val="F907ED"/>
                    </a:solidFill>
                    <a:latin typeface="Book Antiqua" panose="02040602050305030304" pitchFamily="18" charset="0"/>
                    <a:ea typeface="华文楷体" panose="02010600040101010101" pitchFamily="2" charset="-122"/>
                  </a:rPr>
                  <a:t>Neutron spectrometers and terminals-11 to be build</a:t>
                </a:r>
                <a:endParaRPr lang="zh-CN" altLang="en-US" b="1" dirty="0">
                  <a:solidFill>
                    <a:srgbClr val="F907ED"/>
                  </a:solidFill>
                  <a:latin typeface="Book Antiqua" panose="02040602050305030304" pitchFamily="18" charset="0"/>
                  <a:ea typeface="华文楷体" panose="0201060004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6500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5B5B465C-A46C-4C79-B474-56B01C4E7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1.2 Introduction to HPES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F2B492A-EA85-422B-93BF-4B5495FB0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pic>
        <p:nvPicPr>
          <p:cNvPr id="5" name="高能质子束团结构示意-大束斑">
            <a:hlinkClick r:id="" action="ppaction://media"/>
            <a:extLst>
              <a:ext uri="{FF2B5EF4-FFF2-40B4-BE49-F238E27FC236}">
                <a16:creationId xmlns:a16="http://schemas.microsoft.com/office/drawing/2014/main" id="{984AAFFC-008B-4636-8178-270B3DD217F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3837" t="7813" r="1685" b="2407"/>
          <a:stretch/>
        </p:blipFill>
        <p:spPr>
          <a:xfrm>
            <a:off x="5992886" y="1583703"/>
            <a:ext cx="6071119" cy="432690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C44E67F0-8D6C-4038-B48B-9139985F3212}"/>
              </a:ext>
            </a:extLst>
          </p:cNvPr>
          <p:cNvSpPr/>
          <p:nvPr/>
        </p:nvSpPr>
        <p:spPr>
          <a:xfrm>
            <a:off x="310815" y="1146816"/>
            <a:ext cx="77585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2000" fontAlgn="auto">
              <a:spcAft>
                <a:spcPts val="1200"/>
              </a:spcAft>
            </a:pPr>
            <a:r>
              <a:rPr lang="en-US" altLang="zh-CN" sz="2400" b="1" dirty="0">
                <a:ea typeface="华文楷体" panose="02010600040101010101" pitchFamily="2" charset="-122"/>
                <a:cs typeface="Times New Roman" panose="02020603050405020304" pitchFamily="18" charset="0"/>
              </a:rPr>
              <a:t>High-energy Proton Experiment Station</a:t>
            </a:r>
            <a:r>
              <a:rPr lang="zh-CN" altLang="en-US" sz="2400" b="1" dirty="0">
                <a:ea typeface="华文楷体" panose="020106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ea typeface="华文楷体" panose="02010600040101010101" pitchFamily="2" charset="-122"/>
                <a:cs typeface="Times New Roman" panose="02020603050405020304" pitchFamily="18" charset="0"/>
              </a:rPr>
              <a:t>HPES</a:t>
            </a:r>
            <a:r>
              <a:rPr lang="zh-CN" altLang="en-US" sz="2400" b="1" dirty="0">
                <a:ea typeface="华文楷体" panose="0201060004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400" b="1" dirty="0"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992147B6-9FB6-44F9-84C7-D5D6FCA3EA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194744"/>
              </p:ext>
            </p:extLst>
          </p:nvPr>
        </p:nvGraphicFramePr>
        <p:xfrm>
          <a:off x="546485" y="3735911"/>
          <a:ext cx="3214810" cy="23347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92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2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2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1" dirty="0"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Item</a:t>
                      </a:r>
                      <a:endParaRPr lang="en-US" altLang="en-US" sz="1600" b="1" dirty="0"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181" marR="34181" marT="5455" marB="0" anchor="ctr">
                    <a:solidFill>
                      <a:srgbClr val="1D77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1" dirty="0"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Parameters</a:t>
                      </a:r>
                      <a:endParaRPr lang="en-US" altLang="en-US" sz="1600" b="1" dirty="0"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181" marR="34181" marT="5455" marB="0" anchor="ctr">
                    <a:solidFill>
                      <a:srgbClr val="1D77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5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Energy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2363" marR="52363" marT="26182" marB="26182" anchor="ctr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30000"/>
                        </a:spcBef>
                        <a:spcAft>
                          <a:spcPct val="20000"/>
                        </a:spcAft>
                        <a:buClr>
                          <a:schemeClr val="tx1"/>
                        </a:buClr>
                        <a:defRPr sz="1900" b="1">
                          <a:solidFill>
                            <a:srgbClr val="1679BA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chemeClr val="tx1"/>
                        </a:buClr>
                        <a:defRPr sz="1700"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38"/>
                        </a:spcBef>
                        <a:spcAft>
                          <a:spcPts val="2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kern="120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0.8-1.6 </a:t>
                      </a:r>
                      <a:r>
                        <a:rPr lang="en-US" altLang="zh-CN" sz="1600" kern="1200" dirty="0" err="1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GeV</a:t>
                      </a:r>
                      <a:endParaRPr lang="zh-CN" altLang="zh-CN" sz="1600" b="0" kern="1200" dirty="0">
                        <a:solidFill>
                          <a:srgbClr val="1D77C9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7273" marR="272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5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Frequency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2363" marR="52363" marT="26182" marB="26182" anchor="ctr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30000"/>
                        </a:spcBef>
                        <a:spcAft>
                          <a:spcPct val="20000"/>
                        </a:spcAft>
                        <a:buClr>
                          <a:schemeClr val="tx1"/>
                        </a:buClr>
                        <a:defRPr sz="1900" b="1">
                          <a:solidFill>
                            <a:srgbClr val="1679BA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chemeClr val="tx1"/>
                        </a:buClr>
                        <a:defRPr sz="1700"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38"/>
                        </a:spcBef>
                        <a:spcAft>
                          <a:spcPts val="2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1" kern="120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24 Hz</a:t>
                      </a:r>
                      <a:endParaRPr lang="zh-CN" altLang="zh-CN" sz="1600" b="1" kern="1200" dirty="0">
                        <a:solidFill>
                          <a:srgbClr val="1D77C9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7273" marR="272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25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Strong Flux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2363" marR="52363" marT="26182" marB="26182" anchor="ctr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30000"/>
                        </a:spcBef>
                        <a:spcAft>
                          <a:spcPct val="20000"/>
                        </a:spcAft>
                        <a:buClr>
                          <a:schemeClr val="tx1"/>
                        </a:buClr>
                        <a:defRPr sz="1900" b="1">
                          <a:solidFill>
                            <a:srgbClr val="1679BA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chemeClr val="tx1"/>
                        </a:buClr>
                        <a:defRPr sz="1700"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rgbClr val="4D5E68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38"/>
                        </a:spcBef>
                        <a:spcAft>
                          <a:spcPts val="2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kern="120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kern="1200" baseline="3000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altLang="zh-CN" sz="1600" kern="120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-10</a:t>
                      </a:r>
                      <a:r>
                        <a:rPr lang="en-US" altLang="zh-CN" sz="1600" kern="1200" baseline="3000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altLang="zh-CN" sz="1600" kern="120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p/s</a:t>
                      </a:r>
                      <a:endParaRPr lang="zh-CN" altLang="zh-CN" sz="1600" b="0" kern="1200" dirty="0">
                        <a:solidFill>
                          <a:srgbClr val="1D77C9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7273" marR="272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25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Weak Flux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2363" marR="52363" marT="26182" marB="2618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38"/>
                        </a:spcBef>
                        <a:spcAft>
                          <a:spcPts val="238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600" b="1" kern="120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1" kern="1200" baseline="3000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1600" b="1" kern="1200" baseline="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-10</a:t>
                      </a:r>
                      <a:r>
                        <a:rPr lang="en-US" altLang="zh-CN" sz="1600" b="1" kern="1200" baseline="3000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1600" b="1" kern="1200" baseline="0" dirty="0">
                          <a:solidFill>
                            <a:srgbClr val="1D77C9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p/s</a:t>
                      </a:r>
                      <a:endParaRPr lang="zh-CN" altLang="zh-CN" sz="1600" b="1" kern="1200" dirty="0">
                        <a:solidFill>
                          <a:srgbClr val="1D77C9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7273" marR="27273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213407280"/>
                  </a:ext>
                </a:extLst>
              </a:tr>
            </a:tbl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7ED49AA9-2927-4EB4-8B5C-F5BC005B514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0" t="14954" r="8330" b="14377"/>
          <a:stretch/>
        </p:blipFill>
        <p:spPr>
          <a:xfrm>
            <a:off x="3979252" y="3735911"/>
            <a:ext cx="2839836" cy="185133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4274E33-1B5A-4400-A533-6701A7C67E70}"/>
              </a:ext>
            </a:extLst>
          </p:cNvPr>
          <p:cNvSpPr txBox="1"/>
          <p:nvPr/>
        </p:nvSpPr>
        <p:spPr>
          <a:xfrm>
            <a:off x="3880748" y="5747331"/>
            <a:ext cx="3036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Diagram of the Proton scatter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9C5F85F-7BB4-41F7-892E-40EAEA78BED7}"/>
              </a:ext>
            </a:extLst>
          </p:cNvPr>
          <p:cNvSpPr txBox="1"/>
          <p:nvPr/>
        </p:nvSpPr>
        <p:spPr>
          <a:xfrm>
            <a:off x="424229" y="1636834"/>
            <a:ext cx="580688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32000" indent="-288000" algn="just">
              <a:spcAft>
                <a:spcPts val="1200"/>
              </a:spcAft>
              <a:buFont typeface="微软雅黑" panose="020B0503020204020204" pitchFamily="34" charset="-122"/>
              <a:buChar char="₪"/>
            </a:pPr>
            <a:r>
              <a:rPr lang="en-US" altLang="zh-CN" sz="1800" dirty="0">
                <a:ea typeface="华文楷体" panose="02010600040101010101" pitchFamily="2" charset="-122"/>
                <a:cs typeface="Times New Roman" panose="02020603050405020304" pitchFamily="18" charset="0"/>
              </a:rPr>
              <a:t>First GeV proton test beam in China.</a:t>
            </a:r>
          </a:p>
          <a:p>
            <a:pPr marL="432000" indent="-288000" algn="just">
              <a:spcAft>
                <a:spcPts val="1200"/>
              </a:spcAft>
              <a:buFont typeface="微软雅黑" panose="020B0503020204020204" pitchFamily="34" charset="-122"/>
              <a:buChar char="₪"/>
            </a:pPr>
            <a:r>
              <a:rPr lang="en-US" altLang="zh-CN" sz="1800" dirty="0">
                <a:ea typeface="华文楷体" panose="02010600040101010101" pitchFamily="2" charset="-122"/>
                <a:cs typeface="Times New Roman" panose="02020603050405020304" pitchFamily="18" charset="0"/>
              </a:rPr>
              <a:t>Under civil. First beam @ 2029.</a:t>
            </a:r>
          </a:p>
          <a:p>
            <a:pPr marL="432000" indent="-288000" algn="just">
              <a:spcAft>
                <a:spcPts val="1200"/>
              </a:spcAft>
              <a:buFont typeface="微软雅黑" panose="020B0503020204020204" pitchFamily="34" charset="-122"/>
              <a:buChar char="₪"/>
            </a:pPr>
            <a:r>
              <a:rPr lang="en-US" altLang="zh-CN" sz="1800" dirty="0">
                <a:ea typeface="华文楷体" panose="02010600040101010101" pitchFamily="2" charset="-122"/>
                <a:cs typeface="Times New Roman" panose="02020603050405020304" pitchFamily="18" charset="0"/>
              </a:rPr>
              <a:t>Proton extracted by a diamond proton scatter.</a:t>
            </a:r>
          </a:p>
          <a:p>
            <a:pPr marL="432000" indent="-288000" algn="just">
              <a:spcAft>
                <a:spcPts val="1200"/>
              </a:spcAft>
              <a:buFont typeface="微软雅黑" panose="020B0503020204020204" pitchFamily="34" charset="-122"/>
              <a:buChar char="₪"/>
            </a:pPr>
            <a:r>
              <a:rPr lang="en-US" altLang="zh-CN" sz="1800" dirty="0">
                <a:ea typeface="华文楷体" panose="02010600040101010101" pitchFamily="2" charset="-122"/>
                <a:cs typeface="Times New Roman" panose="02020603050405020304" pitchFamily="18" charset="0"/>
              </a:rPr>
              <a:t>Weak and Strong beam can be provided according to the requirement.</a:t>
            </a:r>
          </a:p>
        </p:txBody>
      </p:sp>
    </p:spTree>
    <p:extLst>
      <p:ext uri="{BB962C8B-B14F-4D97-AF65-F5344CB8AC3E}">
        <p14:creationId xmlns:p14="http://schemas.microsoft.com/office/powerpoint/2010/main" val="21205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C9946063-B107-D7D4-A60A-FB89D41F28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200" l="9783" r="97826">
                        <a14:foregroundMark x1="93841" y1="85000" x2="93841" y2="85000"/>
                        <a14:foregroundMark x1="96618" y1="42400" x2="96618" y2="42400"/>
                        <a14:foregroundMark x1="96498" y1="78000" x2="96498" y2="78000"/>
                        <a14:foregroundMark x1="94203" y1="65600" x2="94203" y2="65600"/>
                        <a14:foregroundMark x1="88406" y1="63600" x2="88406" y2="63600"/>
                        <a14:foregroundMark x1="97826" y1="89200" x2="94203" y2="96200"/>
                        <a14:foregroundMark x1="32005" y1="41800" x2="29469" y2="43200"/>
                        <a14:foregroundMark x1="33575" y1="40600" x2="28865" y2="48000"/>
                        <a14:foregroundMark x1="36594" y1="39800" x2="33213" y2="40000"/>
                        <a14:foregroundMark x1="26570" y1="45200" x2="28261" y2="48000"/>
                        <a14:foregroundMark x1="28382" y1="50400" x2="29589" y2="50800"/>
                        <a14:foregroundMark x1="27415" y1="49400" x2="28019" y2="50800"/>
                        <a14:foregroundMark x1="26208" y1="42400" x2="28865" y2="43800"/>
                        <a14:foregroundMark x1="29589" y1="39000" x2="28261" y2="39000"/>
                        <a14:foregroundMark x1="30435" y1="37200" x2="34783" y2="36400"/>
                        <a14:foregroundMark x1="31159" y1="37000" x2="35266" y2="34600"/>
                        <a14:foregroundMark x1="39251" y1="38600" x2="37802" y2="37600"/>
                        <a14:foregroundMark x1="42150" y1="45000" x2="43841" y2="51400"/>
                        <a14:foregroundMark x1="47343" y1="38600" x2="48671" y2="44400"/>
                        <a14:foregroundMark x1="45411" y1="32200" x2="45411" y2="32200"/>
                        <a14:foregroundMark x1="28623" y1="70800" x2="29469" y2="68600"/>
                        <a14:foregroundMark x1="22101" y1="64200" x2="22101" y2="64200"/>
                        <a14:foregroundMark x1="22947" y1="65200" x2="22947" y2="65200"/>
                        <a14:foregroundMark x1="21860" y1="64000" x2="24275" y2="70800"/>
                        <a14:foregroundMark x1="21377" y1="65200" x2="22101" y2="64000"/>
                        <a14:foregroundMark x1="21860" y1="62000" x2="21860" y2="62000"/>
                        <a14:foregroundMark x1="26208" y1="73600" x2="30072" y2="83000"/>
                        <a14:foregroundMark x1="57126" y1="29000" x2="58937" y2="27600"/>
                        <a14:foregroundMark x1="25362" y1="46800" x2="25362" y2="46800"/>
                        <a14:foregroundMark x1="28261" y1="52800" x2="28261" y2="52800"/>
                        <a14:foregroundMark x1="27415" y1="40400" x2="27415" y2="40400"/>
                        <a14:foregroundMark x1="26691" y1="41200" x2="26691" y2="41200"/>
                        <a14:foregroundMark x1="26208" y1="41400" x2="26208" y2="41400"/>
                        <a14:foregroundMark x1="25000" y1="43000" x2="25000" y2="43000"/>
                        <a14:foregroundMark x1="42633" y1="30400" x2="42633" y2="30400"/>
                        <a14:foregroundMark x1="41787" y1="30600" x2="41787" y2="30600"/>
                        <a14:foregroundMark x1="61353" y1="31800" x2="61353" y2="31800"/>
                        <a14:foregroundMark x1="61111" y1="33000" x2="61111" y2="33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152" t="12632"/>
          <a:stretch/>
        </p:blipFill>
        <p:spPr>
          <a:xfrm>
            <a:off x="6315591" y="390770"/>
            <a:ext cx="5461628" cy="3436547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4583A646-6DBD-B136-6453-12D049569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228" y="203891"/>
            <a:ext cx="10216429" cy="581922"/>
          </a:xfrm>
        </p:spPr>
        <p:txBody>
          <a:bodyPr/>
          <a:lstStyle/>
          <a:p>
            <a:r>
              <a:rPr lang="en-US" altLang="zh-CN" sz="3600" dirty="0"/>
              <a:t>1.3 </a:t>
            </a:r>
            <a:r>
              <a:rPr lang="en-US" altLang="zh-CN" sz="3600" dirty="0">
                <a:latin typeface="Book Antiqua" panose="02040602050305030304" pitchFamily="18" charset="0"/>
                <a:ea typeface="华文楷体" panose="02010600040101010101" pitchFamily="2" charset="-122"/>
              </a:rPr>
              <a:t>Applications of 1.6 GeV proton beam</a:t>
            </a:r>
            <a:endParaRPr lang="zh-CN" altLang="en-US" sz="3600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82C1276B-D275-2527-C747-9BD1B315D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4FC9C988-7624-4C9D-9B16-EE1156C49FBD}"/>
              </a:ext>
            </a:extLst>
          </p:cNvPr>
          <p:cNvGrpSpPr/>
          <p:nvPr/>
        </p:nvGrpSpPr>
        <p:grpSpPr>
          <a:xfrm>
            <a:off x="8025033" y="2611672"/>
            <a:ext cx="3898382" cy="1142214"/>
            <a:chOff x="5000133" y="1569911"/>
            <a:chExt cx="3557651" cy="1142214"/>
          </a:xfrm>
          <a:solidFill>
            <a:schemeClr val="bg1">
              <a:alpha val="47000"/>
            </a:schemeClr>
          </a:solidFill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ED5BC1B1-33E3-41FE-B532-B6342AA34712}"/>
                </a:ext>
              </a:extLst>
            </p:cNvPr>
            <p:cNvSpPr txBox="1"/>
            <p:nvPr/>
          </p:nvSpPr>
          <p:spPr>
            <a:xfrm>
              <a:off x="5001207" y="1569911"/>
              <a:ext cx="3200633" cy="40011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sz="2000" b="1" dirty="0">
                  <a:ea typeface="楷体" panose="02010609060101010101" pitchFamily="49" charset="-122"/>
                </a:rPr>
                <a:t>Aerospace related Study</a:t>
              </a:r>
              <a:endParaRPr lang="zh-CN" altLang="en-US" sz="2000" b="1" dirty="0">
                <a:ea typeface="楷体" panose="02010609060101010101" pitchFamily="49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38CE9C82-871D-487F-AAF2-06BB08DDD7F2}"/>
                </a:ext>
              </a:extLst>
            </p:cNvPr>
            <p:cNvSpPr txBox="1"/>
            <p:nvPr/>
          </p:nvSpPr>
          <p:spPr>
            <a:xfrm>
              <a:off x="5000133" y="2050405"/>
              <a:ext cx="3557651" cy="6617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₪"/>
              </a:pPr>
              <a:r>
                <a:rPr lang="en-US" altLang="zh-CN" sz="16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1.6</a:t>
              </a:r>
              <a:r>
                <a:rPr lang="zh-CN" alt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16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GeV proton, close to Cosmic ray.</a:t>
              </a:r>
            </a:p>
            <a:p>
              <a:pPr marL="285750" indent="-285750" fontAlgn="base"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₪"/>
              </a:pPr>
              <a:r>
                <a:rPr lang="en-US" altLang="zh-CN" sz="16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Performance test to the aerospace devices.</a:t>
              </a:r>
              <a:endParaRPr lang="zh-CN" alt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6B21CEF4-B514-4553-B815-09835D07F11E}"/>
              </a:ext>
            </a:extLst>
          </p:cNvPr>
          <p:cNvGrpSpPr/>
          <p:nvPr/>
        </p:nvGrpSpPr>
        <p:grpSpPr>
          <a:xfrm rot="16200000">
            <a:off x="5882861" y="-1290626"/>
            <a:ext cx="581922" cy="11499185"/>
            <a:chOff x="3808756" y="1155958"/>
            <a:chExt cx="648000" cy="11499185"/>
          </a:xfrm>
        </p:grpSpPr>
        <p:sp>
          <p:nvSpPr>
            <p:cNvPr id="5" name="箭头: 右 4">
              <a:extLst>
                <a:ext uri="{FF2B5EF4-FFF2-40B4-BE49-F238E27FC236}">
                  <a16:creationId xmlns:a16="http://schemas.microsoft.com/office/drawing/2014/main" id="{135D4E0C-A40F-421D-B87D-7AC0F0101E39}"/>
                </a:ext>
              </a:extLst>
            </p:cNvPr>
            <p:cNvSpPr/>
            <p:nvPr/>
          </p:nvSpPr>
          <p:spPr bwMode="auto">
            <a:xfrm rot="5400000">
              <a:off x="-1616837" y="6618208"/>
              <a:ext cx="11499185" cy="574686"/>
            </a:xfrm>
            <a:prstGeom prst="rightArrow">
              <a:avLst>
                <a:gd name="adj1" fmla="val 50000"/>
                <a:gd name="adj2" fmla="val 125618"/>
              </a:avLst>
            </a:prstGeom>
            <a:solidFill>
              <a:srgbClr val="1B587C">
                <a:lumMod val="75000"/>
              </a:srgb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87A80F34-E6F2-4076-99EC-2A6DBED11AB7}"/>
                </a:ext>
              </a:extLst>
            </p:cNvPr>
            <p:cNvSpPr/>
            <p:nvPr/>
          </p:nvSpPr>
          <p:spPr bwMode="auto">
            <a:xfrm>
              <a:off x="3808756" y="1559292"/>
              <a:ext cx="648000" cy="648992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90500" h="19050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 b="1" dirty="0">
                <a:solidFill>
                  <a:prstClr val="black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102B81DD-2E9F-4D71-8AB3-90F50EF49CDF}"/>
                </a:ext>
              </a:extLst>
            </p:cNvPr>
            <p:cNvSpPr/>
            <p:nvPr/>
          </p:nvSpPr>
          <p:spPr bwMode="auto">
            <a:xfrm>
              <a:off x="3808756" y="4769684"/>
              <a:ext cx="648000" cy="648992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90500" h="19050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 b="1" dirty="0">
                <a:solidFill>
                  <a:prstClr val="black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61C62287-B0B4-4E5B-9832-5D7A8357FBC6}"/>
                </a:ext>
              </a:extLst>
            </p:cNvPr>
            <p:cNvSpPr/>
            <p:nvPr/>
          </p:nvSpPr>
          <p:spPr bwMode="auto">
            <a:xfrm>
              <a:off x="3808756" y="10723394"/>
              <a:ext cx="648000" cy="648992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90500" h="19050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 b="1" dirty="0">
                <a:solidFill>
                  <a:prstClr val="black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6" name="矩形: 圆角 55">
              <a:extLst>
                <a:ext uri="{FF2B5EF4-FFF2-40B4-BE49-F238E27FC236}">
                  <a16:creationId xmlns:a16="http://schemas.microsoft.com/office/drawing/2014/main" id="{D1FB4F99-2E4B-58B2-464D-C10BBE4C2C00}"/>
                </a:ext>
              </a:extLst>
            </p:cNvPr>
            <p:cNvSpPr/>
            <p:nvPr/>
          </p:nvSpPr>
          <p:spPr bwMode="auto">
            <a:xfrm>
              <a:off x="3808756" y="8028418"/>
              <a:ext cx="648000" cy="648992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90500" h="19050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400" b="1" dirty="0">
                <a:solidFill>
                  <a:prstClr val="black"/>
                </a:solidFill>
                <a:latin typeface="Arial" charset="0"/>
                <a:ea typeface="宋体" pitchFamily="2" charset="-122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C8860D1B-3D57-371F-1238-97FAFA92794D}"/>
              </a:ext>
            </a:extLst>
          </p:cNvPr>
          <p:cNvGrpSpPr/>
          <p:nvPr/>
        </p:nvGrpSpPr>
        <p:grpSpPr>
          <a:xfrm>
            <a:off x="3533916" y="1056294"/>
            <a:ext cx="3366505" cy="3072505"/>
            <a:chOff x="3790196" y="999732"/>
            <a:chExt cx="3366505" cy="3072505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45A20B1A-07EB-4E2E-A9EE-A91649BDEB51}"/>
                </a:ext>
              </a:extLst>
            </p:cNvPr>
            <p:cNvGrpSpPr/>
            <p:nvPr/>
          </p:nvGrpSpPr>
          <p:grpSpPr>
            <a:xfrm>
              <a:off x="3790196" y="2761039"/>
              <a:ext cx="3366505" cy="1311198"/>
              <a:chOff x="5001209" y="5006352"/>
              <a:chExt cx="3366505" cy="1311198"/>
            </a:xfrm>
          </p:grpSpPr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214AF28-FE68-4DE2-B887-AC9575F4A579}"/>
                  </a:ext>
                </a:extLst>
              </p:cNvPr>
              <p:cNvSpPr txBox="1"/>
              <p:nvPr/>
            </p:nvSpPr>
            <p:spPr>
              <a:xfrm>
                <a:off x="5001209" y="5006352"/>
                <a:ext cx="3262810" cy="40011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altLang="zh-CN" sz="2000" b="1" dirty="0" err="1">
                    <a:solidFill>
                      <a:prstClr val="black"/>
                    </a:solidFill>
                    <a:ea typeface="楷体" panose="02010609060101010101" pitchFamily="49" charset="-122"/>
                  </a:rPr>
                  <a:t>Calib</a:t>
                </a:r>
                <a:r>
                  <a:rPr lang="en-US" altLang="zh-CN" sz="2000" b="1" dirty="0">
                    <a:solidFill>
                      <a:prstClr val="black"/>
                    </a:solidFill>
                    <a:ea typeface="楷体" panose="02010609060101010101" pitchFamily="49" charset="-122"/>
                  </a:rPr>
                  <a:t>. to Pixel Detector</a:t>
                </a:r>
                <a:endParaRPr lang="zh-CN" altLang="en-US" sz="2000" b="1" dirty="0">
                  <a:solidFill>
                    <a:prstClr val="black"/>
                  </a:solidFill>
                  <a:ea typeface="楷体" panose="02010609060101010101" pitchFamily="49" charset="-122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9DD578D-D50F-4034-B137-1B6015D4DB1B}"/>
                  </a:ext>
                </a:extLst>
              </p:cNvPr>
              <p:cNvSpPr txBox="1"/>
              <p:nvPr/>
            </p:nvSpPr>
            <p:spPr>
              <a:xfrm>
                <a:off x="5001209" y="5409609"/>
                <a:ext cx="3366505" cy="907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fontAlgn="base"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₪"/>
                </a:pPr>
                <a:r>
                  <a:rPr lang="en-US" altLang="zh-CN" sz="16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1.6</a:t>
                </a:r>
                <a:r>
                  <a:rPr lang="zh-CN" altLang="en-US" sz="16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GeV proton in MIP state</a:t>
                </a:r>
              </a:p>
              <a:p>
                <a:pPr marL="285750" indent="-285750" fontAlgn="base"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₪"/>
                </a:pPr>
                <a:r>
                  <a:rPr lang="en-US" altLang="zh-CN" sz="16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Positioning Performance calibration in 10 </a:t>
                </a:r>
                <a:r>
                  <a:rPr lang="en-US" altLang="zh-CN" sz="1600" dirty="0" err="1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μm</a:t>
                </a:r>
                <a:endParaRPr lang="zh-CN" alt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0B02BEDD-0CED-4733-95D2-6E0CB57C68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4797" b="29954"/>
            <a:stretch/>
          </p:blipFill>
          <p:spPr>
            <a:xfrm>
              <a:off x="3943015" y="999732"/>
              <a:ext cx="2253121" cy="1728000"/>
            </a:xfrm>
            <a:prstGeom prst="rect">
              <a:avLst/>
            </a:prstGeom>
          </p:spPr>
        </p:pic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F33411D8-4E1F-FB01-1152-98EEAE9799E0}"/>
              </a:ext>
            </a:extLst>
          </p:cNvPr>
          <p:cNvGrpSpPr/>
          <p:nvPr/>
        </p:nvGrpSpPr>
        <p:grpSpPr>
          <a:xfrm>
            <a:off x="412644" y="1053147"/>
            <a:ext cx="3010743" cy="3075652"/>
            <a:chOff x="618684" y="996585"/>
            <a:chExt cx="3010743" cy="307565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03572942-FA35-4BAA-ADF7-AD8494226560}"/>
                </a:ext>
              </a:extLst>
            </p:cNvPr>
            <p:cNvGrpSpPr/>
            <p:nvPr/>
          </p:nvGrpSpPr>
          <p:grpSpPr>
            <a:xfrm>
              <a:off x="618684" y="2757756"/>
              <a:ext cx="3010743" cy="1314481"/>
              <a:chOff x="5001208" y="3327762"/>
              <a:chExt cx="3010743" cy="1314481"/>
            </a:xfrm>
          </p:grpSpPr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4A59745-3A4F-4125-A2B2-126CB14039F3}"/>
                  </a:ext>
                </a:extLst>
              </p:cNvPr>
              <p:cNvSpPr txBox="1"/>
              <p:nvPr/>
            </p:nvSpPr>
            <p:spPr>
              <a:xfrm>
                <a:off x="5001208" y="3327762"/>
                <a:ext cx="3010743" cy="40011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altLang="zh-CN" sz="2000" b="1" dirty="0" err="1">
                    <a:solidFill>
                      <a:prstClr val="black"/>
                    </a:solidFill>
                    <a:ea typeface="楷体" panose="02010609060101010101" pitchFamily="49" charset="-122"/>
                  </a:rPr>
                  <a:t>Calib</a:t>
                </a:r>
                <a:r>
                  <a:rPr lang="en-US" altLang="zh-CN" sz="2000" b="1" dirty="0">
                    <a:solidFill>
                      <a:prstClr val="black"/>
                    </a:solidFill>
                    <a:ea typeface="楷体" panose="02010609060101010101" pitchFamily="49" charset="-122"/>
                  </a:rPr>
                  <a:t>. to Calorimeter</a:t>
                </a:r>
                <a:endParaRPr lang="zh-CN" altLang="en-US" sz="2000" b="1" dirty="0">
                  <a:solidFill>
                    <a:prstClr val="black"/>
                  </a:solidFill>
                  <a:ea typeface="楷体" panose="02010609060101010101" pitchFamily="49" charset="-122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049D0C58-767C-464A-9D43-3497C0725E7D}"/>
                  </a:ext>
                </a:extLst>
              </p:cNvPr>
              <p:cNvSpPr txBox="1"/>
              <p:nvPr/>
            </p:nvSpPr>
            <p:spPr>
              <a:xfrm>
                <a:off x="5001209" y="3734302"/>
                <a:ext cx="3010742" cy="907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fontAlgn="base"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₪"/>
                </a:pPr>
                <a:r>
                  <a:rPr lang="en-US" altLang="zh-CN" sz="16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800~1600 MeV</a:t>
                </a:r>
                <a:r>
                  <a:rPr lang="zh-CN" altLang="en-US" sz="16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proton</a:t>
                </a:r>
              </a:p>
              <a:p>
                <a:pPr marL="285750" indent="-285750" fontAlgn="base"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₪"/>
                </a:pPr>
                <a:r>
                  <a:rPr lang="en-US" altLang="zh-CN" sz="16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Hadron Collider Calorimeter calibration.</a:t>
                </a:r>
                <a:endParaRPr lang="zh-CN" alt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D3946F86-C749-0C96-9F40-54CEC1D6D568}"/>
                </a:ext>
              </a:extLst>
            </p:cNvPr>
            <p:cNvGrpSpPr/>
            <p:nvPr/>
          </p:nvGrpSpPr>
          <p:grpSpPr>
            <a:xfrm>
              <a:off x="710114" y="996585"/>
              <a:ext cx="2253121" cy="1730260"/>
              <a:chOff x="559389" y="956393"/>
              <a:chExt cx="2253121" cy="1730260"/>
            </a:xfrm>
          </p:grpSpPr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108D615A-F2D3-66E3-72D1-A4EE43129461}"/>
                  </a:ext>
                </a:extLst>
              </p:cNvPr>
              <p:cNvSpPr/>
              <p:nvPr/>
            </p:nvSpPr>
            <p:spPr>
              <a:xfrm>
                <a:off x="559389" y="956393"/>
                <a:ext cx="2253121" cy="1730260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chemeClr val="tx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 B" panose="00020600040101010101" pitchFamily="18" charset="-122"/>
                </a:endParaRPr>
              </a:p>
            </p:txBody>
          </p:sp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id="{E96C974F-12B5-9A14-CE61-83105A5E94E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54" r="1354"/>
              <a:stretch/>
            </p:blipFill>
            <p:spPr>
              <a:xfrm>
                <a:off x="726659" y="958653"/>
                <a:ext cx="1908810" cy="1728000"/>
              </a:xfrm>
              <a:prstGeom prst="rect">
                <a:avLst/>
              </a:prstGeom>
              <a:ln>
                <a:noFill/>
              </a:ln>
            </p:spPr>
          </p:pic>
        </p:grpSp>
      </p:grpSp>
      <p:pic>
        <p:nvPicPr>
          <p:cNvPr id="49" name="图片 48">
            <a:extLst>
              <a:ext uri="{FF2B5EF4-FFF2-40B4-BE49-F238E27FC236}">
                <a16:creationId xmlns:a16="http://schemas.microsoft.com/office/drawing/2014/main" id="{264180FB-AEAE-72C8-19EA-0C8057F3F0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839" y="4799304"/>
            <a:ext cx="2743200" cy="1474470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83F3F4BD-FACE-6919-AF77-A740356880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75" y="4783455"/>
            <a:ext cx="1929916" cy="1474470"/>
          </a:xfrm>
          <a:prstGeom prst="rect">
            <a:avLst/>
          </a:prstGeom>
        </p:spPr>
      </p:pic>
      <p:sp>
        <p:nvSpPr>
          <p:cNvPr id="52" name="文本框 51">
            <a:extLst>
              <a:ext uri="{FF2B5EF4-FFF2-40B4-BE49-F238E27FC236}">
                <a16:creationId xmlns:a16="http://schemas.microsoft.com/office/drawing/2014/main" id="{EECF8494-7341-11A3-333A-6D75568E4511}"/>
              </a:ext>
            </a:extLst>
          </p:cNvPr>
          <p:cNvSpPr txBox="1"/>
          <p:nvPr/>
        </p:nvSpPr>
        <p:spPr>
          <a:xfrm>
            <a:off x="2421358" y="5010949"/>
            <a:ext cx="3075202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2000" b="1" dirty="0">
                <a:latin typeface="Book Antiqua" panose="02040602050305030304" pitchFamily="18" charset="0"/>
                <a:ea typeface="华文楷体" panose="02010600040101010101" pitchFamily="2" charset="-122"/>
              </a:rPr>
              <a:t>Proton Imaging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5087803A-BAE7-7D18-8500-84AEA7A3393D}"/>
              </a:ext>
            </a:extLst>
          </p:cNvPr>
          <p:cNvSpPr txBox="1"/>
          <p:nvPr/>
        </p:nvSpPr>
        <p:spPr>
          <a:xfrm>
            <a:off x="8665259" y="5010948"/>
            <a:ext cx="3278547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2000" b="1" dirty="0">
                <a:latin typeface="Book Antiqua" panose="02040602050305030304" pitchFamily="18" charset="0"/>
                <a:ea typeface="华文楷体" panose="02010600040101010101" pitchFamily="2" charset="-122"/>
              </a:rPr>
              <a:t>Particle Physics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B4E0D1D-AC37-4C77-BA87-9D58E6560B1B}"/>
              </a:ext>
            </a:extLst>
          </p:cNvPr>
          <p:cNvSpPr txBox="1"/>
          <p:nvPr/>
        </p:nvSpPr>
        <p:spPr>
          <a:xfrm>
            <a:off x="2421358" y="5449680"/>
            <a:ext cx="33435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₪"/>
            </a:pP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 a test platform for proton imaging technique development.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02E39189-3600-4845-8E7F-E990E9C5DCF5}"/>
              </a:ext>
            </a:extLst>
          </p:cNvPr>
          <p:cNvSpPr txBox="1"/>
          <p:nvPr/>
        </p:nvSpPr>
        <p:spPr>
          <a:xfrm>
            <a:off x="8665262" y="5429780"/>
            <a:ext cx="3165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₪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 properties of mesons in detector.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420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26BDFD-0045-1CE7-568B-C006158DB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 Detector System of HPES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AB2A344A-8A2C-2691-504F-A650BD4CF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377A000-9648-AC13-C1E6-909DCD64DD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024039"/>
              </p:ext>
            </p:extLst>
          </p:nvPr>
        </p:nvGraphicFramePr>
        <p:xfrm>
          <a:off x="626447" y="3054222"/>
          <a:ext cx="10796219" cy="2905123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3500">
                  <a:extLst>
                    <a:ext uri="{9D8B030D-6E8A-4147-A177-3AD203B41FA5}">
                      <a16:colId xmlns:a16="http://schemas.microsoft.com/office/drawing/2014/main" val="1360611641"/>
                    </a:ext>
                  </a:extLst>
                </a:gridCol>
                <a:gridCol w="1847653">
                  <a:extLst>
                    <a:ext uri="{9D8B030D-6E8A-4147-A177-3AD203B41FA5}">
                      <a16:colId xmlns:a16="http://schemas.microsoft.com/office/drawing/2014/main" val="463492343"/>
                    </a:ext>
                  </a:extLst>
                </a:gridCol>
                <a:gridCol w="2498103">
                  <a:extLst>
                    <a:ext uri="{9D8B030D-6E8A-4147-A177-3AD203B41FA5}">
                      <a16:colId xmlns:a16="http://schemas.microsoft.com/office/drawing/2014/main" val="401671157"/>
                    </a:ext>
                  </a:extLst>
                </a:gridCol>
                <a:gridCol w="2384982">
                  <a:extLst>
                    <a:ext uri="{9D8B030D-6E8A-4147-A177-3AD203B41FA5}">
                      <a16:colId xmlns:a16="http://schemas.microsoft.com/office/drawing/2014/main" val="3475539069"/>
                    </a:ext>
                  </a:extLst>
                </a:gridCol>
                <a:gridCol w="2881981">
                  <a:extLst>
                    <a:ext uri="{9D8B030D-6E8A-4147-A177-3AD203B41FA5}">
                      <a16:colId xmlns:a16="http://schemas.microsoft.com/office/drawing/2014/main" val="752150296"/>
                    </a:ext>
                  </a:extLst>
                </a:gridCol>
              </a:tblGrid>
              <a:tr h="39853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Devices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77C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Quantity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77C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Techniques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77C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Key </a:t>
                      </a:r>
                      <a:r>
                        <a:rPr lang="en-US" altLang="zh-CN" sz="1600" b="1" dirty="0" err="1">
                          <a:solidFill>
                            <a:schemeClr val="bg1"/>
                          </a:solidFill>
                          <a:latin typeface="+mn-lt"/>
                        </a:rPr>
                        <a:t>paramters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77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208094"/>
                  </a:ext>
                </a:extLst>
              </a:tr>
              <a:tr h="417765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Proton</a:t>
                      </a:r>
                    </a:p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Event Detector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LEMS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Energy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LGAD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Energy res.</a:t>
                      </a:r>
                      <a:r>
                        <a:rPr lang="zh-CN" altLang="en-US" sz="1600" b="0" dirty="0">
                          <a:latin typeface="+mn-lt"/>
                        </a:rPr>
                        <a:t> </a:t>
                      </a:r>
                      <a:r>
                        <a:rPr lang="en-US" altLang="zh-CN" sz="1600" b="0" dirty="0">
                          <a:latin typeface="+mn-lt"/>
                        </a:rPr>
                        <a:t>&lt; 1% 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2176260"/>
                  </a:ext>
                </a:extLst>
              </a:tr>
              <a:tr h="417765">
                <a:tc vMerge="1">
                  <a:txBody>
                    <a:bodyPr/>
                    <a:lstStyle/>
                    <a:p>
                      <a:pPr algn="l"/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Telescope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Track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Pixel Detector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Position res. &lt; 10 μm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75541"/>
                  </a:ext>
                </a:extLst>
              </a:tr>
              <a:tr h="417765">
                <a:tc vMerge="1">
                  <a:txBody>
                    <a:bodyPr/>
                    <a:lstStyle/>
                    <a:p>
                      <a:pPr algn="l"/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FLASH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Time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Scintillator Fiber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Timing res. &lt;1 ns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9593553"/>
                  </a:ext>
                </a:extLst>
              </a:tr>
              <a:tr h="417765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Beam</a:t>
                      </a:r>
                    </a:p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State Monitor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PROUD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Beam Intensity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Plastic Scintillator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latin typeface="+mn-lt"/>
                        </a:rPr>
                        <a:t>Dynamic Range 1~10</a:t>
                      </a:r>
                      <a:r>
                        <a:rPr lang="en-US" altLang="zh-CN" sz="1600" b="0" baseline="30000" dirty="0">
                          <a:latin typeface="+mn-lt"/>
                        </a:rPr>
                        <a:t>8  </a:t>
                      </a:r>
                      <a:r>
                        <a:rPr lang="en-US" altLang="zh-CN" sz="1600" b="0" baseline="0" dirty="0">
                          <a:latin typeface="+mn-lt"/>
                        </a:rPr>
                        <a:t>p/s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119116"/>
                  </a:ext>
                </a:extLst>
              </a:tr>
              <a:tr h="4177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BMOS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Beam Stability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err="1">
                          <a:latin typeface="+mn-lt"/>
                        </a:rPr>
                        <a:t>SiC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latin typeface="+mn-lt"/>
                        </a:rPr>
                        <a:t>Intensity &lt; 1E5 p/s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6123059"/>
                  </a:ext>
                </a:extLst>
              </a:tr>
              <a:tr h="417765">
                <a:tc vMerge="1">
                  <a:txBody>
                    <a:bodyPr/>
                    <a:lstStyle/>
                    <a:p>
                      <a:pPr algn="l"/>
                      <a:endParaRPr lang="zh-CN" altLang="en-US" sz="16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PALET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Beam Profile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Micromegas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OPPOSans M"/>
                          <a:ea typeface="OPPOSans M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dirty="0">
                          <a:latin typeface="+mn-lt"/>
                        </a:rPr>
                        <a:t>Position res. &lt; 150 μm</a:t>
                      </a:r>
                      <a:endParaRPr lang="zh-CN" altLang="en-US" sz="16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5540974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A7B74990-B7C4-8F77-A19B-0B7A71CEFA88}"/>
              </a:ext>
            </a:extLst>
          </p:cNvPr>
          <p:cNvSpPr txBox="1"/>
          <p:nvPr/>
        </p:nvSpPr>
        <p:spPr>
          <a:xfrm>
            <a:off x="626447" y="1086243"/>
            <a:ext cx="1069401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Primary purpose of HPES: provide a detector test platform for CEPC.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HPES is equipped with 6 detector systems</a:t>
            </a:r>
            <a:r>
              <a:rPr lang="zh-CN" altLang="en-US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：</a:t>
            </a:r>
            <a:endParaRPr lang="en-US" altLang="zh-CN" sz="2400" dirty="0">
              <a:latin typeface="Book Antiqua" panose="02040602050305030304" pitchFamily="18" charset="0"/>
              <a:ea typeface="华文楷体" panose="02010600040101010101" pitchFamily="2" charset="-122"/>
            </a:endParaRP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Book Antiqua" panose="02040602050305030304" pitchFamily="18" charset="0"/>
                <a:ea typeface="华文楷体" panose="02010600040101010101" pitchFamily="2" charset="-122"/>
              </a:rPr>
              <a:t>Proton Event Detectors</a:t>
            </a:r>
            <a:r>
              <a:rPr lang="zh-CN" altLang="en-US" sz="2000" dirty="0">
                <a:latin typeface="Book Antiqua" panose="02040602050305030304" pitchFamily="18" charset="0"/>
                <a:ea typeface="华文楷体" panose="02010600040101010101" pitchFamily="2" charset="-122"/>
              </a:rPr>
              <a:t>：</a:t>
            </a:r>
            <a:r>
              <a:rPr lang="en-US" altLang="zh-CN" sz="2000" dirty="0">
                <a:latin typeface="Book Antiqua" panose="02040602050305030304" pitchFamily="18" charset="0"/>
                <a:ea typeface="华文楷体" panose="02010600040101010101" pitchFamily="2" charset="-122"/>
              </a:rPr>
              <a:t>Measure the local information of proton particle.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Book Antiqua" panose="02040602050305030304" pitchFamily="18" charset="0"/>
                <a:ea typeface="华文楷体" panose="02010600040101010101" pitchFamily="2" charset="-122"/>
              </a:rPr>
              <a:t>Beam State Monitors</a:t>
            </a:r>
            <a:r>
              <a:rPr lang="zh-CN" altLang="en-US" sz="2000" dirty="0">
                <a:latin typeface="Book Antiqua" panose="02040602050305030304" pitchFamily="18" charset="0"/>
                <a:ea typeface="华文楷体" panose="02010600040101010101" pitchFamily="2" charset="-122"/>
              </a:rPr>
              <a:t>：</a:t>
            </a:r>
            <a:r>
              <a:rPr lang="en-US" altLang="zh-CN" sz="2000" dirty="0">
                <a:latin typeface="Book Antiqua" panose="02040602050305030304" pitchFamily="18" charset="0"/>
                <a:ea typeface="华文楷体" panose="02010600040101010101" pitchFamily="2" charset="-122"/>
              </a:rPr>
              <a:t>Measure the general information of the proton beam.</a:t>
            </a:r>
          </a:p>
        </p:txBody>
      </p:sp>
    </p:spTree>
    <p:extLst>
      <p:ext uri="{BB962C8B-B14F-4D97-AF65-F5344CB8AC3E}">
        <p14:creationId xmlns:p14="http://schemas.microsoft.com/office/powerpoint/2010/main" val="1182959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5A00C3-C965-2EE6-53D1-DA9ED08D7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229" y="203891"/>
            <a:ext cx="7984480" cy="581922"/>
          </a:xfrm>
        </p:spPr>
        <p:txBody>
          <a:bodyPr/>
          <a:lstStyle/>
          <a:p>
            <a:r>
              <a:rPr lang="en-US" altLang="zh-CN" dirty="0"/>
              <a:t>2.1.1 Calibration to Pixel Detector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FCFEBBF-7104-E4E4-D66B-959E156AA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EBA6C71-E788-4FA3-FBBB-734ECFE1E86D}"/>
              </a:ext>
            </a:extLst>
          </p:cNvPr>
          <p:cNvSpPr txBox="1"/>
          <p:nvPr/>
        </p:nvSpPr>
        <p:spPr>
          <a:xfrm>
            <a:off x="4003970" y="1230085"/>
            <a:ext cx="813596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Pixel Detector </a:t>
            </a:r>
            <a:r>
              <a:rPr lang="en-US" altLang="zh-CN" sz="2400" b="1" dirty="0">
                <a:solidFill>
                  <a:srgbClr val="1D77C9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TaichuPix</a:t>
            </a: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 and </a:t>
            </a:r>
            <a:r>
              <a:rPr lang="en-US" altLang="zh-CN" sz="2400" b="1" dirty="0" err="1">
                <a:solidFill>
                  <a:srgbClr val="1D77C9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JadePix</a:t>
            </a: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 are potential options for CEPC trackers.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Pos. Res. of CEPC ITK is required &lt; 10 </a:t>
            </a:r>
            <a:r>
              <a:rPr lang="en-US" altLang="zh-CN" sz="2400" dirty="0" err="1">
                <a:latin typeface="Book Antiqua" panose="02040602050305030304" pitchFamily="18" charset="0"/>
                <a:ea typeface="华文楷体" panose="02010600040101010101" pitchFamily="2" charset="-122"/>
              </a:rPr>
              <a:t>μm</a:t>
            </a: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Tens of thousands of pixel detectors in CEPC. Need plenty of beam resources to test.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1.6 GeV</a:t>
            </a:r>
            <a:r>
              <a:rPr lang="zh-CN" altLang="en-US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 </a:t>
            </a: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proton beam will contribute to the performance test of the CEPC tracking detectors.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表格 8">
                <a:extLst>
                  <a:ext uri="{FF2B5EF4-FFF2-40B4-BE49-F238E27FC236}">
                    <a16:creationId xmlns:a16="http://schemas.microsoft.com/office/drawing/2014/main" id="{8A8681E7-CC02-C02F-77C1-9BCD0CD6B2B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498491"/>
                  </p:ext>
                </p:extLst>
              </p:nvPr>
            </p:nvGraphicFramePr>
            <p:xfrm>
              <a:off x="4003970" y="4652726"/>
              <a:ext cx="7893123" cy="13562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54050">
                      <a:extLst>
                        <a:ext uri="{9D8B030D-6E8A-4147-A177-3AD203B41FA5}">
                          <a16:colId xmlns:a16="http://schemas.microsoft.com/office/drawing/2014/main" val="2776197742"/>
                        </a:ext>
                      </a:extLst>
                    </a:gridCol>
                    <a:gridCol w="1231644">
                      <a:extLst>
                        <a:ext uri="{9D8B030D-6E8A-4147-A177-3AD203B41FA5}">
                          <a16:colId xmlns:a16="http://schemas.microsoft.com/office/drawing/2014/main" val="2759267015"/>
                        </a:ext>
                      </a:extLst>
                    </a:gridCol>
                    <a:gridCol w="1854884">
                      <a:extLst>
                        <a:ext uri="{9D8B030D-6E8A-4147-A177-3AD203B41FA5}">
                          <a16:colId xmlns:a16="http://schemas.microsoft.com/office/drawing/2014/main" val="3135640553"/>
                        </a:ext>
                      </a:extLst>
                    </a:gridCol>
                    <a:gridCol w="1673921">
                      <a:extLst>
                        <a:ext uri="{9D8B030D-6E8A-4147-A177-3AD203B41FA5}">
                          <a16:colId xmlns:a16="http://schemas.microsoft.com/office/drawing/2014/main" val="2931110923"/>
                        </a:ext>
                      </a:extLst>
                    </a:gridCol>
                    <a:gridCol w="1578624">
                      <a:extLst>
                        <a:ext uri="{9D8B030D-6E8A-4147-A177-3AD203B41FA5}">
                          <a16:colId xmlns:a16="http://schemas.microsoft.com/office/drawing/2014/main" val="3856888524"/>
                        </a:ext>
                      </a:extLst>
                    </a:gridCol>
                  </a:tblGrid>
                  <a:tr h="5092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Name</a:t>
                          </a:r>
                          <a:endParaRPr lang="zh-CN" altLang="en-US" sz="20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Matrix</a:t>
                          </a:r>
                          <a:endParaRPr lang="zh-CN" altLang="en-US" sz="20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Pixel Size/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  <m:sSup>
                                <m:sSupPr>
                                  <m:ctrlPr>
                                    <a:rPr lang="en-US" altLang="zh-CN" sz="20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altLang="zh-CN" sz="20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zh-CN" altLang="en-US" sz="20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Application</a:t>
                          </a:r>
                          <a:endParaRPr lang="zh-CN" altLang="en-US" sz="20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Type</a:t>
                          </a:r>
                          <a:endParaRPr lang="zh-CN" altLang="en-US" sz="20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2192857"/>
                      </a:ext>
                    </a:extLst>
                  </a:tr>
                  <a:tr h="4235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JadePix3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512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192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23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CEPC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Monolithic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330949"/>
                      </a:ext>
                    </a:extLst>
                  </a:tr>
                  <a:tr h="4235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TaichuPix-2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192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64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CEPC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Monolithic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97638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表格 8">
                <a:extLst>
                  <a:ext uri="{FF2B5EF4-FFF2-40B4-BE49-F238E27FC236}">
                    <a16:creationId xmlns:a16="http://schemas.microsoft.com/office/drawing/2014/main" id="{8A8681E7-CC02-C02F-77C1-9BCD0CD6B2B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498491"/>
                  </p:ext>
                </p:extLst>
              </p:nvPr>
            </p:nvGraphicFramePr>
            <p:xfrm>
              <a:off x="4003970" y="4652726"/>
              <a:ext cx="7893123" cy="13562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54050">
                      <a:extLst>
                        <a:ext uri="{9D8B030D-6E8A-4147-A177-3AD203B41FA5}">
                          <a16:colId xmlns:a16="http://schemas.microsoft.com/office/drawing/2014/main" val="2776197742"/>
                        </a:ext>
                      </a:extLst>
                    </a:gridCol>
                    <a:gridCol w="1231644">
                      <a:extLst>
                        <a:ext uri="{9D8B030D-6E8A-4147-A177-3AD203B41FA5}">
                          <a16:colId xmlns:a16="http://schemas.microsoft.com/office/drawing/2014/main" val="2759267015"/>
                        </a:ext>
                      </a:extLst>
                    </a:gridCol>
                    <a:gridCol w="1854884">
                      <a:extLst>
                        <a:ext uri="{9D8B030D-6E8A-4147-A177-3AD203B41FA5}">
                          <a16:colId xmlns:a16="http://schemas.microsoft.com/office/drawing/2014/main" val="3135640553"/>
                        </a:ext>
                      </a:extLst>
                    </a:gridCol>
                    <a:gridCol w="1673921">
                      <a:extLst>
                        <a:ext uri="{9D8B030D-6E8A-4147-A177-3AD203B41FA5}">
                          <a16:colId xmlns:a16="http://schemas.microsoft.com/office/drawing/2014/main" val="2931110923"/>
                        </a:ext>
                      </a:extLst>
                    </a:gridCol>
                    <a:gridCol w="1578624">
                      <a:extLst>
                        <a:ext uri="{9D8B030D-6E8A-4147-A177-3AD203B41FA5}">
                          <a16:colId xmlns:a16="http://schemas.microsoft.com/office/drawing/2014/main" val="3856888524"/>
                        </a:ext>
                      </a:extLst>
                    </a:gridCol>
                  </a:tblGrid>
                  <a:tr h="5092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Name</a:t>
                          </a:r>
                          <a:endParaRPr lang="zh-CN" altLang="en-US" sz="20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Matrix</a:t>
                          </a:r>
                          <a:endParaRPr lang="zh-CN" altLang="en-US" sz="20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49836" t="-1190" r="-175410" b="-1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Application</a:t>
                          </a:r>
                          <a:endParaRPr lang="zh-CN" altLang="en-US" sz="20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Type</a:t>
                          </a:r>
                          <a:endParaRPr lang="zh-CN" altLang="en-US" sz="200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1D77C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22192857"/>
                      </a:ext>
                    </a:extLst>
                  </a:tr>
                  <a:tr h="4235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JadePix3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26238" t="-123188" r="-415842" b="-123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49836" t="-123188" r="-175410" b="-123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CEPC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Monolithic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330949"/>
                      </a:ext>
                    </a:extLst>
                  </a:tr>
                  <a:tr h="4235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TaichuPix-2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26238" t="-220000" r="-415842" b="-2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49836" t="-220000" r="-175410" b="-2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CEPC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000" b="1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Monolithic</a:t>
                          </a:r>
                          <a:endParaRPr lang="zh-CN" altLang="en-US" sz="2000" b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976385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图片 9">
            <a:extLst>
              <a:ext uri="{FF2B5EF4-FFF2-40B4-BE49-F238E27FC236}">
                <a16:creationId xmlns:a16="http://schemas.microsoft.com/office/drawing/2014/main" id="{A7BC8695-4D60-4996-AA0A-FC6FD8E42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46" y="1152683"/>
            <a:ext cx="3561663" cy="227631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C40E0E8-E6C6-4775-BF98-F27969511F2E}"/>
              </a:ext>
            </a:extLst>
          </p:cNvPr>
          <p:cNvSpPr txBox="1"/>
          <p:nvPr/>
        </p:nvSpPr>
        <p:spPr>
          <a:xfrm>
            <a:off x="685823" y="1796358"/>
            <a:ext cx="1611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i="1" dirty="0" err="1">
                <a:solidFill>
                  <a:srgbClr val="FFFF00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Jadepix</a:t>
            </a:r>
            <a:r>
              <a:rPr lang="en-US" altLang="zh-CN" sz="2400" b="1" i="1" dirty="0">
                <a:solidFill>
                  <a:srgbClr val="FFFF00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 3</a:t>
            </a:r>
            <a:endParaRPr lang="zh-CN" altLang="en-US" sz="2400" b="1" i="1" dirty="0">
              <a:solidFill>
                <a:srgbClr val="FFFF00"/>
              </a:solidFill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318F2D81-554C-4325-A926-ADDD72788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446" y="3735043"/>
            <a:ext cx="3561663" cy="228921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2B9E3FCC-0F8E-4763-8F1B-32D8A202FCD2}"/>
              </a:ext>
            </a:extLst>
          </p:cNvPr>
          <p:cNvSpPr txBox="1"/>
          <p:nvPr/>
        </p:nvSpPr>
        <p:spPr>
          <a:xfrm>
            <a:off x="877772" y="5705317"/>
            <a:ext cx="2880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 i="1" dirty="0">
                <a:solidFill>
                  <a:srgbClr val="FFFF00"/>
                </a:solidFill>
                <a:latin typeface="Book Antiqua" panose="02040602050305030304" pitchFamily="18" charset="0"/>
                <a:ea typeface="华文楷体" panose="02010600040101010101" pitchFamily="2" charset="-122"/>
              </a:rPr>
              <a:t>Silicon tracker of CEPC</a:t>
            </a:r>
            <a:endParaRPr lang="zh-CN" altLang="en-US" sz="2000" b="1" i="1" dirty="0">
              <a:solidFill>
                <a:srgbClr val="FFFF00"/>
              </a:solidFill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44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hlinkClick r:id="" action="ppaction://noaction"/>
            <a:extLst>
              <a:ext uri="{FF2B5EF4-FFF2-40B4-BE49-F238E27FC236}">
                <a16:creationId xmlns:a16="http://schemas.microsoft.com/office/drawing/2014/main" id="{C8D8D3AD-6248-46FF-A937-B174F31890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84" t="4983" r="10976"/>
          <a:stretch/>
        </p:blipFill>
        <p:spPr>
          <a:xfrm rot="431699">
            <a:off x="8596772" y="2878240"/>
            <a:ext cx="2976880" cy="3286966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311E1A4F-C51F-26FA-E356-99D1C326B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2.1.2 Proton Beam Telescope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7538369-0BDF-1880-B490-A39858A1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pic>
        <p:nvPicPr>
          <p:cNvPr id="4" name="TELE动画视频">
            <a:hlinkClick r:id="" action="ppaction://media"/>
            <a:extLst>
              <a:ext uri="{FF2B5EF4-FFF2-40B4-BE49-F238E27FC236}">
                <a16:creationId xmlns:a16="http://schemas.microsoft.com/office/drawing/2014/main" id="{8DA08CB9-1783-A29A-525A-BF7157CE73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9427" t="18381" r="17013" b="20988"/>
          <a:stretch/>
        </p:blipFill>
        <p:spPr>
          <a:xfrm>
            <a:off x="124525" y="3068183"/>
            <a:ext cx="4237925" cy="30319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2">
                <a:extLst>
                  <a:ext uri="{FF2B5EF4-FFF2-40B4-BE49-F238E27FC236}">
                    <a16:creationId xmlns:a16="http://schemas.microsoft.com/office/drawing/2014/main" id="{E0B874DB-F972-547F-49A7-A2DDF759DD2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24229" y="1076732"/>
                <a:ext cx="11406410" cy="17596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lnSpc>
                    <a:spcPct val="120000"/>
                  </a:lnSpc>
                  <a:spcBef>
                    <a:spcPct val="30000"/>
                  </a:spcBef>
                  <a:spcAft>
                    <a:spcPct val="20000"/>
                  </a:spcAft>
                  <a:buClr>
                    <a:schemeClr val="tx1"/>
                  </a:buClr>
                  <a:buChar char="•"/>
                  <a:defRPr sz="2100" b="1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chemeClr val="tx1"/>
                  </a:buClr>
                  <a:buChar char="–"/>
                  <a:defRPr sz="1900" b="1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Font typeface="Wingdings" panose="05000000000000000000" pitchFamily="2" charset="2"/>
                  <a:buChar char="§"/>
                  <a:defRPr b="1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b="1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b="1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rgbClr val="4D5E68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rgbClr val="4D5E68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rgbClr val="4D5E68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rgbClr val="4D5E68"/>
                    </a:solidFill>
                    <a:latin typeface="+mn-lt"/>
                    <a:ea typeface="+mn-ea"/>
                  </a:defRPr>
                </a:lvl9pPr>
              </a:lstStyle>
              <a:p>
                <a:pPr marL="342900" marR="0" lvl="0" indent="-342900" algn="l" defTabSz="914400" rtl="0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Tx/>
                  <a:buFontTx/>
                  <a:buChar char="•"/>
                  <a:tabLst/>
                  <a:defRPr/>
                </a:pPr>
                <a:r>
                  <a:rPr lang="en-US" altLang="zh-CN" sz="2400" b="0" kern="0" noProof="0" dirty="0">
                    <a:solidFill>
                      <a:srgbClr val="000000"/>
                    </a:solidFill>
                    <a:latin typeface="+mn-lt"/>
                    <a:ea typeface="华文楷体" panose="02010600040101010101" pitchFamily="2" charset="-122"/>
                  </a:rPr>
                  <a:t>Beam Telescope would be equipped in HPES.</a:t>
                </a:r>
              </a:p>
              <a:p>
                <a:pPr marL="342900" marR="0" lvl="0" indent="-342900" algn="l" defTabSz="914400" rtl="0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Tx/>
                  <a:buFontTx/>
                  <a:buChar char="•"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华文楷体" panose="02010600040101010101" pitchFamily="2" charset="-122"/>
                  </a:rPr>
                  <a:t>6 MIMOSA28 </a:t>
                </a:r>
                <a14:m>
                  <m:oMath xmlns:m="http://schemas.openxmlformats.org/officeDocument/2006/math">
                    <m:r>
                      <a:rPr kumimoji="0" lang="en-US" altLang="zh-CN" sz="2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华文楷体" panose="02010600040101010101" pitchFamily="2" charset="-122"/>
                      </a:rPr>
                      <m:t>→</m:t>
                    </m:r>
                  </m:oMath>
                </a14:m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华文楷体" panose="02010600040101010101" pitchFamily="2" charset="-122"/>
                  </a:rPr>
                  <a:t> a EUDET type telescope.</a:t>
                </a:r>
              </a:p>
              <a:p>
                <a:pPr marL="342900" marR="0" lvl="0" indent="-342900" algn="l" defTabSz="914400" rtl="0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Tx/>
                  <a:buFontTx/>
                  <a:buChar char="•"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华文楷体" panose="02010600040101010101" pitchFamily="2" charset="-122"/>
                  </a:rPr>
                  <a:t>The DUT resolution is designed to reach &lt; 10 </a:t>
                </a:r>
                <a:r>
                  <a:rPr kumimoji="0" lang="en-US" altLang="zh-CN" sz="2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华文楷体" panose="02010600040101010101" pitchFamily="2" charset="-122"/>
                  </a:rPr>
                  <a:t>μm</a:t>
                </a:r>
                <a:endPara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华文楷体" panose="02010600040101010101" pitchFamily="2" charset="-122"/>
                </a:endParaRPr>
              </a:p>
              <a:p>
                <a:pPr marL="342900" marR="0" lvl="0" indent="-342900" algn="l" defTabSz="914400" rtl="0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Tx/>
                  <a:buFontTx/>
                  <a:buChar char="•"/>
                  <a:tabLst/>
                  <a:defRPr/>
                </a:pPr>
                <a:r>
                  <a:rPr lang="en-US" altLang="zh-CN" sz="2400" b="0" kern="0" dirty="0">
                    <a:latin typeface="+mn-lt"/>
                    <a:ea typeface="华文楷体" panose="02010600040101010101" pitchFamily="2" charset="-122"/>
                  </a:rPr>
                  <a:t>In</a:t>
                </a:r>
                <a:r>
                  <a:rPr lang="zh-CN" altLang="en-US" sz="2400" b="0" kern="0" dirty="0">
                    <a:latin typeface="+mn-lt"/>
                    <a:ea typeface="华文楷体" panose="02010600040101010101" pitchFamily="2" charset="-122"/>
                  </a:rPr>
                  <a:t> </a:t>
                </a:r>
                <a:r>
                  <a:rPr lang="en-US" altLang="zh-CN" sz="2400" b="0" kern="0" dirty="0">
                    <a:latin typeface="+mn-lt"/>
                    <a:ea typeface="华文楷体" panose="02010600040101010101" pitchFamily="2" charset="-122"/>
                  </a:rPr>
                  <a:t>the</a:t>
                </a:r>
                <a:r>
                  <a:rPr lang="zh-CN" altLang="en-US" sz="2400" b="0" kern="0" dirty="0">
                    <a:latin typeface="+mn-lt"/>
                    <a:ea typeface="华文楷体" panose="02010600040101010101" pitchFamily="2" charset="-122"/>
                  </a:rPr>
                  <a:t> </a:t>
                </a:r>
                <a:r>
                  <a:rPr lang="en-US" altLang="zh-CN" sz="2400" b="0" kern="0" dirty="0">
                    <a:latin typeface="+mn-lt"/>
                    <a:ea typeface="华文楷体" panose="02010600040101010101" pitchFamily="2" charset="-122"/>
                  </a:rPr>
                  <a:t>future, the telescope will be updated based on </a:t>
                </a:r>
                <a:r>
                  <a:rPr lang="en-US" altLang="zh-CN" sz="2400" b="0" kern="0" dirty="0" err="1">
                    <a:latin typeface="+mn-lt"/>
                    <a:ea typeface="华文楷体" panose="02010600040101010101" pitchFamily="2" charset="-122"/>
                  </a:rPr>
                  <a:t>JadePix</a:t>
                </a:r>
                <a:r>
                  <a:rPr lang="en-US" altLang="zh-CN" sz="2400" b="0" kern="0" dirty="0">
                    <a:latin typeface="+mn-lt"/>
                    <a:ea typeface="华文楷体" panose="02010600040101010101" pitchFamily="2" charset="-122"/>
                  </a:rPr>
                  <a:t>/TaichuPix.</a:t>
                </a:r>
                <a:endParaRPr kumimoji="0" lang="en-US" altLang="zh-CN" sz="2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n-lt"/>
                  <a:ea typeface="华文楷体" panose="02010600040101010101" pitchFamily="2" charset="-122"/>
                </a:endParaRPr>
              </a:p>
            </p:txBody>
          </p:sp>
        </mc:Choice>
        <mc:Fallback xmlns="">
          <p:sp>
            <p:nvSpPr>
              <p:cNvPr id="5" name="内容占位符 2">
                <a:extLst>
                  <a:ext uri="{FF2B5EF4-FFF2-40B4-BE49-F238E27FC236}">
                    <a16:creationId xmlns:a16="http://schemas.microsoft.com/office/drawing/2014/main" id="{E0B874DB-F972-547F-49A7-A2DDF759D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4229" y="1076732"/>
                <a:ext cx="11406410" cy="1759660"/>
              </a:xfrm>
              <a:prstGeom prst="rect">
                <a:avLst/>
              </a:prstGeom>
              <a:blipFill>
                <a:blip r:embed="rId6"/>
                <a:stretch>
                  <a:fillRect l="-748" t="-2431" r="-428" b="-97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组合 6">
            <a:extLst>
              <a:ext uri="{FF2B5EF4-FFF2-40B4-BE49-F238E27FC236}">
                <a16:creationId xmlns:a16="http://schemas.microsoft.com/office/drawing/2014/main" id="{96E27B30-C596-038D-AE46-63169DA83258}"/>
              </a:ext>
            </a:extLst>
          </p:cNvPr>
          <p:cNvGrpSpPr/>
          <p:nvPr/>
        </p:nvGrpSpPr>
        <p:grpSpPr>
          <a:xfrm>
            <a:off x="4362450" y="3276709"/>
            <a:ext cx="3495603" cy="2490029"/>
            <a:chOff x="6058667" y="2552563"/>
            <a:chExt cx="5110482" cy="3505892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33FB0D61-AC27-E570-67DD-614FD6567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58667" y="2552563"/>
              <a:ext cx="5110480" cy="3505892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041A190C-800C-D5A8-07E8-A2C614549ED0}"/>
                </a:ext>
              </a:extLst>
            </p:cNvPr>
            <p:cNvSpPr txBox="1"/>
            <p:nvPr/>
          </p:nvSpPr>
          <p:spPr>
            <a:xfrm>
              <a:off x="7120832" y="5623332"/>
              <a:ext cx="4048317" cy="424882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  <a:alpha val="34000"/>
              </a:sys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EUDET telescope @ DESY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558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EEC6F6-ED61-42F3-B660-420A7D923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2.1.2 Proton Beam Telescope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9C212DC-C43E-4C9C-9248-4AA5FA12C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PAGE </a:t>
            </a:r>
            <a:fld id="{85593C41-972F-46D9-B833-3EC9D6B1A4C2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pic>
        <p:nvPicPr>
          <p:cNvPr id="5" name="图片 27" descr="C:\Users\123\AppData\Local\Temp\WeChat Files\e47f6fa117cddb56948b2f311fc9393.jpg">
            <a:extLst>
              <a:ext uri="{FF2B5EF4-FFF2-40B4-BE49-F238E27FC236}">
                <a16:creationId xmlns:a16="http://schemas.microsoft.com/office/drawing/2014/main" id="{7DADD588-5440-4DC8-8B92-0EA6538E9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6200000">
            <a:off x="866249" y="964604"/>
            <a:ext cx="1804379" cy="240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23" descr="C:\Users\123\AppData\Local\Temp\WeChat Files\c6615ccbc369062abe65f2da00295dd.jpg">
            <a:extLst>
              <a:ext uri="{FF2B5EF4-FFF2-40B4-BE49-F238E27FC236}">
                <a16:creationId xmlns:a16="http://schemas.microsoft.com/office/drawing/2014/main" id="{29223B1E-DC6E-492E-B624-781278724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819357" y="3109768"/>
            <a:ext cx="1843625" cy="2458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内容占位符 6">
            <a:extLst>
              <a:ext uri="{FF2B5EF4-FFF2-40B4-BE49-F238E27FC236}">
                <a16:creationId xmlns:a16="http://schemas.microsoft.com/office/drawing/2014/main" id="{8A8EE431-B96F-4596-BE66-C72989BAF2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898" y="1265774"/>
            <a:ext cx="1971224" cy="2629485"/>
          </a:xfrm>
          <a:prstGeom prst="rect">
            <a:avLst/>
          </a:prstGeom>
        </p:spPr>
      </p:pic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B1EA8CB3-50A5-4CB5-A948-8A1EC438FFE7}"/>
              </a:ext>
            </a:extLst>
          </p:cNvPr>
          <p:cNvCxnSpPr>
            <a:cxnSpLocks/>
          </p:cNvCxnSpPr>
          <p:nvPr/>
        </p:nvCxnSpPr>
        <p:spPr>
          <a:xfrm flipH="1">
            <a:off x="3159760" y="2021840"/>
            <a:ext cx="975361" cy="37592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BD685104-495E-4C07-A318-301A2F7571C7}"/>
              </a:ext>
            </a:extLst>
          </p:cNvPr>
          <p:cNvCxnSpPr>
            <a:cxnSpLocks/>
          </p:cNvCxnSpPr>
          <p:nvPr/>
        </p:nvCxnSpPr>
        <p:spPr>
          <a:xfrm flipH="1">
            <a:off x="3126537" y="2184400"/>
            <a:ext cx="1008584" cy="1524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7E418A0D-A71E-443B-BF22-F6EB3D6EB8BE}"/>
              </a:ext>
            </a:extLst>
          </p:cNvPr>
          <p:cNvCxnSpPr/>
          <p:nvPr/>
        </p:nvCxnSpPr>
        <p:spPr>
          <a:xfrm>
            <a:off x="8114983" y="1891762"/>
            <a:ext cx="866457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>
            <a:extLst>
              <a:ext uri="{FF2B5EF4-FFF2-40B4-BE49-F238E27FC236}">
                <a16:creationId xmlns:a16="http://schemas.microsoft.com/office/drawing/2014/main" id="{89DDDB02-5696-4364-B3E0-9D11610B0D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3082" y="1234231"/>
            <a:ext cx="3643539" cy="269257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F0255AD2-59B3-4C7B-BDF2-38944D4392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537" y="4114895"/>
            <a:ext cx="4148746" cy="1984183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B5829442-A55A-465E-9CA2-486714EAABB6}"/>
              </a:ext>
            </a:extLst>
          </p:cNvPr>
          <p:cNvSpPr txBox="1"/>
          <p:nvPr/>
        </p:nvSpPr>
        <p:spPr>
          <a:xfrm>
            <a:off x="7534275" y="4245211"/>
            <a:ext cx="453089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Recent test on 1.3 GeV electron beam shows the DUT resolution is ~6.37 </a:t>
            </a:r>
            <a:r>
              <a:rPr lang="en-US" altLang="zh-CN" sz="2400" dirty="0" err="1">
                <a:latin typeface="Book Antiqua" panose="02040602050305030304" pitchFamily="18" charset="0"/>
                <a:ea typeface="华文楷体" panose="02010600040101010101" pitchFamily="2" charset="-122"/>
              </a:rPr>
              <a:t>μm</a:t>
            </a: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.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Book Antiqua" panose="02040602050305030304" pitchFamily="18" charset="0"/>
                <a:ea typeface="华文楷体" panose="02010600040101010101" pitchFamily="2" charset="-122"/>
              </a:rPr>
              <a:t>Efficiency is &gt; 99%.</a:t>
            </a:r>
            <a:endParaRPr lang="zh-CN" altLang="en-US" sz="2400" dirty="0">
              <a:latin typeface="Book Antiqua" panose="02040602050305030304" pitchFamily="18" charset="0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56121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科研报告PPT">
      <a:majorFont>
        <a:latin typeface="Bookman Old Style"/>
        <a:ea typeface="新宋体"/>
        <a:cs typeface=""/>
      </a:majorFont>
      <a:minorFont>
        <a:latin typeface="Bookman Old Style"/>
        <a:ea typeface="新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>
          <a:solidFill>
            <a:schemeClr val="tx1"/>
          </a:solidFill>
        </a:ln>
      </a:spPr>
      <a:bodyPr rtlCol="0" anchor="ctr"/>
      <a:lstStyle>
        <a:defPPr algn="ctr">
          <a:defRPr sz="1100" dirty="0">
            <a:solidFill>
              <a:schemeClr val="tx1"/>
            </a:solidFill>
            <a:latin typeface="OPPOSans B" panose="00020600040101010101" pitchFamily="18" charset="-122"/>
            <a:ea typeface="OPPOSans B" panose="00020600040101010101" pitchFamily="18" charset="-122"/>
            <a:cs typeface="OPPOSans B" panose="00020600040101010101" pitchFamily="18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2400" dirty="0" smtClean="0">
            <a:latin typeface="Book Antiqua" panose="02040602050305030304" pitchFamily="18" charset="0"/>
            <a:ea typeface="华文楷体" panose="02010600040101010101" pitchFamily="2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-dump高能质子测试平台设计-v1" id="{02891A7E-8659-4515-ADC5-B2EDD4AC1003}" vid="{91FB458B-422B-4083-8E5D-3EE144010D8B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科研报告模板</Template>
  <TotalTime>2287</TotalTime>
  <Words>1299</Words>
  <Application>Microsoft Office PowerPoint</Application>
  <PresentationFormat>宽屏</PresentationFormat>
  <Paragraphs>287</Paragraphs>
  <Slides>18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OPPOSans B</vt:lpstr>
      <vt:lpstr>等线</vt:lpstr>
      <vt:lpstr>华文新魏</vt:lpstr>
      <vt:lpstr>华文行楷</vt:lpstr>
      <vt:lpstr>宋体</vt:lpstr>
      <vt:lpstr>微软雅黑</vt:lpstr>
      <vt:lpstr>新宋体</vt:lpstr>
      <vt:lpstr>Arial</vt:lpstr>
      <vt:lpstr>Book Antiqua</vt:lpstr>
      <vt:lpstr>Bookman Old Style</vt:lpstr>
      <vt:lpstr>Cambria</vt:lpstr>
      <vt:lpstr>Cambria Math</vt:lpstr>
      <vt:lpstr>Times New Roman</vt:lpstr>
      <vt:lpstr>Wingdings</vt:lpstr>
      <vt:lpstr>Office 主题​​</vt:lpstr>
      <vt:lpstr>Design of the Detector Systems in HPES Test Beam Terminals</vt:lpstr>
      <vt:lpstr>PowerPoint 演示文稿</vt:lpstr>
      <vt:lpstr>1.1 CSNS-II project</vt:lpstr>
      <vt:lpstr>1.2 Introduction to HPES</vt:lpstr>
      <vt:lpstr>1.3 Applications of 1.6 GeV proton beam</vt:lpstr>
      <vt:lpstr>2. Detector System of HPES</vt:lpstr>
      <vt:lpstr>2.1.1 Calibration to Pixel Detector</vt:lpstr>
      <vt:lpstr>2.1.2 Proton Beam Telescope</vt:lpstr>
      <vt:lpstr>2.1.2 Proton Beam Telescope</vt:lpstr>
      <vt:lpstr>2.2.1 Calibration to Calorimeter </vt:lpstr>
      <vt:lpstr>2.2.2 Proton Energy Measurement Device</vt:lpstr>
      <vt:lpstr>2.2.2 Proton Energy Measurement Device</vt:lpstr>
      <vt:lpstr>2.3 Trigger System</vt:lpstr>
      <vt:lpstr>2.3.1 Trigger Detection System</vt:lpstr>
      <vt:lpstr>2.3.2 Trigger Logic Unit</vt:lpstr>
      <vt:lpstr>2.4 Beam State Monitors of HPES</vt:lpstr>
      <vt:lpstr>3. Summary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Guo Yuhang</dc:creator>
  <cp:lastModifiedBy>guoyuhang</cp:lastModifiedBy>
  <cp:revision>187</cp:revision>
  <dcterms:created xsi:type="dcterms:W3CDTF">2023-09-13T06:59:42Z</dcterms:created>
  <dcterms:modified xsi:type="dcterms:W3CDTF">2025-05-19T21:09:50Z</dcterms:modified>
</cp:coreProperties>
</file>