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9" r:id="rId2"/>
    <p:sldId id="291" r:id="rId3"/>
    <p:sldId id="290" r:id="rId4"/>
    <p:sldId id="292" r:id="rId5"/>
    <p:sldId id="309" r:id="rId6"/>
    <p:sldId id="311" r:id="rId7"/>
    <p:sldId id="293" r:id="rId8"/>
    <p:sldId id="306" r:id="rId9"/>
    <p:sldId id="294" r:id="rId10"/>
    <p:sldId id="289" r:id="rId11"/>
    <p:sldId id="303" r:id="rId12"/>
    <p:sldId id="300" r:id="rId13"/>
    <p:sldId id="301" r:id="rId14"/>
    <p:sldId id="299" r:id="rId15"/>
    <p:sldId id="318" r:id="rId16"/>
    <p:sldId id="313" r:id="rId17"/>
    <p:sldId id="312" r:id="rId18"/>
    <p:sldId id="315" r:id="rId19"/>
    <p:sldId id="319" r:id="rId20"/>
    <p:sldId id="317" r:id="rId21"/>
    <p:sldId id="316" r:id="rId22"/>
    <p:sldId id="307" r:id="rId23"/>
    <p:sldId id="288" r:id="rId24"/>
    <p:sldId id="308" r:id="rId25"/>
    <p:sldId id="304" r:id="rId26"/>
    <p:sldId id="305" r:id="rId27"/>
    <p:sldId id="295" r:id="rId28"/>
    <p:sldId id="296" r:id="rId29"/>
    <p:sldId id="310" r:id="rId30"/>
    <p:sldId id="302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000000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651" autoAdjust="0"/>
    <p:restoredTop sz="94686"/>
  </p:normalViewPr>
  <p:slideViewPr>
    <p:cSldViewPr snapToObjects="1">
      <p:cViewPr>
        <p:scale>
          <a:sx n="75" d="100"/>
          <a:sy n="75" d="100"/>
        </p:scale>
        <p:origin x="452" y="1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5/19/2025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5/19/2025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B39EA-C5FA-854D-BA84-DB8965B4DD1D}" type="datetime1">
              <a:rPr lang="de-DE" smtClean="0"/>
              <a:t>19.05.2025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Author |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D047F9C-B98E-3E47-82F9-11D50B3F8E7A}" type="datetime1">
              <a:rPr lang="de-DE" smtClean="0"/>
              <a:t>19.05.2025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Author |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A88A0F1-CD99-CE40-B1B8-45ECC99E4F54}" type="datetime1">
              <a:rPr lang="de-DE" smtClean="0"/>
              <a:t>19.05.2025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Author |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B59340-A13B-AF4B-B5BF-D737372541C4}" type="datetime1">
              <a:rPr lang="de-DE" smtClean="0"/>
              <a:t>19.05.2025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Author |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C56B62BC-9424-9146-B803-1216DE8D84D0}" type="datetime1">
              <a:rPr lang="de-DE" smtClean="0"/>
              <a:t>19.05.2025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Author |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65CDE5E-7EB0-8B4E-9D6F-5E8C8D01322E}" type="datetime1">
              <a:rPr lang="de-DE" smtClean="0"/>
              <a:t>19.05.2025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Author |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C6D5BE8C-C645-8A4B-8A87-4915CC021AD4}" type="datetime1">
              <a:rPr lang="de-DE" smtClean="0"/>
              <a:t>19.05.2025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Author |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BFB6F071-F8CC-6243-B71A-A344928B8A5E}" type="datetime1">
              <a:rPr lang="de-DE" smtClean="0"/>
              <a:t>19.05.2025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Author |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97112620-17AF-8246-A42A-8FEEA68523D3}" type="datetime1">
              <a:rPr lang="de-DE" smtClean="0"/>
              <a:t>19.05.2025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Author |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7D14A-A2D1-6149-8CF6-5A2A2E31EC58}" type="datetime1">
              <a:rPr lang="de-DE" smtClean="0"/>
              <a:t>19.05.2025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Author |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58A3A-6AD4-3540-B71B-E14DCC61760F}" type="datetime1">
              <a:rPr lang="de-DE" smtClean="0"/>
              <a:t>19.05.2025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Author |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19.05.2025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M. van Dijk | CERN beamlines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3DD4A-B37D-584D-8BC0-4295A6BD10BB}" type="datetime1">
              <a:rPr lang="de-DE" smtClean="0"/>
              <a:t>19.05.2025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Author |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7098B-7968-694C-9B4D-A4C858079D1A}" type="datetime1">
              <a:rPr lang="de-DE" smtClean="0"/>
              <a:t>19.05.2025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Author |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45259-9ACD-D541-80CF-A2A863911ED7}" type="datetime1">
              <a:rPr lang="de-DE" smtClean="0"/>
              <a:t>19.05.2025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Author |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58D1B-4700-3045-B3C9-D373470EDE96}" type="datetime1">
              <a:rPr lang="de-DE" smtClean="0"/>
              <a:t>19.05.2025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Author |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69B6AE2-E551-B54F-8545-7A1D8347EA3D}" type="datetime1">
              <a:rPr lang="de-DE" smtClean="0"/>
              <a:t>19.05.2025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Author | Title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B012B-545A-4D4B-A1BF-EDA418A1029F}" type="datetime1">
              <a:rPr lang="de-DE" smtClean="0"/>
              <a:t>19.05.2025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Author |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A2633-FAE1-5643-800F-AA2DFA7A4E9B}" type="datetime1">
              <a:rPr lang="de-DE" smtClean="0"/>
              <a:t>19.05.2025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Author |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0713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ED62986D-004B-0545-981F-470B78495EC6}" type="datetime1">
              <a:rPr lang="de-DE" smtClean="0"/>
              <a:t>19.05.2025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Author | Title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35542C2E-5CF2-9940-9E7E-F32B115A6081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1582583" y="6349605"/>
            <a:ext cx="408961" cy="411582"/>
          </a:xfrm>
          <a:prstGeom prst="rect">
            <a:avLst/>
          </a:prstGeom>
        </p:spPr>
      </p:pic>
      <p:pic>
        <p:nvPicPr>
          <p:cNvPr id="10" name="Picture 9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FD768DA8-63B7-C244-84A7-19F38A1CE0A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1152" y="6364598"/>
            <a:ext cx="408961" cy="39369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7EFA109-6237-3642-9928-AE3FEB24BF6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7230"/>
          <a:stretch/>
        </p:blipFill>
        <p:spPr>
          <a:xfrm>
            <a:off x="1424236" y="6364598"/>
            <a:ext cx="63252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0.xml"/><Relationship Id="rId5" Type="http://schemas.openxmlformats.org/officeDocument/2006/relationships/hyperlink" Target="https://cds.cern.ch/record/2792490?ln=en" TargetMode="External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30.png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30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311633/" TargetMode="External"/><Relationship Id="rId2" Type="http://schemas.openxmlformats.org/officeDocument/2006/relationships/hyperlink" Target="https://ps-sps-coordination.web.cern.ch/ps-sps-coordination/" TargetMode="External"/><Relationship Id="rId1" Type="http://schemas.openxmlformats.org/officeDocument/2006/relationships/slideLayout" Target="../slideLayouts/slideLayout20.xml"/><Relationship Id="rId6" Type="http://schemas.openxmlformats.org/officeDocument/2006/relationships/hyperlink" Target="https://indico.cern.ch/event/1469148/contributions/6460340/" TargetMode="External"/><Relationship Id="rId5" Type="http://schemas.openxmlformats.org/officeDocument/2006/relationships/image" Target="../media/image31.png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phonebook.cern.ch/search?q=Ruben+Garcia+Alia" TargetMode="External"/><Relationship Id="rId3" Type="http://schemas.openxmlformats.org/officeDocument/2006/relationships/image" Target="../media/image34.png"/><Relationship Id="rId7" Type="http://schemas.openxmlformats.org/officeDocument/2006/relationships/hyperlink" Target="https://phonebook.cern.ch/search?q=Salvatore+Fiore" TargetMode="External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9.xml"/><Relationship Id="rId6" Type="http://schemas.openxmlformats.org/officeDocument/2006/relationships/hyperlink" Target="https://phonebook.cern.ch/search?q=Federico+Ravotti" TargetMode="External"/><Relationship Id="rId5" Type="http://schemas.openxmlformats.org/officeDocument/2006/relationships/image" Target="../media/image36.png"/><Relationship Id="rId4" Type="http://schemas.openxmlformats.org/officeDocument/2006/relationships/image" Target="../media/image35.jpeg"/><Relationship Id="rId9" Type="http://schemas.openxmlformats.org/officeDocument/2006/relationships/hyperlink" Target="https://phonebook.cern.ch/search?q=Paolo+Martinengo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4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7" Type="http://schemas.openxmlformats.org/officeDocument/2006/relationships/image" Target="../media/image36.png"/><Relationship Id="rId2" Type="http://schemas.openxmlformats.org/officeDocument/2006/relationships/hyperlink" Target="http://gif-irrad.web.cern.ch/" TargetMode="Externa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7" Type="http://schemas.openxmlformats.org/officeDocument/2006/relationships/image" Target="../media/image35.jpe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52.t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55.png"/><Relationship Id="rId4" Type="http://schemas.openxmlformats.org/officeDocument/2006/relationships/image" Target="../media/image4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mailto:sba-operation@cern.ch" TargetMode="External"/><Relationship Id="rId2" Type="http://schemas.openxmlformats.org/officeDocument/2006/relationships/hyperlink" Target="mailto:Sps.Coordinator@cern.ch" TargetMode="External"/><Relationship Id="rId1" Type="http://schemas.openxmlformats.org/officeDocument/2006/relationships/slideLayout" Target="../slideLayouts/slideLayout20.xml"/><Relationship Id="rId6" Type="http://schemas.openxmlformats.org/officeDocument/2006/relationships/hyperlink" Target="https://be-dep-ea.web.cern.ch/experimental-areas/beamline-responsibles" TargetMode="External"/><Relationship Id="rId5" Type="http://schemas.openxmlformats.org/officeDocument/2006/relationships/hyperlink" Target="https://e-groups.cern.ch/" TargetMode="External"/><Relationship Id="rId4" Type="http://schemas.openxmlformats.org/officeDocument/2006/relationships/hyperlink" Target="https://ps-sps-coordination.web.cern.ch/ps-sps-coordination/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7" Type="http://schemas.openxmlformats.org/officeDocument/2006/relationships/image" Target="../media/image60.jpe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290.png"/><Relationship Id="rId5" Type="http://schemas.openxmlformats.org/officeDocument/2006/relationships/image" Target="../media/image59.jpeg"/><Relationship Id="rId4" Type="http://schemas.openxmlformats.org/officeDocument/2006/relationships/image" Target="../media/image5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16/j.nimb.2017.08.020" TargetMode="External"/><Relationship Id="rId2" Type="http://schemas.openxmlformats.org/officeDocument/2006/relationships/hyperlink" Target="https://doi.org/10.1016/j.nimb.2019.07.014" TargetMode="Externa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61.png"/><Relationship Id="rId4" Type="http://schemas.openxmlformats.org/officeDocument/2006/relationships/image" Target="../media/image45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g"/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63.jp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wmf"/><Relationship Id="rId3" Type="http://schemas.openxmlformats.org/officeDocument/2006/relationships/image" Target="../media/image65.png"/><Relationship Id="rId7" Type="http://schemas.openxmlformats.org/officeDocument/2006/relationships/image" Target="../media/image260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250.png"/><Relationship Id="rId5" Type="http://schemas.openxmlformats.org/officeDocument/2006/relationships/image" Target="../media/image240.png"/><Relationship Id="rId4" Type="http://schemas.openxmlformats.org/officeDocument/2006/relationships/hyperlink" Target="https://cds.cern.ch/record/2310483/files/CERN-ACC-NOTE-2018-0028.pdf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0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be-dep-ea.web.cern.ch/content/md-planning-north-area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12.png"/><Relationship Id="rId4" Type="http://schemas.openxmlformats.org/officeDocument/2006/relationships/hyperlink" Target="https://indico.cern.ch/event/1469148/contributions/6458669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0" dirty="0"/>
              <a:t>CERN Beamlines and facilities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4908841"/>
            <a:ext cx="11376026" cy="1346847"/>
          </a:xfrm>
        </p:spPr>
        <p:txBody>
          <a:bodyPr/>
          <a:lstStyle/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/>
              <a:t>P. Alexaki, D. Banerjee, E. Barber, J. Bernhard, M. Brugger, N. Charitonidis, G. Dal Maso, </a:t>
            </a:r>
            <a:r>
              <a:rPr lang="en-US" sz="1800" u="sng" dirty="0"/>
              <a:t>M. van Dijk</a:t>
            </a:r>
            <a:r>
              <a:rPr lang="en-US" sz="1800" dirty="0"/>
              <a:t>, S. Fiore, A. </a:t>
            </a:r>
            <a:r>
              <a:rPr lang="en-US" sz="1800" dirty="0" err="1"/>
              <a:t>Goillot</a:t>
            </a:r>
            <a:r>
              <a:rPr lang="en-US" sz="1800" dirty="0"/>
              <a:t>, M. Jaekel, P. Martinengo, F. Metzger, L. </a:t>
            </a:r>
            <a:r>
              <a:rPr lang="en-US" sz="1800" dirty="0" err="1"/>
              <a:t>Nevay</a:t>
            </a:r>
            <a:r>
              <a:rPr lang="en-US" sz="1800" dirty="0"/>
              <a:t>, G. Pezzullo, B. Rae, F. Ravotti, S. Schuh, F. Stummer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600" dirty="0"/>
          </a:p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/>
              <a:t>19.05.2025</a:t>
            </a:r>
          </a:p>
        </p:txBody>
      </p:sp>
      <p:pic>
        <p:nvPicPr>
          <p:cNvPr id="15" name="Picture 14" descr="Icon&#10;&#10;Description automatically generated">
            <a:extLst>
              <a:ext uri="{FF2B5EF4-FFF2-40B4-BE49-F238E27FC236}">
                <a16:creationId xmlns:a16="http://schemas.microsoft.com/office/drawing/2014/main" id="{3CE9F5CF-5826-8C4B-8929-A56666838B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5480" y="5949280"/>
            <a:ext cx="720080" cy="724696"/>
          </a:xfrm>
          <a:prstGeom prst="rect">
            <a:avLst/>
          </a:prstGeom>
        </p:spPr>
      </p:pic>
      <p:pic>
        <p:nvPicPr>
          <p:cNvPr id="9" name="Picture 8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4D46677F-B214-C942-9849-FEF42DEB0DA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9376" y="5949280"/>
            <a:ext cx="752793" cy="72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4B7536-AAB0-2DE3-4620-F4A5945BB5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East Area – Secondary Beamlines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5213D97-36F7-960B-FA6A-FFFE711906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19.05.2025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891E3A-0338-FBCF-9D3D-C1FC6FE42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van Dijk | CERN Beamlines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E8DD089-20E0-4B16-2022-5D3F91F1ED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8" name="Picture 7" descr="A screenshot of a computer&#10;&#10;AI-generated content may be incorrect.">
            <a:extLst>
              <a:ext uri="{FF2B5EF4-FFF2-40B4-BE49-F238E27FC236}">
                <a16:creationId xmlns:a16="http://schemas.microsoft.com/office/drawing/2014/main" id="{931DB155-ADD4-B0D4-62D7-8871ACE79E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93715"/>
            <a:ext cx="12192000" cy="5270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8908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4AD60A-0330-5732-F444-0B10050FD3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East Area Secondary Beamlines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AE0AD1B-9C51-E69B-14D0-AA3A6546AA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19.05.2025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1673F4-28F1-522E-E8ED-2D222D16FB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van Dijk | CERN Beamlines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F9B44B-25CF-4FF2-2132-A574A2F679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97A4422A-7B68-EFB7-6FC2-225B564F74A8}"/>
                  </a:ext>
                </a:extLst>
              </p:cNvPr>
              <p:cNvSpPr/>
              <p:nvPr/>
            </p:nvSpPr>
            <p:spPr>
              <a:xfrm>
                <a:off x="5133103" y="3204361"/>
                <a:ext cx="6650909" cy="2229969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>
                    <a:solidFill>
                      <a:srgbClr val="000000"/>
                    </a:solidFill>
                  </a:rPr>
                  <a:t>Spill duration: </a:t>
                </a:r>
                <a14:m>
                  <m:oMath xmlns:m="http://schemas.openxmlformats.org/officeDocument/2006/math">
                    <m:r>
                      <a:rPr lang="en-US" sz="20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0.4</m:t>
                    </m:r>
                    <m:r>
                      <m:rPr>
                        <m:sty m:val="p"/>
                      </m:rPr>
                      <a:rPr lang="en-US" sz="20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s</m:t>
                    </m:r>
                  </m:oMath>
                </a14:m>
                <a:r>
                  <a:rPr lang="en-US" sz="2000" dirty="0">
                    <a:solidFill>
                      <a:srgbClr val="000000"/>
                    </a:solidFill>
                  </a:rPr>
                  <a:t> flat top</a:t>
                </a:r>
              </a:p>
              <a:p>
                <a:r>
                  <a:rPr lang="en-US" sz="2000" dirty="0">
                    <a:solidFill>
                      <a:srgbClr val="000000"/>
                    </a:solidFill>
                  </a:rPr>
                  <a:t>Usually :</a:t>
                </a:r>
                <a:r>
                  <a:rPr lang="en-US" sz="2000" b="1" dirty="0">
                    <a:solidFill>
                      <a:srgbClr val="00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sz="20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20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en-US" sz="2000" b="1" dirty="0">
                    <a:solidFill>
                      <a:srgbClr val="000000"/>
                    </a:solidFill>
                  </a:rPr>
                  <a:t> cycles per minute per East Destination</a:t>
                </a:r>
              </a:p>
              <a:p>
                <a:r>
                  <a:rPr lang="en-US" sz="2000" b="1" dirty="0">
                    <a:solidFill>
                      <a:srgbClr val="000000"/>
                    </a:solidFill>
                  </a:rPr>
                  <a:t>Max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en-US" sz="20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0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en-US" sz="20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20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en-US" sz="20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𝟏𝟎</m:t>
                        </m:r>
                      </m:sup>
                    </m:sSup>
                  </m:oMath>
                </a14:m>
                <a:r>
                  <a:rPr lang="en-US" sz="2000" b="1" dirty="0">
                    <a:solidFill>
                      <a:srgbClr val="000000"/>
                    </a:solidFill>
                  </a:rPr>
                  <a:t> protons/second per destination </a:t>
                </a:r>
                <a:r>
                  <a:rPr lang="en-US" sz="2000" dirty="0">
                    <a:solidFill>
                      <a:srgbClr val="000000"/>
                    </a:solidFill>
                    <a:sym typeface="Wingdings" pitchFamily="2" charset="2"/>
                  </a:rPr>
                  <a:t>(limited by RP for secondary lines)</a:t>
                </a:r>
              </a:p>
              <a:p>
                <a:r>
                  <a:rPr lang="en-US" sz="2000" b="1" dirty="0">
                    <a:solidFill>
                      <a:srgbClr val="000000"/>
                    </a:solidFill>
                  </a:rPr>
                  <a:t>Max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𝟔</m:t>
                    </m:r>
                    <m:r>
                      <a:rPr lang="en-US" sz="20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0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𝟔</m:t>
                    </m:r>
                    <m:r>
                      <a:rPr lang="en-US" sz="20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20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en-US" sz="20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𝟏𝟎</m:t>
                        </m:r>
                      </m:sup>
                    </m:sSup>
                  </m:oMath>
                </a14:m>
                <a:r>
                  <a:rPr lang="en-US" sz="2000" b="1" dirty="0">
                    <a:solidFill>
                      <a:srgbClr val="000000"/>
                    </a:solidFill>
                  </a:rPr>
                  <a:t> protons/second </a:t>
                </a:r>
                <a:r>
                  <a:rPr lang="en-US" sz="2000" dirty="0">
                    <a:solidFill>
                      <a:srgbClr val="000000"/>
                    </a:solidFill>
                  </a:rPr>
                  <a:t>for T08</a:t>
                </a:r>
                <a:endParaRPr lang="en-US" sz="2000" dirty="0">
                  <a:solidFill>
                    <a:srgbClr val="000000"/>
                  </a:solidFill>
                  <a:sym typeface="Wingdings" pitchFamily="2" charset="2"/>
                </a:endParaRPr>
              </a:p>
              <a:p>
                <a:endParaRPr lang="en-US" sz="2000" dirty="0">
                  <a:solidFill>
                    <a:srgbClr val="000000"/>
                  </a:solidFill>
                </a:endParaRPr>
              </a:p>
              <a:p>
                <a:r>
                  <a:rPr lang="en-US" dirty="0">
                    <a:solidFill>
                      <a:srgbClr val="000000"/>
                    </a:solidFill>
                  </a:rPr>
                  <a:t>Supercycle structure dependent on all users (SPS, </a:t>
                </a:r>
                <a:r>
                  <a:rPr lang="en-US" dirty="0" err="1">
                    <a:solidFill>
                      <a:srgbClr val="000000"/>
                    </a:solidFill>
                  </a:rPr>
                  <a:t>nTOF</a:t>
                </a:r>
                <a:r>
                  <a:rPr lang="en-US" dirty="0">
                    <a:solidFill>
                      <a:srgbClr val="000000"/>
                    </a:solidFill>
                  </a:rPr>
                  <a:t>, …)</a:t>
                </a:r>
              </a:p>
            </p:txBody>
          </p:sp>
        </mc:Choice>
        <mc:Fallback xmlns="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97A4422A-7B68-EFB7-6FC2-225B564F74A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3103" y="3204361"/>
                <a:ext cx="6650909" cy="2229969"/>
              </a:xfrm>
              <a:prstGeom prst="rect">
                <a:avLst/>
              </a:prstGeom>
              <a:blipFill>
                <a:blip r:embed="rId2"/>
                <a:stretch>
                  <a:fillRect l="-823" t="-1090" b="-3542"/>
                </a:stretch>
              </a:blipFill>
              <a:ln w="1270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>
            <a:extLst>
              <a:ext uri="{FF2B5EF4-FFF2-40B4-BE49-F238E27FC236}">
                <a16:creationId xmlns:a16="http://schemas.microsoft.com/office/drawing/2014/main" id="{B14C0BE9-1C75-6689-7089-9188DE003F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417" y="1754957"/>
            <a:ext cx="4776922" cy="358710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5FB07FD-E681-99E8-976E-ECBC00A231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9856" y="1147995"/>
            <a:ext cx="6744156" cy="205508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97180F9-4208-F54E-1A68-61AC7325F50C}"/>
              </a:ext>
            </a:extLst>
          </p:cNvPr>
          <p:cNvSpPr txBox="1"/>
          <p:nvPr/>
        </p:nvSpPr>
        <p:spPr>
          <a:xfrm>
            <a:off x="457200" y="5678325"/>
            <a:ext cx="495013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The East Area was extensively </a:t>
            </a:r>
            <a:r>
              <a:rPr lang="en-US" dirty="0">
                <a:hlinkClick r:id="rId5"/>
              </a:rPr>
              <a:t>renovated in LS2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3993217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DEC029-1962-ED7B-018C-4FF8F625CA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Characteristics of the beams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FDCDEE-C853-8CD2-745C-1A02F3A260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19.05.2025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DA730F6-3C4A-5674-18CA-3A41A6457B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van Dijk | CERN Beamlines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15BD2B4-20FA-CDC7-A885-797AA77813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6" name="Picture 5" descr="A picture containing text, screenshot, monitor&#10;&#10;Description automatically generated">
            <a:extLst>
              <a:ext uri="{FF2B5EF4-FFF2-40B4-BE49-F238E27FC236}">
                <a16:creationId xmlns:a16="http://schemas.microsoft.com/office/drawing/2014/main" id="{EBED36B9-CA94-BF7B-CB93-590FB6B943C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157" t="30049" r="34250" b="52101"/>
          <a:stretch/>
        </p:blipFill>
        <p:spPr>
          <a:xfrm>
            <a:off x="6135985" y="4236783"/>
            <a:ext cx="5773553" cy="13824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7">
                <a:extLst>
                  <a:ext uri="{FF2B5EF4-FFF2-40B4-BE49-F238E27FC236}">
                    <a16:creationId xmlns:a16="http://schemas.microsoft.com/office/drawing/2014/main" id="{3F07CD2B-1353-90D6-834F-F1CFE7F17C7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27674599"/>
                  </p:ext>
                </p:extLst>
              </p:nvPr>
            </p:nvGraphicFramePr>
            <p:xfrm>
              <a:off x="383882" y="1128702"/>
              <a:ext cx="11509149" cy="2118360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4776014">
                      <a:extLst>
                        <a:ext uri="{9D8B030D-6E8A-4147-A177-3AD203B41FA5}">
                          <a16:colId xmlns:a16="http://schemas.microsoft.com/office/drawing/2014/main" val="144798417"/>
                        </a:ext>
                      </a:extLst>
                    </a:gridCol>
                    <a:gridCol w="2448272">
                      <a:extLst>
                        <a:ext uri="{9D8B030D-6E8A-4147-A177-3AD203B41FA5}">
                          <a16:colId xmlns:a16="http://schemas.microsoft.com/office/drawing/2014/main" val="1737653196"/>
                        </a:ext>
                      </a:extLst>
                    </a:gridCol>
                    <a:gridCol w="2080100">
                      <a:extLst>
                        <a:ext uri="{9D8B030D-6E8A-4147-A177-3AD203B41FA5}">
                          <a16:colId xmlns:a16="http://schemas.microsoft.com/office/drawing/2014/main" val="3846131508"/>
                        </a:ext>
                      </a:extLst>
                    </a:gridCol>
                    <a:gridCol w="116840">
                      <a:extLst>
                        <a:ext uri="{9D8B030D-6E8A-4147-A177-3AD203B41FA5}">
                          <a16:colId xmlns:a16="http://schemas.microsoft.com/office/drawing/2014/main" val="2635704987"/>
                        </a:ext>
                      </a:extLst>
                    </a:gridCol>
                    <a:gridCol w="2087923">
                      <a:extLst>
                        <a:ext uri="{9D8B030D-6E8A-4147-A177-3AD203B41FA5}">
                          <a16:colId xmlns:a16="http://schemas.microsoft.com/office/drawing/2014/main" val="2088979865"/>
                        </a:ext>
                      </a:extLst>
                    </a:gridCol>
                  </a:tblGrid>
                  <a:tr h="3600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Parameter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T09</a:t>
                          </a: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T10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T11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0929075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max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dirty="0"/>
                            <a:t> of secondary beam in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type m:val="skw"/>
                                  <m:ctrlPr>
                                    <a:rPr lang="en-GB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GeV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den>
                              </m:f>
                            </m:oMath>
                          </a14:m>
                          <a:r>
                            <a:rPr lang="en-GB" dirty="0"/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16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11.5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3.5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4546041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f>
                                <m:fPr>
                                  <m:type m:val="lin"/>
                                  <m:ctrlPr>
                                    <a:rPr lang="en-GB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∆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𝑝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den>
                              </m:f>
                            </m:oMath>
                          </a14:m>
                          <a:r>
                            <a:rPr lang="en-GB" dirty="0"/>
                            <a:t> in </a:t>
                          </a:r>
                          <a14:m>
                            <m:oMath xmlns:m="http://schemas.openxmlformats.org/officeDocument/2006/math"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%</m:t>
                              </m:r>
                            </m:oMath>
                          </a14:m>
                          <a:endParaRPr lang="en-GB" dirty="0"/>
                        </a:p>
                      </a:txBody>
                      <a:tcPr/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GB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±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0.7</m:t>
                              </m:r>
                            </m:oMath>
                          </a14:m>
                          <a:r>
                            <a:rPr lang="en-GB" dirty="0"/>
                            <a:t> to </a:t>
                          </a:r>
                          <a14:m>
                            <m:oMath xmlns:m="http://schemas.openxmlformats.org/officeDocument/2006/math">
                              <m:r>
                                <a:rPr lang="en-GB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±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15</m:t>
                              </m:r>
                            </m:oMath>
                          </a14:m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245009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Maximum intensity/spill (hadrons/electrons)</a:t>
                          </a:r>
                        </a:p>
                      </a:txBody>
                      <a:tcPr/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dirty="0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b="0" i="1" dirty="0" smtClean="0">
                                        <a:latin typeface="Cambria Math" panose="02040503050406030204" pitchFamily="18" charset="0"/>
                                      </a:rPr>
                                      <m:t>6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5471998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Available particle types</a:t>
                          </a:r>
                        </a:p>
                      </a:txBody>
                      <a:tcPr/>
                    </a:tc>
                    <a:tc gridSpan="4">
                      <a:txBody>
                        <a:bodyPr/>
                        <a:lstStyle/>
                        <a:p>
                          <a:r>
                            <a:rPr lang="en-GB" dirty="0"/>
                            <a:t>Pure electrons (T09 only) or mixed electrons (T10) </a:t>
                          </a:r>
                          <a:br>
                            <a:rPr lang="en-GB" dirty="0"/>
                          </a:br>
                          <a:r>
                            <a:rPr lang="en-GB" dirty="0"/>
                            <a:t>or mixed/pure hadrons or muons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1920244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7">
                <a:extLst>
                  <a:ext uri="{FF2B5EF4-FFF2-40B4-BE49-F238E27FC236}">
                    <a16:creationId xmlns:a16="http://schemas.microsoft.com/office/drawing/2014/main" id="{3F07CD2B-1353-90D6-834F-F1CFE7F17C7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27674599"/>
                  </p:ext>
                </p:extLst>
              </p:nvPr>
            </p:nvGraphicFramePr>
            <p:xfrm>
              <a:off x="383882" y="1128702"/>
              <a:ext cx="11509149" cy="2118360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4776014">
                      <a:extLst>
                        <a:ext uri="{9D8B030D-6E8A-4147-A177-3AD203B41FA5}">
                          <a16:colId xmlns:a16="http://schemas.microsoft.com/office/drawing/2014/main" val="144798417"/>
                        </a:ext>
                      </a:extLst>
                    </a:gridCol>
                    <a:gridCol w="2448272">
                      <a:extLst>
                        <a:ext uri="{9D8B030D-6E8A-4147-A177-3AD203B41FA5}">
                          <a16:colId xmlns:a16="http://schemas.microsoft.com/office/drawing/2014/main" val="1737653196"/>
                        </a:ext>
                      </a:extLst>
                    </a:gridCol>
                    <a:gridCol w="2080100">
                      <a:extLst>
                        <a:ext uri="{9D8B030D-6E8A-4147-A177-3AD203B41FA5}">
                          <a16:colId xmlns:a16="http://schemas.microsoft.com/office/drawing/2014/main" val="3846131508"/>
                        </a:ext>
                      </a:extLst>
                    </a:gridCol>
                    <a:gridCol w="116840">
                      <a:extLst>
                        <a:ext uri="{9D8B030D-6E8A-4147-A177-3AD203B41FA5}">
                          <a16:colId xmlns:a16="http://schemas.microsoft.com/office/drawing/2014/main" val="2635704987"/>
                        </a:ext>
                      </a:extLst>
                    </a:gridCol>
                    <a:gridCol w="2087923">
                      <a:extLst>
                        <a:ext uri="{9D8B030D-6E8A-4147-A177-3AD203B41FA5}">
                          <a16:colId xmlns:a16="http://schemas.microsoft.com/office/drawing/2014/main" val="2088979865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Parameter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T09</a:t>
                          </a: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T10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T11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0929075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t="-118033" r="-141327" b="-39836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95025" t="-118033" r="-175622" b="-39836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47801" t="-118033" r="-107038" b="-398361"/>
                          </a:stretch>
                        </a:blipFill>
                      </a:tcPr>
                    </a:tc>
                    <a:tc grid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21823" t="-118033" r="-829" b="-398361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4546041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t="-218033" r="-141327" b="-298361"/>
                          </a:stretch>
                        </a:blipFill>
                      </a:tcPr>
                    </a:tc>
                    <a:tc gridSpan="4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70950" t="-218033" r="-271" b="-298361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245009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Maximum intensity/spill (hadrons/electrons)</a:t>
                          </a:r>
                        </a:p>
                      </a:txBody>
                      <a:tcPr/>
                    </a:tc>
                    <a:tc gridSpan="4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70950" t="-318033" r="-271" b="-198361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54719987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Available particle types</a:t>
                          </a:r>
                        </a:p>
                      </a:txBody>
                      <a:tcPr/>
                    </a:tc>
                    <a:tc gridSpan="4">
                      <a:txBody>
                        <a:bodyPr/>
                        <a:lstStyle/>
                        <a:p>
                          <a:r>
                            <a:rPr lang="en-GB" dirty="0"/>
                            <a:t>Pure electrons (T09 only) or mixed electrons (T10) </a:t>
                          </a:r>
                          <a:br>
                            <a:rPr lang="en-GB" dirty="0"/>
                          </a:br>
                          <a:r>
                            <a:rPr lang="en-GB" dirty="0"/>
                            <a:t>or mixed/pure hadrons or muons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1920244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C40F87F1-18F8-2655-A493-0ABE3D3FE195}"/>
              </a:ext>
            </a:extLst>
          </p:cNvPr>
          <p:cNvSpPr txBox="1"/>
          <p:nvPr/>
        </p:nvSpPr>
        <p:spPr>
          <a:xfrm>
            <a:off x="7784128" y="3840469"/>
            <a:ext cx="282257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0000"/>
                </a:solidFill>
              </a:rPr>
              <a:t>Multi-target configuration</a:t>
            </a:r>
            <a:endParaRPr lang="en-GB" sz="1600" b="1" dirty="0">
              <a:solidFill>
                <a:srgbClr val="000000"/>
              </a:solidFill>
            </a:endParaRPr>
          </a:p>
        </p:txBody>
      </p:sp>
      <p:pic>
        <p:nvPicPr>
          <p:cNvPr id="9" name="Picture 8" descr="Chart&#10;&#10;Description automatically generated">
            <a:extLst>
              <a:ext uri="{FF2B5EF4-FFF2-40B4-BE49-F238E27FC236}">
                <a16:creationId xmlns:a16="http://schemas.microsoft.com/office/drawing/2014/main" id="{FCEB01B8-20B3-D57D-1779-B8A132438C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3609" y="4179023"/>
            <a:ext cx="5251318" cy="144016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DA2DBD8-7697-24C0-4BD0-EA0403099228}"/>
                  </a:ext>
                </a:extLst>
              </p:cNvPr>
              <p:cNvSpPr txBox="1"/>
              <p:nvPr/>
            </p:nvSpPr>
            <p:spPr>
              <a:xfrm>
                <a:off x="1323180" y="3767201"/>
                <a:ext cx="4032175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6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𝟑𝟎</m:t>
                    </m:r>
                    <m:r>
                      <a:rPr lang="en-US" sz="16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16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𝟑𝟓</m:t>
                    </m:r>
                    <m:r>
                      <a:rPr lang="en-US" sz="1600" b="1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𝐦𝐫𝐚𝐝</m:t>
                    </m:r>
                  </m:oMath>
                </a14:m>
                <a:r>
                  <a:rPr lang="en-US" sz="1600" b="1" dirty="0">
                    <a:solidFill>
                      <a:srgbClr val="000000"/>
                    </a:solidFill>
                  </a:rPr>
                  <a:t> vertical production angle</a:t>
                </a:r>
                <a:endParaRPr lang="en-GB" sz="1600" b="1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DA2DBD8-7697-24C0-4BD0-EA04030992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23180" y="3767201"/>
                <a:ext cx="4032175" cy="338554"/>
              </a:xfrm>
              <a:prstGeom prst="rect">
                <a:avLst/>
              </a:prstGeom>
              <a:blipFill>
                <a:blip r:embed="rId5"/>
                <a:stretch>
                  <a:fillRect t="-5357" b="-214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795C24E1-BF99-0F55-9BF3-B87FDE1D4F9D}"/>
              </a:ext>
            </a:extLst>
          </p:cNvPr>
          <p:cNvSpPr txBox="1"/>
          <p:nvPr/>
        </p:nvSpPr>
        <p:spPr>
          <a:xfrm>
            <a:off x="266482" y="3423847"/>
            <a:ext cx="11673536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0000"/>
                </a:solidFill>
              </a:rPr>
              <a:t>T11 serves the CLOUD experiment which is a permanent installation</a:t>
            </a:r>
          </a:p>
        </p:txBody>
      </p:sp>
    </p:spTree>
    <p:extLst>
      <p:ext uri="{BB962C8B-B14F-4D97-AF65-F5344CB8AC3E}">
        <p14:creationId xmlns:p14="http://schemas.microsoft.com/office/powerpoint/2010/main" val="17172422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8CDA5C-EBCF-3889-0F03-25BF1D9178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East Area (B-157)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D389C16-2994-F31C-7EFC-D8ACF476D1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19.05.2025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E0C9701-56F3-C039-1320-2B2189E3E4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van Dijk | CERN Beamlines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4615F9-75BF-FC42-9B5E-0424F07553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Picture 6" descr="A high angle view of a building&#10;&#10;Description automatically generated with low confidence">
            <a:extLst>
              <a:ext uri="{FF2B5EF4-FFF2-40B4-BE49-F238E27FC236}">
                <a16:creationId xmlns:a16="http://schemas.microsoft.com/office/drawing/2014/main" id="{9861197A-6D90-C0AE-9370-16F8BA2467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287" y="1220912"/>
            <a:ext cx="6333881" cy="3562808"/>
          </a:xfrm>
          <a:prstGeom prst="rect">
            <a:avLst/>
          </a:prstGeom>
        </p:spPr>
      </p:pic>
      <p:pic>
        <p:nvPicPr>
          <p:cNvPr id="8" name="Picture 7" descr="A picture containing text, boat, indoor, blue&#10;&#10;Description automatically generated">
            <a:extLst>
              <a:ext uri="{FF2B5EF4-FFF2-40B4-BE49-F238E27FC236}">
                <a16:creationId xmlns:a16="http://schemas.microsoft.com/office/drawing/2014/main" id="{6BC210CF-6BCB-1AB6-D02B-C7015706D6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3597" y="2271192"/>
            <a:ext cx="6560116" cy="371382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5C899A3-932F-48CC-A187-CD0C16D7ED44}"/>
              </a:ext>
            </a:extLst>
          </p:cNvPr>
          <p:cNvSpPr txBox="1"/>
          <p:nvPr/>
        </p:nvSpPr>
        <p:spPr>
          <a:xfrm>
            <a:off x="2347535" y="3460427"/>
            <a:ext cx="576064" cy="30777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T10</a:t>
            </a:r>
            <a:endParaRPr lang="el-GR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ED2824E-09AD-C8D9-239E-3B5883CB87B6}"/>
              </a:ext>
            </a:extLst>
          </p:cNvPr>
          <p:cNvSpPr txBox="1"/>
          <p:nvPr/>
        </p:nvSpPr>
        <p:spPr>
          <a:xfrm>
            <a:off x="2909163" y="1624154"/>
            <a:ext cx="576064" cy="30777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T09</a:t>
            </a:r>
            <a:endParaRPr lang="el-GR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B554C19-08EB-3EBC-F845-0DEF64A70615}"/>
              </a:ext>
            </a:extLst>
          </p:cNvPr>
          <p:cNvSpPr txBox="1"/>
          <p:nvPr/>
        </p:nvSpPr>
        <p:spPr>
          <a:xfrm>
            <a:off x="5948641" y="3520623"/>
            <a:ext cx="435391" cy="246221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T08</a:t>
            </a:r>
            <a:endParaRPr lang="el-GR" sz="1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DCCD538-709B-C643-B192-360929CFC658}"/>
              </a:ext>
            </a:extLst>
          </p:cNvPr>
          <p:cNvCxnSpPr/>
          <p:nvPr/>
        </p:nvCxnSpPr>
        <p:spPr>
          <a:xfrm flipH="1" flipV="1">
            <a:off x="3323158" y="4375832"/>
            <a:ext cx="936104" cy="1296144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10B1F4E0-1908-0960-F1A5-2340BEEAC9C1}"/>
              </a:ext>
            </a:extLst>
          </p:cNvPr>
          <p:cNvCxnSpPr>
            <a:cxnSpLocks/>
          </p:cNvCxnSpPr>
          <p:nvPr/>
        </p:nvCxnSpPr>
        <p:spPr>
          <a:xfrm>
            <a:off x="8598938" y="1441920"/>
            <a:ext cx="425183" cy="1263542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964AE4B7-EF86-19B9-9EBF-EDF92C73C00C}"/>
              </a:ext>
            </a:extLst>
          </p:cNvPr>
          <p:cNvSpPr txBox="1"/>
          <p:nvPr/>
        </p:nvSpPr>
        <p:spPr>
          <a:xfrm>
            <a:off x="4071390" y="5687870"/>
            <a:ext cx="60272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rgbClr val="FF0000"/>
                </a:solidFill>
              </a:rPr>
              <a:t>Beam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DCF860B-CFDC-F123-2CD2-844195FAF321}"/>
              </a:ext>
            </a:extLst>
          </p:cNvPr>
          <p:cNvSpPr txBox="1"/>
          <p:nvPr/>
        </p:nvSpPr>
        <p:spPr>
          <a:xfrm>
            <a:off x="8235031" y="1043089"/>
            <a:ext cx="60272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rgbClr val="FF0000"/>
                </a:solidFill>
              </a:rPr>
              <a:t>Beam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BF1ACB3-1AAC-91B3-1694-81AA1E3FE1A5}"/>
              </a:ext>
            </a:extLst>
          </p:cNvPr>
          <p:cNvSpPr txBox="1"/>
          <p:nvPr/>
        </p:nvSpPr>
        <p:spPr>
          <a:xfrm>
            <a:off x="7891906" y="3247250"/>
            <a:ext cx="435391" cy="246221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T09</a:t>
            </a:r>
            <a:endParaRPr lang="el-GR" sz="1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20A400E-114B-0570-31E6-858F4BCA4820}"/>
              </a:ext>
            </a:extLst>
          </p:cNvPr>
          <p:cNvSpPr txBox="1"/>
          <p:nvPr/>
        </p:nvSpPr>
        <p:spPr>
          <a:xfrm>
            <a:off x="8588730" y="2857501"/>
            <a:ext cx="435391" cy="246221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T10</a:t>
            </a:r>
            <a:endParaRPr lang="el-GR" sz="1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0FE13F4-90F8-0311-5C99-2060DAC6AAAA}"/>
              </a:ext>
            </a:extLst>
          </p:cNvPr>
          <p:cNvSpPr txBox="1"/>
          <p:nvPr/>
        </p:nvSpPr>
        <p:spPr>
          <a:xfrm>
            <a:off x="9182865" y="2580856"/>
            <a:ext cx="435391" cy="246221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T11</a:t>
            </a:r>
            <a:endParaRPr lang="el-GR" sz="1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5" descr="A close-up of a toy&#10;&#10;Description automatically generated with low confidence">
            <a:extLst>
              <a:ext uri="{FF2B5EF4-FFF2-40B4-BE49-F238E27FC236}">
                <a16:creationId xmlns:a16="http://schemas.microsoft.com/office/drawing/2014/main" id="{E95C5FBE-0D2F-595B-C6BA-C750C715A1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7229" y="940088"/>
            <a:ext cx="10277542" cy="528410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1E06D6FC-1031-BC0F-3674-70024AE6920E}"/>
              </a:ext>
            </a:extLst>
          </p:cNvPr>
          <p:cNvSpPr txBox="1"/>
          <p:nvPr/>
        </p:nvSpPr>
        <p:spPr>
          <a:xfrm>
            <a:off x="5878304" y="4870015"/>
            <a:ext cx="576064" cy="30777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T09</a:t>
            </a:r>
            <a:endParaRPr lang="el-GR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C2E4798-D636-1CB2-EB0C-DF19B1AF52F1}"/>
              </a:ext>
            </a:extLst>
          </p:cNvPr>
          <p:cNvSpPr txBox="1"/>
          <p:nvPr/>
        </p:nvSpPr>
        <p:spPr>
          <a:xfrm>
            <a:off x="6372286" y="3360963"/>
            <a:ext cx="576064" cy="30777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T10</a:t>
            </a:r>
            <a:endParaRPr lang="el-GR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1BDF035-2B13-4BEB-A369-7615DE962716}"/>
              </a:ext>
            </a:extLst>
          </p:cNvPr>
          <p:cNvSpPr txBox="1"/>
          <p:nvPr/>
        </p:nvSpPr>
        <p:spPr>
          <a:xfrm>
            <a:off x="6515062" y="2037474"/>
            <a:ext cx="576064" cy="30777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T11</a:t>
            </a:r>
            <a:endParaRPr lang="el-GR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34A0F72-BFAA-4AD7-B0C0-F59CB9F58B05}"/>
              </a:ext>
            </a:extLst>
          </p:cNvPr>
          <p:cNvSpPr txBox="1"/>
          <p:nvPr/>
        </p:nvSpPr>
        <p:spPr>
          <a:xfrm>
            <a:off x="3275998" y="4375832"/>
            <a:ext cx="576064" cy="30777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T08</a:t>
            </a:r>
            <a:endParaRPr lang="el-GR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B616F5F-1BB2-848B-CE92-9CB3C693F927}"/>
              </a:ext>
            </a:extLst>
          </p:cNvPr>
          <p:cNvCxnSpPr>
            <a:cxnSpLocks/>
          </p:cNvCxnSpPr>
          <p:nvPr/>
        </p:nvCxnSpPr>
        <p:spPr>
          <a:xfrm>
            <a:off x="5040289" y="773932"/>
            <a:ext cx="425183" cy="1263542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945D0625-78EC-87FB-C865-345859F79AEE}"/>
              </a:ext>
            </a:extLst>
          </p:cNvPr>
          <p:cNvSpPr txBox="1"/>
          <p:nvPr/>
        </p:nvSpPr>
        <p:spPr>
          <a:xfrm>
            <a:off x="4676382" y="375101"/>
            <a:ext cx="60272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rgbClr val="FF0000"/>
                </a:solidFill>
              </a:rPr>
              <a:t>Beam</a:t>
            </a:r>
          </a:p>
        </p:txBody>
      </p:sp>
    </p:spTree>
    <p:extLst>
      <p:ext uri="{BB962C8B-B14F-4D97-AF65-F5344CB8AC3E}">
        <p14:creationId xmlns:p14="http://schemas.microsoft.com/office/powerpoint/2010/main" val="2312330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4" grpId="0"/>
      <p:bldP spid="15" grpId="0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C1A85A-0E20-95A0-7F33-C808B6E088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Schedule and planning</a:t>
            </a:r>
            <a:br>
              <a:rPr lang="en-US" dirty="0"/>
            </a:br>
            <a:r>
              <a:rPr lang="en-US" dirty="0"/>
              <a:t>(North and East Area)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E9D063B-2CEA-99E5-E518-7D8230BAFC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19.05.2025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DD9B75-2BEC-59C9-BE8D-94AA8EBB2E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van Dijk | CERN Beamlines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2DCED0-0ABD-9152-06FD-3A174BAD9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2">
                <a:extLst>
                  <a:ext uri="{FF2B5EF4-FFF2-40B4-BE49-F238E27FC236}">
                    <a16:creationId xmlns:a16="http://schemas.microsoft.com/office/drawing/2014/main" id="{6135C270-8600-DA31-A609-AD37B7DD2B0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46530" y="2819400"/>
                <a:ext cx="11542270" cy="3390445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342900" indent="-342900">
                  <a:lnSpc>
                    <a:spcPct val="90000"/>
                  </a:lnSpc>
                  <a:spcBef>
                    <a:spcPts val="1800"/>
                  </a:spcBef>
                  <a:spcAft>
                    <a:spcPts val="400"/>
                  </a:spcAft>
                  <a:buFont typeface="Arial" panose="020B0604020202020204" pitchFamily="34" charset="0"/>
                  <a:buChar char="•"/>
                  <a:tabLst/>
                  <a:defRPr sz="2100" b="1">
                    <a:solidFill>
                      <a:schemeClr val="tx2"/>
                    </a:solidFill>
                  </a:defRPr>
                </a:lvl1pPr>
                <a:lvl2pPr marL="666900" lvl="1" indent="-342900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b="1">
                    <a:solidFill>
                      <a:schemeClr val="tx2"/>
                    </a:solidFill>
                  </a:defRPr>
                </a:lvl2pPr>
                <a:lvl3pPr marL="990900" lvl="2" indent="-342900">
                  <a:lnSpc>
                    <a:spcPct val="100000"/>
                  </a:lnSpc>
                  <a:spcBef>
                    <a:spcPts val="300"/>
                  </a:spcBef>
                  <a:spcAft>
                    <a:spcPts val="200"/>
                  </a:spcAft>
                  <a:buSzPct val="100000"/>
                  <a:buFont typeface="Arial" panose="020B0604020202020204" pitchFamily="34" charset="0"/>
                  <a:buChar char="•"/>
                  <a:tabLst/>
                  <a:defRPr sz="1700">
                    <a:solidFill>
                      <a:schemeClr val="tx2"/>
                    </a:solidFill>
                  </a:defRPr>
                </a:lvl3pPr>
                <a:lvl4pPr marL="972000" indent="-324000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600">
                    <a:solidFill>
                      <a:schemeClr val="tx2">
                        <a:lumMod val="50000"/>
                      </a:schemeClr>
                    </a:solidFill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600">
                    <a:solidFill>
                      <a:schemeClr val="accent6"/>
                    </a:solidFill>
                  </a:defRPr>
                </a:lvl5pPr>
                <a:lvl6pPr marL="2514600" indent="-228600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</a:lvl6pPr>
                <a:lvl7pPr marL="2971800" indent="-228600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</a:lvl7pPr>
                <a:lvl8pPr marL="3429000" indent="-228600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</a:lvl8pPr>
                <a:lvl9pPr marL="3886200" indent="-228600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</a:lvl9pPr>
              </a:lstStyle>
              <a:p>
                <a:r>
                  <a:rPr lang="en-US" dirty="0"/>
                  <a:t>The beam time request goes via PS/SPS </a:t>
                </a:r>
                <a:br>
                  <a:rPr lang="en-US" dirty="0"/>
                </a:br>
                <a:r>
                  <a:rPr lang="en-US" dirty="0"/>
                  <a:t>physics coordinator (~ Sept/Oct for next year)</a:t>
                </a:r>
              </a:p>
              <a:p>
                <a:pPr lvl="1"/>
                <a:r>
                  <a:rPr lang="en-US" b="0" dirty="0"/>
                  <a:t>Latest schedule on </a:t>
                </a:r>
                <a:r>
                  <a:rPr lang="en-US" b="0" dirty="0">
                    <a:hlinkClick r:id="rId2"/>
                  </a:rPr>
                  <a:t>PS-SPS users website</a:t>
                </a:r>
                <a:endParaRPr lang="en-US" b="0" dirty="0"/>
              </a:p>
              <a:p>
                <a:pPr lvl="1"/>
                <a:r>
                  <a:rPr lang="en-US" b="0" dirty="0"/>
                  <a:t>Short 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&lt;1</m:t>
                    </m:r>
                  </m:oMath>
                </a14:m>
                <a:r>
                  <a:rPr lang="en-US" b="0" dirty="0"/>
                  <a:t> week @ SPS 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&lt;2</m:t>
                    </m:r>
                  </m:oMath>
                </a14:m>
                <a:r>
                  <a:rPr lang="en-US" b="0" dirty="0"/>
                  <a:t> weeks @ PS) requests </a:t>
                </a:r>
                <a:br>
                  <a:rPr lang="en-US" b="0" dirty="0"/>
                </a:br>
                <a:r>
                  <a:rPr lang="en-US" b="0" dirty="0"/>
                  <a:t>handled by the PS/SPS physics coordinator directly</a:t>
                </a:r>
              </a:p>
              <a:p>
                <a:pPr lvl="1"/>
                <a:r>
                  <a:rPr lang="en-US" b="0" dirty="0"/>
                  <a:t>Longer requests require recommendation by CERN </a:t>
                </a:r>
                <a:br>
                  <a:rPr lang="en-US" b="0" dirty="0"/>
                </a:br>
                <a:r>
                  <a:rPr lang="en-US" b="0" dirty="0"/>
                  <a:t>physics committees (SPSC, LHCC, DRDC, INTC, RB)</a:t>
                </a:r>
              </a:p>
              <a:p>
                <a:pPr lvl="1"/>
                <a:r>
                  <a:rPr lang="en-US" b="0" dirty="0"/>
                  <a:t>Long-term schedule for CERN </a:t>
                </a:r>
                <a:r>
                  <a:rPr lang="en-US" b="0" dirty="0">
                    <a:hlinkClick r:id="rId3"/>
                  </a:rPr>
                  <a:t>available on EDMS</a:t>
                </a:r>
                <a:endParaRPr lang="en-US" b="0" dirty="0"/>
              </a:p>
              <a:p>
                <a:pPr lvl="1"/>
                <a:r>
                  <a:rPr lang="en-US" b="0" dirty="0"/>
                  <a:t>CERN Long Shutdown 3 (LS3) starts 31 Aug 2026 </a:t>
                </a:r>
                <a:br>
                  <a:rPr lang="en-US" b="0" dirty="0"/>
                </a:br>
                <a:r>
                  <a:rPr lang="en-US" b="0" dirty="0"/>
                  <a:t>and ends some time Q2/3 2029 – no beam in between</a:t>
                </a:r>
              </a:p>
            </p:txBody>
          </p:sp>
        </mc:Choice>
        <mc:Fallback xmlns="">
          <p:sp>
            <p:nvSpPr>
              <p:cNvPr id="8" name="Content Placeholder 2">
                <a:extLst>
                  <a:ext uri="{FF2B5EF4-FFF2-40B4-BE49-F238E27FC236}">
                    <a16:creationId xmlns:a16="http://schemas.microsoft.com/office/drawing/2014/main" id="{6135C270-8600-DA31-A609-AD37B7DD2B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6530" y="2819400"/>
                <a:ext cx="11542270" cy="3390445"/>
              </a:xfrm>
              <a:prstGeom prst="rect">
                <a:avLst/>
              </a:prstGeom>
              <a:blipFill>
                <a:blip r:embed="rId4"/>
                <a:stretch>
                  <a:fillRect l="-1320" t="-3597" b="-125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AB195688-8110-9355-9FFE-503B2F792452}"/>
              </a:ext>
            </a:extLst>
          </p:cNvPr>
          <p:cNvSpPr txBox="1"/>
          <p:nvPr/>
        </p:nvSpPr>
        <p:spPr>
          <a:xfrm>
            <a:off x="626515" y="1337846"/>
            <a:ext cx="5410200" cy="1323439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000" b="1"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Scheduling is based on priorities of different experiments and is defined by the SPS coordinator &amp; scientific committees and approved by the CERN research board</a:t>
            </a:r>
            <a:endParaRPr lang="el-GR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D22ADBD-1391-08EF-587E-1A7643864F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30340" y="648155"/>
            <a:ext cx="5562600" cy="531380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2C73125-728E-1AD6-47E3-C336334AAC25}"/>
              </a:ext>
            </a:extLst>
          </p:cNvPr>
          <p:cNvSpPr txBox="1"/>
          <p:nvPr/>
        </p:nvSpPr>
        <p:spPr>
          <a:xfrm>
            <a:off x="7426476" y="199590"/>
            <a:ext cx="377032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Current North Area schedule (v1.1.1)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88EAA81-AA21-E0AD-E8FB-C359A0C4A838}"/>
              </a:ext>
            </a:extLst>
          </p:cNvPr>
          <p:cNvSpPr txBox="1"/>
          <p:nvPr/>
        </p:nvSpPr>
        <p:spPr>
          <a:xfrm rot="19924852">
            <a:off x="5770284" y="1548188"/>
            <a:ext cx="2590799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hlinkClick r:id="rId6"/>
              </a:rPr>
              <a:t>Dedicated talk by PS/SPS coordinator</a:t>
            </a:r>
            <a:br>
              <a:rPr lang="en-US" dirty="0">
                <a:hlinkClick r:id="rId6"/>
              </a:rPr>
            </a:br>
            <a:r>
              <a:rPr lang="en-US" dirty="0">
                <a:hlinkClick r:id="rId6"/>
              </a:rPr>
              <a:t>(M. Jaekel) </a:t>
            </a:r>
            <a:br>
              <a:rPr lang="en-US" dirty="0">
                <a:hlinkClick r:id="rId6"/>
              </a:rPr>
            </a:br>
            <a:r>
              <a:rPr lang="en-US" dirty="0">
                <a:hlinkClick r:id="rId6"/>
              </a:rPr>
              <a:t>today at 15:30!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30436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BCC65D-4125-97A1-FAB3-2A239A2936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4D2B42-22C9-CA62-A2CC-CA1961AA72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581400"/>
            <a:ext cx="6488882" cy="981075"/>
          </a:xfrm>
        </p:spPr>
        <p:txBody>
          <a:bodyPr/>
          <a:lstStyle/>
          <a:p>
            <a:r>
              <a:rPr lang="en-US" dirty="0"/>
              <a:t>Irradiation facilities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18D5B9-ABD6-A0E0-9E1A-AA4387A31A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19.05.2025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29DA8D-D5DF-8F37-1842-B5E158E98A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van Dijk | CERN Beamlines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48387E-BD65-303F-5834-30DD4E760C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1026" name="Picture 2" descr="IRRAD">
            <a:extLst>
              <a:ext uri="{FF2B5EF4-FFF2-40B4-BE49-F238E27FC236}">
                <a16:creationId xmlns:a16="http://schemas.microsoft.com/office/drawing/2014/main" id="{1F04D538-8D07-36CA-ADA6-18C16C25B8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972" y="823246"/>
            <a:ext cx="3791028" cy="1615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HARM">
            <a:extLst>
              <a:ext uri="{FF2B5EF4-FFF2-40B4-BE49-F238E27FC236}">
                <a16:creationId xmlns:a16="http://schemas.microsoft.com/office/drawing/2014/main" id="{7F10DE99-1F1C-E837-8EF4-D879D5F2E9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4902" y="372682"/>
            <a:ext cx="1841967" cy="2097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EARTS">
            <a:extLst>
              <a:ext uri="{FF2B5EF4-FFF2-40B4-BE49-F238E27FC236}">
                <a16:creationId xmlns:a16="http://schemas.microsoft.com/office/drawing/2014/main" id="{B44F4BC3-677A-303F-3B32-867A934FCE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9842" y="2990690"/>
            <a:ext cx="2587704" cy="2824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GIF New Logo.pdf" descr="GIF New Logo.pdf">
            <a:extLst>
              <a:ext uri="{FF2B5EF4-FFF2-40B4-BE49-F238E27FC236}">
                <a16:creationId xmlns:a16="http://schemas.microsoft.com/office/drawing/2014/main" id="{DD361E90-9C95-1732-A653-398DEE0D2D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81467" y="304800"/>
            <a:ext cx="4065772" cy="2178092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Picture 4" descr="CHARM">
            <a:extLst>
              <a:ext uri="{FF2B5EF4-FFF2-40B4-BE49-F238E27FC236}">
                <a16:creationId xmlns:a16="http://schemas.microsoft.com/office/drawing/2014/main" id="{4D18189B-349D-962D-AB02-9DBF25983D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7730" y="457200"/>
            <a:ext cx="1841967" cy="2097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9A7ED97-09DD-6B0D-59A2-7F55C7D64635}"/>
              </a:ext>
            </a:extLst>
          </p:cNvPr>
          <p:cNvSpPr txBox="1"/>
          <p:nvPr/>
        </p:nvSpPr>
        <p:spPr>
          <a:xfrm>
            <a:off x="842615" y="2469090"/>
            <a:ext cx="22955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Coordinator: </a:t>
            </a:r>
            <a:r>
              <a:rPr lang="en-US" dirty="0">
                <a:hlinkClick r:id="rId6"/>
              </a:rPr>
              <a:t>F. Ravotti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EE8B75E-5711-D6BF-3AF1-7F7438CF6CCD}"/>
              </a:ext>
            </a:extLst>
          </p:cNvPr>
          <p:cNvSpPr txBox="1"/>
          <p:nvPr/>
        </p:nvSpPr>
        <p:spPr>
          <a:xfrm>
            <a:off x="4778261" y="2500643"/>
            <a:ext cx="214161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Coordinator: </a:t>
            </a:r>
            <a:r>
              <a:rPr lang="en-US" dirty="0">
                <a:hlinkClick r:id="rId7"/>
              </a:rPr>
              <a:t>S. Fiore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5500558-99D2-D15B-F182-B35E5CE82A81}"/>
              </a:ext>
            </a:extLst>
          </p:cNvPr>
          <p:cNvSpPr txBox="1"/>
          <p:nvPr/>
        </p:nvSpPr>
        <p:spPr>
          <a:xfrm>
            <a:off x="8542150" y="5715000"/>
            <a:ext cx="274440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Coordinator: </a:t>
            </a:r>
            <a:r>
              <a:rPr lang="en-US" dirty="0">
                <a:hlinkClick r:id="rId8"/>
              </a:rPr>
              <a:t>R. Garcia Alia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728CC14-5101-2934-7063-30D82339886D}"/>
              </a:ext>
            </a:extLst>
          </p:cNvPr>
          <p:cNvSpPr txBox="1"/>
          <p:nvPr/>
        </p:nvSpPr>
        <p:spPr>
          <a:xfrm>
            <a:off x="8566896" y="2556967"/>
            <a:ext cx="274023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Coordinator: </a:t>
            </a:r>
            <a:r>
              <a:rPr lang="en-US" dirty="0">
                <a:hlinkClick r:id="rId9"/>
              </a:rPr>
              <a:t>P. Martinengo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80230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7A8E59-8CA1-7377-1F0C-5F86ACD315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HiRadMat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6FDB012-0C03-DA98-C724-C4D5978D23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19.05.2025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6B40C0-F023-55A6-4125-A754B238CB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van Dijk | CERN beamlines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93ED9A-484A-1426-12EB-B18E502290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7" name="Picture 6" descr="A person in a factory&#10;&#10;AI-generated content may be incorrect.">
            <a:extLst>
              <a:ext uri="{FF2B5EF4-FFF2-40B4-BE49-F238E27FC236}">
                <a16:creationId xmlns:a16="http://schemas.microsoft.com/office/drawing/2014/main" id="{E2D99A1E-46C6-129A-A044-267AA28ABA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28600" y="1082809"/>
            <a:ext cx="12192000" cy="4829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6112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02A4F-4189-7DAB-5FA4-98C1BAEBA8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HiRadMat</a:t>
            </a:r>
            <a:r>
              <a:rPr lang="en-US" dirty="0"/>
              <a:t>: High Radiation to Materials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6D0C15A-AA2D-586E-D7A2-8BAE6C5269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19.05.2025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C574C22-7039-E961-E05D-D979216923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van Dijk | CERN beamlines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277EE9-2FEB-2802-27BF-3E1D537FF7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BAF2E0C-170E-5AAB-5ABE-0C5EEC1D19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4251" y="3087570"/>
            <a:ext cx="4004914" cy="3117876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5F6F49FC-2EDD-1EFC-2709-453E4FB1D57D}"/>
              </a:ext>
            </a:extLst>
          </p:cNvPr>
          <p:cNvGrpSpPr>
            <a:grpSpLocks/>
          </p:cNvGrpSpPr>
          <p:nvPr/>
        </p:nvGrpSpPr>
        <p:grpSpPr bwMode="auto">
          <a:xfrm>
            <a:off x="76200" y="911153"/>
            <a:ext cx="5181600" cy="2203667"/>
            <a:chOff x="96002464" y="109378054"/>
            <a:chExt cx="13148409" cy="5819637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F109682F-6AD7-F23B-2DC3-4E0F6B3DFE1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056592" y="109378054"/>
              <a:ext cx="13094281" cy="58196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2400" algn="in">
                  <a:solidFill>
                    <a:srgbClr val="000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</p:pic>
        <p:sp>
          <p:nvSpPr>
            <p:cNvPr id="10" name="Text Box 5">
              <a:extLst>
                <a:ext uri="{FF2B5EF4-FFF2-40B4-BE49-F238E27FC236}">
                  <a16:creationId xmlns:a16="http://schemas.microsoft.com/office/drawing/2014/main" id="{079FEC8D-3D9F-6317-089F-B6F8F576CC8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20444016">
              <a:off x="96382962" y="111665736"/>
              <a:ext cx="2482272" cy="7451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2400" algn="in">
                  <a:solidFill>
                    <a:srgbClr val="000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>
              <a:defPPr>
                <a:defRPr lang="el-G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l-GR" sz="1050" b="1" i="0" u="none" strike="noStrike" cap="none" normalizeH="0" baseline="0" dirty="0">
                  <a:ln>
                    <a:noFill/>
                  </a:ln>
                  <a:solidFill>
                    <a:srgbClr val="FFFF00"/>
                  </a:solidFill>
                  <a:effectLst/>
                  <a:latin typeface="Calibri" panose="020F0502020204030204" pitchFamily="34" charset="0"/>
                </a:rPr>
                <a:t>Beam from SPS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l-GR" sz="1050" b="1" i="0" u="none" strike="noStrike" cap="none" normalizeH="0" baseline="0" dirty="0">
                  <a:ln>
                    <a:noFill/>
                  </a:ln>
                  <a:solidFill>
                    <a:srgbClr val="FFFF00"/>
                  </a:solidFill>
                  <a:effectLst/>
                  <a:latin typeface="Calibri" panose="020F0502020204030204" pitchFamily="34" charset="0"/>
                </a:rPr>
                <a:t>      440 GeV/c</a:t>
              </a:r>
              <a:endParaRPr kumimoji="0" lang="el-GR" altLang="el-GR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cxnSp>
          <p:nvCxnSpPr>
            <p:cNvPr id="11" name="AutoShape 6">
              <a:extLst>
                <a:ext uri="{FF2B5EF4-FFF2-40B4-BE49-F238E27FC236}">
                  <a16:creationId xmlns:a16="http://schemas.microsoft.com/office/drawing/2014/main" id="{4B8B7D5B-122D-1A9C-FBA5-178935CB78C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96002464" y="112983686"/>
              <a:ext cx="3871137" cy="1464634"/>
            </a:xfrm>
            <a:prstGeom prst="straightConnector1">
              <a:avLst/>
            </a:prstGeom>
            <a:noFill/>
            <a:ln w="63500" algn="ctr">
              <a:solidFill>
                <a:srgbClr val="FF0000"/>
              </a:solidFill>
              <a:prstDash val="dash"/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</p:cxn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0A348F4-9C62-EE78-7BC0-A1F83A97CE7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184991">
              <a:off x="100499625" y="110353431"/>
              <a:ext cx="5399437" cy="2572378"/>
            </a:xfrm>
            <a:prstGeom prst="rect">
              <a:avLst/>
            </a:prstGeom>
            <a:noFill/>
            <a:ln w="22225" algn="in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>
              <a:defPPr>
                <a:defRPr lang="el-G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l-GR"/>
            </a:p>
          </p:txBody>
        </p: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C46A6881-8BDF-5F5F-78D7-63C6D02536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31" y="3296800"/>
            <a:ext cx="4091840" cy="2777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2400" algn="in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6A9ED4E-1059-3193-71E8-EE63AA0270A2}"/>
              </a:ext>
            </a:extLst>
          </p:cNvPr>
          <p:cNvSpPr txBox="1"/>
          <p:nvPr/>
        </p:nvSpPr>
        <p:spPr>
          <a:xfrm>
            <a:off x="5362121" y="947339"/>
            <a:ext cx="6717044" cy="2056973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>
            <a:defPPr>
              <a:defRPr lang="el-G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marR="53975" indent="-285750" algn="just" eaLnBrk="0" fontAlgn="base" hangingPunct="0"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altLang="el-GR" sz="1600" b="1" dirty="0">
                <a:latin typeface="Calibri" panose="020F0502020204030204" pitchFamily="34" charset="0"/>
              </a:rPr>
              <a:t>3 stands for experiments underground</a:t>
            </a:r>
          </a:p>
          <a:p>
            <a:pPr marL="255588" marR="53975" indent="-198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Wingdings" panose="05000000000000000000" pitchFamily="2" charset="2"/>
              <a:buChar char="Ø"/>
            </a:pPr>
            <a:r>
              <a:rPr lang="en-US" altLang="el-GR" sz="1400" dirty="0">
                <a:solidFill>
                  <a:srgbClr val="C00000"/>
                </a:solidFill>
              </a:rPr>
              <a:t>Supporting remote installation and transport to a dedicated cool—down zone </a:t>
            </a:r>
          </a:p>
          <a:p>
            <a:pPr marL="255588" marR="53975" indent="-198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Wingdings" panose="05000000000000000000" pitchFamily="2" charset="2"/>
              <a:buChar char="Ø"/>
            </a:pPr>
            <a:r>
              <a:rPr lang="en-US" altLang="el-GR" sz="1400" dirty="0">
                <a:solidFill>
                  <a:srgbClr val="C00000"/>
                </a:solidFill>
              </a:rPr>
              <a:t>Automatic connections for signals, electricity (low and high voltage) and water</a:t>
            </a:r>
          </a:p>
          <a:p>
            <a:pPr marL="285750" marR="53975" indent="-285750" algn="just" eaLnBrk="0" fontAlgn="base" hangingPunct="0"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altLang="el-GR" sz="1600" b="1" dirty="0">
                <a:latin typeface="Calibri" panose="020F0502020204030204" pitchFamily="34" charset="0"/>
              </a:rPr>
              <a:t>Preparation lab at surface </a:t>
            </a:r>
          </a:p>
          <a:p>
            <a:pPr marL="255588" marR="53975" indent="-198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Wingdings" panose="05000000000000000000" pitchFamily="2" charset="2"/>
              <a:buChar char="Ø"/>
            </a:pPr>
            <a:r>
              <a:rPr lang="en-US" altLang="el-GR" sz="1400" dirty="0">
                <a:solidFill>
                  <a:srgbClr val="C00000"/>
                </a:solidFill>
              </a:rPr>
              <a:t>Safe commissioning / installation and pre-flight check of the experiment</a:t>
            </a:r>
          </a:p>
          <a:p>
            <a:pPr marL="285750" marR="53975" indent="-285750" algn="just" eaLnBrk="0" fontAlgn="base" hangingPunct="0"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altLang="el-GR" sz="1600" b="1" dirty="0">
                <a:latin typeface="Calibri" panose="020F0502020204030204" pitchFamily="34" charset="0"/>
              </a:rPr>
              <a:t>Availability of various experimental instruments: </a:t>
            </a:r>
          </a:p>
          <a:p>
            <a:pPr marL="255588" marR="53975" indent="-198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Wingdings" panose="05000000000000000000" pitchFamily="2" charset="2"/>
              <a:buChar char="Ø"/>
            </a:pPr>
            <a:r>
              <a:rPr lang="en-US" altLang="el-GR" sz="1400" dirty="0">
                <a:solidFill>
                  <a:srgbClr val="C00000"/>
                </a:solidFill>
              </a:rPr>
              <a:t>High Speed Camera, Laser-Doppler Vibrometer, Microphones, </a:t>
            </a:r>
            <a:br>
              <a:rPr lang="en-US" altLang="el-GR" sz="1400" dirty="0">
                <a:solidFill>
                  <a:srgbClr val="C00000"/>
                </a:solidFill>
              </a:rPr>
            </a:br>
            <a:r>
              <a:rPr lang="en-US" altLang="el-GR" sz="1400" dirty="0">
                <a:solidFill>
                  <a:srgbClr val="C00000"/>
                </a:solidFill>
              </a:rPr>
              <a:t>Beam Loss Monitors...</a:t>
            </a:r>
            <a:endParaRPr lang="el-GR" sz="1600" dirty="0"/>
          </a:p>
        </p:txBody>
      </p:sp>
      <p:sp>
        <p:nvSpPr>
          <p:cNvPr id="15" name="TextBox 42">
            <a:extLst>
              <a:ext uri="{FF2B5EF4-FFF2-40B4-BE49-F238E27FC236}">
                <a16:creationId xmlns:a16="http://schemas.microsoft.com/office/drawing/2014/main" id="{D82521CE-EECB-D5FA-D1EB-0ABD52E811E2}"/>
              </a:ext>
            </a:extLst>
          </p:cNvPr>
          <p:cNvSpPr txBox="1"/>
          <p:nvPr/>
        </p:nvSpPr>
        <p:spPr>
          <a:xfrm>
            <a:off x="4300886" y="3339803"/>
            <a:ext cx="400491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l-G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Experiment @ </a:t>
            </a:r>
            <a:r>
              <a:rPr lang="en-US" b="1" dirty="0" err="1"/>
              <a:t>HiRadMat</a:t>
            </a:r>
            <a:endParaRPr lang="en-US" sz="1400" b="1" dirty="0">
              <a:solidFill>
                <a:srgbClr val="002060"/>
              </a:solidFill>
            </a:endParaRPr>
          </a:p>
          <a:p>
            <a:pPr marL="180975" indent="-180975">
              <a:buAutoNum type="arabicPeriod"/>
            </a:pPr>
            <a:endParaRPr 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80975" indent="-180975">
              <a:buAutoNum type="arabicPeriod"/>
            </a:pPr>
            <a:r>
              <a:rPr lang="en-US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Application for beam time </a:t>
            </a:r>
          </a:p>
          <a:p>
            <a:r>
              <a:rPr lang="en-US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Initial discussion with facility’s management </a:t>
            </a:r>
          </a:p>
          <a:p>
            <a:r>
              <a:rPr lang="en-US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Review by Scientific Board </a:t>
            </a:r>
          </a:p>
          <a:p>
            <a:r>
              <a:rPr lang="en-US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Review by Technical Board</a:t>
            </a:r>
          </a:p>
          <a:p>
            <a:endParaRPr lang="en-US" dirty="0"/>
          </a:p>
          <a:p>
            <a:r>
              <a:rPr lang="en-US" dirty="0"/>
              <a:t>For more information : </a:t>
            </a:r>
          </a:p>
          <a:p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http://www.cern.ch/hiradmat</a:t>
            </a:r>
          </a:p>
          <a:p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hiradmat.sps@cern.ch</a:t>
            </a:r>
          </a:p>
        </p:txBody>
      </p:sp>
    </p:spTree>
    <p:extLst>
      <p:ext uri="{BB962C8B-B14F-4D97-AF65-F5344CB8AC3E}">
        <p14:creationId xmlns:p14="http://schemas.microsoft.com/office/powerpoint/2010/main" val="17136349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A74EF0-D31A-631A-3845-60A3923D20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B1C04E-8127-5A9A-AA77-36CDF05D4D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631612" cy="607135"/>
          </a:xfrm>
        </p:spPr>
        <p:txBody>
          <a:bodyPr/>
          <a:lstStyle/>
          <a:p>
            <a:r>
              <a:rPr lang="en-US" dirty="0"/>
              <a:t>GIF++ irradiation facility @ North Area (H4)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50C38E5-CBD6-DC4C-E453-28CC90A8F7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19.05.2025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418FAB-4605-F8D9-7569-E5F8DF01AD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van Dijk | CERN beamlines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2D37782-2C1B-CAAB-FF25-F72A7912FE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F2F57FB-B04B-84B2-2B89-D340893CFD54}"/>
              </a:ext>
            </a:extLst>
          </p:cNvPr>
          <p:cNvSpPr txBox="1">
            <a:spLocks/>
          </p:cNvSpPr>
          <p:nvPr/>
        </p:nvSpPr>
        <p:spPr>
          <a:xfrm>
            <a:off x="4891262" y="1064418"/>
            <a:ext cx="7300738" cy="521268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305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  <a:hlinkClick r:id="rId2"/>
              </a:rPr>
              <a:t>GIF++ </a:t>
            </a:r>
            <a:r>
              <a:rPr lang="en-US" dirty="0">
                <a:solidFill>
                  <a:schemeClr val="tx2"/>
                </a:solidFill>
              </a:rPr>
              <a:t>combines high energy muon beam with </a:t>
            </a:r>
            <a:br>
              <a:rPr lang="en-US" dirty="0">
                <a:solidFill>
                  <a:schemeClr val="tx2"/>
                </a:solidFill>
              </a:rPr>
            </a:br>
            <a:r>
              <a:rPr lang="fr-FR">
                <a:solidFill>
                  <a:srgbClr val="FF0000"/>
                </a:solidFill>
              </a:rPr>
              <a:t>12 </a:t>
            </a:r>
            <a:r>
              <a:rPr lang="fr-FR" dirty="0" err="1">
                <a:solidFill>
                  <a:srgbClr val="FF0000"/>
                </a:solidFill>
              </a:rPr>
              <a:t>TBq</a:t>
            </a:r>
            <a:r>
              <a:rPr lang="fr-FR" dirty="0">
                <a:solidFill>
                  <a:srgbClr val="FF0000"/>
                </a:solidFill>
              </a:rPr>
              <a:t>* </a:t>
            </a:r>
            <a:r>
              <a:rPr lang="fr-FR" baseline="31999" dirty="0"/>
              <a:t>137</a:t>
            </a:r>
            <a:r>
              <a:rPr lang="fr-FR" dirty="0"/>
              <a:t>Cs</a:t>
            </a:r>
            <a:r>
              <a:rPr lang="fr-FR" dirty="0">
                <a:solidFill>
                  <a:srgbClr val="B51A00"/>
                </a:solidFill>
              </a:rPr>
              <a:t> </a:t>
            </a:r>
            <a:r>
              <a:rPr lang="fr-FR" dirty="0">
                <a:solidFill>
                  <a:srgbClr val="FF0000"/>
                </a:solidFill>
              </a:rPr>
              <a:t>gamma </a:t>
            </a:r>
            <a:r>
              <a:rPr lang="fr-FR">
                <a:solidFill>
                  <a:srgbClr val="FF0000"/>
                </a:solidFill>
              </a:rPr>
              <a:t>source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>
                <a:solidFill>
                  <a:schemeClr val="tx2"/>
                </a:solidFill>
              </a:rPr>
              <a:t>Joint EP &amp; BE facility, operated by EP-DT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Designed for testing real size detectors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≈100 m</a:t>
            </a:r>
            <a:r>
              <a:rPr lang="en-GB" baseline="30000" dirty="0">
                <a:solidFill>
                  <a:schemeClr val="tx2"/>
                </a:solidFill>
              </a:rPr>
              <a:t>2</a:t>
            </a:r>
            <a:r>
              <a:rPr lang="en-GB" dirty="0">
                <a:solidFill>
                  <a:schemeClr val="tx2"/>
                </a:solidFill>
              </a:rPr>
              <a:t> irradiation fields, 2 irradiation zones with independent attenuation systems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Central Control System, wide range of available gases </a:t>
            </a:r>
            <a:br>
              <a:rPr lang="en-GB" dirty="0">
                <a:solidFill>
                  <a:schemeClr val="tx2"/>
                </a:solidFill>
              </a:rPr>
            </a:br>
            <a:r>
              <a:rPr lang="en-GB" dirty="0">
                <a:solidFill>
                  <a:schemeClr val="tx2"/>
                </a:solidFill>
              </a:rPr>
              <a:t>(+ custom gases), common DCS…</a:t>
            </a:r>
          </a:p>
          <a:p>
            <a:pPr marL="343050" indent="-342900"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tx2"/>
                </a:solidFill>
              </a:rPr>
              <a:t>Detector validation tests under realistic conditions: high radiation background &amp; muon beam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Ageing studies under HL-LHC radiation conditions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Search for eco-friendly gas mixtures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Mass-production test of muon chambers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Radiation tests of electronics and optical components</a:t>
            </a:r>
          </a:p>
          <a:p>
            <a:pPr marL="343050" indent="-342900"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8" name="GIF5m01.jpg">
            <a:extLst>
              <a:ext uri="{FF2B5EF4-FFF2-40B4-BE49-F238E27FC236}">
                <a16:creationId xmlns:a16="http://schemas.microsoft.com/office/drawing/2014/main" id="{4166C0B3-F8DE-B2D9-CA08-D0CFCBD69F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479" y="897065"/>
            <a:ext cx="4415405" cy="2207702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Screenshot 2019-09-09 at 11.12.30.png">
            <a:extLst>
              <a:ext uri="{FF2B5EF4-FFF2-40B4-BE49-F238E27FC236}">
                <a16:creationId xmlns:a16="http://schemas.microsoft.com/office/drawing/2014/main" id="{3B17482C-7007-1312-8D7A-9DE67E9C9A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9479" y="3178057"/>
            <a:ext cx="4415404" cy="3028925"/>
          </a:xfrm>
          <a:prstGeom prst="rect">
            <a:avLst/>
          </a:prstGeom>
          <a:ln w="12700">
            <a:miter lim="400000"/>
          </a:ln>
        </p:spPr>
      </p:pic>
      <p:sp>
        <p:nvSpPr>
          <p:cNvPr id="10" name="Irradiation Bunker">
            <a:extLst>
              <a:ext uri="{FF2B5EF4-FFF2-40B4-BE49-F238E27FC236}">
                <a16:creationId xmlns:a16="http://schemas.microsoft.com/office/drawing/2014/main" id="{8FAAF022-DB9C-F7CC-E3DB-E06E1CBB16E2}"/>
              </a:ext>
            </a:extLst>
          </p:cNvPr>
          <p:cNvSpPr txBox="1"/>
          <p:nvPr/>
        </p:nvSpPr>
        <p:spPr>
          <a:xfrm>
            <a:off x="1516732" y="924162"/>
            <a:ext cx="2085686" cy="34881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C82506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4572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6858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9144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1430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13716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16002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18288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sz="1600" dirty="0"/>
              <a:t>Irradiation Bunker</a:t>
            </a:r>
          </a:p>
        </p:txBody>
      </p:sp>
      <p:sp>
        <p:nvSpPr>
          <p:cNvPr id="11" name="Preparation Area">
            <a:extLst>
              <a:ext uri="{FF2B5EF4-FFF2-40B4-BE49-F238E27FC236}">
                <a16:creationId xmlns:a16="http://schemas.microsoft.com/office/drawing/2014/main" id="{28F8A642-D8DF-30D0-67ED-CFAA481A0B69}"/>
              </a:ext>
            </a:extLst>
          </p:cNvPr>
          <p:cNvSpPr txBox="1"/>
          <p:nvPr/>
        </p:nvSpPr>
        <p:spPr>
          <a:xfrm>
            <a:off x="366587" y="4547933"/>
            <a:ext cx="1442380" cy="287258"/>
          </a:xfrm>
          <a:prstGeom prst="rect">
            <a:avLst/>
          </a:prstGeom>
          <a:solidFill>
            <a:srgbClr val="FFFFFF">
              <a:alpha val="75863"/>
            </a:srgbClr>
          </a:solidFill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100" b="1" i="0" u="none" strike="noStrike" cap="none" spc="0" normalizeH="0" baseline="0">
                <a:ln>
                  <a:noFill/>
                </a:ln>
                <a:solidFill>
                  <a:srgbClr val="C82506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4572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6858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9144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1430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13716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16002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18288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sz="1200" dirty="0"/>
              <a:t>Preparation Area</a:t>
            </a:r>
          </a:p>
        </p:txBody>
      </p:sp>
      <p:sp>
        <p:nvSpPr>
          <p:cNvPr id="12" name="Service Area…">
            <a:extLst>
              <a:ext uri="{FF2B5EF4-FFF2-40B4-BE49-F238E27FC236}">
                <a16:creationId xmlns:a16="http://schemas.microsoft.com/office/drawing/2014/main" id="{EF22EC1D-3477-28A1-20CA-B9CA1AD98087}"/>
              </a:ext>
            </a:extLst>
          </p:cNvPr>
          <p:cNvSpPr txBox="1"/>
          <p:nvPr/>
        </p:nvSpPr>
        <p:spPr>
          <a:xfrm>
            <a:off x="3232392" y="4224579"/>
            <a:ext cx="1434201" cy="471924"/>
          </a:xfrm>
          <a:prstGeom prst="rect">
            <a:avLst/>
          </a:prstGeom>
          <a:solidFill>
            <a:srgbClr val="FFFFFF">
              <a:alpha val="75863"/>
            </a:srgbClr>
          </a:solidFill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indent="2286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4572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6858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9144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1430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13716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16002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18288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>
              <a:defRPr sz="1900">
                <a:solidFill>
                  <a:srgbClr val="C82506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200" dirty="0"/>
              <a:t>Service Area </a:t>
            </a:r>
          </a:p>
          <a:p>
            <a:pPr>
              <a:defRPr sz="1900">
                <a:solidFill>
                  <a:srgbClr val="C82506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200" dirty="0"/>
              <a:t>(electronics, gas)</a:t>
            </a:r>
          </a:p>
        </p:txBody>
      </p:sp>
      <p:sp>
        <p:nvSpPr>
          <p:cNvPr id="13" name="Control Room">
            <a:extLst>
              <a:ext uri="{FF2B5EF4-FFF2-40B4-BE49-F238E27FC236}">
                <a16:creationId xmlns:a16="http://schemas.microsoft.com/office/drawing/2014/main" id="{FFB64D93-92E6-1EAA-AFCA-25B63F6089CA}"/>
              </a:ext>
            </a:extLst>
          </p:cNvPr>
          <p:cNvSpPr txBox="1"/>
          <p:nvPr/>
        </p:nvSpPr>
        <p:spPr>
          <a:xfrm>
            <a:off x="3550256" y="5918577"/>
            <a:ext cx="1244628" cy="287258"/>
          </a:xfrm>
          <a:prstGeom prst="rect">
            <a:avLst/>
          </a:prstGeom>
          <a:solidFill>
            <a:srgbClr val="FFFFFF">
              <a:alpha val="75863"/>
            </a:srgbClr>
          </a:solidFill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100" b="1" i="0" u="none" strike="noStrike" cap="none" spc="0" normalizeH="0" baseline="0">
                <a:ln>
                  <a:noFill/>
                </a:ln>
                <a:solidFill>
                  <a:srgbClr val="C82506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4572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6858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9144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1430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13716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16002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18288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sz="1200" dirty="0"/>
              <a:t>Control Room</a:t>
            </a:r>
          </a:p>
        </p:txBody>
      </p:sp>
      <p:sp>
        <p:nvSpPr>
          <p:cNvPr id="14" name="Line">
            <a:extLst>
              <a:ext uri="{FF2B5EF4-FFF2-40B4-BE49-F238E27FC236}">
                <a16:creationId xmlns:a16="http://schemas.microsoft.com/office/drawing/2014/main" id="{5169B005-9DDA-AB24-5A89-4E92C5AC62ED}"/>
              </a:ext>
            </a:extLst>
          </p:cNvPr>
          <p:cNvSpPr/>
          <p:nvPr/>
        </p:nvSpPr>
        <p:spPr>
          <a:xfrm>
            <a:off x="1806799" y="4710506"/>
            <a:ext cx="639217" cy="699694"/>
          </a:xfrm>
          <a:prstGeom prst="line">
            <a:avLst/>
          </a:prstGeom>
          <a:ln w="25400">
            <a:solidFill>
              <a:srgbClr val="C82506"/>
            </a:solidFill>
            <a:miter lim="400000"/>
            <a:tailEnd type="triangle"/>
          </a:ln>
        </p:spPr>
        <p:txBody>
          <a:bodyPr lIns="50800" tIns="50800" rIns="50800" bIns="508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indent="2286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4572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6858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9144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1430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13716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16002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18288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>
              <a:defRPr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15" name="Line">
            <a:extLst>
              <a:ext uri="{FF2B5EF4-FFF2-40B4-BE49-F238E27FC236}">
                <a16:creationId xmlns:a16="http://schemas.microsoft.com/office/drawing/2014/main" id="{04A34FCE-64CC-572A-938F-F8430E7F2839}"/>
              </a:ext>
            </a:extLst>
          </p:cNvPr>
          <p:cNvSpPr/>
          <p:nvPr/>
        </p:nvSpPr>
        <p:spPr>
          <a:xfrm flipH="1">
            <a:off x="2957139" y="4696503"/>
            <a:ext cx="980437" cy="274586"/>
          </a:xfrm>
          <a:prstGeom prst="line">
            <a:avLst/>
          </a:prstGeom>
          <a:ln w="25400">
            <a:solidFill>
              <a:srgbClr val="C82506"/>
            </a:solidFill>
            <a:miter lim="400000"/>
            <a:tailEnd type="triangle"/>
          </a:ln>
        </p:spPr>
        <p:txBody>
          <a:bodyPr lIns="50800" tIns="50800" rIns="50800" bIns="508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indent="2286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4572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6858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9144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1430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13716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16002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18288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>
              <a:defRPr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16" name="CMS ECAL">
            <a:extLst>
              <a:ext uri="{FF2B5EF4-FFF2-40B4-BE49-F238E27FC236}">
                <a16:creationId xmlns:a16="http://schemas.microsoft.com/office/drawing/2014/main" id="{81E4C5FC-566A-A94D-9DDF-0A20722C48B1}"/>
              </a:ext>
            </a:extLst>
          </p:cNvPr>
          <p:cNvSpPr txBox="1"/>
          <p:nvPr/>
        </p:nvSpPr>
        <p:spPr>
          <a:xfrm rot="18759185">
            <a:off x="2627416" y="4175414"/>
            <a:ext cx="958343" cy="2257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4572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6858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9144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1430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13716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16002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18288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sz="800" dirty="0"/>
              <a:t>CMS ECAL</a:t>
            </a:r>
          </a:p>
        </p:txBody>
      </p:sp>
      <p:sp>
        <p:nvSpPr>
          <p:cNvPr id="17" name="Neutrino…">
            <a:extLst>
              <a:ext uri="{FF2B5EF4-FFF2-40B4-BE49-F238E27FC236}">
                <a16:creationId xmlns:a16="http://schemas.microsoft.com/office/drawing/2014/main" id="{2FDF2C8A-4EAD-2EE2-65A4-5144872212E5}"/>
              </a:ext>
            </a:extLst>
          </p:cNvPr>
          <p:cNvSpPr txBox="1"/>
          <p:nvPr/>
        </p:nvSpPr>
        <p:spPr>
          <a:xfrm rot="2653597">
            <a:off x="3787972" y="3826216"/>
            <a:ext cx="938809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indent="2286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4572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6858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9144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1430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13716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16002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18288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>
              <a:defRPr sz="1600" b="0">
                <a:latin typeface="Helvetica"/>
                <a:ea typeface="Helvetica"/>
                <a:cs typeface="Helvetica"/>
                <a:sym typeface="Helvetica"/>
              </a:defRPr>
            </a:pPr>
            <a:r>
              <a:rPr sz="1100" dirty="0"/>
              <a:t>Neutrino </a:t>
            </a:r>
          </a:p>
          <a:p>
            <a:pPr>
              <a:defRPr sz="1600" b="0">
                <a:latin typeface="Helvetica"/>
                <a:ea typeface="Helvetica"/>
                <a:cs typeface="Helvetica"/>
                <a:sym typeface="Helvetica"/>
              </a:defRPr>
            </a:pPr>
            <a:r>
              <a:rPr sz="1100" dirty="0"/>
              <a:t>Platform</a:t>
            </a:r>
          </a:p>
        </p:txBody>
      </p:sp>
      <p:sp>
        <p:nvSpPr>
          <p:cNvPr id="18" name="H4 beam line">
            <a:extLst>
              <a:ext uri="{FF2B5EF4-FFF2-40B4-BE49-F238E27FC236}">
                <a16:creationId xmlns:a16="http://schemas.microsoft.com/office/drawing/2014/main" id="{B6CA3532-7202-73F3-8780-3338890B6033}"/>
              </a:ext>
            </a:extLst>
          </p:cNvPr>
          <p:cNvSpPr txBox="1"/>
          <p:nvPr/>
        </p:nvSpPr>
        <p:spPr>
          <a:xfrm rot="18668359">
            <a:off x="1332013" y="5611543"/>
            <a:ext cx="1236744" cy="2410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4572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6858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9144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1430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13716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16002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18288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sz="900" dirty="0"/>
              <a:t>H4 beam line</a:t>
            </a:r>
          </a:p>
        </p:txBody>
      </p:sp>
      <p:sp>
        <p:nvSpPr>
          <p:cNvPr id="21" name="Line">
            <a:extLst>
              <a:ext uri="{FF2B5EF4-FFF2-40B4-BE49-F238E27FC236}">
                <a16:creationId xmlns:a16="http://schemas.microsoft.com/office/drawing/2014/main" id="{F308F48A-B6FA-6591-79BF-F9E4CE0143BD}"/>
              </a:ext>
            </a:extLst>
          </p:cNvPr>
          <p:cNvSpPr/>
          <p:nvPr/>
        </p:nvSpPr>
        <p:spPr>
          <a:xfrm>
            <a:off x="2476227" y="2804756"/>
            <a:ext cx="114574" cy="2148244"/>
          </a:xfrm>
          <a:prstGeom prst="line">
            <a:avLst/>
          </a:prstGeom>
          <a:ln w="25400">
            <a:solidFill>
              <a:srgbClr val="C82506"/>
            </a:solidFill>
            <a:miter lim="400000"/>
            <a:tailEnd type="triangle"/>
          </a:ln>
        </p:spPr>
        <p:txBody>
          <a:bodyPr lIns="50800" tIns="50800" rIns="50800" bIns="508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indent="2286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4572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6858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9144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1430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13716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16002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18288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>
              <a:defRPr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22" name="Radioactive">
            <a:extLst>
              <a:ext uri="{FF2B5EF4-FFF2-40B4-BE49-F238E27FC236}">
                <a16:creationId xmlns:a16="http://schemas.microsoft.com/office/drawing/2014/main" id="{E2C04E40-06D0-1F4B-C65F-6B1C8E12395E}"/>
              </a:ext>
            </a:extLst>
          </p:cNvPr>
          <p:cNvSpPr/>
          <p:nvPr/>
        </p:nvSpPr>
        <p:spPr>
          <a:xfrm>
            <a:off x="2906525" y="2252435"/>
            <a:ext cx="287681" cy="2876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33" y="0"/>
                  <a:pt x="0" y="4833"/>
                  <a:pt x="0" y="10800"/>
                </a:cubicBezTo>
                <a:cubicBezTo>
                  <a:pt x="0" y="16767"/>
                  <a:pt x="4833" y="21600"/>
                  <a:pt x="10800" y="21600"/>
                </a:cubicBezTo>
                <a:cubicBezTo>
                  <a:pt x="16767" y="21600"/>
                  <a:pt x="21600" y="16767"/>
                  <a:pt x="21600" y="10800"/>
                </a:cubicBezTo>
                <a:cubicBezTo>
                  <a:pt x="21600" y="4833"/>
                  <a:pt x="16762" y="0"/>
                  <a:pt x="10800" y="0"/>
                </a:cubicBezTo>
                <a:close/>
                <a:moveTo>
                  <a:pt x="10800" y="1188"/>
                </a:moveTo>
                <a:cubicBezTo>
                  <a:pt x="16108" y="1188"/>
                  <a:pt x="20412" y="5492"/>
                  <a:pt x="20412" y="10800"/>
                </a:cubicBezTo>
                <a:cubicBezTo>
                  <a:pt x="20412" y="16108"/>
                  <a:pt x="16103" y="20412"/>
                  <a:pt x="10800" y="20412"/>
                </a:cubicBezTo>
                <a:cubicBezTo>
                  <a:pt x="5492" y="20412"/>
                  <a:pt x="1188" y="16108"/>
                  <a:pt x="1188" y="10800"/>
                </a:cubicBezTo>
                <a:cubicBezTo>
                  <a:pt x="1188" y="5492"/>
                  <a:pt x="5492" y="1188"/>
                  <a:pt x="10800" y="1188"/>
                </a:cubicBezTo>
                <a:close/>
                <a:moveTo>
                  <a:pt x="6635" y="3704"/>
                </a:moveTo>
                <a:cubicBezTo>
                  <a:pt x="6635" y="3704"/>
                  <a:pt x="2472" y="5287"/>
                  <a:pt x="2472" y="10849"/>
                </a:cubicBezTo>
                <a:lnTo>
                  <a:pt x="7769" y="10849"/>
                </a:lnTo>
                <a:cubicBezTo>
                  <a:pt x="7769" y="10838"/>
                  <a:pt x="7769" y="10822"/>
                  <a:pt x="7769" y="10800"/>
                </a:cubicBezTo>
                <a:cubicBezTo>
                  <a:pt x="7769" y="9693"/>
                  <a:pt x="8364" y="8727"/>
                  <a:pt x="9249" y="8198"/>
                </a:cubicBezTo>
                <a:lnTo>
                  <a:pt x="6635" y="3704"/>
                </a:lnTo>
                <a:close/>
                <a:moveTo>
                  <a:pt x="14958" y="3709"/>
                </a:moveTo>
                <a:lnTo>
                  <a:pt x="12344" y="8203"/>
                </a:lnTo>
                <a:cubicBezTo>
                  <a:pt x="13230" y="8732"/>
                  <a:pt x="13824" y="9698"/>
                  <a:pt x="13824" y="10805"/>
                </a:cubicBezTo>
                <a:cubicBezTo>
                  <a:pt x="13824" y="10821"/>
                  <a:pt x="13824" y="10843"/>
                  <a:pt x="13824" y="10859"/>
                </a:cubicBezTo>
                <a:lnTo>
                  <a:pt x="19121" y="10859"/>
                </a:lnTo>
                <a:cubicBezTo>
                  <a:pt x="19121" y="5292"/>
                  <a:pt x="14958" y="3709"/>
                  <a:pt x="14958" y="3709"/>
                </a:cubicBezTo>
                <a:close/>
                <a:moveTo>
                  <a:pt x="10800" y="8758"/>
                </a:moveTo>
                <a:cubicBezTo>
                  <a:pt x="10278" y="8758"/>
                  <a:pt x="9754" y="8959"/>
                  <a:pt x="9356" y="9357"/>
                </a:cubicBezTo>
                <a:cubicBezTo>
                  <a:pt x="8558" y="10154"/>
                  <a:pt x="8558" y="11446"/>
                  <a:pt x="9356" y="12243"/>
                </a:cubicBezTo>
                <a:cubicBezTo>
                  <a:pt x="10153" y="13040"/>
                  <a:pt x="11446" y="13040"/>
                  <a:pt x="12243" y="12243"/>
                </a:cubicBezTo>
                <a:cubicBezTo>
                  <a:pt x="13040" y="11446"/>
                  <a:pt x="13040" y="10154"/>
                  <a:pt x="12243" y="9357"/>
                </a:cubicBezTo>
                <a:cubicBezTo>
                  <a:pt x="11844" y="8959"/>
                  <a:pt x="11322" y="8758"/>
                  <a:pt x="10800" y="8758"/>
                </a:cubicBezTo>
                <a:close/>
                <a:moveTo>
                  <a:pt x="9293" y="13424"/>
                </a:moveTo>
                <a:lnTo>
                  <a:pt x="6684" y="17977"/>
                </a:lnTo>
                <a:cubicBezTo>
                  <a:pt x="6684" y="17977"/>
                  <a:pt x="8315" y="19218"/>
                  <a:pt x="10810" y="19202"/>
                </a:cubicBezTo>
                <a:cubicBezTo>
                  <a:pt x="13305" y="19218"/>
                  <a:pt x="14936" y="17977"/>
                  <a:pt x="14936" y="17977"/>
                </a:cubicBezTo>
                <a:lnTo>
                  <a:pt x="12327" y="13424"/>
                </a:lnTo>
                <a:cubicBezTo>
                  <a:pt x="11879" y="13683"/>
                  <a:pt x="11361" y="13829"/>
                  <a:pt x="10810" y="13824"/>
                </a:cubicBezTo>
                <a:cubicBezTo>
                  <a:pt x="10259" y="13824"/>
                  <a:pt x="9741" y="13678"/>
                  <a:pt x="9293" y="13424"/>
                </a:cubicBezTo>
                <a:close/>
              </a:path>
            </a:pathLst>
          </a:custGeom>
          <a:solidFill>
            <a:srgbClr val="F7BA01"/>
          </a:solidFill>
          <a:ln w="12700">
            <a:miter lim="400000"/>
          </a:ln>
        </p:spPr>
        <p:txBody>
          <a:bodyPr lIns="50800" tIns="50800" rIns="50800" bIns="508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indent="2286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4572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6858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9144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1430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13716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16002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18288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3" name="Cs 137">
            <a:extLst>
              <a:ext uri="{FF2B5EF4-FFF2-40B4-BE49-F238E27FC236}">
                <a16:creationId xmlns:a16="http://schemas.microsoft.com/office/drawing/2014/main" id="{D32CBFD5-452B-79CE-C32F-D9E0DBF3F343}"/>
              </a:ext>
            </a:extLst>
          </p:cNvPr>
          <p:cNvSpPr txBox="1"/>
          <p:nvPr/>
        </p:nvSpPr>
        <p:spPr>
          <a:xfrm>
            <a:off x="2747546" y="2008598"/>
            <a:ext cx="605639" cy="2876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1" i="0" u="none" strike="noStrike" cap="none" spc="0" normalizeH="0" baseline="0">
                <a:ln>
                  <a:noFill/>
                </a:ln>
                <a:solidFill>
                  <a:srgbClr val="F7BA01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indent="2286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4572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6858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9144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1430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13716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16002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18288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t>Cs 137</a:t>
            </a:r>
          </a:p>
        </p:txBody>
      </p:sp>
      <p:sp>
        <p:nvSpPr>
          <p:cNvPr id="24" name="muon beam">
            <a:extLst>
              <a:ext uri="{FF2B5EF4-FFF2-40B4-BE49-F238E27FC236}">
                <a16:creationId xmlns:a16="http://schemas.microsoft.com/office/drawing/2014/main" id="{D8E99A14-A6A2-9B1F-697D-4EE2B0224F48}"/>
              </a:ext>
            </a:extLst>
          </p:cNvPr>
          <p:cNvSpPr txBox="1"/>
          <p:nvPr/>
        </p:nvSpPr>
        <p:spPr>
          <a:xfrm rot="943">
            <a:off x="3747458" y="2187324"/>
            <a:ext cx="891715" cy="271869"/>
          </a:xfrm>
          <a:prstGeom prst="rect">
            <a:avLst/>
          </a:prstGeom>
          <a:solidFill>
            <a:srgbClr val="D6D5D5">
              <a:alpha val="87376"/>
            </a:srgbClr>
          </a:solidFill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700" b="1" i="0" u="none" strike="noStrike" cap="none" spc="0" normalizeH="0" baseline="0">
                <a:ln>
                  <a:noFill/>
                </a:ln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indent="2286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4572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6858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9144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1430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13716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16002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18288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sz="1100" dirty="0"/>
              <a:t>muon beam</a:t>
            </a:r>
          </a:p>
        </p:txBody>
      </p:sp>
      <p:sp>
        <p:nvSpPr>
          <p:cNvPr id="25" name="downstream field">
            <a:extLst>
              <a:ext uri="{FF2B5EF4-FFF2-40B4-BE49-F238E27FC236}">
                <a16:creationId xmlns:a16="http://schemas.microsoft.com/office/drawing/2014/main" id="{F16A5385-50DE-BB1C-7FCA-9DFE7F63833C}"/>
              </a:ext>
            </a:extLst>
          </p:cNvPr>
          <p:cNvSpPr txBox="1"/>
          <p:nvPr/>
        </p:nvSpPr>
        <p:spPr>
          <a:xfrm>
            <a:off x="379479" y="2804756"/>
            <a:ext cx="1429488" cy="300011"/>
          </a:xfrm>
          <a:prstGeom prst="rect">
            <a:avLst/>
          </a:prstGeom>
          <a:solidFill>
            <a:srgbClr val="EE230C">
              <a:alpha val="78631"/>
            </a:srgbClr>
          </a:solidFill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defRPr>
            </a:lvl1pPr>
            <a:lvl2pPr marL="0" marR="0" indent="2286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4572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6858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9144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1430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13716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16002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18288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dirty="0"/>
              <a:t>downstream field</a:t>
            </a:r>
          </a:p>
        </p:txBody>
      </p:sp>
      <p:sp>
        <p:nvSpPr>
          <p:cNvPr id="26" name="upstream field">
            <a:extLst>
              <a:ext uri="{FF2B5EF4-FFF2-40B4-BE49-F238E27FC236}">
                <a16:creationId xmlns:a16="http://schemas.microsoft.com/office/drawing/2014/main" id="{5D9A8D58-1CDA-03E0-2420-CEEDC9B59232}"/>
              </a:ext>
            </a:extLst>
          </p:cNvPr>
          <p:cNvSpPr txBox="1"/>
          <p:nvPr/>
        </p:nvSpPr>
        <p:spPr>
          <a:xfrm>
            <a:off x="3591748" y="2801948"/>
            <a:ext cx="1203136" cy="300011"/>
          </a:xfrm>
          <a:prstGeom prst="rect">
            <a:avLst/>
          </a:prstGeom>
          <a:solidFill>
            <a:srgbClr val="EE230C">
              <a:alpha val="78631"/>
            </a:srgbClr>
          </a:solidFill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defRPr>
            </a:lvl1pPr>
            <a:lvl2pPr marL="0" marR="0" indent="2286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4572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6858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9144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1430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13716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16002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18288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t>upstream field</a:t>
            </a:r>
          </a:p>
        </p:txBody>
      </p:sp>
      <p:pic>
        <p:nvPicPr>
          <p:cNvPr id="27" name="Line Line" descr="Line Line">
            <a:extLst>
              <a:ext uri="{FF2B5EF4-FFF2-40B4-BE49-F238E27FC236}">
                <a16:creationId xmlns:a16="http://schemas.microsoft.com/office/drawing/2014/main" id="{ED131AC1-5E54-8609-324F-69C3EDEC458D}"/>
              </a:ext>
            </a:extLst>
          </p:cNvPr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 rot="10800000">
            <a:off x="686308" y="1950901"/>
            <a:ext cx="2133091" cy="301534"/>
          </a:xfrm>
          <a:prstGeom prst="rect">
            <a:avLst/>
          </a:prstGeom>
        </p:spPr>
      </p:pic>
      <p:pic>
        <p:nvPicPr>
          <p:cNvPr id="28" name="Line Line" descr="Line Line">
            <a:extLst>
              <a:ext uri="{FF2B5EF4-FFF2-40B4-BE49-F238E27FC236}">
                <a16:creationId xmlns:a16="http://schemas.microsoft.com/office/drawing/2014/main" id="{716FE485-7708-C340-5E6C-73F70F03F2A7}"/>
              </a:ext>
            </a:extLst>
          </p:cNvPr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 rot="10800000">
            <a:off x="3271736" y="2101668"/>
            <a:ext cx="1429487" cy="69395"/>
          </a:xfrm>
          <a:prstGeom prst="rect">
            <a:avLst/>
          </a:prstGeom>
        </p:spPr>
      </p:pic>
      <p:sp>
        <p:nvSpPr>
          <p:cNvPr id="29" name="Rectangle">
            <a:extLst>
              <a:ext uri="{FF2B5EF4-FFF2-40B4-BE49-F238E27FC236}">
                <a16:creationId xmlns:a16="http://schemas.microsoft.com/office/drawing/2014/main" id="{C8013AEE-4B7E-9E59-F6CD-00148BEECBE4}"/>
              </a:ext>
            </a:extLst>
          </p:cNvPr>
          <p:cNvSpPr/>
          <p:nvPr/>
        </p:nvSpPr>
        <p:spPr>
          <a:xfrm rot="2610839">
            <a:off x="3490697" y="5093031"/>
            <a:ext cx="162333" cy="342722"/>
          </a:xfrm>
          <a:prstGeom prst="rect">
            <a:avLst/>
          </a:prstGeom>
          <a:ln w="25400">
            <a:solidFill>
              <a:schemeClr val="accent3">
                <a:hueOff val="362282"/>
                <a:satOff val="31803"/>
                <a:lumOff val="-18242"/>
              </a:schemeClr>
            </a:solidFill>
            <a:miter lim="400000"/>
          </a:ln>
        </p:spPr>
        <p:txBody>
          <a:bodyPr lIns="50800" tIns="50800" rIns="50800" bIns="508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indent="2286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4572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6858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9144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1430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13716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16002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18288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0" name="Line">
            <a:extLst>
              <a:ext uri="{FF2B5EF4-FFF2-40B4-BE49-F238E27FC236}">
                <a16:creationId xmlns:a16="http://schemas.microsoft.com/office/drawing/2014/main" id="{8FC9A575-4AAB-AB1E-9C7E-43867666DD0B}"/>
              </a:ext>
            </a:extLst>
          </p:cNvPr>
          <p:cNvSpPr/>
          <p:nvPr/>
        </p:nvSpPr>
        <p:spPr>
          <a:xfrm flipH="1" flipV="1">
            <a:off x="3634167" y="5362217"/>
            <a:ext cx="556832" cy="556359"/>
          </a:xfrm>
          <a:prstGeom prst="line">
            <a:avLst/>
          </a:prstGeom>
          <a:ln w="25400">
            <a:solidFill>
              <a:srgbClr val="C82506"/>
            </a:solidFill>
            <a:miter lim="400000"/>
            <a:tailEnd type="triangle"/>
          </a:ln>
        </p:spPr>
        <p:txBody>
          <a:bodyPr lIns="50800" tIns="50800" rIns="50800" bIns="508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indent="2286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4572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6858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9144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1430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13716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16002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18288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>
              <a:defRPr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31" name="Control Room">
            <a:extLst>
              <a:ext uri="{FF2B5EF4-FFF2-40B4-BE49-F238E27FC236}">
                <a16:creationId xmlns:a16="http://schemas.microsoft.com/office/drawing/2014/main" id="{90941201-AB10-8B37-2213-D03FD5F33486}"/>
              </a:ext>
            </a:extLst>
          </p:cNvPr>
          <p:cNvSpPr txBox="1"/>
          <p:nvPr/>
        </p:nvSpPr>
        <p:spPr>
          <a:xfrm>
            <a:off x="379479" y="3176142"/>
            <a:ext cx="717979" cy="287258"/>
          </a:xfrm>
          <a:prstGeom prst="rect">
            <a:avLst/>
          </a:prstGeom>
          <a:solidFill>
            <a:srgbClr val="FFFFFF">
              <a:alpha val="75863"/>
            </a:srgbClr>
          </a:solidFill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100" b="1" i="0" u="none" strike="noStrike" cap="none" spc="0" normalizeH="0" baseline="0">
                <a:ln>
                  <a:noFill/>
                </a:ln>
                <a:solidFill>
                  <a:srgbClr val="C82506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4572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6858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9144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1430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13716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16002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18288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en-US" sz="1200" dirty="0"/>
              <a:t>SALEVE</a:t>
            </a:r>
            <a:endParaRPr sz="1200" dirty="0"/>
          </a:p>
        </p:txBody>
      </p:sp>
      <p:sp>
        <p:nvSpPr>
          <p:cNvPr id="32" name="Rectangle">
            <a:extLst>
              <a:ext uri="{FF2B5EF4-FFF2-40B4-BE49-F238E27FC236}">
                <a16:creationId xmlns:a16="http://schemas.microsoft.com/office/drawing/2014/main" id="{AE7906EB-6AD9-35F3-FC2A-8613A745403D}"/>
              </a:ext>
            </a:extLst>
          </p:cNvPr>
          <p:cNvSpPr/>
          <p:nvPr/>
        </p:nvSpPr>
        <p:spPr>
          <a:xfrm rot="2610839">
            <a:off x="2781634" y="4937470"/>
            <a:ext cx="144384" cy="331987"/>
          </a:xfrm>
          <a:prstGeom prst="rect">
            <a:avLst/>
          </a:prstGeom>
          <a:ln w="25400">
            <a:solidFill>
              <a:schemeClr val="accent3">
                <a:hueOff val="362282"/>
                <a:satOff val="31803"/>
                <a:lumOff val="-18242"/>
              </a:schemeClr>
            </a:solidFill>
            <a:miter lim="400000"/>
          </a:ln>
        </p:spPr>
        <p:txBody>
          <a:bodyPr lIns="50800" tIns="50800" rIns="50800" bIns="508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indent="2286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4572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6858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9144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1430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13716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16002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18288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3" name="*) 14TBq as of 2014">
            <a:extLst>
              <a:ext uri="{FF2B5EF4-FFF2-40B4-BE49-F238E27FC236}">
                <a16:creationId xmlns:a16="http://schemas.microsoft.com/office/drawing/2014/main" id="{5F44BB9D-286A-9330-BB80-865B5D864758}"/>
              </a:ext>
            </a:extLst>
          </p:cNvPr>
          <p:cNvSpPr txBox="1"/>
          <p:nvPr/>
        </p:nvSpPr>
        <p:spPr>
          <a:xfrm>
            <a:off x="9220200" y="1376832"/>
            <a:ext cx="1160574" cy="2410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1" i="0" u="none" strike="noStrike" cap="none" spc="0" normalizeH="0" baseline="0">
                <a:ln>
                  <a:noFill/>
                </a:ln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indent="2286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4572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6858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9144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1430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13716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16002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18288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dirty="0">
                <a:solidFill>
                  <a:srgbClr val="FF0000"/>
                </a:solidFill>
              </a:rPr>
              <a:t>*) 14TBq as of 2014</a:t>
            </a:r>
          </a:p>
        </p:txBody>
      </p:sp>
      <p:sp>
        <p:nvSpPr>
          <p:cNvPr id="34" name="Irradiator operation…">
            <a:extLst>
              <a:ext uri="{FF2B5EF4-FFF2-40B4-BE49-F238E27FC236}">
                <a16:creationId xmlns:a16="http://schemas.microsoft.com/office/drawing/2014/main" id="{7FC08C31-C029-9FEE-9599-E85E1999D384}"/>
              </a:ext>
            </a:extLst>
          </p:cNvPr>
          <p:cNvSpPr/>
          <p:nvPr/>
        </p:nvSpPr>
        <p:spPr>
          <a:xfrm>
            <a:off x="0" y="720199"/>
            <a:ext cx="1267793" cy="1037344"/>
          </a:xfrm>
          <a:prstGeom prst="star12">
            <a:avLst>
              <a:gd name="adj" fmla="val 36697"/>
            </a:avLst>
          </a:prstGeom>
          <a:gradFill>
            <a:gsLst>
              <a:gs pos="0">
                <a:srgbClr val="101CF3"/>
              </a:gs>
              <a:gs pos="43665">
                <a:srgbClr val="7880E8"/>
              </a:gs>
              <a:gs pos="100000">
                <a:srgbClr val="E0E3DD"/>
              </a:gs>
            </a:gsLst>
            <a:path>
              <a:fillToRect l="50499" t="49101" r="49500" b="50898"/>
            </a:path>
          </a:grad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lc="http://schemas.openxmlformats.org/drawingml/2006/lockedCanvas"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indent="2286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4572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6858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9144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1430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13716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16002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18288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>
              <a:defRPr sz="13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800" dirty="0"/>
              <a:t>Irradiator operation </a:t>
            </a:r>
          </a:p>
          <a:p>
            <a:pPr>
              <a:defRPr sz="13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800" dirty="0"/>
              <a:t>throughout </a:t>
            </a:r>
          </a:p>
          <a:p>
            <a:pPr>
              <a:defRPr sz="13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800" dirty="0"/>
              <a:t>the whole</a:t>
            </a:r>
          </a:p>
          <a:p>
            <a:pPr>
              <a:defRPr sz="13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800" dirty="0"/>
              <a:t>year</a:t>
            </a:r>
          </a:p>
        </p:txBody>
      </p:sp>
      <p:pic>
        <p:nvPicPr>
          <p:cNvPr id="35" name="GIF New Logo.pdf" descr="GIF New Logo.pdf">
            <a:extLst>
              <a:ext uri="{FF2B5EF4-FFF2-40B4-BE49-F238E27FC236}">
                <a16:creationId xmlns:a16="http://schemas.microsoft.com/office/drawing/2014/main" id="{8AADEC30-81A0-82D2-6203-AAF3A0359EC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332723" y="65939"/>
            <a:ext cx="1787929" cy="957819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42172895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77D5FB-9A5A-0D7C-05A7-400E81E777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IRRAD / CHARM Irradiation Facilities (T08)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924316D-6733-9C87-5178-DF7CBFBE46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19.05.2025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A4956B-DD68-8AAE-05B1-D597A347CD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van Dijk | CERN beamlines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242B3F-4481-E2EA-48FA-C4050C27A2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3E973F6-92D4-F2B3-810D-BBB6FD9719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275" y="944128"/>
            <a:ext cx="9114310" cy="43895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B2BE14B-7978-CA7B-EC34-A47F7B1DF3B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857"/>
          <a:stretch/>
        </p:blipFill>
        <p:spPr>
          <a:xfrm>
            <a:off x="7859055" y="874272"/>
            <a:ext cx="4279375" cy="211537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9142872-8EEF-939B-B8B8-4F66BE155B0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2151"/>
          <a:stretch/>
        </p:blipFill>
        <p:spPr>
          <a:xfrm>
            <a:off x="53571" y="3824677"/>
            <a:ext cx="5235706" cy="2168260"/>
          </a:xfrm>
          <a:prstGeom prst="rect">
            <a:avLst/>
          </a:prstGeom>
        </p:spPr>
      </p:pic>
      <p:pic>
        <p:nvPicPr>
          <p:cNvPr id="9" name="Picture 8" descr="A picture containing logo&#10;&#10;Description automatically generated">
            <a:extLst>
              <a:ext uri="{FF2B5EF4-FFF2-40B4-BE49-F238E27FC236}">
                <a16:creationId xmlns:a16="http://schemas.microsoft.com/office/drawing/2014/main" id="{90DE1F61-7940-2528-C7CB-B81A84E30BF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6345" b="6802"/>
          <a:stretch/>
        </p:blipFill>
        <p:spPr>
          <a:xfrm>
            <a:off x="10906200" y="3148904"/>
            <a:ext cx="925614" cy="1046697"/>
          </a:xfrm>
          <a:prstGeom prst="rect">
            <a:avLst/>
          </a:prstGeom>
        </p:spPr>
      </p:pic>
      <p:pic>
        <p:nvPicPr>
          <p:cNvPr id="10" name="Picture 9" descr="Logo&#10;&#10;Description automatically generated">
            <a:extLst>
              <a:ext uri="{FF2B5EF4-FFF2-40B4-BE49-F238E27FC236}">
                <a16:creationId xmlns:a16="http://schemas.microsoft.com/office/drawing/2014/main" id="{0E8CFDDD-DC49-8165-D6C5-2ED267C540B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3351"/>
          <a:stretch/>
        </p:blipFill>
        <p:spPr>
          <a:xfrm>
            <a:off x="83514" y="2722790"/>
            <a:ext cx="2441642" cy="1046697"/>
          </a:xfrm>
          <a:prstGeom prst="rect">
            <a:avLst/>
          </a:prstGeom>
        </p:spPr>
      </p:pic>
      <p:pic>
        <p:nvPicPr>
          <p:cNvPr id="11" name="Picture 10" descr="A logo for a company&#10;&#10;Description automatically generated">
            <a:extLst>
              <a:ext uri="{FF2B5EF4-FFF2-40B4-BE49-F238E27FC236}">
                <a16:creationId xmlns:a16="http://schemas.microsoft.com/office/drawing/2014/main" id="{1BCEF966-D113-9976-8ECD-D8D25C3D69F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36579" y="5147588"/>
            <a:ext cx="959006" cy="1046697"/>
          </a:xfrm>
          <a:prstGeom prst="rect">
            <a:avLst/>
          </a:prstGeom>
        </p:spPr>
      </p:pic>
      <p:sp>
        <p:nvSpPr>
          <p:cNvPr id="12" name="TextBox 7">
            <a:extLst>
              <a:ext uri="{FF2B5EF4-FFF2-40B4-BE49-F238E27FC236}">
                <a16:creationId xmlns:a16="http://schemas.microsoft.com/office/drawing/2014/main" id="{967773CF-93A1-3AEB-0B5F-DE9BDC72533D}"/>
              </a:ext>
            </a:extLst>
          </p:cNvPr>
          <p:cNvSpPr txBox="1"/>
          <p:nvPr/>
        </p:nvSpPr>
        <p:spPr bwMode="auto">
          <a:xfrm>
            <a:off x="6853575" y="5579290"/>
            <a:ext cx="509265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b="1" dirty="0"/>
              <a:t>Testing of electronics components with heavy ion (Pb) beams (typically ~2w per year) on the T8 beam line.  </a:t>
            </a:r>
            <a:endParaRPr lang="en-GB" sz="1200" b="1" dirty="0"/>
          </a:p>
        </p:txBody>
      </p:sp>
    </p:spTree>
    <p:extLst>
      <p:ext uri="{BB962C8B-B14F-4D97-AF65-F5344CB8AC3E}">
        <p14:creationId xmlns:p14="http://schemas.microsoft.com/office/powerpoint/2010/main" val="22758312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0D190C2-A324-7A52-2AC2-C931ED64B7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38" y="988102"/>
            <a:ext cx="6572221" cy="51672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FB410FD-B6AE-CDD1-65FD-431E7EFD19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CERN Accelerator Complex 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F7FE78F-2204-78E8-2E8D-45058D201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19.05.2025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B8EAA2-C7FC-7801-9B6F-1B3B2728E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van Dijk | CERN Beamlines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99C6B1-AA24-FB56-99D3-34C8ABABB9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E37AED9-A6B2-57E8-FBB6-3FF74BD26F9D}"/>
                  </a:ext>
                </a:extLst>
              </p:cNvPr>
              <p:cNvSpPr txBox="1"/>
              <p:nvPr/>
            </p:nvSpPr>
            <p:spPr>
              <a:xfrm>
                <a:off x="6515160" y="1587509"/>
                <a:ext cx="552832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solidFill>
                      <a:srgbClr val="000000"/>
                    </a:solidFill>
                  </a:rPr>
                  <a:t>SPS: </a:t>
                </a:r>
                <a:r>
                  <a:rPr lang="en-US" sz="2000" dirty="0">
                    <a:solidFill>
                      <a:srgbClr val="2F2F2F"/>
                    </a:solidFill>
                  </a:rPr>
                  <a:t>protons @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400</m:t>
                    </m:r>
                    <m:r>
                      <m:rPr>
                        <m:sty m:val="p"/>
                      </m:rPr>
                      <a:rPr lang="en-US" sz="2000" b="0" i="0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GeV</m:t>
                    </m:r>
                    <m:r>
                      <a:rPr lang="en-US" sz="2000" b="0" i="0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sz="2000" b="0" i="0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c</m:t>
                    </m:r>
                  </m:oMath>
                </a14:m>
                <a:r>
                  <a:rPr lang="en-US" sz="2000" dirty="0">
                    <a:solidFill>
                      <a:srgbClr val="2F2F2F"/>
                    </a:solidFill>
                  </a:rPr>
                  <a:t> ions @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38</m:t>
                    </m:r>
                    <m:r>
                      <a:rPr lang="en-US" sz="2000" i="1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0</m:t>
                    </m:r>
                    <m:r>
                      <m:rPr>
                        <m:sty m:val="p"/>
                      </m:rPr>
                      <a:rPr lang="en-US" sz="200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GeV</m:t>
                    </m:r>
                    <m:r>
                      <a:rPr lang="en-US" sz="2000" b="0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000" b="0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𝑍</m:t>
                    </m:r>
                  </m:oMath>
                </a14:m>
                <a:endParaRPr lang="en-US" sz="2000" dirty="0">
                  <a:solidFill>
                    <a:srgbClr val="2F2F2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r>
                  <a:rPr lang="en-US" sz="2000" dirty="0">
                    <a:solidFill>
                      <a:srgbClr val="000000"/>
                    </a:solidFill>
                  </a:rPr>
                  <a:t>PS: </a:t>
                </a:r>
                <a:r>
                  <a:rPr lang="en-US" sz="2000" dirty="0">
                    <a:solidFill>
                      <a:srgbClr val="2F2F2F"/>
                    </a:solidFill>
                  </a:rPr>
                  <a:t>protons / ions @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24</m:t>
                    </m:r>
                    <m:r>
                      <m:rPr>
                        <m:sty m:val="p"/>
                      </m:rPr>
                      <a:rPr lang="en-US" sz="2000" b="0" i="0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GeV</m:t>
                    </m:r>
                    <m:r>
                      <a:rPr lang="en-US" sz="2000" b="0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000" b="0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𝑍</m:t>
                    </m:r>
                  </m:oMath>
                </a14:m>
                <a:endParaRPr lang="en-US" sz="20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E37AED9-A6B2-57E8-FBB6-3FF74BD26F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5160" y="1587509"/>
                <a:ext cx="5528320" cy="707886"/>
              </a:xfrm>
              <a:prstGeom prst="rect">
                <a:avLst/>
              </a:prstGeom>
              <a:blipFill>
                <a:blip r:embed="rId3"/>
                <a:stretch>
                  <a:fillRect l="-1213" t="-3419" b="-145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96A72FC6-79AD-2579-8756-0D84DE0450C4}"/>
                  </a:ext>
                </a:extLst>
              </p:cNvPr>
              <p:cNvSpPr txBox="1"/>
              <p:nvPr/>
            </p:nvSpPr>
            <p:spPr>
              <a:xfrm>
                <a:off x="6476999" y="2503782"/>
                <a:ext cx="5482382" cy="2185214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>
                    <a:solidFill>
                      <a:srgbClr val="000000"/>
                    </a:solidFill>
                  </a:rPr>
                  <a:t>Maximum momenta </a:t>
                </a:r>
                <a:r>
                  <a:rPr lang="en-US" sz="2000" dirty="0">
                    <a:solidFill>
                      <a:srgbClr val="000000"/>
                    </a:solidFill>
                  </a:rPr>
                  <a:t>available to the users in the PS/SPS Test Beam Facilities:</a:t>
                </a:r>
              </a:p>
              <a:p>
                <a:endParaRPr lang="en-US" sz="2000" dirty="0">
                  <a:solidFill>
                    <a:srgbClr val="000000"/>
                  </a:solidFill>
                </a:endParaRPr>
              </a:p>
              <a:p>
                <a:r>
                  <a:rPr lang="en-US" sz="1900" dirty="0">
                    <a:solidFill>
                      <a:srgbClr val="000000"/>
                    </a:solidFill>
                  </a:rPr>
                  <a:t>North Area </a:t>
                </a:r>
                <a:r>
                  <a:rPr lang="en-US" sz="1900" dirty="0">
                    <a:solidFill>
                      <a:srgbClr val="000000"/>
                    </a:solidFill>
                    <a:sym typeface="Wingdings" panose="05000000000000000000" pitchFamily="2" charset="2"/>
                  </a:rPr>
                  <a:t> </a:t>
                </a:r>
                <a14:m>
                  <m:oMath xmlns:m="http://schemas.openxmlformats.org/officeDocument/2006/math">
                    <m:r>
                      <a:rPr lang="en-US" sz="1900" i="1">
                        <a:solidFill>
                          <a:srgbClr val="2F2F2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lang="en-US" sz="1900" b="0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360</m:t>
                    </m:r>
                    <m:r>
                      <m:rPr>
                        <m:sty m:val="p"/>
                      </m:rPr>
                      <a:rPr lang="en-US" sz="1900" b="0" i="0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GeV</m:t>
                    </m:r>
                    <m:r>
                      <a:rPr lang="en-US" sz="1900" b="0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1900" b="0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n-US" sz="1900" dirty="0">
                    <a:solidFill>
                      <a:srgbClr val="000000"/>
                    </a:solidFill>
                  </a:rPr>
                  <a:t> (secondary beam)</a:t>
                </a:r>
              </a:p>
              <a:p>
                <a:r>
                  <a:rPr lang="en-US" sz="1900" dirty="0">
                    <a:solidFill>
                      <a:srgbClr val="000000"/>
                    </a:solidFill>
                  </a:rPr>
                  <a:t>	          or primary beams</a:t>
                </a:r>
              </a:p>
              <a:p>
                <a:endParaRPr lang="en-US" sz="1900" dirty="0">
                  <a:solidFill>
                    <a:srgbClr val="000000"/>
                  </a:solidFill>
                </a:endParaRPr>
              </a:p>
              <a:p>
                <a:r>
                  <a:rPr lang="en-US" sz="1900" dirty="0">
                    <a:solidFill>
                      <a:srgbClr val="000000"/>
                    </a:solidFill>
                  </a:rPr>
                  <a:t>East Area </a:t>
                </a:r>
                <a:r>
                  <a:rPr lang="en-US" sz="1900" dirty="0">
                    <a:solidFill>
                      <a:srgbClr val="000000"/>
                    </a:solidFill>
                    <a:sym typeface="Wingdings" pitchFamily="2" charset="2"/>
                  </a:rPr>
                  <a:t> </a:t>
                </a:r>
                <a14:m>
                  <m:oMath xmlns:m="http://schemas.openxmlformats.org/officeDocument/2006/math">
                    <m:r>
                      <a:rPr lang="en-US" sz="19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lang="en-US" sz="19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16</m:t>
                    </m:r>
                    <m:r>
                      <m:rPr>
                        <m:sty m:val="p"/>
                      </m:rPr>
                      <a:rPr lang="en-US" sz="19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GeV</m:t>
                    </m:r>
                  </m:oMath>
                </a14:m>
                <a:r>
                  <a:rPr lang="en-US" sz="1900" dirty="0">
                    <a:solidFill>
                      <a:srgbClr val="000000"/>
                    </a:solidFill>
                  </a:rPr>
                  <a:t>/</a:t>
                </a:r>
                <a14:m>
                  <m:oMath xmlns:m="http://schemas.openxmlformats.org/officeDocument/2006/math">
                    <m:r>
                      <a:rPr lang="en-US" sz="1900" i="1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n-US" sz="1900" dirty="0">
                    <a:solidFill>
                      <a:srgbClr val="000000"/>
                    </a:solidFill>
                  </a:rPr>
                  <a:t> (secondary beam only)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96A72FC6-79AD-2579-8756-0D84DE0450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6999" y="2503782"/>
                <a:ext cx="5482382" cy="2185214"/>
              </a:xfrm>
              <a:prstGeom prst="rect">
                <a:avLst/>
              </a:prstGeom>
              <a:blipFill>
                <a:blip r:embed="rId4"/>
                <a:stretch>
                  <a:fillRect l="-998" t="-1111" b="-3611"/>
                </a:stretch>
              </a:blipFill>
              <a:ln w="1270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118228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5C86CC-232C-6C5C-3F2C-F2BC0D58B2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850180-2C24-B5BC-4DF6-31ED8574D2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Proton Facility IRRAD (CERN EP) 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0AAEEF-F431-EFEB-3FFF-EFB12A8234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19.05.2025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7F1800-0D3F-3164-1DEF-584F154D71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van Dijk | CERN beamlines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54756B-7521-1400-E585-16EB62FE89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8F4163D-EA9A-362F-D5E2-CD99DFB3787F}"/>
              </a:ext>
            </a:extLst>
          </p:cNvPr>
          <p:cNvSpPr txBox="1">
            <a:spLocks/>
          </p:cNvSpPr>
          <p:nvPr/>
        </p:nvSpPr>
        <p:spPr>
          <a:xfrm>
            <a:off x="8077200" y="1064418"/>
            <a:ext cx="4010864" cy="510778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3050" indent="-3429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2"/>
                </a:solidFill>
              </a:rPr>
              <a:t>24 GeV/c protons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400ms spills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~8×10</a:t>
            </a:r>
            <a:r>
              <a:rPr lang="en-US" baseline="30000" dirty="0">
                <a:solidFill>
                  <a:schemeClr val="tx2"/>
                </a:solidFill>
              </a:rPr>
              <a:t>11</a:t>
            </a:r>
            <a:r>
              <a:rPr lang="en-US" dirty="0">
                <a:solidFill>
                  <a:schemeClr val="tx2"/>
                </a:solidFill>
              </a:rPr>
              <a:t> protons per spill</a:t>
            </a:r>
          </a:p>
          <a:p>
            <a:pPr marL="343050" indent="-3429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2"/>
                </a:solidFill>
              </a:rPr>
              <a:t>~1×10</a:t>
            </a:r>
            <a:r>
              <a:rPr lang="en-US" b="1" baseline="30000" dirty="0">
                <a:solidFill>
                  <a:schemeClr val="tx2"/>
                </a:solidFill>
              </a:rPr>
              <a:t>16</a:t>
            </a:r>
            <a:r>
              <a:rPr lang="en-US" b="1" dirty="0">
                <a:solidFill>
                  <a:schemeClr val="tx2"/>
                </a:solidFill>
              </a:rPr>
              <a:t> n</a:t>
            </a:r>
            <a:r>
              <a:rPr lang="en-US" b="1" baseline="-25000" dirty="0">
                <a:solidFill>
                  <a:schemeClr val="tx2"/>
                </a:solidFill>
              </a:rPr>
              <a:t>(1 MeV Si eq,)</a:t>
            </a:r>
            <a:r>
              <a:rPr lang="en-US" b="1" dirty="0">
                <a:solidFill>
                  <a:schemeClr val="tx2"/>
                </a:solidFill>
              </a:rPr>
              <a:t> / cm</a:t>
            </a:r>
            <a:r>
              <a:rPr lang="en-US" b="1" baseline="30000" dirty="0">
                <a:solidFill>
                  <a:schemeClr val="tx2"/>
                </a:solidFill>
              </a:rPr>
              <a:t>2</a:t>
            </a:r>
            <a:r>
              <a:rPr lang="en-US" b="1" dirty="0">
                <a:solidFill>
                  <a:schemeClr val="tx2"/>
                </a:solidFill>
              </a:rPr>
              <a:t> / w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beam spot 12x12mm2 FWHM</a:t>
            </a:r>
          </a:p>
          <a:p>
            <a:pPr marL="343050" indent="-3429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2"/>
                </a:solidFill>
              </a:rPr>
              <a:t>1 shuttle system </a:t>
            </a:r>
            <a:r>
              <a:rPr lang="en-US" sz="1500" b="0" dirty="0">
                <a:solidFill>
                  <a:schemeClr val="tx2"/>
                </a:solidFill>
              </a:rPr>
              <a:t>(small samples)</a:t>
            </a:r>
          </a:p>
          <a:p>
            <a:pPr marL="343050" indent="-3429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2"/>
                </a:solidFill>
              </a:rPr>
              <a:t>9 irradiation tables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6x room temperature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2x cold boxes (-25°C)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1x cryogenic setup (1.9K)</a:t>
            </a:r>
          </a:p>
          <a:p>
            <a:pPr marL="343050" indent="-3429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2"/>
                </a:solidFill>
              </a:rPr>
              <a:t> local user infrastructure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9B914BA-EF66-44F3-888E-22E53E0192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1230" y="3997513"/>
            <a:ext cx="6075442" cy="226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C9CED5D-478D-E5B7-AD56-957FB12B0E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8277" y="876304"/>
            <a:ext cx="7934949" cy="337245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AA1F2F2-80A6-E911-D580-49CD50801E9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36" y="5096717"/>
            <a:ext cx="1887758" cy="644324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6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9290321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D5AEDD-D0C1-574D-3747-FF05AE04D9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A59739-5B90-EEAA-76EA-384C0CF316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Mixed-Field Facility CHARM (CERN BE)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B8D8C2B-7414-1650-90FD-D86F84E1F2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19.05.2025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1A2FB6-FF0C-DE81-D346-34DDFC9CB6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van Dijk | CERN beamlines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EB0275-7F82-163F-257B-EC72240994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21453CB-9893-61EB-8057-040EB14063E7}"/>
              </a:ext>
            </a:extLst>
          </p:cNvPr>
          <p:cNvSpPr txBox="1">
            <a:spLocks/>
          </p:cNvSpPr>
          <p:nvPr/>
        </p:nvSpPr>
        <p:spPr>
          <a:xfrm>
            <a:off x="8071854" y="884941"/>
            <a:ext cx="3949732" cy="47291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3050" indent="-34290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tx2"/>
                </a:solidFill>
              </a:rPr>
              <a:t>Mixed-field radiation field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24 GeV/c p+ on target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various testing positions and radiation mixes available</a:t>
            </a:r>
          </a:p>
          <a:p>
            <a:pPr marL="343050" indent="-34290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tx2"/>
                </a:solidFill>
              </a:rPr>
              <a:t>TID ~500 Gy / w </a:t>
            </a:r>
            <a:r>
              <a:rPr lang="en-GB" b="0" dirty="0">
                <a:solidFill>
                  <a:schemeClr val="tx2"/>
                </a:solidFill>
              </a:rPr>
              <a:t>(typical)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individual dosimetry provided to each user </a:t>
            </a:r>
            <a:r>
              <a:rPr lang="en-GB" b="1" dirty="0">
                <a:solidFill>
                  <a:schemeClr val="tx2"/>
                </a:solidFill>
              </a:rPr>
              <a:t> </a:t>
            </a:r>
          </a:p>
          <a:p>
            <a:pPr marL="343050" indent="-34290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tx2"/>
                </a:solidFill>
              </a:rPr>
              <a:t>User equipment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setups hosted in standard 21” rack, moved in irradiation position by robotic conveyor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additional lower radiation intensity positions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mock-up for dry run available in the preparation room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0AE68B3-4511-2949-E7BB-B7323B9C0A95}"/>
              </a:ext>
            </a:extLst>
          </p:cNvPr>
          <p:cNvGrpSpPr>
            <a:grpSpLocks noChangeAspect="1"/>
          </p:cNvGrpSpPr>
          <p:nvPr/>
        </p:nvGrpSpPr>
        <p:grpSpPr>
          <a:xfrm>
            <a:off x="88724" y="885318"/>
            <a:ext cx="6288180" cy="3132000"/>
            <a:chOff x="65160" y="1017539"/>
            <a:chExt cx="6030840" cy="2979368"/>
          </a:xfrm>
        </p:grpSpPr>
        <p:pic>
          <p:nvPicPr>
            <p:cNvPr id="11" name="Picture 10" descr="A video game of a factory&#10;&#10;Description automatically generated">
              <a:extLst>
                <a:ext uri="{FF2B5EF4-FFF2-40B4-BE49-F238E27FC236}">
                  <a16:creationId xmlns:a16="http://schemas.microsoft.com/office/drawing/2014/main" id="{D4EB3CE1-1829-6D17-BA3E-4CFAEA89131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11577" b="7863"/>
            <a:stretch/>
          </p:blipFill>
          <p:spPr>
            <a:xfrm>
              <a:off x="65160" y="1017539"/>
              <a:ext cx="6030840" cy="2979368"/>
            </a:xfrm>
            <a:prstGeom prst="rect">
              <a:avLst/>
            </a:prstGeom>
          </p:spPr>
        </p:pic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51AD10B9-41F0-0EA1-46A2-BE01E7B69120}"/>
                </a:ext>
              </a:extLst>
            </p:cNvPr>
            <p:cNvCxnSpPr>
              <a:cxnSpLocks/>
            </p:cNvCxnSpPr>
            <p:nvPr/>
          </p:nvCxnSpPr>
          <p:spPr>
            <a:xfrm>
              <a:off x="421240" y="1393862"/>
              <a:ext cx="3363348" cy="749929"/>
            </a:xfrm>
            <a:prstGeom prst="line">
              <a:avLst/>
            </a:prstGeom>
            <a:ln w="19050" cap="flat" cmpd="sng" algn="ctr">
              <a:solidFill>
                <a:srgbClr val="FFD600"/>
              </a:solidFill>
              <a:prstDash val="dash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13" name="TextBox 13">
              <a:extLst>
                <a:ext uri="{FF2B5EF4-FFF2-40B4-BE49-F238E27FC236}">
                  <a16:creationId xmlns:a16="http://schemas.microsoft.com/office/drawing/2014/main" id="{F2CC2962-CF54-0810-4C0F-EFF1C2511F0B}"/>
                </a:ext>
              </a:extLst>
            </p:cNvPr>
            <p:cNvSpPr txBox="1"/>
            <p:nvPr/>
          </p:nvSpPr>
          <p:spPr>
            <a:xfrm rot="729257">
              <a:off x="391935" y="1151165"/>
              <a:ext cx="1039832" cy="25523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IT" b="1" dirty="0">
                  <a:solidFill>
                    <a:srgbClr val="FFD600"/>
                  </a:solidFill>
                </a:rPr>
                <a:t>T</a:t>
              </a:r>
              <a:r>
                <a:rPr lang="en-US" b="1" dirty="0">
                  <a:solidFill>
                    <a:srgbClr val="FFD600"/>
                  </a:solidFill>
                </a:rPr>
                <a:t>0</a:t>
              </a:r>
              <a:r>
                <a:rPr lang="en-IT" b="1" dirty="0">
                  <a:solidFill>
                    <a:srgbClr val="FFD600"/>
                  </a:solidFill>
                </a:rPr>
                <a:t>8 beam </a:t>
              </a:r>
            </a:p>
          </p:txBody>
        </p:sp>
        <p:sp>
          <p:nvSpPr>
            <p:cNvPr id="14" name="Sun 13">
              <a:extLst>
                <a:ext uri="{FF2B5EF4-FFF2-40B4-BE49-F238E27FC236}">
                  <a16:creationId xmlns:a16="http://schemas.microsoft.com/office/drawing/2014/main" id="{46126D88-8AD7-16D9-F0D8-B6C957E7A8DB}"/>
                </a:ext>
              </a:extLst>
            </p:cNvPr>
            <p:cNvSpPr/>
            <p:nvPr/>
          </p:nvSpPr>
          <p:spPr>
            <a:xfrm>
              <a:off x="3754342" y="1940096"/>
              <a:ext cx="485946" cy="485946"/>
            </a:xfrm>
            <a:prstGeom prst="sun">
              <a:avLst/>
            </a:prstGeom>
            <a:solidFill>
              <a:srgbClr val="FFD600">
                <a:alpha val="61231"/>
              </a:srgbClr>
            </a:solidFill>
            <a:ln>
              <a:solidFill>
                <a:srgbClr val="FFD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IT" b="1" dirty="0"/>
            </a:p>
          </p:txBody>
        </p:sp>
        <p:sp>
          <p:nvSpPr>
            <p:cNvPr id="15" name="TextBox 15">
              <a:extLst>
                <a:ext uri="{FF2B5EF4-FFF2-40B4-BE49-F238E27FC236}">
                  <a16:creationId xmlns:a16="http://schemas.microsoft.com/office/drawing/2014/main" id="{5FB2ADFA-2D17-BDD7-7792-33E0ECA82A55}"/>
                </a:ext>
              </a:extLst>
            </p:cNvPr>
            <p:cNvSpPr txBox="1"/>
            <p:nvPr/>
          </p:nvSpPr>
          <p:spPr>
            <a:xfrm>
              <a:off x="3450143" y="2526313"/>
              <a:ext cx="818531" cy="286591"/>
            </a:xfrm>
            <a:prstGeom prst="rect">
              <a:avLst/>
            </a:prstGeom>
            <a:solidFill>
              <a:schemeClr val="tx2">
                <a:alpha val="69831"/>
              </a:schemeClr>
            </a:solidFill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b="1" dirty="0">
                  <a:solidFill>
                    <a:srgbClr val="FFD600"/>
                  </a:solidFill>
                </a:rPr>
                <a:t>T</a:t>
              </a:r>
              <a:r>
                <a:rPr lang="en-IT" b="1" dirty="0">
                  <a:solidFill>
                    <a:srgbClr val="FFD600"/>
                  </a:solidFill>
                </a:rPr>
                <a:t>arget</a:t>
              </a:r>
            </a:p>
          </p:txBody>
        </p:sp>
        <p:sp>
          <p:nvSpPr>
            <p:cNvPr id="16" name="Cube 15">
              <a:extLst>
                <a:ext uri="{FF2B5EF4-FFF2-40B4-BE49-F238E27FC236}">
                  <a16:creationId xmlns:a16="http://schemas.microsoft.com/office/drawing/2014/main" id="{DF827B41-A6EE-3ED6-6293-AE9016B90CE0}"/>
                </a:ext>
              </a:extLst>
            </p:cNvPr>
            <p:cNvSpPr/>
            <p:nvPr/>
          </p:nvSpPr>
          <p:spPr>
            <a:xfrm>
              <a:off x="4916746" y="2345586"/>
              <a:ext cx="318499" cy="602648"/>
            </a:xfrm>
            <a:prstGeom prst="cube">
              <a:avLst/>
            </a:prstGeom>
            <a:solidFill>
              <a:schemeClr val="tx2"/>
            </a:solidFill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IT" dirty="0"/>
            </a:p>
          </p:txBody>
        </p:sp>
        <p:sp>
          <p:nvSpPr>
            <p:cNvPr id="17" name="TextBox 17">
              <a:extLst>
                <a:ext uri="{FF2B5EF4-FFF2-40B4-BE49-F238E27FC236}">
                  <a16:creationId xmlns:a16="http://schemas.microsoft.com/office/drawing/2014/main" id="{E44FEE3D-1623-B6C6-C3A2-5E55F4B17747}"/>
                </a:ext>
              </a:extLst>
            </p:cNvPr>
            <p:cNvSpPr txBox="1"/>
            <p:nvPr/>
          </p:nvSpPr>
          <p:spPr>
            <a:xfrm>
              <a:off x="4444086" y="2028444"/>
              <a:ext cx="1304164" cy="286591"/>
            </a:xfrm>
            <a:prstGeom prst="rect">
              <a:avLst/>
            </a:prstGeom>
            <a:solidFill>
              <a:schemeClr val="tx2">
                <a:alpha val="69831"/>
              </a:schemeClr>
            </a:solidFill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b="1" dirty="0">
                  <a:solidFill>
                    <a:srgbClr val="FFD600"/>
                  </a:solidFill>
                </a:rPr>
                <a:t>U</a:t>
              </a:r>
              <a:r>
                <a:rPr lang="en-IT" b="1" dirty="0">
                  <a:solidFill>
                    <a:srgbClr val="FFD600"/>
                  </a:solidFill>
                </a:rPr>
                <a:t>ser </a:t>
              </a:r>
              <a:r>
                <a:rPr lang="en-US" b="1" dirty="0">
                  <a:solidFill>
                    <a:srgbClr val="FFD600"/>
                  </a:solidFill>
                </a:rPr>
                <a:t>R</a:t>
              </a:r>
              <a:r>
                <a:rPr lang="en-IT" b="1" dirty="0">
                  <a:solidFill>
                    <a:srgbClr val="FFD600"/>
                  </a:solidFill>
                </a:rPr>
                <a:t>ack</a:t>
              </a:r>
            </a:p>
          </p:txBody>
        </p:sp>
      </p:grpSp>
      <p:pic>
        <p:nvPicPr>
          <p:cNvPr id="8" name="Picture 7" descr="A screenshot of a graph&#10;&#10;Description automatically generated">
            <a:extLst>
              <a:ext uri="{FF2B5EF4-FFF2-40B4-BE49-F238E27FC236}">
                <a16:creationId xmlns:a16="http://schemas.microsoft.com/office/drawing/2014/main" id="{B0DCEC11-CFB7-EF58-0631-A8F3AF564F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7409" y="4045811"/>
            <a:ext cx="3265858" cy="2117891"/>
          </a:xfrm>
          <a:prstGeom prst="rect">
            <a:avLst/>
          </a:prstGeom>
        </p:spPr>
      </p:pic>
      <p:pic>
        <p:nvPicPr>
          <p:cNvPr id="9" name="Picture 8" descr="A picture containing logo&#10;&#10;Description automatically generated">
            <a:extLst>
              <a:ext uri="{FF2B5EF4-FFF2-40B4-BE49-F238E27FC236}">
                <a16:creationId xmlns:a16="http://schemas.microsoft.com/office/drawing/2014/main" id="{C9EEF7DE-3884-13A6-1626-5A56BB49C40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6345" b="6802"/>
          <a:stretch/>
        </p:blipFill>
        <p:spPr>
          <a:xfrm>
            <a:off x="6626152" y="1424689"/>
            <a:ext cx="925614" cy="1046697"/>
          </a:xfrm>
          <a:prstGeom prst="rect">
            <a:avLst/>
          </a:prstGeom>
        </p:spPr>
      </p:pic>
      <p:pic>
        <p:nvPicPr>
          <p:cNvPr id="10" name="Picture 9" descr="A graph of a graph showing the number of electrons&#10;&#10;AI-generated content may be incorrect.">
            <a:extLst>
              <a:ext uri="{FF2B5EF4-FFF2-40B4-BE49-F238E27FC236}">
                <a16:creationId xmlns:a16="http://schemas.microsoft.com/office/drawing/2014/main" id="{C60F5872-E1B2-FA1A-4AEE-A521C32DBFB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76800" y="2892263"/>
            <a:ext cx="3000208" cy="3267832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23828229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B6182B-454B-8EA5-748F-3FA6DB065F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BC4B48B-DF81-15BA-80A3-916E9B1502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19.05.2025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CF64EE-9114-1477-F818-F97EC72A8C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van Dijk | CERN Beamlines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9E0487-7070-5B36-F24B-D54AC82615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6095A6BB-8715-7CC7-D6AE-4F5D4D7516EE}"/>
              </a:ext>
            </a:extLst>
          </p:cNvPr>
          <p:cNvSpPr txBox="1">
            <a:spLocks/>
          </p:cNvSpPr>
          <p:nvPr/>
        </p:nvSpPr>
        <p:spPr>
          <a:xfrm>
            <a:off x="407988" y="1124744"/>
            <a:ext cx="11784012" cy="460851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CERN offers a great variety of test beam options </a:t>
            </a:r>
            <a:r>
              <a:rPr lang="en-US" dirty="0"/>
              <a:t>and irradiation facilities</a:t>
            </a:r>
            <a:endParaRPr lang="en-GB" dirty="0"/>
          </a:p>
          <a:p>
            <a:pPr marL="666900" lvl="1" indent="-342900"/>
            <a:r>
              <a:rPr lang="en-GB" dirty="0"/>
              <a:t>Primary + secondary beams available in North area (≤ 400 GeV/c) and secondary in East Area (</a:t>
            </a:r>
            <a:r>
              <a:rPr lang="en-GB" b="0" i="0" dirty="0">
                <a:solidFill>
                  <a:srgbClr val="212529"/>
                </a:solidFill>
                <a:effectLst/>
                <a:latin typeface="Open Sans" panose="020B0606030504020204" pitchFamily="34" charset="0"/>
              </a:rPr>
              <a:t>≤ </a:t>
            </a:r>
            <a:r>
              <a:rPr lang="en-GB" dirty="0"/>
              <a:t>16 GeV/c)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Variety of irradiation facilities: SPS primary beam @ </a:t>
            </a:r>
            <a:r>
              <a:rPr lang="en-GB" dirty="0" err="1"/>
              <a:t>HiRadMat</a:t>
            </a:r>
            <a:r>
              <a:rPr lang="en-GB" dirty="0"/>
              <a:t> (440 GeV/c), mixed field </a:t>
            </a:r>
            <a:r>
              <a:rPr lang="el-GR" dirty="0"/>
              <a:t>μ</a:t>
            </a:r>
            <a:r>
              <a:rPr lang="en-US" dirty="0"/>
              <a:t>/</a:t>
            </a:r>
            <a:r>
              <a:rPr lang="el-GR" dirty="0"/>
              <a:t>γ</a:t>
            </a:r>
            <a:r>
              <a:rPr lang="en-US" dirty="0"/>
              <a:t> @ GIF++, </a:t>
            </a:r>
            <a:br>
              <a:rPr lang="en-US" dirty="0"/>
            </a:br>
            <a:r>
              <a:rPr lang="en-US" dirty="0"/>
              <a:t>PS primary beam @ IRRAD (28 GeV/c), mixed field @ CHARM (24 GeV/c beam on thick target)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For North and East Area beams: Please contact in advance </a:t>
            </a:r>
            <a:r>
              <a:rPr lang="en-GB" dirty="0">
                <a:solidFill>
                  <a:srgbClr val="2F2F2F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Sps.Coordinator@cern.ch</a:t>
            </a:r>
            <a:r>
              <a:rPr lang="en-GB" dirty="0">
                <a:solidFill>
                  <a:srgbClr val="2F2F2F"/>
                </a:solidFill>
              </a:rPr>
              <a:t> and </a:t>
            </a:r>
            <a:r>
              <a:rPr lang="en-GB" dirty="0">
                <a:solidFill>
                  <a:srgbClr val="2F2F2F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sba-operation@cern.ch</a:t>
            </a:r>
            <a:r>
              <a:rPr lang="en-GB" dirty="0">
                <a:solidFill>
                  <a:srgbClr val="2F2F2F"/>
                </a:solidFill>
              </a:rPr>
              <a:t> to optimally use your beam time and the facilities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F2F2F"/>
                </a:solidFill>
              </a:rPr>
              <a:t>Visit </a:t>
            </a:r>
            <a:r>
              <a:rPr lang="en-GB" dirty="0">
                <a:solidFill>
                  <a:srgbClr val="2F2F2F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https://ps-sps-coordination.web.cern.ch/ps-sps-coordination/</a:t>
            </a:r>
            <a:r>
              <a:rPr lang="en-GB" dirty="0">
                <a:solidFill>
                  <a:srgbClr val="2F2F2F"/>
                </a:solidFill>
              </a:rPr>
              <a:t> </a:t>
            </a:r>
            <a:r>
              <a:rPr lang="en-GB" dirty="0"/>
              <a:t>for the updated version of the schedule and other useful information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Subscribe to </a:t>
            </a:r>
            <a:r>
              <a:rPr lang="en-GB" i="1" dirty="0" err="1"/>
              <a:t>ps</a:t>
            </a:r>
            <a:r>
              <a:rPr lang="en-GB" i="1" dirty="0"/>
              <a:t>-</a:t>
            </a:r>
            <a:r>
              <a:rPr lang="en-GB" i="1" dirty="0" err="1"/>
              <a:t>sps</a:t>
            </a:r>
            <a:r>
              <a:rPr lang="en-GB" i="1" dirty="0"/>
              <a:t>-users</a:t>
            </a:r>
            <a:r>
              <a:rPr lang="en-GB" dirty="0"/>
              <a:t> </a:t>
            </a:r>
            <a:r>
              <a:rPr lang="en-GB" dirty="0">
                <a:hlinkClick r:id="rId5"/>
              </a:rPr>
              <a:t>e-group</a:t>
            </a:r>
            <a:endParaRPr lang="en-GB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Visit </a:t>
            </a:r>
            <a:r>
              <a:rPr lang="de-DE" sz="1800" dirty="0">
                <a:solidFill>
                  <a:srgbClr val="2F2F2F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https://be-dep-ea.web.cern.ch/experimental-areas/beamline-responsibles</a:t>
            </a:r>
            <a:r>
              <a:rPr lang="de-DE" sz="1800" dirty="0">
                <a:solidFill>
                  <a:srgbClr val="2F2F2F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for </a:t>
            </a:r>
            <a:r>
              <a:rPr lang="de-DE" sz="1800" dirty="0" err="1">
                <a:solidFill>
                  <a:srgbClr val="2F2F2F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further</a:t>
            </a:r>
            <a:r>
              <a:rPr lang="de-DE" sz="1800" dirty="0">
                <a:solidFill>
                  <a:srgbClr val="2F2F2F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de-DE" sz="1800" dirty="0" err="1">
                <a:solidFill>
                  <a:srgbClr val="2F2F2F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information</a:t>
            </a:r>
            <a:endParaRPr lang="de-DE" sz="1800" dirty="0">
              <a:solidFill>
                <a:srgbClr val="2F2F2F"/>
              </a:solidFill>
              <a:effectLst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2F2F2F"/>
                </a:solidFill>
                <a:cs typeface="Calibri" panose="020F0502020204030204" pitchFamily="34" charset="0"/>
              </a:rPr>
              <a:t>In </a:t>
            </a:r>
            <a:r>
              <a:rPr lang="de-DE" dirty="0" err="1">
                <a:solidFill>
                  <a:srgbClr val="2F2F2F"/>
                </a:solidFill>
                <a:cs typeface="Calibri" panose="020F0502020204030204" pitchFamily="34" charset="0"/>
              </a:rPr>
              <a:t>case</a:t>
            </a:r>
            <a:r>
              <a:rPr lang="de-DE" dirty="0">
                <a:solidFill>
                  <a:srgbClr val="2F2F2F"/>
                </a:solidFill>
                <a:cs typeface="Calibri" panose="020F0502020204030204" pitchFamily="34" charset="0"/>
              </a:rPr>
              <a:t> </a:t>
            </a:r>
            <a:r>
              <a:rPr lang="de-DE" dirty="0" err="1">
                <a:solidFill>
                  <a:srgbClr val="2F2F2F"/>
                </a:solidFill>
                <a:cs typeface="Calibri" panose="020F0502020204030204" pitchFamily="34" charset="0"/>
              </a:rPr>
              <a:t>of</a:t>
            </a:r>
            <a:r>
              <a:rPr lang="de-DE" dirty="0">
                <a:solidFill>
                  <a:srgbClr val="2F2F2F"/>
                </a:solidFill>
                <a:cs typeface="Calibri" panose="020F0502020204030204" pitchFamily="34" charset="0"/>
              </a:rPr>
              <a:t> </a:t>
            </a:r>
            <a:r>
              <a:rPr lang="de-DE" dirty="0" err="1">
                <a:solidFill>
                  <a:srgbClr val="2F2F2F"/>
                </a:solidFill>
                <a:cs typeface="Calibri" panose="020F0502020204030204" pitchFamily="34" charset="0"/>
              </a:rPr>
              <a:t>questions</a:t>
            </a:r>
            <a:r>
              <a:rPr lang="de-DE" dirty="0">
                <a:solidFill>
                  <a:srgbClr val="2F2F2F"/>
                </a:solidFill>
                <a:cs typeface="Calibri" panose="020F0502020204030204" pitchFamily="34" charset="0"/>
              </a:rPr>
              <a:t> – </a:t>
            </a:r>
            <a:r>
              <a:rPr lang="de-DE" dirty="0" err="1">
                <a:solidFill>
                  <a:srgbClr val="2F2F2F"/>
                </a:solidFill>
                <a:cs typeface="Calibri" panose="020F0502020204030204" pitchFamily="34" charset="0"/>
              </a:rPr>
              <a:t>don‘t</a:t>
            </a:r>
            <a:r>
              <a:rPr lang="de-DE" dirty="0">
                <a:solidFill>
                  <a:srgbClr val="2F2F2F"/>
                </a:solidFill>
                <a:cs typeface="Calibri" panose="020F0502020204030204" pitchFamily="34" charset="0"/>
              </a:rPr>
              <a:t> </a:t>
            </a:r>
            <a:r>
              <a:rPr lang="de-DE" dirty="0" err="1">
                <a:solidFill>
                  <a:srgbClr val="2F2F2F"/>
                </a:solidFill>
                <a:cs typeface="Calibri" panose="020F0502020204030204" pitchFamily="34" charset="0"/>
              </a:rPr>
              <a:t>hesitate</a:t>
            </a:r>
            <a:r>
              <a:rPr lang="de-DE" dirty="0">
                <a:solidFill>
                  <a:srgbClr val="2F2F2F"/>
                </a:solidFill>
                <a:cs typeface="Calibri" panose="020F0502020204030204" pitchFamily="34" charset="0"/>
              </a:rPr>
              <a:t> </a:t>
            </a:r>
            <a:r>
              <a:rPr lang="de-DE" dirty="0" err="1">
                <a:solidFill>
                  <a:srgbClr val="2F2F2F"/>
                </a:solidFill>
                <a:cs typeface="Calibri" panose="020F0502020204030204" pitchFamily="34" charset="0"/>
              </a:rPr>
              <a:t>to</a:t>
            </a:r>
            <a:r>
              <a:rPr lang="de-DE" dirty="0">
                <a:solidFill>
                  <a:srgbClr val="2F2F2F"/>
                </a:solidFill>
                <a:cs typeface="Calibri" panose="020F0502020204030204" pitchFamily="34" charset="0"/>
              </a:rPr>
              <a:t> </a:t>
            </a:r>
            <a:r>
              <a:rPr lang="de-DE" dirty="0" err="1">
                <a:solidFill>
                  <a:srgbClr val="2F2F2F"/>
                </a:solidFill>
                <a:cs typeface="Calibri" panose="020F0502020204030204" pitchFamily="34" charset="0"/>
              </a:rPr>
              <a:t>reach</a:t>
            </a:r>
            <a:r>
              <a:rPr lang="de-DE" dirty="0">
                <a:solidFill>
                  <a:srgbClr val="2F2F2F"/>
                </a:solidFill>
                <a:cs typeface="Calibri" panose="020F0502020204030204" pitchFamily="34" charset="0"/>
              </a:rPr>
              <a:t> out!! </a:t>
            </a:r>
            <a:endParaRPr lang="en-GB" dirty="0">
              <a:solidFill>
                <a:srgbClr val="2F2F2F"/>
              </a:solidFill>
            </a:endParaRPr>
          </a:p>
          <a:p>
            <a:pPr lvl="1" indent="0">
              <a:buFont typeface="Arial" charset="0"/>
              <a:buNone/>
            </a:pP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F8942CA-A5F0-168A-767F-4D2E61F77897}"/>
              </a:ext>
            </a:extLst>
          </p:cNvPr>
          <p:cNvSpPr txBox="1"/>
          <p:nvPr/>
        </p:nvSpPr>
        <p:spPr>
          <a:xfrm>
            <a:off x="2788203" y="5733256"/>
            <a:ext cx="6615594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800" i="1" dirty="0">
                <a:solidFill>
                  <a:srgbClr val="2F2F2F"/>
                </a:solidFill>
              </a:rPr>
              <a:t>Looking forward to seeing you at CERN!</a:t>
            </a:r>
          </a:p>
        </p:txBody>
      </p:sp>
    </p:spTree>
    <p:extLst>
      <p:ext uri="{BB962C8B-B14F-4D97-AF65-F5344CB8AC3E}">
        <p14:creationId xmlns:p14="http://schemas.microsoft.com/office/powerpoint/2010/main" val="219546516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2D3715-04CB-ED83-FA62-16B7957BEC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 slides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09C49C-C8C3-C502-651A-9E55B95AFD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EC6658AB-BE9D-1733-18A3-65191950D35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8349"/>
            <a:ext cx="631160" cy="365125"/>
          </a:xfrm>
        </p:spPr>
        <p:txBody>
          <a:bodyPr/>
          <a:lstStyle/>
          <a:p>
            <a:r>
              <a:rPr lang="de-DE" dirty="0"/>
              <a:t>19.05.2025</a:t>
            </a:r>
            <a:endParaRPr lang="en-US" dirty="0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45F26BE5-AEE0-1762-B66E-8E0015D10D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M. van Dijk | CERN Beamlines</a:t>
            </a:r>
          </a:p>
        </p:txBody>
      </p:sp>
    </p:spTree>
    <p:extLst>
      <p:ext uri="{BB962C8B-B14F-4D97-AF65-F5344CB8AC3E}">
        <p14:creationId xmlns:p14="http://schemas.microsoft.com/office/powerpoint/2010/main" val="354948235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0C3844-DEC3-51FF-C3F5-D48336A5AD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East Area Renovation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9354F08-1863-D87C-7565-723C8C71DB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19.05.2025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F1BB149-37B4-E8EA-EF4D-B219EBC0D0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van Dijk | CERN Beamlines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AB22A1-29E8-2F54-B8E5-984055D9A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67B462F-733B-9C93-BEB6-5075B350B5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85367" y="2868775"/>
            <a:ext cx="2564242" cy="213924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A680C56-C78B-D7C9-E7F5-98D35B0D847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0778"/>
          <a:stretch/>
        </p:blipFill>
        <p:spPr>
          <a:xfrm>
            <a:off x="8066630" y="1274259"/>
            <a:ext cx="4002586" cy="158098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CBBE07D-D647-91F7-D9A6-EE0196FF44E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14430" y="4241103"/>
            <a:ext cx="1666058" cy="156966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5BBEDE6-FB56-745F-718D-F881EC025366}"/>
              </a:ext>
            </a:extLst>
          </p:cNvPr>
          <p:cNvSpPr txBox="1"/>
          <p:nvPr/>
        </p:nvSpPr>
        <p:spPr>
          <a:xfrm>
            <a:off x="8957528" y="5536469"/>
            <a:ext cx="11385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2060"/>
                </a:solidFill>
              </a:rPr>
              <a:t>Energy storage unit</a:t>
            </a:r>
            <a:endParaRPr lang="en-GB" sz="1200" dirty="0">
              <a:solidFill>
                <a:srgbClr val="002060"/>
              </a:solidFill>
            </a:endParaRPr>
          </a:p>
        </p:txBody>
      </p:sp>
      <p:pic>
        <p:nvPicPr>
          <p:cNvPr id="11" name="Picture 10" descr="\\cern.ch\dfs\Users\t\tomma\Documents\Disk\Projects\East-Area\Q74 small.jpg">
            <a:extLst>
              <a:ext uri="{FF2B5EF4-FFF2-40B4-BE49-F238E27FC236}">
                <a16:creationId xmlns:a16="http://schemas.microsoft.com/office/drawing/2014/main" id="{05C21815-2A31-F691-C99E-80D85635293D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2708" y="4858129"/>
            <a:ext cx="1657908" cy="1307175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2B5904E-FB4F-8E5E-7731-D212633F8979}"/>
              </a:ext>
            </a:extLst>
          </p:cNvPr>
          <p:cNvSpPr txBox="1"/>
          <p:nvPr/>
        </p:nvSpPr>
        <p:spPr>
          <a:xfrm>
            <a:off x="10944547" y="5812911"/>
            <a:ext cx="1510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2060"/>
                </a:solidFill>
              </a:rPr>
              <a:t>New laminated Q74 magnet</a:t>
            </a:r>
            <a:endParaRPr lang="en-GB" sz="1200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ontent Placeholder 1">
                <a:extLst>
                  <a:ext uri="{FF2B5EF4-FFF2-40B4-BE49-F238E27FC236}">
                    <a16:creationId xmlns:a16="http://schemas.microsoft.com/office/drawing/2014/main" id="{CEA829B2-BB64-89C4-7FE5-9C6D5A837DF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35360" y="1047237"/>
                <a:ext cx="7704856" cy="5037581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800"/>
                  </a:spcBef>
                  <a:spcAft>
                    <a:spcPts val="400"/>
                  </a:spcAft>
                  <a:buFont typeface="Arial"/>
                  <a:buNone/>
                  <a:tabLst/>
                  <a:defRPr sz="2100" b="1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324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charset="0"/>
                  <a:buChar char="•"/>
                  <a:tabLst/>
                  <a:defRPr sz="18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 panose="020B0604020202020204" pitchFamily="34" charset="0"/>
                  <a:buChar char="•"/>
                  <a:tabLst/>
                  <a:defRPr sz="17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 charset="0"/>
                  <a:buChar char="•"/>
                  <a:tabLst/>
                  <a:defRPr sz="16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charset="0"/>
                  <a:buChar char="•"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dirty="0"/>
                  <a:t>The renovation was complected during LS2 and included:</a:t>
                </a:r>
              </a:p>
              <a:p>
                <a:pPr marL="666900" lvl="1" indent="-342900">
                  <a:buFont typeface="Arial" panose="020B0604020202020204" pitchFamily="34" charset="0"/>
                  <a:buChar char="•"/>
                </a:pPr>
                <a:r>
                  <a:rPr lang="en-GB" dirty="0"/>
                  <a:t>Full refurbishment of East Hall </a:t>
                </a:r>
                <a:r>
                  <a:rPr lang="en-GB" dirty="0">
                    <a:sym typeface="Wingdings" pitchFamily="2" charset="2"/>
                  </a:rPr>
                  <a:t>with its beamlines and infrastructures</a:t>
                </a:r>
              </a:p>
              <a:p>
                <a:pPr marL="990900" lvl="2" indent="-342900"/>
                <a:r>
                  <a:rPr lang="en-GB" sz="1800" dirty="0">
                    <a:sym typeface="Wingdings" pitchFamily="2" charset="2"/>
                  </a:rPr>
                  <a:t>Upgrade of heating/ventilation, improved thermal insulation, wall and roof cladding, separated cooling for primary and secondary beamlines</a:t>
                </a:r>
              </a:p>
              <a:p>
                <a:pPr marL="666900" lvl="1" indent="-342900">
                  <a:buFont typeface="Arial" panose="020B0604020202020204" pitchFamily="34" charset="0"/>
                  <a:buChar char="•"/>
                </a:pPr>
                <a:r>
                  <a:rPr lang="en-GB" dirty="0">
                    <a:sym typeface="Wingdings" pitchFamily="2" charset="2"/>
                  </a:rPr>
                  <a:t>Improved radiation protection</a:t>
                </a:r>
              </a:p>
              <a:p>
                <a:pPr marL="990900" lvl="2" indent="-342900"/>
                <a:r>
                  <a:rPr lang="en-GB" sz="1800" dirty="0">
                    <a:sym typeface="Wingdings" pitchFamily="2" charset="2"/>
                  </a:rPr>
                  <a:t>Improved equipment accessibility and faster repair times, primary beam dump just downstream of the primary target</a:t>
                </a:r>
              </a:p>
              <a:p>
                <a:pPr marL="666900" lvl="1" indent="-342900">
                  <a:buFont typeface="Arial" panose="020B0604020202020204" pitchFamily="34" charset="0"/>
                  <a:buChar char="•"/>
                </a:pPr>
                <a:r>
                  <a:rPr lang="en-GB" dirty="0">
                    <a:sym typeface="Wingdings" pitchFamily="2" charset="2"/>
                  </a:rPr>
                  <a:t>Change in the beamline layout</a:t>
                </a:r>
              </a:p>
              <a:p>
                <a:pPr marL="990900" lvl="2" indent="-342900"/>
                <a:r>
                  <a:rPr lang="en-GB" sz="1800" dirty="0">
                    <a:sym typeface="Wingdings" pitchFamily="2" charset="2"/>
                  </a:rPr>
                  <a:t>Higher maximal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  <a:sym typeface="Wingdings" pitchFamily="2" charset="2"/>
                      </a:rPr>
                      <m:t>𝑝</m:t>
                    </m:r>
                  </m:oMath>
                </a14:m>
                <a:r>
                  <a:rPr lang="en-GB" sz="1800" dirty="0">
                    <a:sym typeface="Wingdings" pitchFamily="2" charset="2"/>
                  </a:rPr>
                  <a:t> and improved selectivity of particle types</a:t>
                </a:r>
              </a:p>
              <a:p>
                <a:pPr marL="666900" lvl="1" indent="-342900">
                  <a:buFont typeface="Arial" panose="020B0604020202020204" pitchFamily="34" charset="0"/>
                  <a:buChar char="•"/>
                </a:pPr>
                <a:r>
                  <a:rPr lang="en-GB" dirty="0">
                    <a:sym typeface="Wingdings" pitchFamily="2" charset="2"/>
                  </a:rPr>
                  <a:t>Completely new magnet powering scheme</a:t>
                </a:r>
              </a:p>
              <a:p>
                <a:pPr marL="990900" lvl="2" indent="-342900"/>
                <a:r>
                  <a:rPr lang="en-GB" sz="1800" dirty="0">
                    <a:sym typeface="Wingdings" pitchFamily="2" charset="2"/>
                  </a:rPr>
                  <a:t>Cycled powering leading to reduction of annual power consumption from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  <a:sym typeface="Wingdings" pitchFamily="2" charset="2"/>
                      </a:rPr>
                      <m:t>11</m:t>
                    </m:r>
                  </m:oMath>
                </a14:m>
                <a:r>
                  <a:rPr lang="en-GB" sz="1800" dirty="0">
                    <a:sym typeface="Wingdings" pitchFamily="2" charset="2"/>
                  </a:rPr>
                  <a:t> to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  <a:sym typeface="Wingdings" pitchFamily="2" charset="2"/>
                      </a:rPr>
                      <m:t>0.6</m:t>
                    </m:r>
                    <m:r>
                      <m:rPr>
                        <m:sty m:val="p"/>
                      </m:rPr>
                      <a:rPr lang="en-US" sz="1800" b="0" i="0" smtClean="0">
                        <a:latin typeface="Cambria Math" panose="02040503050406030204" pitchFamily="18" charset="0"/>
                        <a:sym typeface="Wingdings" pitchFamily="2" charset="2"/>
                      </a:rPr>
                      <m:t>GWh</m:t>
                    </m:r>
                  </m:oMath>
                </a14:m>
                <a:endParaRPr lang="en-GB" sz="1800" dirty="0">
                  <a:sym typeface="Wingdings" pitchFamily="2" charset="2"/>
                </a:endParaRPr>
              </a:p>
              <a:p>
                <a:pPr marL="990900" lvl="2" indent="-342900"/>
                <a:r>
                  <a:rPr lang="en-GB" sz="1800" dirty="0">
                    <a:sym typeface="Wingdings" pitchFamily="2" charset="2"/>
                  </a:rPr>
                  <a:t>Less magnet types for better maintenance</a:t>
                </a:r>
              </a:p>
            </p:txBody>
          </p:sp>
        </mc:Choice>
        <mc:Fallback xmlns="">
          <p:sp>
            <p:nvSpPr>
              <p:cNvPr id="13" name="Content Placeholder 1">
                <a:extLst>
                  <a:ext uri="{FF2B5EF4-FFF2-40B4-BE49-F238E27FC236}">
                    <a16:creationId xmlns:a16="http://schemas.microsoft.com/office/drawing/2014/main" id="{CEA829B2-BB64-89C4-7FE5-9C6D5A837D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360" y="1047237"/>
                <a:ext cx="7704856" cy="5037581"/>
              </a:xfrm>
              <a:prstGeom prst="rect">
                <a:avLst/>
              </a:prstGeom>
              <a:blipFill>
                <a:blip r:embed="rId6"/>
                <a:stretch>
                  <a:fillRect l="-1978" t="-2421" r="-15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 descr="Logo East Area Renovation.jpeg">
            <a:extLst>
              <a:ext uri="{FF2B5EF4-FFF2-40B4-BE49-F238E27FC236}">
                <a16:creationId xmlns:a16="http://schemas.microsoft.com/office/drawing/2014/main" id="{78116CBA-24F5-8C37-CE10-F2DA7D8F978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49098" y="190776"/>
            <a:ext cx="1257978" cy="801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998849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C4390E-AAD0-5C25-FAFC-BEA67AC350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Beam Instrumentation in the North and East Area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6F8BEF6-ADDD-1896-8FBE-46E34632C8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19.05.2025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980781-E411-8E64-8827-DF03AE9D00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van Dijk | CERN Beamlines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4FFACF-87B0-7714-DC0C-FB9115186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2">
                <a:extLst>
                  <a:ext uri="{FF2B5EF4-FFF2-40B4-BE49-F238E27FC236}">
                    <a16:creationId xmlns:a16="http://schemas.microsoft.com/office/drawing/2014/main" id="{26359290-6DF4-0778-40A4-BF15D562500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83199" y="1064418"/>
                <a:ext cx="11376025" cy="4729163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800"/>
                  </a:spcBef>
                  <a:spcAft>
                    <a:spcPts val="400"/>
                  </a:spcAft>
                  <a:buFont typeface="Arial"/>
                  <a:buNone/>
                  <a:tabLst/>
                  <a:defRPr sz="2100" b="1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2385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charset="0"/>
                  <a:buChar char="•"/>
                  <a:tabLst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7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600" kern="1200">
                    <a:solidFill>
                      <a:schemeClr val="accent6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43050" indent="-342900">
                  <a:buFont typeface="Arial" panose="020B0604020202020204" pitchFamily="34" charset="0"/>
                  <a:buChar char="•"/>
                </a:pPr>
                <a:r>
                  <a:rPr lang="en-US" b="1" dirty="0">
                    <a:solidFill>
                      <a:schemeClr val="tx2"/>
                    </a:solidFill>
                  </a:rPr>
                  <a:t>Threshold Cherenkov gas counters (XCET) and CEDARs</a:t>
                </a:r>
                <a:r>
                  <a:rPr 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dirty="0">
                    <a:solidFill>
                      <a:schemeClr val="tx2"/>
                    </a:solidFill>
                    <a:sym typeface="Wingdings" pitchFamily="2" charset="2"/>
                  </a:rPr>
                  <a:t></a:t>
                </a:r>
                <a:r>
                  <a:rPr lang="en-US" dirty="0">
                    <a:solidFill>
                      <a:schemeClr val="tx2"/>
                    </a:solidFill>
                  </a:rPr>
                  <a:t> used for particle tagging</a:t>
                </a:r>
              </a:p>
              <a:p>
                <a:pPr marL="666750" lvl="1" indent="-342900">
                  <a:spcBef>
                    <a:spcPts val="300"/>
                  </a:spcBef>
                  <a:spcAft>
                    <a:spcPts val="200"/>
                  </a:spcAft>
                  <a:buSzPct val="100000"/>
                </a:pPr>
                <a:r>
                  <a:rPr lang="en-US" dirty="0">
                    <a:solidFill>
                      <a:schemeClr val="tx2"/>
                    </a:solidFill>
                  </a:rPr>
                  <a:t>In the East Area new high pressure XCETs are available that go up to </a:t>
                </a:r>
                <a14:m>
                  <m:oMath xmlns:m="http://schemas.openxmlformats.org/officeDocument/2006/math">
                    <m:r>
                      <a:rPr lang="en-US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15</m:t>
                    </m:r>
                    <m:r>
                      <m:rPr>
                        <m:sty m:val="p"/>
                      </m:rPr>
                      <a:rPr lang="en-US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bar</m:t>
                    </m:r>
                  </m:oMath>
                </a14:m>
                <a:endParaRPr lang="en-US" b="0" dirty="0">
                  <a:solidFill>
                    <a:schemeClr val="tx2"/>
                  </a:solidFill>
                </a:endParaRPr>
              </a:p>
              <a:p>
                <a:pPr marL="666750" lvl="1" indent="-342900">
                  <a:spcBef>
                    <a:spcPts val="300"/>
                  </a:spcBef>
                  <a:spcAft>
                    <a:spcPts val="200"/>
                  </a:spcAft>
                  <a:buSzPct val="100000"/>
                </a:pPr>
                <a:r>
                  <a:rPr lang="en-US" dirty="0">
                    <a:solidFill>
                      <a:schemeClr val="tx2"/>
                    </a:solidFill>
                  </a:rPr>
                  <a:t>Refrigerant gases like </a:t>
                </a:r>
                <a:r>
                  <a:rPr lang="en-US" dirty="0">
                    <a:solidFill>
                      <a:srgbClr val="2F2F2F"/>
                    </a:solidFill>
                    <a:hlinkClick r:id="rId2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R218</a:t>
                </a:r>
                <a:r>
                  <a:rPr lang="en-US" dirty="0">
                    <a:solidFill>
                      <a:schemeClr val="tx2"/>
                    </a:solidFill>
                  </a:rPr>
                  <a:t> and </a:t>
                </a:r>
                <a:r>
                  <a:rPr lang="en-US" dirty="0">
                    <a:solidFill>
                      <a:srgbClr val="2F2F2F"/>
                    </a:solidFill>
                    <a:hlinkClick r:id="rId3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R134a</a:t>
                </a:r>
                <a:r>
                  <a:rPr lang="en-US" dirty="0">
                    <a:solidFill>
                      <a:schemeClr val="tx2"/>
                    </a:solidFill>
                  </a:rPr>
                  <a:t> can be used for low momenta particle tagging</a:t>
                </a:r>
                <a:endParaRPr lang="en-US" b="1" dirty="0">
                  <a:solidFill>
                    <a:schemeClr val="tx2"/>
                  </a:solidFill>
                </a:endParaRPr>
              </a:p>
              <a:p>
                <a:pPr marL="343050" indent="-342900">
                  <a:buFont typeface="Arial" panose="020B0604020202020204" pitchFamily="34" charset="0"/>
                  <a:buChar char="•"/>
                </a:pPr>
                <a:r>
                  <a:rPr lang="en-US" b="1" dirty="0">
                    <a:solidFill>
                      <a:schemeClr val="tx2"/>
                    </a:solidFill>
                  </a:rPr>
                  <a:t>Beam profile &amp; intensity monitors:</a:t>
                </a:r>
              </a:p>
              <a:p>
                <a:pPr marL="666750" lvl="1" indent="-342900">
                  <a:buSzPct val="100000"/>
                </a:pPr>
                <a:r>
                  <a:rPr lang="en-US" dirty="0">
                    <a:solidFill>
                      <a:schemeClr val="tx2"/>
                    </a:solidFill>
                  </a:rPr>
                  <a:t>Scintillators &amp; Analog / Delay Multi Wire Chambers are installed in several positions along the beamlines</a:t>
                </a:r>
              </a:p>
              <a:p>
                <a:pPr marL="666750" lvl="1" indent="-342900">
                  <a:buSzPct val="100000"/>
                </a:pPr>
                <a:r>
                  <a:rPr lang="en-US" dirty="0">
                    <a:solidFill>
                      <a:schemeClr val="tx2"/>
                    </a:solidFill>
                  </a:rPr>
                  <a:t>In the East Area Scintillating </a:t>
                </a:r>
                <a:r>
                  <a:rPr lang="en-US" dirty="0" err="1">
                    <a:solidFill>
                      <a:schemeClr val="tx2"/>
                    </a:solidFill>
                  </a:rPr>
                  <a:t>Fibre</a:t>
                </a:r>
                <a:r>
                  <a:rPr lang="en-US" dirty="0">
                    <a:solidFill>
                      <a:schemeClr val="tx2"/>
                    </a:solidFill>
                  </a:rPr>
                  <a:t> Hodoscopes (XBPF) are used as profile monitors</a:t>
                </a:r>
              </a:p>
              <a:p>
                <a:pPr marL="666750" lvl="1" indent="-342900">
                  <a:buSzPct val="100000"/>
                </a:pPr>
                <a:r>
                  <a:rPr lang="en-US" dirty="0">
                    <a:solidFill>
                      <a:srgbClr val="2F2F2F"/>
                    </a:solidFill>
                  </a:rPr>
                  <a:t>As part of the consolidation efforts under NACONS all Analog / Delay Wire Chambers will be replaced by XBPFs</a:t>
                </a:r>
              </a:p>
              <a:p>
                <a:pPr marL="343050" indent="-342900">
                  <a:buFont typeface="Arial" panose="020B0604020202020204" pitchFamily="34" charset="0"/>
                  <a:buChar char="•"/>
                </a:pPr>
                <a:r>
                  <a:rPr lang="en-US" b="1" dirty="0">
                    <a:solidFill>
                      <a:schemeClr val="tx2"/>
                    </a:solidFill>
                  </a:rPr>
                  <a:t>FISC scanners (only North Area):</a:t>
                </a:r>
              </a:p>
              <a:p>
                <a:pPr marL="666900" lvl="1" indent="-34290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tx2"/>
                    </a:solidFill>
                  </a:rPr>
                  <a:t>Precise slower profile monitors</a:t>
                </a:r>
              </a:p>
              <a:p>
                <a:pPr marL="666900" lvl="1" indent="-34290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tx2"/>
                    </a:solidFill>
                  </a:rPr>
                  <a:t>Can also be used for measurements of beam divergence</a:t>
                </a:r>
              </a:p>
              <a:p>
                <a:pPr marL="150"/>
                <a:endParaRPr lang="en-US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6" name="Content Placeholder 2">
                <a:extLst>
                  <a:ext uri="{FF2B5EF4-FFF2-40B4-BE49-F238E27FC236}">
                    <a16:creationId xmlns:a16="http://schemas.microsoft.com/office/drawing/2014/main" id="{26359290-6DF4-0778-40A4-BF15D56250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199" y="1064418"/>
                <a:ext cx="11376025" cy="4729163"/>
              </a:xfrm>
              <a:prstGeom prst="rect">
                <a:avLst/>
              </a:prstGeom>
              <a:blipFill>
                <a:blip r:embed="rId4"/>
                <a:stretch>
                  <a:fillRect l="-1340" t="-2581" r="-5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 descr="Chart, histogram&#10;&#10;Description automatically generated">
            <a:extLst>
              <a:ext uri="{FF2B5EF4-FFF2-40B4-BE49-F238E27FC236}">
                <a16:creationId xmlns:a16="http://schemas.microsoft.com/office/drawing/2014/main" id="{472B56ED-3EFD-8353-7AEA-D983F73F7F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28549" y="3805411"/>
            <a:ext cx="4619624" cy="2389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187535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D00FFD-8461-6E00-615E-9F91F04DB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Telescopes in CERN North Area (SPS)</a:t>
            </a:r>
            <a:br>
              <a:rPr lang="en-US" dirty="0"/>
            </a:b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9F72265-565B-34A2-3B18-32BE15E05B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19.05.2025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23A90B-A75B-C918-8952-2989935E7F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van Dijk | CERN Beamlines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B27397-2C2C-E36B-62B2-83B5D12F0B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Shape 3">
                <a:extLst>
                  <a:ext uri="{FF2B5EF4-FFF2-40B4-BE49-F238E27FC236}">
                    <a16:creationId xmlns:a16="http://schemas.microsoft.com/office/drawing/2014/main" id="{B1A17A57-B6C5-6A88-2779-94C1CD76FE68}"/>
                  </a:ext>
                </a:extLst>
              </p:cNvPr>
              <p:cNvSpPr txBox="1"/>
              <p:nvPr/>
            </p:nvSpPr>
            <p:spPr>
              <a:xfrm>
                <a:off x="247972" y="912731"/>
                <a:ext cx="8210227" cy="5183270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defPPr>
                  <a:defRPr lang="en-US"/>
                </a:defPPr>
                <a:lvl1pPr marL="342900" indent="-342900">
                  <a:lnSpc>
                    <a:spcPct val="90000"/>
                  </a:lnSpc>
                  <a:spcBef>
                    <a:spcPts val="1800"/>
                  </a:spcBef>
                  <a:spcAft>
                    <a:spcPts val="400"/>
                  </a:spcAft>
                  <a:buFont typeface="Arial" panose="020B0604020202020204" pitchFamily="34" charset="0"/>
                  <a:buChar char="•"/>
                  <a:tabLst/>
                  <a:defRPr sz="2100" b="1">
                    <a:solidFill>
                      <a:schemeClr val="tx2"/>
                    </a:solidFill>
                  </a:defRPr>
                </a:lvl1pPr>
                <a:lvl2pPr marL="666900" lvl="1" indent="-342900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>
                    <a:solidFill>
                      <a:schemeClr val="tx2"/>
                    </a:solidFill>
                  </a:defRPr>
                </a:lvl2pPr>
                <a:lvl3pPr marL="990900" lvl="2" indent="-342900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 panose="020B0604020202020204" pitchFamily="34" charset="0"/>
                  <a:buChar char="•"/>
                  <a:tabLst/>
                  <a:defRPr>
                    <a:solidFill>
                      <a:schemeClr val="tx2"/>
                    </a:solidFill>
                  </a:defRPr>
                </a:lvl3pPr>
                <a:lvl4pPr marL="972000" indent="-324000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 charset="0"/>
                  <a:buChar char="•"/>
                  <a:tabLst/>
                  <a:defRPr sz="1600">
                    <a:solidFill>
                      <a:schemeClr val="tx2"/>
                    </a:solidFill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charset="0"/>
                  <a:buChar char="•"/>
                  <a:defRPr sz="1600">
                    <a:solidFill>
                      <a:schemeClr val="tx2">
                        <a:lumMod val="50000"/>
                      </a:schemeClr>
                    </a:solidFill>
                  </a:defRPr>
                </a:lvl5pPr>
                <a:lvl6pPr marL="2514600" indent="-228600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</a:lvl6pPr>
                <a:lvl7pPr marL="2971800" indent="-228600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</a:lvl7pPr>
                <a:lvl8pPr marL="3429000" indent="-228600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</a:lvl8pPr>
                <a:lvl9pPr marL="3886200" indent="-228600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</a:lvl9pPr>
              </a:lstStyle>
              <a:p>
                <a:r>
                  <a:rPr lang="en-US" sz="2000" dirty="0"/>
                  <a:t>Two telescopes installed permanently (not managed by BE-EA):</a:t>
                </a:r>
              </a:p>
              <a:p>
                <a:pPr lvl="1"/>
                <a:r>
                  <a:rPr lang="en-US" dirty="0"/>
                  <a:t>ACONITE in H6A</a:t>
                </a:r>
              </a:p>
              <a:p>
                <a:pPr lvl="1"/>
                <a:r>
                  <a:rPr lang="en-US" dirty="0"/>
                  <a:t>AIDA telescope in H6B</a:t>
                </a:r>
              </a:p>
              <a:p>
                <a:pPr lvl="1"/>
                <a:r>
                  <a:rPr lang="en-US" dirty="0"/>
                  <a:t>A mobile telescope AZALEA is also available</a:t>
                </a:r>
              </a:p>
              <a:p>
                <a:pPr lvl="1"/>
                <a:r>
                  <a:rPr lang="en-GB" b="1" dirty="0"/>
                  <a:t>Contact: Andre </a:t>
                </a:r>
                <a:r>
                  <a:rPr lang="en-GB" b="1" dirty="0" err="1"/>
                  <a:t>Rummler</a:t>
                </a:r>
                <a:r>
                  <a:rPr lang="en-GB" b="1" dirty="0"/>
                  <a:t> or PS/SPS physics coordinator</a:t>
                </a:r>
                <a:endParaRPr lang="en-US" dirty="0"/>
              </a:p>
              <a:p>
                <a:r>
                  <a:rPr lang="en-US" sz="2000" dirty="0"/>
                  <a:t>Properties:</a:t>
                </a:r>
              </a:p>
              <a:p>
                <a:pPr lvl="1"/>
                <a:r>
                  <a:rPr lang="en-US" dirty="0"/>
                  <a:t>6 Mimosa-26 planes</a:t>
                </a:r>
              </a:p>
              <a:p>
                <a:pPr lvl="1"/>
                <a:r>
                  <a:rPr lang="en-US" dirty="0"/>
                  <a:t>TLU/EUDAQ based</a:t>
                </a:r>
              </a:p>
              <a:p>
                <a:pPr lvl="1"/>
                <a:r>
                  <a:rPr lang="en-US" dirty="0"/>
                  <a:t>Dedicated remote control PCs in control huts </a:t>
                </a:r>
              </a:p>
              <a:p>
                <a:pPr lvl="1"/>
                <a:r>
                  <a:rPr lang="en-US" dirty="0"/>
                  <a:t>High degree of usage and increasingly simultaneously</a:t>
                </a:r>
              </a:p>
              <a:p>
                <a:pPr lvl="1"/>
                <a:r>
                  <a:rPr lang="en-US" dirty="0"/>
                  <a:t>Separate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dirty="0"/>
                  <a:t> table can be booked and installed behind telescopes serving larger DUTs</a:t>
                </a:r>
              </a:p>
              <a:p>
                <a:pPr lvl="1"/>
                <a:r>
                  <a:rPr lang="en-US" dirty="0"/>
                  <a:t>Remote controlled high voltage (ISEG modules with 8 channels up to 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−500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V</m:t>
                    </m:r>
                  </m:oMath>
                </a14:m>
                <a:r>
                  <a:rPr lang="en-US" dirty="0"/>
                  <a:t> and 8 channels up to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20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00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V</m:t>
                    </m:r>
                  </m:oMath>
                </a14:m>
                <a:r>
                  <a:rPr lang="en-US" dirty="0"/>
                  <a:t>)</a:t>
                </a:r>
              </a:p>
            </p:txBody>
          </p:sp>
        </mc:Choice>
        <mc:Fallback xmlns="">
          <p:sp>
            <p:nvSpPr>
              <p:cNvPr id="6" name="TextShape 3">
                <a:extLst>
                  <a:ext uri="{FF2B5EF4-FFF2-40B4-BE49-F238E27FC236}">
                    <a16:creationId xmlns:a16="http://schemas.microsoft.com/office/drawing/2014/main" id="{B1A17A57-B6C5-6A88-2779-94C1CD76FE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972" y="912731"/>
                <a:ext cx="8210227" cy="5183270"/>
              </a:xfrm>
              <a:prstGeom prst="rect">
                <a:avLst/>
              </a:prstGeom>
              <a:blipFill>
                <a:blip r:embed="rId2"/>
                <a:stretch>
                  <a:fillRect l="-1783" t="-2000" b="-21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 descr="A picture containing cluttered&#10;&#10;Description automatically generated">
            <a:extLst>
              <a:ext uri="{FF2B5EF4-FFF2-40B4-BE49-F238E27FC236}">
                <a16:creationId xmlns:a16="http://schemas.microsoft.com/office/drawing/2014/main" id="{6ACC955A-0E5E-D5D4-728B-D4F8CBE8DC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18215" y="1027222"/>
            <a:ext cx="3388544" cy="2541408"/>
          </a:xfrm>
          <a:prstGeom prst="rect">
            <a:avLst/>
          </a:prstGeom>
        </p:spPr>
      </p:pic>
      <p:pic>
        <p:nvPicPr>
          <p:cNvPr id="8" name="Picture 7" descr="A picture containing indoor, cluttered, messy&#10;&#10;Description automatically generated">
            <a:extLst>
              <a:ext uri="{FF2B5EF4-FFF2-40B4-BE49-F238E27FC236}">
                <a16:creationId xmlns:a16="http://schemas.microsoft.com/office/drawing/2014/main" id="{CF224530-F2A4-576E-0F37-37DBDB376F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18215" y="3661246"/>
            <a:ext cx="3427807" cy="257085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37C820C-8311-1482-9005-9241CF71BE10}"/>
              </a:ext>
            </a:extLst>
          </p:cNvPr>
          <p:cNvSpPr txBox="1"/>
          <p:nvPr/>
        </p:nvSpPr>
        <p:spPr>
          <a:xfrm>
            <a:off x="10317398" y="3098744"/>
            <a:ext cx="658200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H6A</a:t>
            </a:r>
            <a:endParaRPr lang="el-G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4534CED-B37A-A006-3098-A7BC4AEC2FC0}"/>
              </a:ext>
            </a:extLst>
          </p:cNvPr>
          <p:cNvSpPr txBox="1"/>
          <p:nvPr/>
        </p:nvSpPr>
        <p:spPr>
          <a:xfrm>
            <a:off x="11209964" y="5461446"/>
            <a:ext cx="658200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H6B</a:t>
            </a:r>
            <a:endParaRPr lang="el-G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7806425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F1D7C7-4FD7-C255-1B41-0705D316D4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Large aperture magnets for tests with beam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F5870BD-B627-C517-0D52-A0511AE065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19.05.2025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1620A5-4644-2E56-410E-91025BEED4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van Dijk | CERN Beamlines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1E9472-A1E4-5E43-AC65-6118A2473C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6" name="Content Placeholder 6">
            <a:extLst>
              <a:ext uri="{FF2B5EF4-FFF2-40B4-BE49-F238E27FC236}">
                <a16:creationId xmlns:a16="http://schemas.microsoft.com/office/drawing/2014/main" id="{E6244D07-5F86-C3FE-6176-5D3888AB89A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44326" y="1545704"/>
            <a:ext cx="3073701" cy="181128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F80D669-0FFC-AD8B-F3D2-8869AC9D31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01742" y="1327921"/>
            <a:ext cx="2382832" cy="318056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D1E74C6-F070-6F9D-E7A1-38B50D0B24A8}"/>
                  </a:ext>
                </a:extLst>
              </p:cNvPr>
              <p:cNvSpPr txBox="1"/>
              <p:nvPr/>
            </p:nvSpPr>
            <p:spPr>
              <a:xfrm>
                <a:off x="4259262" y="1613135"/>
                <a:ext cx="3053172" cy="16312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b="1" dirty="0">
                    <a:solidFill>
                      <a:srgbClr val="000000"/>
                    </a:solidFill>
                  </a:rPr>
                  <a:t>GOLIATH</a:t>
                </a:r>
              </a:p>
              <a:p>
                <a:pPr marL="285750" indent="-285750">
                  <a:buFont typeface="Arial"/>
                  <a:buChar char="•"/>
                </a:pPr>
                <a:r>
                  <a:rPr lang="en-GB" sz="2000" dirty="0">
                    <a:solidFill>
                      <a:srgbClr val="000000"/>
                    </a:solidFill>
                  </a:rPr>
                  <a:t>EHN1, H4 beamline</a:t>
                </a:r>
              </a:p>
              <a:p>
                <a:pPr marL="285750" indent="-285750">
                  <a:buFont typeface="Arial"/>
                  <a:buChar char="•"/>
                </a:pPr>
                <a:r>
                  <a:rPr lang="en-GB" sz="2000" dirty="0">
                    <a:solidFill>
                      <a:srgbClr val="000000"/>
                    </a:solidFill>
                  </a:rPr>
                  <a:t>Large classical dipole</a:t>
                </a:r>
              </a:p>
              <a:p>
                <a:pPr marL="285750" indent="-285750">
                  <a:buFont typeface="Arial"/>
                  <a:buChar char="•"/>
                </a:pP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160</m:t>
                    </m:r>
                    <m:r>
                      <a:rPr lang="en-US" sz="20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×240×360</m:t>
                    </m:r>
                    <m:sSup>
                      <m:sSupPr>
                        <m:ctrlPr>
                          <a:rPr lang="en-US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cm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en-GB" sz="2000" dirty="0">
                  <a:solidFill>
                    <a:srgbClr val="000000"/>
                  </a:solidFill>
                </a:endParaRPr>
              </a:p>
              <a:p>
                <a:pPr marL="285750" indent="-285750">
                  <a:buFont typeface="Arial"/>
                  <a:buChar char="•"/>
                </a:pP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  <a:hlinkClick r:id="rId4">
                          <a:extLst>
                            <a:ext uri="{A12FA001-AC4F-418D-AE19-62706E023703}">
                              <ahyp:hlinkClr xmlns:ahyp="http://schemas.microsoft.com/office/drawing/2018/hyperlinkcolor" val="tx"/>
                            </a:ext>
                          </a:extLst>
                        </a:hlinkClick>
                      </a:rPr>
                      <m:t>1.5</m:t>
                    </m:r>
                    <m:r>
                      <m:rPr>
                        <m:sty m:val="p"/>
                      </m:rPr>
                      <a:rPr lang="en-US" sz="2000" b="0" i="0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  <a:hlinkClick r:id="rId4">
                          <a:extLst>
                            <a:ext uri="{A12FA001-AC4F-418D-AE19-62706E023703}">
                              <ahyp:hlinkClr xmlns:ahyp="http://schemas.microsoft.com/office/drawing/2018/hyperlinkcolor" val="tx"/>
                            </a:ext>
                          </a:extLst>
                        </a:hlinkClick>
                      </a:rPr>
                      <m:t>T</m:t>
                    </m:r>
                  </m:oMath>
                </a14:m>
                <a:r>
                  <a:rPr lang="en-GB" sz="2000" dirty="0">
                    <a:solidFill>
                      <a:srgbClr val="2F2F2F"/>
                    </a:solidFill>
                    <a:hlinkClick r:id="rId4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 field</a:t>
                </a:r>
                <a:endParaRPr lang="en-GB" sz="2000" dirty="0">
                  <a:solidFill>
                    <a:srgbClr val="2F2F2F"/>
                  </a:solidFill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D1E74C6-F070-6F9D-E7A1-38B50D0B24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59262" y="1613135"/>
                <a:ext cx="3053172" cy="1631216"/>
              </a:xfrm>
              <a:prstGeom prst="rect">
                <a:avLst/>
              </a:prstGeom>
              <a:blipFill>
                <a:blip r:embed="rId5"/>
                <a:stretch>
                  <a:fillRect l="-2196" t="-1873" b="-63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AA931D15-8301-5E3B-55F4-489DA33A9805}"/>
                  </a:ext>
                </a:extLst>
              </p:cNvPr>
              <p:cNvSpPr txBox="1"/>
              <p:nvPr/>
            </p:nvSpPr>
            <p:spPr>
              <a:xfrm>
                <a:off x="8701742" y="4565584"/>
                <a:ext cx="3344185" cy="16312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000" b="1" dirty="0">
                    <a:solidFill>
                      <a:srgbClr val="000000"/>
                    </a:solidFill>
                  </a:rPr>
                  <a:t>CMS M1 magnet</a:t>
                </a:r>
              </a:p>
              <a:p>
                <a:pPr marL="285750" indent="-285750">
                  <a:buFont typeface="Arial"/>
                  <a:buChar char="•"/>
                </a:pPr>
                <a:r>
                  <a:rPr lang="en-GB" sz="2000" dirty="0">
                    <a:solidFill>
                      <a:srgbClr val="000000"/>
                    </a:solidFill>
                  </a:rPr>
                  <a:t>EHN1, H2 beamline</a:t>
                </a:r>
              </a:p>
              <a:p>
                <a:pPr marL="285750" indent="-285750">
                  <a:buFont typeface="Arial"/>
                  <a:buChar char="•"/>
                </a:pPr>
                <a:r>
                  <a:rPr lang="en-GB" sz="2000" dirty="0">
                    <a:solidFill>
                      <a:srgbClr val="000000"/>
                    </a:solidFill>
                  </a:rPr>
                  <a:t>Superconducting dipole</a:t>
                </a:r>
              </a:p>
              <a:p>
                <a:pPr marL="285750" indent="-285750">
                  <a:buFont typeface="Arial"/>
                  <a:buChar char="•"/>
                </a:pP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82</m:t>
                    </m:r>
                    <m:r>
                      <m:rPr>
                        <m:sty m:val="p"/>
                      </m:rPr>
                      <a:rPr lang="en-US" sz="20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cm</m:t>
                    </m:r>
                  </m:oMath>
                </a14:m>
                <a:r>
                  <a:rPr lang="en-GB" sz="2000" dirty="0">
                    <a:solidFill>
                      <a:srgbClr val="000000"/>
                    </a:solidFill>
                  </a:rPr>
                  <a:t> gap,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1.4</m:t>
                    </m:r>
                    <m:r>
                      <m:rPr>
                        <m:sty m:val="p"/>
                      </m:rPr>
                      <a:rPr lang="en-US" sz="200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r>
                  <a:rPr lang="en-GB" sz="2000" dirty="0">
                    <a:solidFill>
                      <a:srgbClr val="000000"/>
                    </a:solidFill>
                  </a:rPr>
                  <a:t> diameter</a:t>
                </a:r>
              </a:p>
              <a:p>
                <a:pPr marL="285750" indent="-285750">
                  <a:buFont typeface="Arial"/>
                  <a:buChar char="•"/>
                </a:pP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3.0</m:t>
                    </m:r>
                    <m:r>
                      <m:rPr>
                        <m:sty m:val="p"/>
                      </m:rPr>
                      <a:rPr lang="en-US" sz="20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T</m:t>
                    </m:r>
                  </m:oMath>
                </a14:m>
                <a:r>
                  <a:rPr lang="en-GB" sz="2000" dirty="0">
                    <a:solidFill>
                      <a:srgbClr val="000000"/>
                    </a:solidFill>
                  </a:rPr>
                  <a:t> field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AA931D15-8301-5E3B-55F4-489DA33A98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01742" y="4565584"/>
                <a:ext cx="3344185" cy="1631216"/>
              </a:xfrm>
              <a:prstGeom prst="rect">
                <a:avLst/>
              </a:prstGeom>
              <a:blipFill>
                <a:blip r:embed="rId6"/>
                <a:stretch>
                  <a:fillRect l="-1821" t="-1866" r="-1275" b="-597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C2B3A2A-8199-E8B9-6104-2BF83006781D}"/>
                  </a:ext>
                </a:extLst>
              </p:cNvPr>
              <p:cNvSpPr txBox="1"/>
              <p:nvPr/>
            </p:nvSpPr>
            <p:spPr>
              <a:xfrm>
                <a:off x="545774" y="4127926"/>
                <a:ext cx="3713488" cy="16312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b="1" dirty="0">
                    <a:solidFill>
                      <a:srgbClr val="000000"/>
                    </a:solidFill>
                  </a:rPr>
                  <a:t>Morpurgo</a:t>
                </a:r>
              </a:p>
              <a:p>
                <a:pPr marL="285750" indent="-285750">
                  <a:buFont typeface="Arial"/>
                  <a:buChar char="•"/>
                </a:pPr>
                <a:r>
                  <a:rPr lang="en-GB" sz="2000" dirty="0">
                    <a:solidFill>
                      <a:srgbClr val="000000"/>
                    </a:solidFill>
                  </a:rPr>
                  <a:t>EHN1, H8 beamline</a:t>
                </a:r>
              </a:p>
              <a:p>
                <a:pPr marL="285750" indent="-285750">
                  <a:buFont typeface="Arial"/>
                  <a:buChar char="•"/>
                </a:pPr>
                <a:r>
                  <a:rPr lang="en-GB" sz="2000" dirty="0">
                    <a:solidFill>
                      <a:srgbClr val="000000"/>
                    </a:solidFill>
                  </a:rPr>
                  <a:t>Superconducting dipole</a:t>
                </a:r>
              </a:p>
              <a:p>
                <a:pPr marL="285750" indent="-285750">
                  <a:buFont typeface="Arial"/>
                  <a:buChar char="•"/>
                </a:pP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1.6</m:t>
                    </m:r>
                    <m:r>
                      <m:rPr>
                        <m:sty m:val="p"/>
                      </m:rPr>
                      <a:rPr lang="en-US" sz="200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r>
                  <a:rPr lang="en-GB" sz="2000" dirty="0">
                    <a:solidFill>
                      <a:srgbClr val="000000"/>
                    </a:solidFill>
                  </a:rPr>
                  <a:t> diameter,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4</m:t>
                    </m:r>
                    <m:r>
                      <m:rPr>
                        <m:sty m:val="p"/>
                      </m:rPr>
                      <a:rPr lang="en-US" sz="20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r>
                  <a:rPr lang="en-GB" sz="2000" dirty="0">
                    <a:solidFill>
                      <a:srgbClr val="000000"/>
                    </a:solidFill>
                  </a:rPr>
                  <a:t> length</a:t>
                </a:r>
              </a:p>
              <a:p>
                <a:pPr marL="285750" indent="-285750">
                  <a:buFont typeface="Arial"/>
                  <a:buChar char="•"/>
                </a:pP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1.5</m:t>
                    </m:r>
                    <m:r>
                      <m:rPr>
                        <m:sty m:val="p"/>
                      </m:rPr>
                      <a:rPr lang="en-US" sz="20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T</m:t>
                    </m:r>
                  </m:oMath>
                </a14:m>
                <a:r>
                  <a:rPr lang="en-GB" sz="2000" dirty="0">
                    <a:solidFill>
                      <a:srgbClr val="000000"/>
                    </a:solidFill>
                  </a:rPr>
                  <a:t> field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C2B3A2A-8199-E8B9-6104-2BF8300678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5774" y="4127926"/>
                <a:ext cx="3713488" cy="1631216"/>
              </a:xfrm>
              <a:prstGeom prst="rect">
                <a:avLst/>
              </a:prstGeom>
              <a:blipFill>
                <a:blip r:embed="rId7"/>
                <a:stretch>
                  <a:fillRect l="-1806" t="-1493" b="-597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7">
            <a:extLst>
              <a:ext uri="{FF2B5EF4-FFF2-40B4-BE49-F238E27FC236}">
                <a16:creationId xmlns:a16="http://schemas.microsoft.com/office/drawing/2014/main" id="{D4CF6869-1254-A361-3342-C7924D5162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89031" y="3633487"/>
            <a:ext cx="3170173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xmlns="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340249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5BEF4D-CC96-2B73-EFCE-D16DF8C51F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T2 (left) and T4 (right) wobbling solutions 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DA04405-4274-B7FE-9B29-3415BC1E5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19.05.2025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DE33DA-4701-FB26-F242-7729EEB8F6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van Dijk | CERN beamlines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20F63D-83AE-E977-51A8-BA6F0460B9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9C44189-C979-85F4-62D8-678989C5C3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352" y="1163578"/>
            <a:ext cx="6050328" cy="463177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179753A-B8C5-C12C-A72C-00E8014DBF3D}"/>
              </a:ext>
            </a:extLst>
          </p:cNvPr>
          <p:cNvSpPr txBox="1"/>
          <p:nvPr/>
        </p:nvSpPr>
        <p:spPr>
          <a:xfrm>
            <a:off x="3870485" y="1384553"/>
            <a:ext cx="106556" cy="92333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600" dirty="0">
                <a:solidFill>
                  <a:schemeClr val="tx2"/>
                </a:solidFill>
              </a:rPr>
              <a:t>H2</a:t>
            </a:r>
            <a:endParaRPr lang="en-GB" sz="1050" dirty="0">
              <a:solidFill>
                <a:schemeClr val="tx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C50759C-BE03-B353-AF82-0477C73449BB}"/>
              </a:ext>
            </a:extLst>
          </p:cNvPr>
          <p:cNvSpPr txBox="1"/>
          <p:nvPr/>
        </p:nvSpPr>
        <p:spPr>
          <a:xfrm>
            <a:off x="2388709" y="4775148"/>
            <a:ext cx="125142" cy="92333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600" dirty="0">
                <a:solidFill>
                  <a:schemeClr val="tx2"/>
                </a:solidFill>
              </a:rPr>
              <a:t>H2</a:t>
            </a:r>
            <a:endParaRPr lang="en-GB" sz="1050" dirty="0">
              <a:solidFill>
                <a:schemeClr val="tx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94B057B-8941-9D38-2339-A89F0873B17C}"/>
              </a:ext>
            </a:extLst>
          </p:cNvPr>
          <p:cNvSpPr txBox="1"/>
          <p:nvPr/>
        </p:nvSpPr>
        <p:spPr>
          <a:xfrm>
            <a:off x="2308150" y="5006033"/>
            <a:ext cx="120258" cy="92333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600" dirty="0">
                <a:solidFill>
                  <a:schemeClr val="tx2"/>
                </a:solidFill>
              </a:rPr>
              <a:t>H2</a:t>
            </a:r>
            <a:endParaRPr lang="en-GB" sz="1050" dirty="0">
              <a:solidFill>
                <a:schemeClr val="tx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5FD4A5C-9519-14FE-5A46-A7F55359B15A}"/>
              </a:ext>
            </a:extLst>
          </p:cNvPr>
          <p:cNvSpPr txBox="1"/>
          <p:nvPr/>
        </p:nvSpPr>
        <p:spPr>
          <a:xfrm>
            <a:off x="2307508" y="5221266"/>
            <a:ext cx="133607" cy="92333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600" dirty="0">
                <a:solidFill>
                  <a:schemeClr val="tx2"/>
                </a:solidFill>
              </a:rPr>
              <a:t>H2</a:t>
            </a:r>
            <a:endParaRPr lang="en-GB" sz="1050" dirty="0">
              <a:solidFill>
                <a:schemeClr val="tx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9EC8452-9185-BC28-B0C0-0738E8ACFE82}"/>
              </a:ext>
            </a:extLst>
          </p:cNvPr>
          <p:cNvSpPr txBox="1"/>
          <p:nvPr/>
        </p:nvSpPr>
        <p:spPr>
          <a:xfrm>
            <a:off x="1123421" y="4349229"/>
            <a:ext cx="160063" cy="92333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600" dirty="0">
                <a:solidFill>
                  <a:schemeClr val="tx2"/>
                </a:solidFill>
              </a:rPr>
              <a:t>H2</a:t>
            </a:r>
            <a:endParaRPr lang="en-GB" sz="1050" dirty="0">
              <a:solidFill>
                <a:schemeClr val="tx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663E87B-2FA4-F559-1239-AEA43C14A1B0}"/>
              </a:ext>
            </a:extLst>
          </p:cNvPr>
          <p:cNvSpPr txBox="1"/>
          <p:nvPr/>
        </p:nvSpPr>
        <p:spPr>
          <a:xfrm>
            <a:off x="1280936" y="4349229"/>
            <a:ext cx="166712" cy="92333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600" dirty="0">
                <a:solidFill>
                  <a:schemeClr val="tx2"/>
                </a:solidFill>
              </a:rPr>
              <a:t>        </a:t>
            </a:r>
            <a:endParaRPr lang="en-GB" sz="1050" dirty="0">
              <a:solidFill>
                <a:schemeClr val="tx2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1F0AF4D-3EEA-4149-BC38-1058B9667C73}"/>
              </a:ext>
            </a:extLst>
          </p:cNvPr>
          <p:cNvSpPr txBox="1"/>
          <p:nvPr/>
        </p:nvSpPr>
        <p:spPr>
          <a:xfrm>
            <a:off x="1697284" y="4352141"/>
            <a:ext cx="141064" cy="92333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600" dirty="0">
                <a:solidFill>
                  <a:schemeClr val="tx2"/>
                </a:solidFill>
              </a:rPr>
              <a:t> H4 </a:t>
            </a:r>
            <a:endParaRPr lang="en-GB" sz="1050" dirty="0">
              <a:solidFill>
                <a:schemeClr val="tx2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8A7CA4F-73DE-4CEF-587F-C5000CE01FAC}"/>
              </a:ext>
            </a:extLst>
          </p:cNvPr>
          <p:cNvSpPr txBox="1"/>
          <p:nvPr/>
        </p:nvSpPr>
        <p:spPr>
          <a:xfrm>
            <a:off x="1347237" y="4776827"/>
            <a:ext cx="288916" cy="92333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600" dirty="0">
                <a:solidFill>
                  <a:schemeClr val="tx2"/>
                </a:solidFill>
              </a:rPr>
              <a:t> H4 </a:t>
            </a:r>
            <a:endParaRPr lang="en-GB" sz="1050" dirty="0">
              <a:solidFill>
                <a:schemeClr val="tx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243BDEE-A840-35BB-E11B-FB40502F4213}"/>
              </a:ext>
            </a:extLst>
          </p:cNvPr>
          <p:cNvSpPr txBox="1"/>
          <p:nvPr/>
        </p:nvSpPr>
        <p:spPr>
          <a:xfrm>
            <a:off x="1350079" y="4991142"/>
            <a:ext cx="283223" cy="92333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600" dirty="0">
                <a:solidFill>
                  <a:schemeClr val="tx2"/>
                </a:solidFill>
              </a:rPr>
              <a:t> H4 </a:t>
            </a:r>
            <a:endParaRPr lang="en-GB" sz="1050" dirty="0">
              <a:solidFill>
                <a:schemeClr val="tx2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D6CFE7E-E00F-50F8-439D-C94AADAF9FFF}"/>
              </a:ext>
            </a:extLst>
          </p:cNvPr>
          <p:cNvSpPr txBox="1"/>
          <p:nvPr/>
        </p:nvSpPr>
        <p:spPr>
          <a:xfrm>
            <a:off x="1499379" y="5209014"/>
            <a:ext cx="132125" cy="92333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600" dirty="0">
                <a:solidFill>
                  <a:schemeClr val="tx2"/>
                </a:solidFill>
              </a:rPr>
              <a:t> H4 </a:t>
            </a:r>
            <a:endParaRPr lang="en-GB" sz="1050" dirty="0">
              <a:solidFill>
                <a:schemeClr val="tx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7388D07-6349-8B01-B59C-5CB94E3E6419}"/>
              </a:ext>
            </a:extLst>
          </p:cNvPr>
          <p:cNvSpPr txBox="1"/>
          <p:nvPr/>
        </p:nvSpPr>
        <p:spPr>
          <a:xfrm>
            <a:off x="5536164" y="3097538"/>
            <a:ext cx="109195" cy="92333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600" dirty="0">
                <a:solidFill>
                  <a:schemeClr val="tx2"/>
                </a:solidFill>
              </a:rPr>
              <a:t> H4 </a:t>
            </a:r>
            <a:endParaRPr lang="en-GB" sz="1050" dirty="0">
              <a:solidFill>
                <a:schemeClr val="tx2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1EBCB7C-8DE2-3D5F-06D9-58912B4D525B}"/>
              </a:ext>
            </a:extLst>
          </p:cNvPr>
          <p:cNvSpPr txBox="1"/>
          <p:nvPr/>
        </p:nvSpPr>
        <p:spPr>
          <a:xfrm>
            <a:off x="5685604" y="3103887"/>
            <a:ext cx="268490" cy="92333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600" dirty="0">
                <a:solidFill>
                  <a:schemeClr val="tx2"/>
                </a:solidFill>
              </a:rPr>
              <a:t>        </a:t>
            </a:r>
            <a:endParaRPr lang="en-GB" sz="1050" dirty="0">
              <a:solidFill>
                <a:schemeClr val="tx2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537A8BA-C21F-C90A-5FD6-FF7DEF25C21C}"/>
              </a:ext>
            </a:extLst>
          </p:cNvPr>
          <p:cNvSpPr txBox="1"/>
          <p:nvPr/>
        </p:nvSpPr>
        <p:spPr>
          <a:xfrm>
            <a:off x="2031799" y="4532042"/>
            <a:ext cx="291805" cy="111723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600" dirty="0">
                <a:solidFill>
                  <a:schemeClr val="tx2"/>
                </a:solidFill>
              </a:rPr>
              <a:t> H4 </a:t>
            </a:r>
            <a:endParaRPr lang="en-GB" sz="1050" dirty="0">
              <a:solidFill>
                <a:schemeClr val="tx2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7475770-33DE-EB13-78EC-26BCC4F08399}"/>
              </a:ext>
            </a:extLst>
          </p:cNvPr>
          <p:cNvSpPr txBox="1"/>
          <p:nvPr/>
        </p:nvSpPr>
        <p:spPr>
          <a:xfrm>
            <a:off x="2541729" y="4532042"/>
            <a:ext cx="123903" cy="111723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600" dirty="0">
                <a:solidFill>
                  <a:schemeClr val="tx2"/>
                </a:solidFill>
              </a:rPr>
              <a:t>H2</a:t>
            </a:r>
            <a:endParaRPr lang="en-GB" sz="1050" dirty="0">
              <a:solidFill>
                <a:schemeClr val="tx2"/>
              </a:solidFill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84AC66C1-F34D-E5FD-DA93-48AEE81ED1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5301" y="1502526"/>
            <a:ext cx="5534801" cy="3953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29487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412B91-4D69-2707-80BD-5CD95A0F57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3206D6-BB0B-AB9F-AE82-1051121E3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North Area Secondary Beamlines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A561FED-BA23-8F57-62CD-D4E0E8F77A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19.05.2025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388AD3-0374-FEE6-BCC7-377C5D6C5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van Dijk | CERN Beamlines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AF6CB2-D01A-32EA-F9BF-01EB686E98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8" name="Picture 7" descr="A screenshot of a group of people&#10;&#10;AI-generated content may be incorrect.">
            <a:extLst>
              <a:ext uri="{FF2B5EF4-FFF2-40B4-BE49-F238E27FC236}">
                <a16:creationId xmlns:a16="http://schemas.microsoft.com/office/drawing/2014/main" id="{CE537AD2-8F66-E504-5AEC-7A22AB1EC1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1174240"/>
            <a:ext cx="12192000" cy="5386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181113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2410D8-3C8B-71FE-001C-F1B3D358D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Access and Beam Control Software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9277D7B-B4F3-85CE-FFCC-721F6AD488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19.05.2025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6C1E67-0F30-2F94-9E34-841E4ADA98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van Dijk | CERN Beamlines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E7AEFE-5622-002B-A599-2233BB691D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6D64E3BC-4CC6-D991-518B-F8FC5DF6F2D7}"/>
              </a:ext>
            </a:extLst>
          </p:cNvPr>
          <p:cNvSpPr txBox="1">
            <a:spLocks/>
          </p:cNvSpPr>
          <p:nvPr/>
        </p:nvSpPr>
        <p:spPr>
          <a:xfrm>
            <a:off x="407989" y="1124744"/>
            <a:ext cx="11376024" cy="518457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beam can be controlled using the CESAR interface (will be replaced after LS3)</a:t>
            </a:r>
          </a:p>
          <a:p>
            <a:pPr marL="60960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Magnet currents can be changed, collimators can be controlled, Threshold Cherenkov pressure can be set, beam files can be loaded, beam profiles and trigger information can be accessed etc.,</a:t>
            </a:r>
          </a:p>
        </p:txBody>
      </p:sp>
      <p:pic>
        <p:nvPicPr>
          <p:cNvPr id="9" name="Picture 8" descr="Graphical user interface, application, Word&#10;&#10;Description automatically generated">
            <a:extLst>
              <a:ext uri="{FF2B5EF4-FFF2-40B4-BE49-F238E27FC236}">
                <a16:creationId xmlns:a16="http://schemas.microsoft.com/office/drawing/2014/main" id="{38D303BB-0AA8-3059-2F7D-6626C0F9335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-1" r="16675" b="32697"/>
          <a:stretch/>
        </p:blipFill>
        <p:spPr>
          <a:xfrm>
            <a:off x="5190798" y="2270561"/>
            <a:ext cx="6859101" cy="3462695"/>
          </a:xfrm>
          <a:prstGeom prst="rect">
            <a:avLst/>
          </a:prstGeom>
        </p:spPr>
      </p:pic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1B82F961-BFF3-550D-6389-D11A429D9C79}"/>
              </a:ext>
            </a:extLst>
          </p:cNvPr>
          <p:cNvSpPr txBox="1">
            <a:spLocks/>
          </p:cNvSpPr>
          <p:nvPr/>
        </p:nvSpPr>
        <p:spPr>
          <a:xfrm>
            <a:off x="407987" y="2438400"/>
            <a:ext cx="4771923" cy="382741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chemeClr val="tx2"/>
                </a:solidFill>
              </a:rPr>
              <a:t>The zone can be accessed with a dosimeter and safety equipment </a:t>
            </a:r>
          </a:p>
          <a:p>
            <a:pPr lvl="1"/>
            <a:r>
              <a:rPr lang="en-GB" dirty="0">
                <a:solidFill>
                  <a:schemeClr val="tx2"/>
                </a:solidFill>
              </a:rPr>
              <a:t>Helmet, safety shoes</a:t>
            </a:r>
          </a:p>
          <a:p>
            <a:pPr lvl="1"/>
            <a:r>
              <a:rPr lang="en-GB" dirty="0">
                <a:solidFill>
                  <a:schemeClr val="tx2"/>
                </a:solidFill>
              </a:rPr>
              <a:t>No special access request is needed</a:t>
            </a:r>
          </a:p>
          <a:p>
            <a:r>
              <a:rPr lang="en-GB" dirty="0">
                <a:solidFill>
                  <a:schemeClr val="tx2"/>
                </a:solidFill>
              </a:rPr>
              <a:t>2-3 members from each user group are given the patrol rights </a:t>
            </a:r>
          </a:p>
          <a:p>
            <a:pPr lvl="1"/>
            <a:r>
              <a:rPr lang="en-GB" dirty="0">
                <a:solidFill>
                  <a:schemeClr val="tx2"/>
                </a:solidFill>
              </a:rPr>
              <a:t>Required only to turn on the beam</a:t>
            </a:r>
          </a:p>
          <a:p>
            <a:pPr lvl="1"/>
            <a:r>
              <a:rPr lang="en-GB" dirty="0">
                <a:solidFill>
                  <a:schemeClr val="tx2"/>
                </a:solidFill>
              </a:rPr>
              <a:t>Needs on-site training</a:t>
            </a:r>
          </a:p>
        </p:txBody>
      </p:sp>
    </p:spTree>
    <p:extLst>
      <p:ext uri="{BB962C8B-B14F-4D97-AF65-F5344CB8AC3E}">
        <p14:creationId xmlns:p14="http://schemas.microsoft.com/office/powerpoint/2010/main" val="20209792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87BFD7-1DCE-F470-91BC-60A4B94704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North Area Secondary Beamlines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3FCA928-43C1-1FA6-06D4-2F6AA36B86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19.05.2025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8AB0C9-A7EB-9C37-F4E2-5C77EC5621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van Dijk | CERN Beamlines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3567E0-B7C2-151C-289D-310B050F62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8B068D7-3CBF-D2B2-029F-3156C86F4C6F}"/>
              </a:ext>
            </a:extLst>
          </p:cNvPr>
          <p:cNvGrpSpPr/>
          <p:nvPr/>
        </p:nvGrpSpPr>
        <p:grpSpPr>
          <a:xfrm>
            <a:off x="7683256" y="515156"/>
            <a:ext cx="4442704" cy="3154855"/>
            <a:chOff x="7749296" y="601516"/>
            <a:chExt cx="4442704" cy="3154855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85E8E5B8-6A45-CDF7-BAB6-DC8406009B3A}"/>
                </a:ext>
              </a:extLst>
            </p:cNvPr>
            <p:cNvGrpSpPr/>
            <p:nvPr/>
          </p:nvGrpSpPr>
          <p:grpSpPr>
            <a:xfrm>
              <a:off x="7749296" y="601516"/>
              <a:ext cx="4442704" cy="3154855"/>
              <a:chOff x="265917" y="1319161"/>
              <a:chExt cx="6193523" cy="4615928"/>
            </a:xfrm>
          </p:grpSpPr>
          <p:pic>
            <p:nvPicPr>
              <p:cNvPr id="10" name="Picture 4" descr="zoom">
                <a:extLst>
                  <a:ext uri="{FF2B5EF4-FFF2-40B4-BE49-F238E27FC236}">
                    <a16:creationId xmlns:a16="http://schemas.microsoft.com/office/drawing/2014/main" id="{DF63685E-88D9-54B3-D3E5-2DB718514B6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06" t="6878" r="462" b="8649"/>
              <a:stretch/>
            </p:blipFill>
            <p:spPr bwMode="auto">
              <a:xfrm>
                <a:off x="265917" y="1319161"/>
                <a:ext cx="6193523" cy="461592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C0350766-4282-E0FD-86EF-7979ABCCA5BC}"/>
                  </a:ext>
                </a:extLst>
              </p:cNvPr>
              <p:cNvSpPr txBox="1"/>
              <p:nvPr/>
            </p:nvSpPr>
            <p:spPr>
              <a:xfrm>
                <a:off x="2945208" y="1769961"/>
                <a:ext cx="1246159" cy="540377"/>
              </a:xfrm>
              <a:prstGeom prst="rect">
                <a:avLst/>
              </a:prstGeom>
              <a:noFill/>
              <a:ln>
                <a:solidFill>
                  <a:srgbClr val="FFFFFF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rgbClr val="FFFFFF"/>
                    </a:solidFill>
                  </a:rPr>
                  <a:t>Current in </a:t>
                </a:r>
                <a:br>
                  <a:rPr lang="en-US" sz="1200" dirty="0">
                    <a:solidFill>
                      <a:srgbClr val="FFFFFF"/>
                    </a:solidFill>
                  </a:rPr>
                </a:br>
                <a:r>
                  <a:rPr lang="en-US" sz="1200" dirty="0">
                    <a:solidFill>
                      <a:srgbClr val="FFFFFF"/>
                    </a:solidFill>
                  </a:rPr>
                  <a:t>main bends</a:t>
                </a:r>
                <a:endParaRPr lang="en-GB" sz="12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CE0E5F2C-66B6-AF61-6137-563C5C9FE15C}"/>
                  </a:ext>
                </a:extLst>
              </p:cNvPr>
              <p:cNvSpPr txBox="1"/>
              <p:nvPr/>
            </p:nvSpPr>
            <p:spPr>
              <a:xfrm>
                <a:off x="870346" y="3128174"/>
                <a:ext cx="862831" cy="540377"/>
              </a:xfrm>
              <a:prstGeom prst="rect">
                <a:avLst/>
              </a:prstGeom>
              <a:noFill/>
              <a:ln>
                <a:solidFill>
                  <a:srgbClr val="FFFF00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rgbClr val="FFFF00"/>
                    </a:solidFill>
                  </a:rPr>
                  <a:t>Proton </a:t>
                </a:r>
                <a:br>
                  <a:rPr lang="en-US" sz="1200" dirty="0">
                    <a:solidFill>
                      <a:srgbClr val="FFFF00"/>
                    </a:solidFill>
                  </a:rPr>
                </a:br>
                <a:r>
                  <a:rPr lang="en-US" sz="1200" dirty="0">
                    <a:solidFill>
                      <a:srgbClr val="FFFF00"/>
                    </a:solidFill>
                  </a:rPr>
                  <a:t>intensity</a:t>
                </a:r>
                <a:endParaRPr lang="en-GB" sz="1200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AB4A2526-88F3-C81C-5E82-5C4B4694C494}"/>
                  </a:ext>
                </a:extLst>
              </p:cNvPr>
              <p:cNvSpPr txBox="1"/>
              <p:nvPr/>
            </p:nvSpPr>
            <p:spPr>
              <a:xfrm>
                <a:off x="3937239" y="3170808"/>
                <a:ext cx="1378826" cy="270188"/>
              </a:xfrm>
              <a:prstGeom prst="rect">
                <a:avLst/>
              </a:prstGeom>
              <a:noFill/>
              <a:ln>
                <a:solidFill>
                  <a:srgbClr val="0AD9EA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rgbClr val="0AD9EA"/>
                    </a:solidFill>
                  </a:rPr>
                  <a:t>(also intensity)</a:t>
                </a:r>
                <a:endParaRPr lang="en-GB" sz="1200" dirty="0">
                  <a:solidFill>
                    <a:srgbClr val="0AD9EA"/>
                  </a:solidFill>
                </a:endParaRP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FF9AAFEC-A2C1-27CF-97BF-EA181DF7099D}"/>
                  </a:ext>
                </a:extLst>
              </p:cNvPr>
              <p:cNvSpPr txBox="1"/>
              <p:nvPr/>
            </p:nvSpPr>
            <p:spPr>
              <a:xfrm>
                <a:off x="5447926" y="1847572"/>
                <a:ext cx="648071" cy="540377"/>
              </a:xfrm>
              <a:prstGeom prst="rect">
                <a:avLst/>
              </a:prstGeom>
              <a:noFill/>
              <a:ln>
                <a:solidFill>
                  <a:srgbClr val="FFFFFF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rgbClr val="FFFFFF"/>
                    </a:solidFill>
                  </a:rPr>
                  <a:t>Time</a:t>
                </a:r>
                <a:br>
                  <a:rPr lang="en-US" sz="1200" dirty="0">
                    <a:solidFill>
                      <a:srgbClr val="FFFFFF"/>
                    </a:solidFill>
                  </a:rPr>
                </a:br>
                <a:r>
                  <a:rPr lang="en-US" sz="1200" dirty="0">
                    <a:solidFill>
                      <a:srgbClr val="FFFFFF"/>
                    </a:solidFill>
                  </a:rPr>
                  <a:t>line</a:t>
                </a:r>
                <a:endParaRPr lang="en-GB" sz="12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416E4544-ED56-3111-DBB1-D31BEBD67117}"/>
                  </a:ext>
                </a:extLst>
              </p:cNvPr>
              <p:cNvSpPr txBox="1"/>
              <p:nvPr/>
            </p:nvSpPr>
            <p:spPr>
              <a:xfrm>
                <a:off x="975837" y="4184255"/>
                <a:ext cx="820503" cy="540377"/>
              </a:xfrm>
              <a:prstGeom prst="rect">
                <a:avLst/>
              </a:prstGeom>
              <a:noFill/>
              <a:ln>
                <a:solidFill>
                  <a:srgbClr val="FFFFFF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rgbClr val="FFFFFF"/>
                    </a:solidFill>
                  </a:rPr>
                  <a:t>Intensity at North Area targets</a:t>
                </a:r>
                <a:endParaRPr lang="en-GB" sz="8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57D4753-CC38-2E26-0F7F-B6A9247C65D9}"/>
                  </a:ext>
                </a:extLst>
              </p:cNvPr>
              <p:cNvSpPr txBox="1"/>
              <p:nvPr/>
            </p:nvSpPr>
            <p:spPr>
              <a:xfrm>
                <a:off x="4497329" y="4079314"/>
                <a:ext cx="576234" cy="900627"/>
              </a:xfrm>
              <a:prstGeom prst="rect">
                <a:avLst/>
              </a:prstGeom>
              <a:noFill/>
              <a:ln>
                <a:solidFill>
                  <a:srgbClr val="FFFFFF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rgbClr val="FFFFFF"/>
                    </a:solidFill>
                  </a:rPr>
                  <a:t>Quality</a:t>
                </a:r>
                <a:br>
                  <a:rPr lang="en-US" sz="800" dirty="0">
                    <a:solidFill>
                      <a:srgbClr val="FFFFFF"/>
                    </a:solidFill>
                  </a:rPr>
                </a:br>
                <a:r>
                  <a:rPr lang="en-US" sz="800" dirty="0">
                    <a:solidFill>
                      <a:srgbClr val="FFFFFF"/>
                    </a:solidFill>
                  </a:rPr>
                  <a:t> of the steering on the target</a:t>
                </a:r>
                <a:endParaRPr lang="en-GB" sz="800" dirty="0">
                  <a:solidFill>
                    <a:srgbClr val="FFFFFF"/>
                  </a:solidFill>
                </a:endParaRPr>
              </a:p>
            </p:txBody>
          </p:sp>
        </p:grp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F3A2621C-6A7D-A348-2876-C75E9ABBFB7F}"/>
                </a:ext>
              </a:extLst>
            </p:cNvPr>
            <p:cNvCxnSpPr>
              <a:cxnSpLocks/>
            </p:cNvCxnSpPr>
            <p:nvPr/>
          </p:nvCxnSpPr>
          <p:spPr>
            <a:xfrm>
              <a:off x="11698862" y="1330711"/>
              <a:ext cx="298978" cy="226714"/>
            </a:xfrm>
            <a:prstGeom prst="straightConnector1">
              <a:avLst/>
            </a:prstGeom>
            <a:ln w="254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5333637D-AD78-A974-B652-BD09F773883F}"/>
                </a:ext>
              </a:extLst>
            </p:cNvPr>
            <p:cNvCxnSpPr>
              <a:cxnSpLocks/>
              <a:stCxn id="19" idx="2"/>
            </p:cNvCxnSpPr>
            <p:nvPr/>
          </p:nvCxnSpPr>
          <p:spPr>
            <a:xfrm flipH="1">
              <a:off x="10786963" y="2051730"/>
              <a:ext cx="90352" cy="184876"/>
            </a:xfrm>
            <a:prstGeom prst="straightConnector1">
              <a:avLst/>
            </a:prstGeom>
            <a:ln w="25400">
              <a:solidFill>
                <a:srgbClr val="0AD9EA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0EFA8D3D-5045-308C-1907-F36549CB2A9D}"/>
                </a:ext>
              </a:extLst>
            </p:cNvPr>
            <p:cNvCxnSpPr>
              <a:cxnSpLocks/>
              <a:stCxn id="11" idx="2"/>
            </p:cNvCxnSpPr>
            <p:nvPr/>
          </p:nvCxnSpPr>
          <p:spPr>
            <a:xfrm>
              <a:off x="10118134" y="1278957"/>
              <a:ext cx="587407" cy="278468"/>
            </a:xfrm>
            <a:prstGeom prst="straightConnector1">
              <a:avLst/>
            </a:prstGeom>
            <a:ln w="254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960BEF12-87D8-0419-3B5E-CC5CA3801CF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70719" y="1344946"/>
              <a:ext cx="95200" cy="433335"/>
            </a:xfrm>
            <a:prstGeom prst="straightConnector1">
              <a:avLst/>
            </a:prstGeom>
            <a:ln w="25400">
              <a:solidFill>
                <a:srgbClr val="FFF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Content Placeholder 4">
            <a:extLst>
              <a:ext uri="{FF2B5EF4-FFF2-40B4-BE49-F238E27FC236}">
                <a16:creationId xmlns:a16="http://schemas.microsoft.com/office/drawing/2014/main" id="{22566B62-9221-A1B8-3723-0A078B7E7219}"/>
              </a:ext>
            </a:extLst>
          </p:cNvPr>
          <p:cNvSpPr txBox="1">
            <a:spLocks/>
          </p:cNvSpPr>
          <p:nvPr/>
        </p:nvSpPr>
        <p:spPr>
          <a:xfrm>
            <a:off x="407989" y="1052736"/>
            <a:ext cx="7386004" cy="514803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000000"/>
                </a:solidFill>
              </a:rPr>
              <a:t>Spill of</a:t>
            </a:r>
            <a:r>
              <a:rPr lang="en-US" sz="2400" dirty="0">
                <a:solidFill>
                  <a:srgbClr val="000000"/>
                </a:solidFill>
              </a:rPr>
              <a:t> 4.8s flat top (14.4s for full North cycle)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sz="2100" b="0" dirty="0"/>
              <a:t>The 400 GeV/c primary beam is slowly extracted to three primary targets </a:t>
            </a:r>
            <a:r>
              <a:rPr lang="en-GB" sz="2100" b="0" dirty="0">
                <a:sym typeface="Wingdings" pitchFamily="2" charset="2"/>
              </a:rPr>
              <a:t> T2, T4, T6</a:t>
            </a:r>
            <a:endParaRPr lang="en-US" sz="2100" dirty="0">
              <a:solidFill>
                <a:srgbClr val="000000"/>
              </a:solidFill>
            </a:endParaRP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2100" dirty="0">
                <a:solidFill>
                  <a:srgbClr val="000000"/>
                </a:solidFill>
              </a:rPr>
              <a:t>Typically 3 cycles / SPS </a:t>
            </a:r>
            <a:r>
              <a:rPr lang="en-US" sz="2100" dirty="0" err="1">
                <a:solidFill>
                  <a:srgbClr val="000000"/>
                </a:solidFill>
              </a:rPr>
              <a:t>supercycle</a:t>
            </a:r>
            <a:r>
              <a:rPr lang="en-US" sz="2100" dirty="0">
                <a:solidFill>
                  <a:srgbClr val="000000"/>
                </a:solidFill>
              </a:rPr>
              <a:t> for North Area </a:t>
            </a:r>
            <a:br>
              <a:rPr lang="en-US" sz="2100" dirty="0">
                <a:solidFill>
                  <a:srgbClr val="000000"/>
                </a:solidFill>
              </a:rPr>
            </a:br>
            <a:r>
              <a:rPr lang="en-US" sz="2100" dirty="0">
                <a:solidFill>
                  <a:srgbClr val="000000"/>
                </a:solidFill>
              </a:rPr>
              <a:t>for a  total of ~3000 spills / day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sz="2100" dirty="0">
                <a:solidFill>
                  <a:srgbClr val="000000"/>
                </a:solidFill>
              </a:rPr>
              <a:t>Supercycle structure depends on </a:t>
            </a:r>
            <a:br>
              <a:rPr lang="en-GB" sz="2100" dirty="0">
                <a:solidFill>
                  <a:srgbClr val="000000"/>
                </a:solidFill>
              </a:rPr>
            </a:br>
            <a:r>
              <a:rPr lang="en-GB" sz="2100" dirty="0">
                <a:solidFill>
                  <a:srgbClr val="000000"/>
                </a:solidFill>
              </a:rPr>
              <a:t>SPS physics program (LHC, AWAKE, </a:t>
            </a:r>
            <a:br>
              <a:rPr lang="en-GB" sz="2100" dirty="0">
                <a:solidFill>
                  <a:srgbClr val="000000"/>
                </a:solidFill>
              </a:rPr>
            </a:br>
            <a:r>
              <a:rPr lang="en-GB" sz="2100" dirty="0" err="1">
                <a:solidFill>
                  <a:srgbClr val="000000"/>
                </a:solidFill>
              </a:rPr>
              <a:t>HiRadMat</a:t>
            </a:r>
            <a:r>
              <a:rPr lang="en-GB" sz="2100" dirty="0">
                <a:solidFill>
                  <a:srgbClr val="000000"/>
                </a:solidFill>
              </a:rPr>
              <a:t>, </a:t>
            </a:r>
            <a:r>
              <a:rPr lang="en-GB" sz="2100" dirty="0">
                <a:solidFill>
                  <a:srgbClr val="000000"/>
                </a:solidFill>
                <a:hlinkClick r:id="rId3"/>
              </a:rPr>
              <a:t>Machine Development</a:t>
            </a:r>
            <a:r>
              <a:rPr lang="en-GB" sz="2100" dirty="0">
                <a:solidFill>
                  <a:srgbClr val="000000"/>
                </a:solidFill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</a:rPr>
              <a:t>North Area will be renovated in </a:t>
            </a:r>
            <a:br>
              <a:rPr lang="en-US" sz="2400" dirty="0">
                <a:solidFill>
                  <a:srgbClr val="000000"/>
                </a:solidFill>
              </a:rPr>
            </a:br>
            <a:r>
              <a:rPr lang="en-US" sz="2400" dirty="0">
                <a:solidFill>
                  <a:srgbClr val="000000"/>
                </a:solidFill>
              </a:rPr>
              <a:t>upcoming long shutdowns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2100" dirty="0">
                <a:solidFill>
                  <a:srgbClr val="000000"/>
                </a:solidFill>
                <a:hlinkClick r:id="rId4"/>
              </a:rPr>
              <a:t>Dedicated talk by L. </a:t>
            </a:r>
            <a:r>
              <a:rPr lang="en-US" sz="2100" dirty="0" err="1">
                <a:solidFill>
                  <a:srgbClr val="000000"/>
                </a:solidFill>
                <a:hlinkClick r:id="rId4"/>
              </a:rPr>
              <a:t>Nevay</a:t>
            </a:r>
            <a:r>
              <a:rPr lang="en-US" sz="2100" dirty="0">
                <a:solidFill>
                  <a:srgbClr val="000000"/>
                </a:solidFill>
                <a:hlinkClick r:id="rId4"/>
              </a:rPr>
              <a:t> next! </a:t>
            </a:r>
            <a:endParaRPr lang="en-US" sz="2100" dirty="0">
              <a:solidFill>
                <a:srgbClr val="00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C2D4594-35B3-0305-388A-C3D79214E4F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84378" y="3863244"/>
            <a:ext cx="6477000" cy="2007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55631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AFAF5C-396D-6D8B-8A8E-8F2E7F4E90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North Area target wobbling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CBE5843-6EE1-36CC-5487-BD7C473D0C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19.05.2025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719ED3-504E-462C-8EC7-1BC81625C4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van Dijk | CERN beamlines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EAA7A6-7FAB-CC64-E93F-3BCE8A8EC8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1DFA8DC-B215-041D-836D-74118AC92D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6000" y="3284984"/>
            <a:ext cx="4138312" cy="29556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661A902-5DC4-D614-47E3-9C3A3FE689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2664" y="477631"/>
            <a:ext cx="4306668" cy="215064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A1BE764-D15D-55B9-D4FF-AD29CEE99DB1}"/>
              </a:ext>
            </a:extLst>
          </p:cNvPr>
          <p:cNvSpPr txBox="1"/>
          <p:nvPr/>
        </p:nvSpPr>
        <p:spPr>
          <a:xfrm>
            <a:off x="7871398" y="2863969"/>
            <a:ext cx="288540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(these are the same picture)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340B095-B042-CC7A-553A-7851AB1945EE}"/>
              </a:ext>
            </a:extLst>
          </p:cNvPr>
          <p:cNvSpPr txBox="1"/>
          <p:nvPr/>
        </p:nvSpPr>
        <p:spPr>
          <a:xfrm>
            <a:off x="11451980" y="595383"/>
            <a:ext cx="51937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+120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BD47AE0-1290-16F9-272E-4325D5E58301}"/>
              </a:ext>
            </a:extLst>
          </p:cNvPr>
          <p:cNvSpPr txBox="1"/>
          <p:nvPr/>
        </p:nvSpPr>
        <p:spPr>
          <a:xfrm>
            <a:off x="11451980" y="1196752"/>
            <a:ext cx="51937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+180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DA74AD2-86CB-F915-C756-F6FF841BA1DC}"/>
              </a:ext>
            </a:extLst>
          </p:cNvPr>
          <p:cNvSpPr txBox="1"/>
          <p:nvPr/>
        </p:nvSpPr>
        <p:spPr>
          <a:xfrm>
            <a:off x="11448173" y="1789191"/>
            <a:ext cx="51937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+400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3527D9A-F876-4F63-44FD-65FEB4FF538C}"/>
              </a:ext>
            </a:extLst>
          </p:cNvPr>
          <p:cNvSpPr txBox="1"/>
          <p:nvPr/>
        </p:nvSpPr>
        <p:spPr>
          <a:xfrm>
            <a:off x="10675844" y="5933540"/>
            <a:ext cx="43172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TAX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A2FF226-8837-B26E-ACB7-5B2A00E29F89}"/>
              </a:ext>
            </a:extLst>
          </p:cNvPr>
          <p:cNvSpPr txBox="1"/>
          <p:nvPr/>
        </p:nvSpPr>
        <p:spPr>
          <a:xfrm>
            <a:off x="10663249" y="2208600"/>
            <a:ext cx="43172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TAX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DFE95BF-F843-2E23-8AF7-9D5CAFA43EF3}"/>
              </a:ext>
            </a:extLst>
          </p:cNvPr>
          <p:cNvSpPr txBox="1"/>
          <p:nvPr/>
        </p:nvSpPr>
        <p:spPr>
          <a:xfrm>
            <a:off x="11136560" y="2821436"/>
            <a:ext cx="1045158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+120 GeV</a:t>
            </a:r>
          </a:p>
          <a:p>
            <a:pPr algn="l"/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B8BEB67-698A-3EF4-B734-469886B4721F}"/>
              </a:ext>
            </a:extLst>
          </p:cNvPr>
          <p:cNvSpPr txBox="1"/>
          <p:nvPr/>
        </p:nvSpPr>
        <p:spPr>
          <a:xfrm>
            <a:off x="11142386" y="3706727"/>
            <a:ext cx="104515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+180 GeV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9202CCF-E09D-3156-5BE0-761EBE9CE1CE}"/>
              </a:ext>
            </a:extLst>
          </p:cNvPr>
          <p:cNvSpPr txBox="1"/>
          <p:nvPr/>
        </p:nvSpPr>
        <p:spPr>
          <a:xfrm>
            <a:off x="11161997" y="4797750"/>
            <a:ext cx="104515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+400 GeV</a:t>
            </a:r>
            <a:endParaRPr lang="en-GB" dirty="0"/>
          </a:p>
        </p:txBody>
      </p:sp>
      <p:sp>
        <p:nvSpPr>
          <p:cNvPr id="17" name="Content Placeholder 4">
            <a:extLst>
              <a:ext uri="{FF2B5EF4-FFF2-40B4-BE49-F238E27FC236}">
                <a16:creationId xmlns:a16="http://schemas.microsoft.com/office/drawing/2014/main" id="{7B3020D2-D7D3-5CDC-748A-A4203FD19334}"/>
              </a:ext>
            </a:extLst>
          </p:cNvPr>
          <p:cNvSpPr txBox="1">
            <a:spLocks/>
          </p:cNvSpPr>
          <p:nvPr/>
        </p:nvSpPr>
        <p:spPr>
          <a:xfrm>
            <a:off x="407989" y="1052736"/>
            <a:ext cx="11376024" cy="514803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Beam on target produces all momenta below</a:t>
            </a:r>
            <a:br>
              <a:rPr lang="en-US" dirty="0"/>
            </a:br>
            <a:r>
              <a:rPr lang="en-US" dirty="0"/>
              <a:t>primary momentum (400 GeV/c)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Magnet behind target bends secondaries to angle</a:t>
            </a:r>
            <a:br>
              <a:rPr lang="en-US" dirty="0"/>
            </a:br>
            <a:r>
              <a:rPr lang="en-US" dirty="0"/>
              <a:t>depending on momentum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Three beamlines can be served simultaneously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Changing position and angle target (B1+B2) and final</a:t>
            </a:r>
            <a:br>
              <a:rPr lang="en-US" dirty="0"/>
            </a:br>
            <a:r>
              <a:rPr lang="en-US" dirty="0"/>
              <a:t>magnet (B3) allows to send a variety of beams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Momenta sent to three beamlines (H6/H8/P42) </a:t>
            </a:r>
            <a:br>
              <a:rPr lang="en-US" dirty="0"/>
            </a:br>
            <a:r>
              <a:rPr lang="en-US" dirty="0"/>
              <a:t>selected simultaneously (and with limited choices)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Wobbling of the T4 target shown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T2 wobbling similar (goes to H2/H4)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T6 has no wobbling (only for muon/hadron beamline M2)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EC78A42-93E4-809B-51DA-88F8CAD7ED0C}"/>
              </a:ext>
            </a:extLst>
          </p:cNvPr>
          <p:cNvSpPr txBox="1"/>
          <p:nvPr/>
        </p:nvSpPr>
        <p:spPr>
          <a:xfrm>
            <a:off x="7706757" y="887320"/>
            <a:ext cx="220573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T4 standard wobbling</a:t>
            </a:r>
            <a:endParaRPr lang="en-GB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17E7400-24DF-7B03-770D-53FD405E7B52}"/>
              </a:ext>
            </a:extLst>
          </p:cNvPr>
          <p:cNvCxnSpPr>
            <a:cxnSpLocks/>
          </p:cNvCxnSpPr>
          <p:nvPr/>
        </p:nvCxnSpPr>
        <p:spPr>
          <a:xfrm flipV="1">
            <a:off x="10581624" y="2937691"/>
            <a:ext cx="445276" cy="843082"/>
          </a:xfrm>
          <a:prstGeom prst="straightConnector1">
            <a:avLst/>
          </a:prstGeom>
          <a:ln w="12700">
            <a:solidFill>
              <a:srgbClr val="55A04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85426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E31D9E-A608-7281-7337-934D89AB13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North Area target wobbling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2FB5AF8-56E2-EB0D-1987-CF85144D50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19.05.2025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A9368B-B2FD-FE3C-492A-A2EDDC5D31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van Dijk | CERN beamlines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6BB6F5-428C-F53C-FA54-2EAC2A385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5482A24-7EC1-2AF0-708A-E34F400C84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4112" y="476672"/>
            <a:ext cx="4301292" cy="215064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F38C511-339F-C36D-F462-B10F1CD475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56000" y="3281712"/>
            <a:ext cx="4138312" cy="29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D2B077B-BF10-B59F-0158-7A28B8C3C8AA}"/>
              </a:ext>
            </a:extLst>
          </p:cNvPr>
          <p:cNvSpPr txBox="1"/>
          <p:nvPr/>
        </p:nvSpPr>
        <p:spPr>
          <a:xfrm>
            <a:off x="11188486" y="2821436"/>
            <a:ext cx="987450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-120 GeV</a:t>
            </a:r>
          </a:p>
          <a:p>
            <a:pPr algn="l"/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CA4C206-6837-0F33-AECD-7D5440FF7893}"/>
              </a:ext>
            </a:extLst>
          </p:cNvPr>
          <p:cNvSpPr txBox="1"/>
          <p:nvPr/>
        </p:nvSpPr>
        <p:spPr>
          <a:xfrm>
            <a:off x="11194312" y="3706727"/>
            <a:ext cx="98745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-300 GeV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51A0A77-30B4-92FA-4758-073CF8C3D354}"/>
              </a:ext>
            </a:extLst>
          </p:cNvPr>
          <p:cNvSpPr txBox="1"/>
          <p:nvPr/>
        </p:nvSpPr>
        <p:spPr>
          <a:xfrm>
            <a:off x="11163718" y="4797750"/>
            <a:ext cx="104515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+400 GeV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401DF54-786D-1F81-A81C-62A013A2E4E6}"/>
              </a:ext>
            </a:extLst>
          </p:cNvPr>
          <p:cNvSpPr txBox="1"/>
          <p:nvPr/>
        </p:nvSpPr>
        <p:spPr>
          <a:xfrm>
            <a:off x="10675844" y="5933540"/>
            <a:ext cx="43172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TAX</a:t>
            </a:r>
            <a:endParaRPr lang="en-GB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E9591DA-9F09-DBDF-146D-6E9D4040405A}"/>
              </a:ext>
            </a:extLst>
          </p:cNvPr>
          <p:cNvCxnSpPr>
            <a:cxnSpLocks/>
          </p:cNvCxnSpPr>
          <p:nvPr/>
        </p:nvCxnSpPr>
        <p:spPr>
          <a:xfrm flipV="1">
            <a:off x="10581624" y="2937691"/>
            <a:ext cx="445276" cy="843082"/>
          </a:xfrm>
          <a:prstGeom prst="straightConnector1">
            <a:avLst/>
          </a:prstGeom>
          <a:ln w="12700">
            <a:solidFill>
              <a:srgbClr val="55A04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E4F4F4DD-0272-C120-C41A-7D2264DA5E28}"/>
              </a:ext>
            </a:extLst>
          </p:cNvPr>
          <p:cNvSpPr txBox="1"/>
          <p:nvPr/>
        </p:nvSpPr>
        <p:spPr>
          <a:xfrm>
            <a:off x="7871398" y="2863969"/>
            <a:ext cx="288540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(these are the same picture)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8CCFD4E-5237-E929-509C-70DF11FE8C33}"/>
              </a:ext>
            </a:extLst>
          </p:cNvPr>
          <p:cNvSpPr txBox="1"/>
          <p:nvPr/>
        </p:nvSpPr>
        <p:spPr>
          <a:xfrm>
            <a:off x="11451980" y="595383"/>
            <a:ext cx="52578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 -120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11E6EB2-39F6-7ED0-D9ED-027AA488E7F9}"/>
              </a:ext>
            </a:extLst>
          </p:cNvPr>
          <p:cNvSpPr txBox="1"/>
          <p:nvPr/>
        </p:nvSpPr>
        <p:spPr>
          <a:xfrm>
            <a:off x="11451980" y="1196752"/>
            <a:ext cx="52578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 -300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2751126-4DA4-8350-0D8A-D3757029DB7F}"/>
              </a:ext>
            </a:extLst>
          </p:cNvPr>
          <p:cNvSpPr txBox="1"/>
          <p:nvPr/>
        </p:nvSpPr>
        <p:spPr>
          <a:xfrm>
            <a:off x="11448173" y="1789191"/>
            <a:ext cx="51937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+400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54ABCFD-8279-519A-AB98-30A7ADFE8923}"/>
              </a:ext>
            </a:extLst>
          </p:cNvPr>
          <p:cNvSpPr txBox="1"/>
          <p:nvPr/>
        </p:nvSpPr>
        <p:spPr>
          <a:xfrm>
            <a:off x="10663249" y="2208600"/>
            <a:ext cx="43172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TAX</a:t>
            </a:r>
            <a:endParaRPr lang="en-GB" dirty="0"/>
          </a:p>
        </p:txBody>
      </p:sp>
      <p:sp>
        <p:nvSpPr>
          <p:cNvPr id="18" name="Content Placeholder 4">
            <a:extLst>
              <a:ext uri="{FF2B5EF4-FFF2-40B4-BE49-F238E27FC236}">
                <a16:creationId xmlns:a16="http://schemas.microsoft.com/office/drawing/2014/main" id="{1318F2C2-3C41-BBB4-FB61-37C01E32054C}"/>
              </a:ext>
            </a:extLst>
          </p:cNvPr>
          <p:cNvSpPr txBox="1">
            <a:spLocks/>
          </p:cNvSpPr>
          <p:nvPr/>
        </p:nvSpPr>
        <p:spPr>
          <a:xfrm>
            <a:off x="407989" y="1052736"/>
            <a:ext cx="11376024" cy="514803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Beam on target produces all momenta below</a:t>
            </a:r>
            <a:br>
              <a:rPr lang="en-US" dirty="0"/>
            </a:br>
            <a:r>
              <a:rPr lang="en-US" dirty="0"/>
              <a:t>primary momentum (400 GeV/c)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Magnet behind target bends secondaries to angle</a:t>
            </a:r>
            <a:br>
              <a:rPr lang="en-US" dirty="0"/>
            </a:br>
            <a:r>
              <a:rPr lang="en-US" dirty="0"/>
              <a:t>depending on momentum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Three beamlines can be served simultaneously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Changing position and angle target (B1+B2) and final</a:t>
            </a:r>
            <a:br>
              <a:rPr lang="en-US" dirty="0"/>
            </a:br>
            <a:r>
              <a:rPr lang="en-US" dirty="0"/>
              <a:t>magnet (B3) allows to send a variety of beams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Momenta sent to three beamlines (H6/H8/P42) </a:t>
            </a:r>
            <a:br>
              <a:rPr lang="en-US" dirty="0"/>
            </a:br>
            <a:r>
              <a:rPr lang="en-US" dirty="0"/>
              <a:t>selected simultaneously (and with limited choices)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Wobbling of the T4 target shown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T2 wobbling similar (goes to H2/H4)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T6 has no wobbling (only for muon/hadron beamline M2)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6246DFD-3BDC-126B-DE75-C70AC0C3449F}"/>
              </a:ext>
            </a:extLst>
          </p:cNvPr>
          <p:cNvSpPr txBox="1"/>
          <p:nvPr/>
        </p:nvSpPr>
        <p:spPr>
          <a:xfrm>
            <a:off x="7706757" y="887320"/>
            <a:ext cx="220573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T4 alternate wobbling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8291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89B9B2-74CE-C5C0-40BF-1EF8E25121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Characteristics of the beams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7EAFD83-5EAE-ABC3-00AF-A96292ACF2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19.05.2025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FDFCFF-7644-E39C-C010-E2881F820D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van Dijk | CERN Beamlines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EFFD28-C846-2810-33BC-06F2AFB28E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7">
                <a:extLst>
                  <a:ext uri="{FF2B5EF4-FFF2-40B4-BE49-F238E27FC236}">
                    <a16:creationId xmlns:a16="http://schemas.microsoft.com/office/drawing/2014/main" id="{C86A6E98-2533-EF8B-713A-8074D2A8E4B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39658980"/>
                  </p:ext>
                </p:extLst>
              </p:nvPr>
            </p:nvGraphicFramePr>
            <p:xfrm>
              <a:off x="132223" y="995968"/>
              <a:ext cx="11927554" cy="2860040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5125577">
                      <a:extLst>
                        <a:ext uri="{9D8B030D-6E8A-4147-A177-3AD203B41FA5}">
                          <a16:colId xmlns:a16="http://schemas.microsoft.com/office/drawing/2014/main" val="144798417"/>
                        </a:ext>
                      </a:extLst>
                    </a:gridCol>
                    <a:gridCol w="1481147">
                      <a:extLst>
                        <a:ext uri="{9D8B030D-6E8A-4147-A177-3AD203B41FA5}">
                          <a16:colId xmlns:a16="http://schemas.microsoft.com/office/drawing/2014/main" val="1737653196"/>
                        </a:ext>
                      </a:extLst>
                    </a:gridCol>
                    <a:gridCol w="1799691">
                      <a:extLst>
                        <a:ext uri="{9D8B030D-6E8A-4147-A177-3AD203B41FA5}">
                          <a16:colId xmlns:a16="http://schemas.microsoft.com/office/drawing/2014/main" val="769732155"/>
                        </a:ext>
                      </a:extLst>
                    </a:gridCol>
                    <a:gridCol w="1653647">
                      <a:extLst>
                        <a:ext uri="{9D8B030D-6E8A-4147-A177-3AD203B41FA5}">
                          <a16:colId xmlns:a16="http://schemas.microsoft.com/office/drawing/2014/main" val="3846131508"/>
                        </a:ext>
                      </a:extLst>
                    </a:gridCol>
                    <a:gridCol w="1867492">
                      <a:extLst>
                        <a:ext uri="{9D8B030D-6E8A-4147-A177-3AD203B41FA5}">
                          <a16:colId xmlns:a16="http://schemas.microsoft.com/office/drawing/2014/main" val="2635704987"/>
                        </a:ext>
                      </a:extLst>
                    </a:gridCol>
                  </a:tblGrid>
                  <a:tr h="3600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Parameter</a:t>
                          </a: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T2 Target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/>
                            <a:t>T4 Target</a:t>
                          </a:r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0929075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Beamline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H2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/>
                            <a:t>H4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/>
                            <a:t>H6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/>
                            <a:t>H8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5639816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oMath>
                          </a14:m>
                          <a:r>
                            <a:rPr lang="en-GB" dirty="0"/>
                            <a:t> attenuated primary / </a:t>
                          </a:r>
                          <a:r>
                            <a:rPr lang="en-GB" dirty="0">
                              <a:solidFill>
                                <a:srgbClr val="FF0000"/>
                              </a:solidFill>
                            </a:rPr>
                            <a:t>secondary beam </a:t>
                          </a:r>
                          <a:r>
                            <a:rPr lang="en-GB" dirty="0">
                              <a:solidFill>
                                <a:schemeClr val="tx1"/>
                              </a:solidFill>
                            </a:rPr>
                            <a:t>in GeV/c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type m:val="lin"/>
                                    <m:ctrlPr>
                                      <a:rPr lang="en-GB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400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360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type m:val="lin"/>
                                    <m:ctrlPr>
                                      <a:rPr lang="en-GB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400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360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GB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type m:val="lin"/>
                                    <m:ctrlPr>
                                      <a:rPr lang="en-GB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205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GB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type m:val="lin"/>
                                    <m:ctrlPr>
                                      <a:rPr lang="en-GB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400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360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GB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4546041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Maximum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type m:val="lin"/>
                                  <m:ctrlPr>
                                    <a:rPr lang="en-GB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∆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𝑝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den>
                              </m:f>
                            </m:oMath>
                          </a14:m>
                          <a:r>
                            <a:rPr lang="en-GB" dirty="0"/>
                            <a:t> in </a:t>
                          </a:r>
                          <a14:m>
                            <m:oMath xmlns:m="http://schemas.openxmlformats.org/officeDocument/2006/math"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%</m:t>
                              </m:r>
                            </m:oMath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±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2.0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±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1.4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±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1.5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±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1.5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245009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Maximum intensity/spill (hadrons/</a:t>
                          </a:r>
                          <a:r>
                            <a:rPr lang="en-GB" dirty="0">
                              <a:solidFill>
                                <a:srgbClr val="FF0000"/>
                              </a:solidFill>
                            </a:rPr>
                            <a:t>electrons</a:t>
                          </a:r>
                          <a:r>
                            <a:rPr lang="en-GB" dirty="0"/>
                            <a:t>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type m:val="lin"/>
                                    <m:ctrlPr>
                                      <a:rPr lang="en-GB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p>
                                      <m:sSupPr>
                                        <m:ctrlPr>
                                          <a:rPr lang="en-GB" i="1" dirty="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b="0" i="1" dirty="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10</m:t>
                                        </m:r>
                                      </m:e>
                                      <m:sup>
                                        <m:r>
                                          <a:rPr lang="en-US" b="0" i="1" dirty="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7</m:t>
                                        </m:r>
                                      </m:sup>
                                    </m:sSup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en-GB" i="1" dirty="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b="0" i="1" dirty="0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10</m:t>
                                        </m:r>
                                      </m:e>
                                      <m:sup>
                                        <m:r>
                                          <a:rPr lang="en-US" b="0" i="1" dirty="0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6</m:t>
                                        </m:r>
                                      </m:sup>
                                    </m:sSup>
                                  </m:den>
                                </m:f>
                              </m:oMath>
                            </m:oMathPara>
                          </a14:m>
                          <a:endParaRPr lang="en-GB" baseline="300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type m:val="lin"/>
                                    <m:ctrlPr>
                                      <a:rPr lang="en-GB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p>
                                      <m:sSupPr>
                                        <m:ctrlPr>
                                          <a:rPr lang="en-GB" i="1" dirty="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b="0" i="1" dirty="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10</m:t>
                                        </m:r>
                                      </m:e>
                                      <m:sup>
                                        <m:r>
                                          <a:rPr lang="en-US" b="0" i="1" dirty="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7</m:t>
                                        </m:r>
                                      </m:sup>
                                    </m:sSup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en-GB" i="1" dirty="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b="0" i="1" dirty="0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10</m:t>
                                        </m:r>
                                      </m:e>
                                      <m:sup>
                                        <m:r>
                                          <a:rPr lang="en-US" b="0" i="1" dirty="0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7</m:t>
                                        </m:r>
                                      </m:sup>
                                    </m:sSup>
                                  </m:den>
                                </m:f>
                              </m:oMath>
                            </m:oMathPara>
                          </a14:m>
                          <a:endParaRPr lang="en-GB" baseline="300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type m:val="lin"/>
                                    <m:ctrlPr>
                                      <a:rPr lang="en-GB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p>
                                      <m:sSupPr>
                                        <m:ctrlPr>
                                          <a:rPr lang="en-GB" i="1" dirty="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b="0" i="1" dirty="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10</m:t>
                                        </m:r>
                                      </m:e>
                                      <m:sup>
                                        <m:r>
                                          <a:rPr lang="en-US" b="0" i="1" dirty="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7</m:t>
                                        </m:r>
                                      </m:sup>
                                    </m:sSup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en-GB" i="1" dirty="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b="0" i="1" dirty="0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10</m:t>
                                        </m:r>
                                      </m:e>
                                      <m:sup>
                                        <m:r>
                                          <a:rPr lang="en-US" b="0" i="1" dirty="0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5</m:t>
                                        </m:r>
                                      </m:sup>
                                    </m:sSup>
                                  </m:den>
                                </m:f>
                              </m:oMath>
                            </m:oMathPara>
                          </a14:m>
                          <a:endParaRPr lang="en-GB" baseline="300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type m:val="lin"/>
                                    <m:ctrlPr>
                                      <a:rPr lang="en-GB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p>
                                      <m:sSupPr>
                                        <m:ctrlPr>
                                          <a:rPr lang="en-GB" i="1" dirty="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b="0" i="1" dirty="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10</m:t>
                                        </m:r>
                                      </m:e>
                                      <m:sup>
                                        <m:r>
                                          <a:rPr lang="en-US" b="0" i="1" dirty="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7</m:t>
                                        </m:r>
                                      </m:sup>
                                    </m:sSup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en-GB" i="1" dirty="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b="0" i="1" dirty="0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10</m:t>
                                        </m:r>
                                      </m:e>
                                      <m:sup>
                                        <m:r>
                                          <a:rPr lang="en-US" b="0" i="1" dirty="0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5</m:t>
                                        </m:r>
                                      </m:sup>
                                    </m:sSup>
                                  </m:den>
                                </m:f>
                              </m:oMath>
                            </m:oMathPara>
                          </a14:m>
                          <a:endParaRPr lang="en-GB" baseline="300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5471998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Available particle types</a:t>
                          </a:r>
                        </a:p>
                      </a:txBody>
                      <a:tcPr/>
                    </a:tc>
                    <a:tc gridSpan="4">
                      <a:txBody>
                        <a:bodyPr/>
                        <a:lstStyle/>
                        <a:p>
                          <a:r>
                            <a:rPr lang="en-GB" dirty="0"/>
                            <a:t>Primary protons or pure electrons or pure/mixed hadrons or pure muons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1920244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Ion beam availability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Yes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Yes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No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Yes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325375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7">
                <a:extLst>
                  <a:ext uri="{FF2B5EF4-FFF2-40B4-BE49-F238E27FC236}">
                    <a16:creationId xmlns:a16="http://schemas.microsoft.com/office/drawing/2014/main" id="{C86A6E98-2533-EF8B-713A-8074D2A8E4B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39658980"/>
                  </p:ext>
                </p:extLst>
              </p:nvPr>
            </p:nvGraphicFramePr>
            <p:xfrm>
              <a:off x="132223" y="995968"/>
              <a:ext cx="11927554" cy="2860040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5125577">
                      <a:extLst>
                        <a:ext uri="{9D8B030D-6E8A-4147-A177-3AD203B41FA5}">
                          <a16:colId xmlns:a16="http://schemas.microsoft.com/office/drawing/2014/main" val="144798417"/>
                        </a:ext>
                      </a:extLst>
                    </a:gridCol>
                    <a:gridCol w="1481147">
                      <a:extLst>
                        <a:ext uri="{9D8B030D-6E8A-4147-A177-3AD203B41FA5}">
                          <a16:colId xmlns:a16="http://schemas.microsoft.com/office/drawing/2014/main" val="1737653196"/>
                        </a:ext>
                      </a:extLst>
                    </a:gridCol>
                    <a:gridCol w="1799691">
                      <a:extLst>
                        <a:ext uri="{9D8B030D-6E8A-4147-A177-3AD203B41FA5}">
                          <a16:colId xmlns:a16="http://schemas.microsoft.com/office/drawing/2014/main" val="769732155"/>
                        </a:ext>
                      </a:extLst>
                    </a:gridCol>
                    <a:gridCol w="1653647">
                      <a:extLst>
                        <a:ext uri="{9D8B030D-6E8A-4147-A177-3AD203B41FA5}">
                          <a16:colId xmlns:a16="http://schemas.microsoft.com/office/drawing/2014/main" val="3846131508"/>
                        </a:ext>
                      </a:extLst>
                    </a:gridCol>
                    <a:gridCol w="1867492">
                      <a:extLst>
                        <a:ext uri="{9D8B030D-6E8A-4147-A177-3AD203B41FA5}">
                          <a16:colId xmlns:a16="http://schemas.microsoft.com/office/drawing/2014/main" val="2635704987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Parameter</a:t>
                          </a: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T2 Target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/>
                            <a:t>T4 Target</a:t>
                          </a:r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0929075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Beamline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H2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/>
                            <a:t>H4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/>
                            <a:t>H6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/>
                            <a:t>H8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5639816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t="-206557" r="-133056" b="-4967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344672" t="-206557" r="-358607" b="-4967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367797" t="-206557" r="-196610" b="-4967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09225" t="-206557" r="-114022" b="-4967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37785" t="-206557" r="-651" b="-49672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94546041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t="-306557" r="-133056" b="-3967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344672" t="-306557" r="-358607" b="-3967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367797" t="-306557" r="-196610" b="-3967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09225" t="-306557" r="-114022" b="-3967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37785" t="-306557" r="-651" b="-39672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6245009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Maximum intensity/spill (hadrons/</a:t>
                          </a:r>
                          <a:r>
                            <a:rPr lang="en-GB" dirty="0">
                              <a:solidFill>
                                <a:srgbClr val="FF0000"/>
                              </a:solidFill>
                            </a:rPr>
                            <a:t>electrons</a:t>
                          </a:r>
                          <a:r>
                            <a:rPr lang="en-GB" dirty="0"/>
                            <a:t>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344672" t="-406557" r="-358607" b="-2967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367797" t="-406557" r="-196610" b="-2967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09225" t="-406557" r="-114022" b="-2967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37785" t="-406557" r="-651" b="-29672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854719987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Available particle types</a:t>
                          </a:r>
                        </a:p>
                      </a:txBody>
                      <a:tcPr/>
                    </a:tc>
                    <a:tc gridSpan="4">
                      <a:txBody>
                        <a:bodyPr/>
                        <a:lstStyle/>
                        <a:p>
                          <a:r>
                            <a:rPr lang="en-GB" dirty="0"/>
                            <a:t>Primary protons or pure electrons or pure/mixed hadrons or pure muons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1920244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Ion beam availability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Yes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Yes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No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Yes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3253757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C94C126B-C84D-B780-00C8-3E08AF403991}"/>
                  </a:ext>
                </a:extLst>
              </p:cNvPr>
              <p:cNvSpPr txBox="1"/>
              <p:nvPr/>
            </p:nvSpPr>
            <p:spPr>
              <a:xfrm>
                <a:off x="387666" y="4054415"/>
                <a:ext cx="11673536" cy="20867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28600">
                  <a:lnSpc>
                    <a:spcPct val="90000"/>
                  </a:lnSpc>
                  <a:buFont typeface="Arial" panose="020B0604020202020204" pitchFamily="34" charset="0"/>
                  <a:buChar char="•"/>
                </a:pPr>
                <a:r>
                  <a:rPr lang="en-US" b="1" dirty="0">
                    <a:solidFill>
                      <a:srgbClr val="000000"/>
                    </a:solidFill>
                  </a:rPr>
                  <a:t>T6 target </a:t>
                </a:r>
                <a:r>
                  <a:rPr lang="en-US" dirty="0">
                    <a:solidFill>
                      <a:srgbClr val="000000"/>
                    </a:solidFill>
                    <a:sym typeface="Wingdings" pitchFamily="2" charset="2"/>
                  </a:rPr>
                  <a:t> Serves the </a:t>
                </a:r>
                <a:r>
                  <a:rPr lang="en-US" b="1" dirty="0">
                    <a:solidFill>
                      <a:srgbClr val="000000"/>
                    </a:solidFill>
                  </a:rPr>
                  <a:t>M2</a:t>
                </a:r>
                <a:r>
                  <a:rPr lang="en-US" dirty="0">
                    <a:solidFill>
                      <a:srgbClr val="000000"/>
                    </a:solidFill>
                  </a:rPr>
                  <a:t> beam that is mostly used for the AMBER experiment</a:t>
                </a:r>
              </a:p>
              <a:p>
                <a:pPr marL="742950" lvl="1" indent="-228600">
                  <a:lnSpc>
                    <a:spcPct val="90000"/>
                  </a:lnSpc>
                  <a:buFont typeface="Arial" panose="020B0604020202020204" pitchFamily="34" charset="0"/>
                  <a:buChar char="•"/>
                </a:pPr>
                <a:r>
                  <a:rPr lang="en-US" baseline="30000" dirty="0">
                    <a:solidFill>
                      <a:srgbClr val="00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sSup>
                      <m:sSupPr>
                        <m:ctrlPr>
                          <a:rPr lang="en-US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4.8×10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8</m:t>
                        </m:r>
                      </m:sup>
                    </m:sSup>
                  </m:oMath>
                </a14:m>
                <a:r>
                  <a:rPr lang="en-US" dirty="0">
                    <a:solidFill>
                      <a:srgbClr val="000000"/>
                    </a:solidFill>
                  </a:rPr>
                  <a:t> hadrons/spill with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&lt;2</m:t>
                    </m:r>
                    <m:r>
                      <a:rPr lang="en-US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8</m:t>
                    </m:r>
                    <m:r>
                      <a:rPr lang="en-US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dirty="0">
                    <a:solidFill>
                      <a:srgbClr val="000000"/>
                    </a:solidFill>
                  </a:rPr>
                  <a:t> GeV/c (requires additional shielding around target); increase to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9</m:t>
                        </m:r>
                      </m:sup>
                    </m:sSup>
                  </m:oMath>
                </a14:m>
                <a:r>
                  <a:rPr lang="en-US" dirty="0">
                    <a:solidFill>
                      <a:srgbClr val="000000"/>
                    </a:solidFill>
                  </a:rPr>
                  <a:t> with improved shielding in future </a:t>
                </a:r>
              </a:p>
              <a:p>
                <a:pPr marL="742950" lvl="1" indent="-228600">
                  <a:lnSpc>
                    <a:spcPct val="9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en-US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2×</m:t>
                    </m:r>
                    <m:sSup>
                      <m:sSupPr>
                        <m:ctrlPr>
                          <a:rPr lang="en-US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8</m:t>
                        </m:r>
                      </m:sup>
                    </m:sSup>
                  </m:oMath>
                </a14:m>
                <a:r>
                  <a:rPr lang="en-US" dirty="0">
                    <a:solidFill>
                      <a:srgbClr val="000000"/>
                    </a:solidFill>
                  </a:rPr>
                  <a:t> muons/spill with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en-US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280</m:t>
                    </m:r>
                  </m:oMath>
                </a14:m>
                <a:r>
                  <a:rPr lang="en-US" dirty="0">
                    <a:solidFill>
                      <a:srgbClr val="000000"/>
                    </a:solidFill>
                  </a:rPr>
                  <a:t> GeV/c </a:t>
                </a:r>
              </a:p>
              <a:p>
                <a:pPr marL="742950" lvl="1" indent="-228600">
                  <a:lnSpc>
                    <a:spcPct val="90000"/>
                  </a:lnSpc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000000"/>
                    </a:solidFill>
                  </a:rPr>
                  <a:t>NA64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μ</m:t>
                    </m:r>
                  </m:oMath>
                </a14:m>
                <a:r>
                  <a:rPr lang="en-US" dirty="0">
                    <a:solidFill>
                      <a:srgbClr val="000000"/>
                    </a:solidFill>
                  </a:rPr>
                  <a:t> and </a:t>
                </a:r>
                <a:r>
                  <a:rPr lang="en-US" dirty="0" err="1">
                    <a:solidFill>
                      <a:srgbClr val="000000"/>
                    </a:solidFill>
                  </a:rPr>
                  <a:t>MUonE</a:t>
                </a:r>
                <a:r>
                  <a:rPr lang="en-US" dirty="0">
                    <a:solidFill>
                      <a:srgbClr val="000000"/>
                    </a:solidFill>
                  </a:rPr>
                  <a:t> also performing physics and test runs</a:t>
                </a:r>
              </a:p>
              <a:p>
                <a:pPr marL="514350" lvl="1">
                  <a:lnSpc>
                    <a:spcPct val="90000"/>
                  </a:lnSpc>
                </a:pPr>
                <a:endParaRPr lang="en-US" dirty="0">
                  <a:solidFill>
                    <a:srgbClr val="000000"/>
                  </a:solidFill>
                </a:endParaRPr>
              </a:p>
              <a:p>
                <a:pPr marL="285750" indent="-228600">
                  <a:lnSpc>
                    <a:spcPct val="90000"/>
                  </a:lnSpc>
                  <a:buFont typeface="Arial" panose="020B0604020202020204" pitchFamily="34" charset="0"/>
                  <a:buChar char="•"/>
                </a:pPr>
                <a:r>
                  <a:rPr lang="en-US" b="1" dirty="0">
                    <a:solidFill>
                      <a:srgbClr val="000000"/>
                    </a:solidFill>
                  </a:rPr>
                  <a:t>P42</a:t>
                </a:r>
                <a:r>
                  <a:rPr lang="en-US" dirty="0">
                    <a:solidFill>
                      <a:srgbClr val="000000"/>
                    </a:solidFill>
                  </a:rPr>
                  <a:t> beam also originates from the T4 target and transports the proton beam that has not interacted onto the T10 target to produce typically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75</m:t>
                    </m:r>
                  </m:oMath>
                </a14:m>
                <a:r>
                  <a:rPr lang="en-US" dirty="0">
                    <a:solidFill>
                      <a:srgbClr val="000000"/>
                    </a:solidFill>
                  </a:rPr>
                  <a:t> GeV/c kaon beams guided via </a:t>
                </a:r>
                <a:r>
                  <a:rPr lang="en-US" b="1" dirty="0">
                    <a:solidFill>
                      <a:srgbClr val="000000"/>
                    </a:solidFill>
                  </a:rPr>
                  <a:t>K12</a:t>
                </a:r>
                <a:r>
                  <a:rPr lang="en-US" dirty="0">
                    <a:solidFill>
                      <a:srgbClr val="000000"/>
                    </a:solidFill>
                  </a:rPr>
                  <a:t> to NA62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C94C126B-C84D-B780-00C8-3E08AF4039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7666" y="4054415"/>
                <a:ext cx="11673536" cy="2086725"/>
              </a:xfrm>
              <a:prstGeom prst="rect">
                <a:avLst/>
              </a:prstGeom>
              <a:blipFill>
                <a:blip r:embed="rId3"/>
                <a:stretch>
                  <a:fillRect t="-2632" b="-380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633778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D06E8D-4266-5E83-77C8-E14C373F53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Ion beams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5F644D9-3FE3-5A69-EE70-A3B5CEF972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19.05.2025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986D72-542F-2F9A-40D2-B10675A73E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van Dijk | CERN Beamlines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9B27C4-1E45-2E24-F97B-89A5485733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6" name="Picture 5" descr="Chart, histogram&#10;&#10;Description automatically generated">
            <a:extLst>
              <a:ext uri="{FF2B5EF4-FFF2-40B4-BE49-F238E27FC236}">
                <a16:creationId xmlns:a16="http://schemas.microsoft.com/office/drawing/2014/main" id="{81EC68B1-9C39-2725-B0A0-639C337658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32304" y="3132520"/>
            <a:ext cx="3344260" cy="3019712"/>
          </a:xfrm>
          <a:prstGeom prst="rect">
            <a:avLst/>
          </a:prstGeom>
        </p:spPr>
      </p:pic>
      <p:pic>
        <p:nvPicPr>
          <p:cNvPr id="7" name="Picture 6" descr="Chart&#10;&#10;Description automatically generated with medium confidence">
            <a:extLst>
              <a:ext uri="{FF2B5EF4-FFF2-40B4-BE49-F238E27FC236}">
                <a16:creationId xmlns:a16="http://schemas.microsoft.com/office/drawing/2014/main" id="{58385A8D-906B-AA95-C10B-1DC1297E28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88288" y="247382"/>
            <a:ext cx="3307909" cy="289358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08002BD-7C34-A9DE-91AD-80B849C21615}"/>
              </a:ext>
            </a:extLst>
          </p:cNvPr>
          <p:cNvSpPr txBox="1"/>
          <p:nvPr/>
        </p:nvSpPr>
        <p:spPr>
          <a:xfrm>
            <a:off x="442752" y="1295400"/>
            <a:ext cx="8620468" cy="485683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defPPr>
              <a:defRPr lang="en-US"/>
            </a:defPPr>
            <a:lvl1pPr marL="342900" indent="-3429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>
                <a:solidFill>
                  <a:schemeClr val="tx2"/>
                </a:solidFill>
              </a:defRPr>
            </a:lvl1pPr>
            <a:lvl2pPr marL="666900" lvl="1" indent="-3429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2pPr>
            <a:lvl3pPr marL="990900" lvl="2" indent="-3429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>
                <a:solidFill>
                  <a:schemeClr val="tx2"/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9pPr>
          </a:lstStyle>
          <a:p>
            <a:r>
              <a:rPr lang="en-US" dirty="0"/>
              <a:t>Ion beams are available in the North Area</a:t>
            </a:r>
          </a:p>
          <a:p>
            <a:pPr lvl="1"/>
            <a:r>
              <a:rPr lang="en-GB" dirty="0"/>
              <a:t>Typically 2-4 weeks at the end of the year (typically with lead ions)</a:t>
            </a:r>
          </a:p>
          <a:p>
            <a:pPr lvl="1"/>
            <a:r>
              <a:rPr lang="en-GB" dirty="0"/>
              <a:t>Argon and xenon beams have also been used in the last decade</a:t>
            </a:r>
          </a:p>
          <a:p>
            <a:pPr lvl="1"/>
            <a:r>
              <a:rPr lang="en-GB" dirty="0"/>
              <a:t>2025 also has an oxygen run in July (1 week)</a:t>
            </a:r>
          </a:p>
          <a:p>
            <a:r>
              <a:rPr lang="en-GB" dirty="0"/>
              <a:t>Primary and fragmented ion beams are available</a:t>
            </a:r>
          </a:p>
          <a:p>
            <a:pPr lvl="1"/>
            <a:r>
              <a:rPr lang="en-GB" dirty="0"/>
              <a:t>Primary beam set by general program, usually driven by NA61 in H2</a:t>
            </a:r>
          </a:p>
          <a:p>
            <a:pPr lvl="1"/>
            <a:r>
              <a:rPr lang="en-GB" dirty="0"/>
              <a:t>2024: 3 weeks @ 150 </a:t>
            </a:r>
            <a:r>
              <a:rPr lang="en-GB" dirty="0" err="1"/>
              <a:t>AGeV</a:t>
            </a:r>
            <a:r>
              <a:rPr lang="en-GB" dirty="0"/>
              <a:t>/c Pb ions and 1 week @ 13.5 </a:t>
            </a:r>
            <a:r>
              <a:rPr lang="en-GB" dirty="0" err="1"/>
              <a:t>AGeV</a:t>
            </a:r>
            <a:r>
              <a:rPr lang="en-GB" dirty="0"/>
              <a:t>/c</a:t>
            </a:r>
          </a:p>
          <a:p>
            <a:pPr lvl="1"/>
            <a:r>
              <a:rPr lang="en-GB" dirty="0"/>
              <a:t>Fluence highly adjustable, between 1</a:t>
            </a:r>
            <a:r>
              <a:rPr lang="en-US" dirty="0"/>
              <a:t>0</a:t>
            </a:r>
            <a:r>
              <a:rPr lang="en-US" baseline="30000" dirty="0"/>
              <a:t>3</a:t>
            </a:r>
            <a:r>
              <a:rPr lang="en-US" dirty="0"/>
              <a:t> – 10</a:t>
            </a:r>
            <a:r>
              <a:rPr lang="en-US" baseline="30000" dirty="0"/>
              <a:t>5</a:t>
            </a:r>
            <a:r>
              <a:rPr lang="en-US" dirty="0"/>
              <a:t> primary or fragments / spill</a:t>
            </a:r>
          </a:p>
          <a:p>
            <a:pPr lvl="1"/>
            <a:r>
              <a:rPr lang="en-US" dirty="0"/>
              <a:t>Fluence is limited by RP considerations, with special measures 10</a:t>
            </a:r>
            <a:r>
              <a:rPr lang="en-US" baseline="30000" dirty="0"/>
              <a:t>7</a:t>
            </a:r>
            <a:r>
              <a:rPr lang="en-US" dirty="0"/>
              <a:t> primary</a:t>
            </a:r>
          </a:p>
          <a:p>
            <a:r>
              <a:rPr lang="en-GB" b="0" dirty="0"/>
              <a:t>Test beam users like </a:t>
            </a:r>
            <a:r>
              <a:rPr lang="en-GB" dirty="0" err="1"/>
              <a:t>Medipix</a:t>
            </a:r>
            <a:r>
              <a:rPr lang="en-GB" dirty="0"/>
              <a:t>, Nucleon</a:t>
            </a:r>
            <a:r>
              <a:rPr lang="en-GB" b="0" dirty="0"/>
              <a:t>,</a:t>
            </a:r>
            <a:r>
              <a:rPr lang="en-GB" dirty="0"/>
              <a:t> HERD, PAN </a:t>
            </a:r>
            <a:r>
              <a:rPr lang="en-GB" b="0" dirty="0"/>
              <a:t>request ions</a:t>
            </a:r>
          </a:p>
          <a:p>
            <a:r>
              <a:rPr lang="en-GB" dirty="0"/>
              <a:t>HEARTS/CHIMERA </a:t>
            </a:r>
            <a:r>
              <a:rPr lang="en-GB" b="0" dirty="0"/>
              <a:t>requested low energy ions in T08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E3CDE7C-5341-C0EC-164B-9F8E6B68268B}"/>
              </a:ext>
            </a:extLst>
          </p:cNvPr>
          <p:cNvSpPr txBox="1"/>
          <p:nvPr/>
        </p:nvSpPr>
        <p:spPr>
          <a:xfrm>
            <a:off x="9617524" y="134285"/>
            <a:ext cx="14494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/>
              <a:t>Courtesy: NA61</a:t>
            </a:r>
          </a:p>
        </p:txBody>
      </p:sp>
    </p:spTree>
    <p:extLst>
      <p:ext uri="{BB962C8B-B14F-4D97-AF65-F5344CB8AC3E}">
        <p14:creationId xmlns:p14="http://schemas.microsoft.com/office/powerpoint/2010/main" val="18143062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019C2D0C-68DC-56EB-4472-7B893FB6A68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72" b="31604"/>
          <a:stretch/>
        </p:blipFill>
        <p:spPr bwMode="auto">
          <a:xfrm>
            <a:off x="152400" y="1157574"/>
            <a:ext cx="11915260" cy="4756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59C2515-1ADD-C0ED-0505-5D5689B24E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EHN1 (B-887, </a:t>
            </a:r>
            <a:r>
              <a:rPr lang="en-GB" dirty="0" err="1"/>
              <a:t>Prevessin</a:t>
            </a:r>
            <a:r>
              <a:rPr lang="en-GB" dirty="0"/>
              <a:t> Site)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1ACB9DF-8E26-37A5-D8E2-7FAD978839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19.05.2025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017D75-98EC-D38A-9D90-71E4F4F687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van Dijk | CERN Beamlines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C60C37-8B45-6E54-F128-E9512FA5E5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B15C5B7-E87F-3AFB-D5A3-0102C9B11E00}"/>
              </a:ext>
            </a:extLst>
          </p:cNvPr>
          <p:cNvSpPr txBox="1"/>
          <p:nvPr/>
        </p:nvSpPr>
        <p:spPr>
          <a:xfrm>
            <a:off x="10574269" y="3616917"/>
            <a:ext cx="533277" cy="36924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H2</a:t>
            </a:r>
            <a:endParaRPr lang="el-G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595F4F4-8913-CAF2-33C9-D8A3EB50C5CA}"/>
              </a:ext>
            </a:extLst>
          </p:cNvPr>
          <p:cNvSpPr txBox="1"/>
          <p:nvPr/>
        </p:nvSpPr>
        <p:spPr>
          <a:xfrm>
            <a:off x="7545372" y="3930176"/>
            <a:ext cx="533277" cy="36924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H4</a:t>
            </a:r>
            <a:endParaRPr lang="el-G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DF41AC2-5468-AEE9-7757-1D4BFB472466}"/>
              </a:ext>
            </a:extLst>
          </p:cNvPr>
          <p:cNvSpPr txBox="1"/>
          <p:nvPr/>
        </p:nvSpPr>
        <p:spPr>
          <a:xfrm>
            <a:off x="4242329" y="4114800"/>
            <a:ext cx="533277" cy="36924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H6</a:t>
            </a:r>
            <a:endParaRPr lang="el-G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C86E32B-F5AA-84FD-7C97-FDAD6BCCD933}"/>
              </a:ext>
            </a:extLst>
          </p:cNvPr>
          <p:cNvSpPr txBox="1"/>
          <p:nvPr/>
        </p:nvSpPr>
        <p:spPr>
          <a:xfrm>
            <a:off x="2063552" y="3216926"/>
            <a:ext cx="533277" cy="36924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H8</a:t>
            </a:r>
            <a:endParaRPr lang="el-G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021608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1" id="{C07C2A32-0BF1-4F33-9C66-CDC0AA865C45}" vid="{13070F30-A86F-43BF-9C16-302DDD3B6EF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EA-LE</Template>
  <TotalTime>26</TotalTime>
  <Words>2643</Words>
  <Application>Microsoft Office PowerPoint</Application>
  <PresentationFormat>Widescreen</PresentationFormat>
  <Paragraphs>429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7" baseType="lpstr">
      <vt:lpstr>Arial</vt:lpstr>
      <vt:lpstr>Calibri</vt:lpstr>
      <vt:lpstr>Cambria Math</vt:lpstr>
      <vt:lpstr>Open Sans</vt:lpstr>
      <vt:lpstr>Times New Roman</vt:lpstr>
      <vt:lpstr>Wingdings</vt:lpstr>
      <vt:lpstr>Office</vt:lpstr>
      <vt:lpstr>CERN Beamlines and facilities</vt:lpstr>
      <vt:lpstr>CERN Accelerator Complex </vt:lpstr>
      <vt:lpstr>North Area Secondary Beamlines</vt:lpstr>
      <vt:lpstr>North Area Secondary Beamlines</vt:lpstr>
      <vt:lpstr>North Area target wobbling</vt:lpstr>
      <vt:lpstr>North Area target wobbling</vt:lpstr>
      <vt:lpstr>Characteristics of the beams</vt:lpstr>
      <vt:lpstr>Ion beams</vt:lpstr>
      <vt:lpstr>EHN1 (B-887, Prevessin Site)</vt:lpstr>
      <vt:lpstr>East Area – Secondary Beamlines</vt:lpstr>
      <vt:lpstr>East Area Secondary Beamlines</vt:lpstr>
      <vt:lpstr>Characteristics of the beams</vt:lpstr>
      <vt:lpstr>East Area (B-157)</vt:lpstr>
      <vt:lpstr>Schedule and planning (North and East Area)</vt:lpstr>
      <vt:lpstr>Irradiation facilities</vt:lpstr>
      <vt:lpstr>HiRadMat</vt:lpstr>
      <vt:lpstr>HiRadMat: High Radiation to Materials</vt:lpstr>
      <vt:lpstr>GIF++ irradiation facility @ North Area (H4)</vt:lpstr>
      <vt:lpstr>IRRAD / CHARM Irradiation Facilities (T08)</vt:lpstr>
      <vt:lpstr>Proton Facility IRRAD (CERN EP) </vt:lpstr>
      <vt:lpstr>Mixed-Field Facility CHARM (CERN BE)</vt:lpstr>
      <vt:lpstr>Summary</vt:lpstr>
      <vt:lpstr>PowerPoint Presentation</vt:lpstr>
      <vt:lpstr>Backup slides</vt:lpstr>
      <vt:lpstr>East Area Renovation</vt:lpstr>
      <vt:lpstr>Beam Instrumentation in the North and East Area</vt:lpstr>
      <vt:lpstr>Telescopes in CERN North Area (SPS) </vt:lpstr>
      <vt:lpstr>Large aperture magnets for tests with beam</vt:lpstr>
      <vt:lpstr>T2 (left) and T4 (right) wobbling solutions </vt:lpstr>
      <vt:lpstr>Access and Beam Control Software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Subtitle</dc:title>
  <dc:creator>Fabian Metzger</dc:creator>
  <cp:lastModifiedBy>Maarten Van Dijk</cp:lastModifiedBy>
  <cp:revision>155</cp:revision>
  <cp:lastPrinted>2020-01-30T13:49:18Z</cp:lastPrinted>
  <dcterms:created xsi:type="dcterms:W3CDTF">2024-04-08T07:22:29Z</dcterms:created>
  <dcterms:modified xsi:type="dcterms:W3CDTF">2025-05-19T10:06:09Z</dcterms:modified>
</cp:coreProperties>
</file>