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72" r:id="rId5"/>
    <p:sldId id="271" r:id="rId6"/>
    <p:sldId id="266" r:id="rId7"/>
    <p:sldId id="268" r:id="rId8"/>
    <p:sldId id="269" r:id="rId9"/>
    <p:sldId id="263" r:id="rId10"/>
    <p:sldId id="265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E07D1-9AFA-4128-9ED0-9FE1354A4C6C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1B4D2-03CD-49C2-919F-E3BE5E56A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plot from</a:t>
            </a:r>
            <a:r>
              <a:rPr lang="en-US" baseline="0" dirty="0" smtClean="0"/>
              <a:t> IQC without thresholds and </a:t>
            </a:r>
            <a:r>
              <a:rPr lang="en-US" baseline="0" dirty="0" err="1" smtClean="0"/>
              <a:t>logscale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1951D-B8B8-4EDB-994F-FE076A22ED4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 Rounded MT Bol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487362"/>
          </a:xfrm>
        </p:spPr>
        <p:txBody>
          <a:bodyPr>
            <a:normAutofit/>
          </a:bodyPr>
          <a:lstStyle>
            <a:lvl1pPr>
              <a:defRPr sz="320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6096000"/>
          </a:xfrm>
        </p:spPr>
        <p:txBody>
          <a:bodyPr/>
          <a:lstStyle>
            <a:lvl1pPr>
              <a:defRPr sz="2400">
                <a:latin typeface="Arial Rounded MT Bold" pitchFamily="34" charset="0"/>
              </a:defRPr>
            </a:lvl1pPr>
            <a:lvl2pPr>
              <a:defRPr sz="2000">
                <a:latin typeface="Arial Rounded MT Bold" pitchFamily="34" charset="0"/>
              </a:defRPr>
            </a:lvl2pPr>
            <a:lvl3pPr>
              <a:defRPr sz="2000">
                <a:latin typeface="Arial Rounded MT Bold" pitchFamily="34" charset="0"/>
              </a:defRPr>
            </a:lvl3pPr>
            <a:lvl4pPr>
              <a:defRPr>
                <a:latin typeface="Arial Rounded MT Bold" pitchFamily="34" charset="0"/>
              </a:defRPr>
            </a:lvl4pPr>
            <a:lvl5pPr>
              <a:defRPr>
                <a:latin typeface="Arial Rounded MT Bold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1333500" y="5295900"/>
            <a:ext cx="2895600" cy="2286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613525"/>
            <a:ext cx="2133600" cy="244475"/>
          </a:xfrm>
        </p:spPr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2FD89-71AC-4DA6-B5AF-F1276AAF32F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AE77-03CC-4316-B936-11EC1C09B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MD on injection quality – longitudinal and transverse parameters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+mn-lt"/>
              </a:rPr>
              <a:t>Wolfgang Bartmann, Thomas Bohl, </a:t>
            </a:r>
            <a:r>
              <a:rPr lang="en-US" sz="1800" dirty="0" err="1" smtClean="0">
                <a:latin typeface="+mn-lt"/>
              </a:rPr>
              <a:t>Karel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Cornelis</a:t>
            </a:r>
            <a:r>
              <a:rPr lang="en-US" sz="1800" dirty="0" smtClean="0">
                <a:latin typeface="+mn-lt"/>
              </a:rPr>
              <a:t> , </a:t>
            </a:r>
            <a:r>
              <a:rPr lang="en-US" sz="1800" dirty="0" err="1" smtClean="0">
                <a:latin typeface="+mn-lt"/>
              </a:rPr>
              <a:t>Heiko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Damerau</a:t>
            </a:r>
            <a:r>
              <a:rPr lang="en-US" sz="1800" dirty="0" smtClean="0">
                <a:latin typeface="+mn-lt"/>
              </a:rPr>
              <a:t>, Lene Drosdal, Chiara Bracco, Brennan Goddard, Verena Kain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Result of scraper scan H with large </a:t>
            </a:r>
            <a:r>
              <a:rPr lang="en-US" dirty="0" err="1" smtClean="0">
                <a:latin typeface="+mn-lt"/>
              </a:rPr>
              <a:t>emittance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609600"/>
            <a:ext cx="8763000" cy="6096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 = initial beam size </a:t>
            </a:r>
          </a:p>
          <a:p>
            <a:r>
              <a:rPr lang="en-US" dirty="0" smtClean="0">
                <a:latin typeface="+mn-lt"/>
              </a:rPr>
              <a:t>C = beam position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scraper</a:t>
            </a:r>
            <a:endParaRPr lang="en-US" dirty="0">
              <a:latin typeface="+mn-lt"/>
            </a:endParaRPr>
          </a:p>
        </p:txBody>
      </p:sp>
      <p:pic>
        <p:nvPicPr>
          <p:cNvPr id="7" name="Picture 6" descr="fit_beam_pos_throughGI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1743" y="1600200"/>
            <a:ext cx="6966857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Conclusion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60960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We are </a:t>
            </a:r>
            <a:r>
              <a:rPr lang="en-US" dirty="0" smtClean="0">
                <a:solidFill>
                  <a:srgbClr val="00B0F0"/>
                </a:solidFill>
                <a:latin typeface="+mn-lt"/>
              </a:rPr>
              <a:t>very sensitive to scraping in the SPS </a:t>
            </a:r>
            <a:r>
              <a:rPr lang="en-US" dirty="0" smtClean="0">
                <a:latin typeface="+mn-lt"/>
              </a:rPr>
              <a:t>– scraper settings and beam position at scrapers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  <a:sym typeface="Wingdings" pitchFamily="2" charset="2"/>
              </a:rPr>
              <a:t> We need to further investigate the evolution of the beam position at the scraper – SPS MD time</a:t>
            </a:r>
          </a:p>
          <a:p>
            <a:endParaRPr lang="en-US" dirty="0" smtClean="0">
              <a:latin typeface="+mn-lt"/>
              <a:sym typeface="Wingdings" pitchFamily="2" charset="2"/>
            </a:endParaRPr>
          </a:p>
          <a:p>
            <a:r>
              <a:rPr lang="en-US" dirty="0" smtClean="0">
                <a:latin typeface="+mn-lt"/>
                <a:sym typeface="Wingdings" pitchFamily="2" charset="2"/>
              </a:rPr>
              <a:t>Not so sensitive to the longitudinal parameters – and the SPS BQM also blocks in most cases</a:t>
            </a:r>
          </a:p>
          <a:p>
            <a:endParaRPr lang="en-US" dirty="0" smtClean="0">
              <a:latin typeface="+mn-lt"/>
              <a:sym typeface="Wingdings" pitchFamily="2" charset="2"/>
            </a:endParaRPr>
          </a:p>
          <a:p>
            <a:r>
              <a:rPr lang="en-US" dirty="0" smtClean="0">
                <a:latin typeface="+mn-lt"/>
                <a:sym typeface="Wingdings" pitchFamily="2" charset="2"/>
              </a:rPr>
              <a:t>If scraping is set up properly and the beams are Gaussian,</a:t>
            </a:r>
          </a:p>
          <a:p>
            <a:pPr>
              <a:buNone/>
            </a:pPr>
            <a:r>
              <a:rPr lang="en-US" dirty="0" smtClean="0">
                <a:latin typeface="+mn-lt"/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3.5 um </a:t>
            </a:r>
            <a:r>
              <a:rPr lang="en-US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emittances</a:t>
            </a:r>
            <a:r>
              <a:rPr lang="en-US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 give similar loss levels</a:t>
            </a:r>
            <a:r>
              <a:rPr lang="en-US" dirty="0" smtClean="0">
                <a:latin typeface="+mn-lt"/>
                <a:sym typeface="Wingdings" pitchFamily="2" charset="2"/>
              </a:rPr>
              <a:t> as our operational beams – </a:t>
            </a:r>
            <a:r>
              <a:rPr lang="en-US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with TCDIs at 4.5 s</a:t>
            </a:r>
          </a:p>
          <a:p>
            <a:pPr>
              <a:buNone/>
            </a:pPr>
            <a:endParaRPr lang="en-US" dirty="0" smtClean="0">
              <a:latin typeface="+mn-lt"/>
              <a:sym typeface="Wingdings" pitchFamily="2" charset="2"/>
            </a:endParaRPr>
          </a:p>
          <a:p>
            <a:r>
              <a:rPr lang="en-US" dirty="0" smtClean="0">
                <a:latin typeface="+mn-lt"/>
              </a:rPr>
              <a:t>Not done yet:</a:t>
            </a:r>
          </a:p>
          <a:p>
            <a:pPr lvl="1"/>
            <a:r>
              <a:rPr lang="en-US" sz="2400" dirty="0" smtClean="0">
                <a:latin typeface="+mn-lt"/>
              </a:rPr>
              <a:t>Check of sensitivity to transfer line steering</a:t>
            </a:r>
          </a:p>
          <a:p>
            <a:pPr lvl="1">
              <a:buNone/>
            </a:pPr>
            <a:endParaRPr lang="en-US" sz="2400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9916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MD plan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0292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n-lt"/>
              </a:rPr>
              <a:t>Effect of beam quality in longitudinal plane  on injection losses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+mn-lt"/>
              </a:rPr>
              <a:t>Effect of scraping on injection losses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>
                <a:latin typeface="+mn-lt"/>
              </a:rPr>
              <a:t>Operational </a:t>
            </a:r>
            <a:r>
              <a:rPr lang="en-US" sz="2400" dirty="0" err="1" smtClean="0">
                <a:latin typeface="+mn-lt"/>
              </a:rPr>
              <a:t>emittances</a:t>
            </a:r>
            <a:r>
              <a:rPr lang="en-US" sz="2400" dirty="0" smtClean="0">
                <a:latin typeface="+mn-lt"/>
              </a:rPr>
              <a:t>: 2.5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>
                <a:latin typeface="+mn-lt"/>
              </a:rPr>
              <a:t>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>
                <a:latin typeface="+mn-lt"/>
              </a:rPr>
              <a:t>Nominal </a:t>
            </a:r>
            <a:r>
              <a:rPr lang="en-US" sz="2400" dirty="0" err="1" smtClean="0">
                <a:latin typeface="+mn-lt"/>
              </a:rPr>
              <a:t>emittances</a:t>
            </a:r>
            <a:r>
              <a:rPr lang="en-US" sz="2400" dirty="0" smtClean="0">
                <a:latin typeface="+mn-lt"/>
              </a:rPr>
              <a:t>: 3.5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>
                <a:latin typeface="+mn-lt"/>
              </a:rPr>
              <a:t>m</a:t>
            </a:r>
            <a:endParaRPr lang="en-US" sz="2400" dirty="0">
              <a:latin typeface="+mn-lt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>
                <a:latin typeface="+mn-lt"/>
              </a:rPr>
              <a:t>Larger than nominal </a:t>
            </a:r>
            <a:r>
              <a:rPr lang="en-US" sz="2400" dirty="0" err="1" smtClean="0">
                <a:latin typeface="+mn-lt"/>
              </a:rPr>
              <a:t>emittances</a:t>
            </a:r>
            <a:r>
              <a:rPr lang="en-US" sz="2400" dirty="0" smtClean="0">
                <a:latin typeface="+mn-lt"/>
              </a:rPr>
              <a:t>: &gt;7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>
                <a:latin typeface="+mn-lt"/>
              </a:rPr>
              <a:t>m</a:t>
            </a:r>
          </a:p>
          <a:p>
            <a:pPr marL="514350" indent="-514350"/>
            <a:endParaRPr lang="en-US" dirty="0" smtClean="0">
              <a:latin typeface="+mn-lt"/>
            </a:endParaRPr>
          </a:p>
          <a:p>
            <a:pPr marL="514350" indent="-514350"/>
            <a:endParaRPr lang="en-US" dirty="0" smtClean="0">
              <a:latin typeface="+mn-lt"/>
            </a:endParaRPr>
          </a:p>
          <a:p>
            <a:pPr marL="514350" indent="-514350"/>
            <a:r>
              <a:rPr lang="en-US" dirty="0" smtClean="0">
                <a:latin typeface="+mn-lt"/>
              </a:rPr>
              <a:t>All injections using beam 1 in TI2 as we are more sensitive for injection losses there</a:t>
            </a:r>
          </a:p>
          <a:p>
            <a:pPr marL="514350" indent="-514350"/>
            <a:r>
              <a:rPr lang="en-US" dirty="0" smtClean="0">
                <a:latin typeface="+mn-lt"/>
              </a:rPr>
              <a:t>In parallel: UFO MD on beam 2</a:t>
            </a:r>
          </a:p>
          <a:p>
            <a:pPr marL="514350" indent="-514350"/>
            <a:r>
              <a:rPr lang="en-US" dirty="0" smtClean="0">
                <a:latin typeface="+mn-lt"/>
              </a:rPr>
              <a:t>12 bunch injections + a few 36 bunch injections</a:t>
            </a:r>
          </a:p>
          <a:p>
            <a:pPr marL="514350" indent="-514350"/>
            <a:r>
              <a:rPr lang="en-US" dirty="0" smtClean="0">
                <a:solidFill>
                  <a:srgbClr val="FF0000"/>
                </a:solidFill>
                <a:latin typeface="+mn-lt"/>
              </a:rPr>
              <a:t>Transfer line collimators @ 4.5 s throughout MD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487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Reference: 12 bunch injection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+mn-lt"/>
              </a:rPr>
              <a:t>Clean reference: scraper settings </a:t>
            </a:r>
            <a:r>
              <a:rPr lang="en-US" sz="1800" b="1" dirty="0" smtClean="0">
                <a:solidFill>
                  <a:srgbClr val="00B0F0"/>
                </a:solidFill>
                <a:latin typeface="+mn-lt"/>
              </a:rPr>
              <a:t>(H = -8.1 mm, V = 2.2 mm)</a:t>
            </a:r>
          </a:p>
          <a:p>
            <a:r>
              <a:rPr lang="en-US" sz="1800" dirty="0" err="1" smtClean="0">
                <a:latin typeface="+mn-lt"/>
              </a:rPr>
              <a:t>Emittance</a:t>
            </a:r>
            <a:r>
              <a:rPr lang="en-US" sz="1800" dirty="0" smtClean="0">
                <a:latin typeface="+mn-lt"/>
              </a:rPr>
              <a:t>: </a:t>
            </a:r>
            <a:r>
              <a:rPr lang="en-US" sz="1800" b="1" dirty="0" smtClean="0">
                <a:solidFill>
                  <a:srgbClr val="00B0F0"/>
                </a:solidFill>
                <a:latin typeface="+mn-lt"/>
              </a:rPr>
              <a:t>H = 2.5 um, V 1.9 um</a:t>
            </a:r>
            <a:endParaRPr lang="en-US" sz="1800" b="1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859" t="24719" r="5552" b="51175"/>
          <a:stretch>
            <a:fillRect/>
          </a:stretch>
        </p:blipFill>
        <p:spPr bwMode="auto">
          <a:xfrm>
            <a:off x="914400" y="5105400"/>
            <a:ext cx="759968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Reference12Bunches.png"/>
          <p:cNvPicPr>
            <a:picLocks noChangeAspect="1"/>
          </p:cNvPicPr>
          <p:nvPr/>
        </p:nvPicPr>
        <p:blipFill>
          <a:blip r:embed="rId3" cstate="print"/>
          <a:srcRect l="833" t="27701" r="2500" b="15965"/>
          <a:stretch>
            <a:fillRect/>
          </a:stretch>
        </p:blipFill>
        <p:spPr>
          <a:xfrm>
            <a:off x="152400" y="1295400"/>
            <a:ext cx="8839200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2438400"/>
            <a:ext cx="8839200" cy="228600"/>
          </a:xfrm>
          <a:prstGeom prst="rect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81600" y="2895600"/>
            <a:ext cx="2717924" cy="338554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Losses: 1 % of dump threshold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Effect of longitudinal parameters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+mn-lt"/>
              </a:rPr>
              <a:t>Most cases gave low/same losses as reference:</a:t>
            </a:r>
          </a:p>
          <a:p>
            <a:r>
              <a:rPr lang="en-US" sz="2000" dirty="0" smtClean="0">
                <a:latin typeface="+mn-lt"/>
              </a:rPr>
              <a:t>Bad radial steering</a:t>
            </a:r>
          </a:p>
          <a:p>
            <a:r>
              <a:rPr lang="en-US" sz="2000" dirty="0" smtClean="0">
                <a:latin typeface="+mn-lt"/>
              </a:rPr>
              <a:t>Satellites from PS</a:t>
            </a:r>
          </a:p>
          <a:p>
            <a:r>
              <a:rPr lang="en-US" sz="2000" dirty="0" smtClean="0">
                <a:latin typeface="+mn-lt"/>
              </a:rPr>
              <a:t>RF on for all booster rings</a:t>
            </a:r>
            <a:endParaRPr lang="en-US" sz="2000" dirty="0" smtClean="0">
              <a:latin typeface="+mn-lt"/>
              <a:sym typeface="Wingdings" pitchFamily="2" charset="2"/>
            </a:endParaRPr>
          </a:p>
          <a:p>
            <a:r>
              <a:rPr lang="en-US" sz="2000" dirty="0" smtClean="0">
                <a:latin typeface="+mn-lt"/>
                <a:sym typeface="Wingdings" pitchFamily="2" charset="2"/>
              </a:rPr>
              <a:t>SPS 800 MHz on wrong harmonic </a:t>
            </a:r>
            <a:endParaRPr lang="en-US" sz="2000" dirty="0" smtClean="0">
              <a:solidFill>
                <a:srgbClr val="00B0F0"/>
              </a:solidFill>
              <a:latin typeface="+mn-lt"/>
              <a:sym typeface="Wingdings" pitchFamily="2" charset="2"/>
            </a:endParaRPr>
          </a:p>
          <a:p>
            <a:pPr>
              <a:buNone/>
            </a:pPr>
            <a:endParaRPr lang="en-US" sz="2000" dirty="0" smtClean="0">
              <a:solidFill>
                <a:srgbClr val="00B0F0"/>
              </a:solidFill>
              <a:latin typeface="+mn-lt"/>
              <a:sym typeface="Wingdings" pitchFamily="2" charset="2"/>
            </a:endParaRPr>
          </a:p>
          <a:p>
            <a:r>
              <a:rPr lang="en-US" sz="2000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Radial steering affected the scraping efficiency </a:t>
            </a:r>
            <a:r>
              <a:rPr lang="en-US" sz="2000" dirty="0" smtClean="0">
                <a:latin typeface="+mn-lt"/>
                <a:sym typeface="Wingdings" pitchFamily="2" charset="2"/>
              </a:rPr>
              <a:t>–  but: radial steering can move the beam at the scraper  </a:t>
            </a:r>
            <a:r>
              <a:rPr lang="en-US" sz="2000" dirty="0" smtClean="0">
                <a:latin typeface="+mn-lt"/>
                <a:cs typeface="Calibri"/>
                <a:sym typeface="Wingdings" pitchFamily="2" charset="2"/>
              </a:rPr>
              <a:t>→  </a:t>
            </a:r>
            <a:r>
              <a:rPr lang="en-US" sz="2000" dirty="0" smtClean="0">
                <a:latin typeface="+mn-lt"/>
                <a:sym typeface="Wingdings" pitchFamily="2" charset="2"/>
              </a:rPr>
              <a:t>increase losses</a:t>
            </a:r>
          </a:p>
          <a:p>
            <a:pPr>
              <a:buNone/>
            </a:pPr>
            <a:endParaRPr lang="en-US" sz="2000" dirty="0" smtClean="0">
              <a:latin typeface="+mn-lt"/>
              <a:sym typeface="Wingdings" pitchFamily="2" charset="2"/>
            </a:endParaRPr>
          </a:p>
          <a:p>
            <a:r>
              <a:rPr lang="en-US" sz="2000" dirty="0" smtClean="0">
                <a:latin typeface="+mn-lt"/>
                <a:sym typeface="Wingdings" pitchFamily="2" charset="2"/>
              </a:rPr>
              <a:t>Longitudinal parameter changes similar increase in losses as sudden oscillations down the line from MSE ripple.</a:t>
            </a:r>
          </a:p>
          <a:p>
            <a:pPr>
              <a:buNone/>
            </a:pPr>
            <a:endParaRPr lang="en-US" sz="2000" dirty="0" smtClean="0">
              <a:latin typeface="+mn-lt"/>
              <a:sym typeface="Wingdings" pitchFamily="2" charset="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8750" t="49218" r="3750" b="29688"/>
          <a:stretch>
            <a:fillRect/>
          </a:stretch>
        </p:blipFill>
        <p:spPr bwMode="auto">
          <a:xfrm>
            <a:off x="533400" y="4495800"/>
            <a:ext cx="7543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6200000">
            <a:off x="-419957" y="5220557"/>
            <a:ext cx="19404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% of reference losses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4572000"/>
            <a:ext cx="39135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Losses from sudden oscillation down the line</a:t>
            </a:r>
            <a:endParaRPr lang="en-US" sz="1600" dirty="0"/>
          </a:p>
        </p:txBody>
      </p:sp>
      <p:sp>
        <p:nvSpPr>
          <p:cNvPr id="8" name="Right Brace 7"/>
          <p:cNvSpPr/>
          <p:nvPr/>
        </p:nvSpPr>
        <p:spPr>
          <a:xfrm rot="5400000">
            <a:off x="2209800" y="4724400"/>
            <a:ext cx="457200" cy="30480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52600" y="6400800"/>
            <a:ext cx="1494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Losses on TCDIs</a:t>
            </a:r>
            <a:endParaRPr lang="en-US" sz="1600" dirty="0"/>
          </a:p>
        </p:txBody>
      </p:sp>
      <p:sp>
        <p:nvSpPr>
          <p:cNvPr id="10" name="Right Brace 9"/>
          <p:cNvSpPr/>
          <p:nvPr/>
        </p:nvSpPr>
        <p:spPr>
          <a:xfrm rot="5400000">
            <a:off x="5334000" y="4724400"/>
            <a:ext cx="457200" cy="30480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14800" y="6400800"/>
            <a:ext cx="3713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Losses on TDI, triplet,…ALICE,…up to Q6R2</a:t>
            </a: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91200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  <a:latin typeface="+mn-lt"/>
              </a:rPr>
              <a:t>Increased injected bunch length into the SPS</a:t>
            </a:r>
            <a:r>
              <a:rPr lang="en-US" sz="1400" b="1" dirty="0" smtClean="0">
                <a:latin typeface="+mn-lt"/>
              </a:rPr>
              <a:t>: 4.1 </a:t>
            </a:r>
            <a:r>
              <a:rPr lang="en-US" sz="1400" b="1" dirty="0" smtClean="0">
                <a:latin typeface="+mn-lt"/>
                <a:sym typeface="Wingdings" pitchFamily="2" charset="2"/>
              </a:rPr>
              <a:t></a:t>
            </a:r>
            <a:r>
              <a:rPr lang="en-US" sz="1400" b="1" dirty="0" smtClean="0">
                <a:latin typeface="+mn-lt"/>
              </a:rPr>
              <a:t> 4.9ns (SPS BQM warning, but no interlock) </a:t>
            </a:r>
            <a:br>
              <a:rPr lang="en-US" sz="1400" b="1" dirty="0" smtClean="0">
                <a:latin typeface="+mn-lt"/>
              </a:rPr>
            </a:br>
            <a:r>
              <a:rPr lang="en-US" sz="1400" b="1" dirty="0" smtClean="0">
                <a:latin typeface="+mn-lt"/>
                <a:sym typeface="Wingdings" pitchFamily="2" charset="2"/>
              </a:rPr>
              <a:t> Observed losses on the TDI/MQX</a:t>
            </a:r>
            <a:r>
              <a:rPr lang="en-US" sz="1400" b="1" dirty="0" smtClean="0">
                <a:latin typeface="+mn-lt"/>
              </a:rPr>
              <a:t/>
            </a:r>
            <a:br>
              <a:rPr lang="en-US" sz="1400" b="1" dirty="0" smtClean="0">
                <a:latin typeface="+mn-lt"/>
              </a:rPr>
            </a:br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r>
              <a:rPr lang="en-US" sz="1400" b="1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Increased </a:t>
            </a:r>
            <a:r>
              <a:rPr lang="en-US" sz="1400" b="1" dirty="0" err="1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dp</a:t>
            </a:r>
            <a:r>
              <a:rPr lang="en-US" sz="1400" b="1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/p at extraction</a:t>
            </a:r>
            <a:r>
              <a:rPr lang="en-US" sz="1400" b="1" dirty="0" smtClean="0">
                <a:latin typeface="+mn-lt"/>
                <a:sym typeface="Wingdings" pitchFamily="2" charset="2"/>
              </a:rPr>
              <a:t>: bunch length at extraction: 1.5  2.2 ns </a:t>
            </a:r>
            <a:br>
              <a:rPr lang="en-US" sz="1400" b="1" dirty="0" smtClean="0">
                <a:latin typeface="+mn-lt"/>
                <a:sym typeface="Wingdings" pitchFamily="2" charset="2"/>
              </a:rPr>
            </a:br>
            <a:r>
              <a:rPr lang="en-US" sz="1400" b="1" dirty="0" smtClean="0">
                <a:latin typeface="+mn-lt"/>
                <a:sym typeface="Wingdings" pitchFamily="2" charset="2"/>
              </a:rPr>
              <a:t> Losses on the TCDIs</a:t>
            </a:r>
          </a:p>
          <a:p>
            <a:endParaRPr lang="en-US" sz="1400" b="1" dirty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>
              <a:latin typeface="+mn-lt"/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latin typeface="+mn-lt"/>
              <a:sym typeface="Wingdings" pitchFamily="2" charset="2"/>
            </a:endParaRPr>
          </a:p>
          <a:p>
            <a:r>
              <a:rPr lang="en-US" sz="1400" b="1" dirty="0" smtClean="0">
                <a:solidFill>
                  <a:srgbClr val="00B0F0"/>
                </a:solidFill>
                <a:latin typeface="+mn-lt"/>
                <a:sym typeface="Wingdings" pitchFamily="2" charset="2"/>
              </a:rPr>
              <a:t>Turned off the 800 MHz in SPS </a:t>
            </a:r>
            <a:r>
              <a:rPr lang="en-US" sz="1400" b="1" dirty="0" smtClean="0">
                <a:latin typeface="+mn-lt"/>
                <a:sym typeface="Wingdings" pitchFamily="2" charset="2"/>
              </a:rPr>
              <a:t/>
            </a:r>
            <a:br>
              <a:rPr lang="en-US" sz="1400" b="1" dirty="0" smtClean="0">
                <a:latin typeface="+mn-lt"/>
                <a:sym typeface="Wingdings" pitchFamily="2" charset="2"/>
              </a:rPr>
            </a:br>
            <a:r>
              <a:rPr lang="en-US" sz="1400" b="1" dirty="0" smtClean="0">
                <a:latin typeface="+mn-lt"/>
                <a:sym typeface="Wingdings" pitchFamily="2" charset="2"/>
              </a:rPr>
              <a:t> Losses on the TCDIs</a:t>
            </a: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pPr>
              <a:buNone/>
            </a:pPr>
            <a:endParaRPr lang="en-US" sz="1400" b="1" dirty="0">
              <a:latin typeface="+mn-lt"/>
              <a:sym typeface="Wingdings" pitchFamily="2" charset="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8947" t="48684" r="3684" b="28947"/>
          <a:stretch>
            <a:fillRect/>
          </a:stretch>
        </p:blipFill>
        <p:spPr bwMode="auto">
          <a:xfrm>
            <a:off x="685800" y="762000"/>
            <a:ext cx="781274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9375" t="49218" r="3750" b="29688"/>
          <a:stretch>
            <a:fillRect/>
          </a:stretch>
        </p:blipFill>
        <p:spPr bwMode="auto">
          <a:xfrm>
            <a:off x="685800" y="2971800"/>
            <a:ext cx="7848600" cy="152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19600" y="10668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TDI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0" y="1905000"/>
            <a:ext cx="619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MQX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 l="9375" t="47656" r="3125" b="32031"/>
          <a:stretch>
            <a:fillRect/>
          </a:stretch>
        </p:blipFill>
        <p:spPr bwMode="auto">
          <a:xfrm>
            <a:off x="685800" y="5029200"/>
            <a:ext cx="7924800" cy="147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3733800" y="4572000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MKIs and Q5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3810707" y="4266492"/>
            <a:ext cx="457200" cy="1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3903785" y="5087816"/>
            <a:ext cx="271046" cy="1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48000" y="3124200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MSI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19400" y="5257800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MSI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267557" y="5718489"/>
            <a:ext cx="19404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% of reference losses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343757" y="3620357"/>
            <a:ext cx="19404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% of reference losses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67557" y="1334357"/>
            <a:ext cx="19404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% of reference losses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llEmittance_vs_scraping_H_throughGI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066800"/>
            <a:ext cx="6400800" cy="4480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Effect of scraping – no blowup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n-lt"/>
              </a:rPr>
              <a:t>Effect of H scraper, V scraper constant</a:t>
            </a: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Nominal scraper setting: </a:t>
            </a:r>
            <a:r>
              <a:rPr lang="en-US" dirty="0" err="1" smtClean="0">
                <a:latin typeface="+mn-lt"/>
              </a:rPr>
              <a:t>emittance</a:t>
            </a:r>
            <a:r>
              <a:rPr lang="en-US" dirty="0" smtClean="0">
                <a:latin typeface="+mn-lt"/>
              </a:rPr>
              <a:t> not affected, losses affected </a:t>
            </a:r>
            <a:r>
              <a:rPr lang="en-US" dirty="0" smtClean="0">
                <a:latin typeface="+mn-lt"/>
                <a:cs typeface="Calibri"/>
              </a:rPr>
              <a:t>→</a:t>
            </a:r>
            <a:r>
              <a:rPr lang="en-US" dirty="0" smtClean="0">
                <a:latin typeface="+mn-lt"/>
              </a:rPr>
              <a:t> scraping tails</a:t>
            </a:r>
            <a:endParaRPr lang="en-US" dirty="0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1905000" y="1676400"/>
            <a:ext cx="457200" cy="14478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600200" y="3124200"/>
            <a:ext cx="15554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Scraper out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Virtual scraper setting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Nominal </a:t>
            </a:r>
            <a:r>
              <a:rPr lang="en-US" dirty="0" err="1" smtClean="0">
                <a:latin typeface="+mn-lt"/>
              </a:rPr>
              <a:t>emittances</a:t>
            </a:r>
            <a:r>
              <a:rPr lang="en-US" dirty="0" smtClean="0">
                <a:latin typeface="+mn-lt"/>
              </a:rPr>
              <a:t> - H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Blow up with screen in TT10</a:t>
            </a: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1 % losses ~ 3.4 mm </a:t>
            </a:r>
            <a:r>
              <a:rPr lang="en-US" dirty="0" err="1" smtClean="0">
                <a:latin typeface="+mn-lt"/>
              </a:rPr>
              <a:t>emittance</a:t>
            </a:r>
            <a:r>
              <a:rPr lang="en-US" dirty="0" smtClean="0">
                <a:latin typeface="+mn-lt"/>
              </a:rPr>
              <a:t> in H for correct scraping</a:t>
            </a:r>
            <a:endParaRPr lang="en-US" dirty="0">
              <a:latin typeface="+mn-lt"/>
            </a:endParaRPr>
          </a:p>
        </p:txBody>
      </p:sp>
      <p:pic>
        <p:nvPicPr>
          <p:cNvPr id="7" name="Picture 6" descr="nominalEmittance_vs_scraping_H_throughGI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68580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Nominal </a:t>
            </a:r>
            <a:r>
              <a:rPr lang="en-US" dirty="0" err="1" smtClean="0">
                <a:latin typeface="+mn-lt"/>
              </a:rPr>
              <a:t>emittances</a:t>
            </a:r>
            <a:r>
              <a:rPr lang="en-US" dirty="0" smtClean="0">
                <a:latin typeface="+mn-lt"/>
              </a:rPr>
              <a:t> - V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8674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Blow up with screen in TT10</a:t>
            </a: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With 3.5 mm still only scraping tails</a:t>
            </a:r>
            <a:endParaRPr lang="en-US" dirty="0">
              <a:latin typeface="+mn-lt"/>
            </a:endParaRPr>
          </a:p>
        </p:txBody>
      </p:sp>
      <p:pic>
        <p:nvPicPr>
          <p:cNvPr id="6" name="Picture 5" descr="nominalEmittance_vs_scraping_V_throughGI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999" y="1295400"/>
            <a:ext cx="6749143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48736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n-lt"/>
              </a:rPr>
              <a:t>Very blown-up beams - </a:t>
            </a:r>
            <a:r>
              <a:rPr lang="en-US" dirty="0" err="1" smtClean="0">
                <a:latin typeface="+mn-lt"/>
              </a:rPr>
              <a:t>emittance</a:t>
            </a:r>
            <a:r>
              <a:rPr lang="en-US" dirty="0" smtClean="0">
                <a:latin typeface="+mn-lt"/>
              </a:rPr>
              <a:t> scan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867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Used two screens in TT10 </a:t>
            </a:r>
            <a:r>
              <a:rPr lang="en-US" dirty="0" smtClean="0">
                <a:latin typeface="+mn-lt"/>
                <a:cs typeface="Calibri"/>
              </a:rPr>
              <a:t>→  </a:t>
            </a:r>
            <a:r>
              <a:rPr lang="en-US" dirty="0" err="1" smtClean="0">
                <a:latin typeface="+mn-lt"/>
              </a:rPr>
              <a:t>emittance</a:t>
            </a:r>
            <a:r>
              <a:rPr lang="en-US" dirty="0" smtClean="0">
                <a:latin typeface="+mn-lt"/>
              </a:rPr>
              <a:t> &gt; 7 mm</a:t>
            </a:r>
          </a:p>
          <a:p>
            <a:r>
              <a:rPr lang="en-US" dirty="0" smtClean="0">
                <a:latin typeface="+mn-lt"/>
              </a:rPr>
              <a:t>Cutting into beam core at all times</a:t>
            </a:r>
          </a:p>
          <a:p>
            <a:r>
              <a:rPr lang="en-US" dirty="0" smtClean="0">
                <a:latin typeface="+mn-lt"/>
              </a:rPr>
              <a:t>Scanned H scraping, V scraping constant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Remaining intensity: function of scraper position:</a:t>
            </a:r>
          </a:p>
          <a:p>
            <a:pPr lvl="1"/>
            <a:r>
              <a:rPr lang="en-US" sz="2400" dirty="0" smtClean="0">
                <a:latin typeface="+mn-lt"/>
              </a:rPr>
              <a:t>Remove all particles with amplitudes larger than scraper pos – remaining intensity N(scraper pos):</a:t>
            </a:r>
          </a:p>
          <a:p>
            <a:pPr lvl="1"/>
            <a:endParaRPr lang="en-US" sz="2400" dirty="0" smtClean="0">
              <a:latin typeface="+mn-lt"/>
            </a:endParaRPr>
          </a:p>
          <a:p>
            <a:pPr lvl="1"/>
            <a:endParaRPr lang="en-US" sz="2400" dirty="0" smtClean="0">
              <a:latin typeface="+mn-lt"/>
            </a:endParaRPr>
          </a:p>
          <a:p>
            <a:pPr lvl="1"/>
            <a:endParaRPr lang="en-US" sz="2400" dirty="0" smtClean="0">
              <a:latin typeface="+mn-lt"/>
            </a:endParaRPr>
          </a:p>
          <a:p>
            <a:pPr lvl="1"/>
            <a:r>
              <a:rPr lang="en-US" sz="2400" dirty="0" smtClean="0">
                <a:latin typeface="+mn-lt"/>
                <a:cs typeface="Calibri"/>
              </a:rPr>
              <a:t>→  </a:t>
            </a:r>
            <a:r>
              <a:rPr lang="en-US" sz="2400" dirty="0" smtClean="0">
                <a:latin typeface="+mn-lt"/>
              </a:rPr>
              <a:t>can get beam position @ scraper (+ initial </a:t>
            </a:r>
            <a:r>
              <a:rPr lang="en-US" sz="2400" dirty="0" err="1" smtClean="0">
                <a:latin typeface="+mn-lt"/>
              </a:rPr>
              <a:t>emittance</a:t>
            </a:r>
            <a:r>
              <a:rPr lang="en-US" sz="2400" dirty="0" smtClean="0">
                <a:latin typeface="+mn-lt"/>
              </a:rPr>
              <a:t>)</a:t>
            </a:r>
          </a:p>
          <a:p>
            <a:pPr lvl="1">
              <a:buNone/>
            </a:pPr>
            <a:r>
              <a:rPr lang="en-US" sz="2400" dirty="0" smtClean="0">
                <a:latin typeface="+mn-lt"/>
              </a:rPr>
              <a:t> </a:t>
            </a:r>
          </a:p>
          <a:p>
            <a:pPr lvl="1"/>
            <a:endParaRPr lang="en-US" sz="2400" dirty="0" smtClean="0">
              <a:latin typeface="+mn-lt"/>
            </a:endParaRPr>
          </a:p>
          <a:p>
            <a:pPr lvl="1">
              <a:buNone/>
            </a:pPr>
            <a:endParaRPr lang="en-US" sz="2400" dirty="0" smtClean="0">
              <a:latin typeface="+mn-lt"/>
            </a:endParaRPr>
          </a:p>
          <a:p>
            <a:pPr lvl="1"/>
            <a:endParaRPr lang="en-US" sz="2400" dirty="0" smtClean="0">
              <a:latin typeface="+mn-lt"/>
            </a:endParaRPr>
          </a:p>
          <a:p>
            <a:pPr lvl="1">
              <a:buNone/>
            </a:pPr>
            <a:endParaRPr lang="en-US" sz="2400" dirty="0" smtClean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3886200"/>
          <a:ext cx="4219222" cy="838200"/>
        </p:xfrm>
        <a:graphic>
          <a:graphicData uri="http://schemas.openxmlformats.org/presentationml/2006/ole">
            <p:oleObj spid="_x0000_s1026" name="Equation" r:id="rId3" imgW="2336760" imgH="40608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6225</TotalTime>
  <Words>462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MD on injection quality – longitudinal and transverse parameters</vt:lpstr>
      <vt:lpstr>MD plan</vt:lpstr>
      <vt:lpstr>Reference: 12 bunch injection</vt:lpstr>
      <vt:lpstr>Effect of longitudinal parameters</vt:lpstr>
      <vt:lpstr>Slide 5</vt:lpstr>
      <vt:lpstr>Effect of scraping – no blowup</vt:lpstr>
      <vt:lpstr>Nominal emittances - H</vt:lpstr>
      <vt:lpstr>Nominal emittances - V</vt:lpstr>
      <vt:lpstr>Very blown-up beams - emittance scan</vt:lpstr>
      <vt:lpstr>Result of scraper scan H with large emittance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LDROSDAL</dc:creator>
  <cp:lastModifiedBy>LDROSDAL</cp:lastModifiedBy>
  <cp:revision>81</cp:revision>
  <dcterms:created xsi:type="dcterms:W3CDTF">2011-07-06T07:31:11Z</dcterms:created>
  <dcterms:modified xsi:type="dcterms:W3CDTF">2011-07-12T11:52:33Z</dcterms:modified>
</cp:coreProperties>
</file>