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9" r:id="rId2"/>
    <p:sldId id="328" r:id="rId3"/>
    <p:sldId id="2095" r:id="rId4"/>
    <p:sldId id="726" r:id="rId5"/>
    <p:sldId id="2096" r:id="rId6"/>
    <p:sldId id="337" r:id="rId7"/>
    <p:sldId id="408" r:id="rId8"/>
    <p:sldId id="329" r:id="rId9"/>
    <p:sldId id="330" r:id="rId10"/>
    <p:sldId id="331" r:id="rId11"/>
    <p:sldId id="332" r:id="rId12"/>
    <p:sldId id="727" r:id="rId13"/>
    <p:sldId id="388" r:id="rId14"/>
    <p:sldId id="389" r:id="rId15"/>
    <p:sldId id="342" r:id="rId16"/>
    <p:sldId id="2332" r:id="rId17"/>
    <p:sldId id="346" r:id="rId18"/>
    <p:sldId id="343" r:id="rId19"/>
    <p:sldId id="344" r:id="rId20"/>
    <p:sldId id="345" r:id="rId21"/>
    <p:sldId id="349" r:id="rId22"/>
    <p:sldId id="390" r:id="rId23"/>
    <p:sldId id="391" r:id="rId24"/>
    <p:sldId id="392" r:id="rId25"/>
    <p:sldId id="409" r:id="rId26"/>
    <p:sldId id="393" r:id="rId27"/>
    <p:sldId id="296" r:id="rId28"/>
    <p:sldId id="728" r:id="rId29"/>
    <p:sldId id="396" r:id="rId30"/>
    <p:sldId id="411" r:id="rId31"/>
    <p:sldId id="371" r:id="rId32"/>
    <p:sldId id="372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712" autoAdjust="0"/>
  </p:normalViewPr>
  <p:slideViewPr>
    <p:cSldViewPr snapToGrid="0" snapToObjects="1">
      <p:cViewPr varScale="1">
        <p:scale>
          <a:sx n="85" d="100"/>
          <a:sy n="85" d="100"/>
        </p:scale>
        <p:origin x="102" y="444"/>
      </p:cViewPr>
      <p:guideLst/>
    </p:cSldViewPr>
  </p:slideViewPr>
  <p:outlineViewPr>
    <p:cViewPr>
      <p:scale>
        <a:sx n="33" d="100"/>
        <a:sy n="33" d="100"/>
      </p:scale>
      <p:origin x="0" y="-422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-1974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814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904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10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One </a:t>
            </a:r>
            <a:r>
              <a:rPr lang="fr-CH" dirty="0" err="1"/>
              <a:t>step</a:t>
            </a:r>
            <a:r>
              <a:rPr lang="fr-CH" dirty="0"/>
              <a:t> back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878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22764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58241"/>
            <a:ext cx="10969139" cy="4834787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621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  <a:noFill/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4583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1/9/2025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marL="360000"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png"/><Relationship Id="rId7" Type="http://schemas.openxmlformats.org/officeDocument/2006/relationships/image" Target="../media/image3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7.jpeg"/><Relationship Id="rId5" Type="http://schemas.microsoft.com/office/2007/relationships/hdphoto" Target="../media/hdphoto1.wdp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3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://commons.wikimedia.org/wiki/File:Wideroe_linac_en.svg" TargetMode="Externa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620.png"/><Relationship Id="rId4" Type="http://schemas.openxmlformats.org/officeDocument/2006/relationships/image" Target="../media/image6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7.tif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4.jpeg"/><Relationship Id="rId5" Type="http://schemas.openxmlformats.org/officeDocument/2006/relationships/image" Target="../media/image83.jpg"/><Relationship Id="rId4" Type="http://schemas.openxmlformats.org/officeDocument/2006/relationships/image" Target="../media/image8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jpeg"/><Relationship Id="rId3" Type="http://schemas.openxmlformats.org/officeDocument/2006/relationships/image" Target="../media/image96.jpeg"/><Relationship Id="rId7" Type="http://schemas.openxmlformats.org/officeDocument/2006/relationships/image" Target="../media/image100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9.jpeg"/><Relationship Id="rId5" Type="http://schemas.openxmlformats.org/officeDocument/2006/relationships/image" Target="../media/image98.wmf"/><Relationship Id="rId4" Type="http://schemas.openxmlformats.org/officeDocument/2006/relationships/image" Target="../media/image97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2" Type="http://schemas.openxmlformats.org/officeDocument/2006/relationships/hyperlink" Target="http://www.google.ch/url?sa=i&amp;rct=j&amp;q=&amp;esrc=s&amp;source=images&amp;cd=&amp;cad=rja&amp;uact=8&amp;ved=0CAcQjRw&amp;url=http://screenbeanz.youthroutes.org.uk/2014/10/07/digital-expression-needs-you/&amp;ei=zM_gVLrPDcLuPNHngZAO&amp;bvm=bv.85970519,d.ZWU&amp;psig=AFQjCNEjkhWbdnmDEqWZ34aDz_Fuu8m5Qg&amp;ust=1424105767971073" TargetMode="External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4.jp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2.gif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9973" y="74519"/>
            <a:ext cx="11932054" cy="477824"/>
          </a:xfrm>
        </p:spPr>
        <p:txBody>
          <a:bodyPr/>
          <a:lstStyle/>
          <a:p>
            <a:pPr algn="l"/>
            <a:r>
              <a:rPr lang="en-US" sz="2800" dirty="0"/>
              <a:t>Maurizio Vretenar </a:t>
            </a:r>
            <a:r>
              <a:rPr lang="en-US" dirty="0"/>
              <a:t>CERN 			 	       </a:t>
            </a:r>
            <a:r>
              <a:rPr lang="fr-CH" sz="2800" dirty="0"/>
              <a:t>JUAS </a:t>
            </a:r>
            <a:r>
              <a:rPr lang="en-US" sz="2800" dirty="0"/>
              <a:t>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151418"/>
            <a:ext cx="11949202" cy="706582"/>
          </a:xfrm>
        </p:spPr>
        <p:txBody>
          <a:bodyPr/>
          <a:lstStyle/>
          <a:p>
            <a:r>
              <a:rPr lang="en-GB" sz="4800" dirty="0">
                <a:solidFill>
                  <a:srgbClr val="FFFF00"/>
                </a:solidFill>
              </a:rPr>
              <a:t>Particle Accelerators in the XXI Century</a:t>
            </a:r>
            <a:endParaRPr lang="en-US" sz="4800" dirty="0">
              <a:solidFill>
                <a:srgbClr val="FFFF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BB0263-CEA6-4958-A971-9C7392DDC84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13" y="535708"/>
            <a:ext cx="12181887" cy="5579997"/>
          </a:xfrm>
          <a:prstGeom prst="rect">
            <a:avLst/>
          </a:prstGeom>
        </p:spPr>
      </p:pic>
      <p:pic>
        <p:nvPicPr>
          <p:cNvPr id="9" name="Image 2" descr="logooutline.eps">
            <a:extLst>
              <a:ext uri="{FF2B5EF4-FFF2-40B4-BE49-F238E27FC236}">
                <a16:creationId xmlns:a16="http://schemas.microsoft.com/office/drawing/2014/main" id="{6FABF745-455E-4622-9476-ED3B1E0E019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52" y="4355399"/>
            <a:ext cx="1545657" cy="15301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E511EC-EEDA-48C2-8FC7-003944855D0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7154" y="0"/>
            <a:ext cx="2244845" cy="97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464"/>
            <a:ext cx="12192000" cy="839341"/>
          </a:xfrm>
        </p:spPr>
        <p:txBody>
          <a:bodyPr/>
          <a:lstStyle/>
          <a:p>
            <a:r>
              <a:rPr lang="fr-CH" sz="4000" dirty="0"/>
              <a:t>Innovation in the </a:t>
            </a:r>
            <a:r>
              <a:rPr lang="fr-CH" sz="4000" dirty="0" err="1"/>
              <a:t>particle</a:t>
            </a:r>
            <a:r>
              <a:rPr lang="fr-CH" sz="4000" dirty="0"/>
              <a:t> </a:t>
            </a:r>
            <a:r>
              <a:rPr lang="fr-CH" sz="4000" dirty="0" err="1"/>
              <a:t>accelerator</a:t>
            </a:r>
            <a:r>
              <a:rPr lang="fr-CH" sz="4000" dirty="0"/>
              <a:t> </a:t>
            </a:r>
            <a:r>
              <a:rPr lang="fr-CH" sz="4000" dirty="0" err="1"/>
              <a:t>field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Chevron 5"/>
          <p:cNvSpPr/>
          <p:nvPr/>
        </p:nvSpPr>
        <p:spPr>
          <a:xfrm>
            <a:off x="2086358" y="1270530"/>
            <a:ext cx="6320950" cy="457200"/>
          </a:xfrm>
          <a:prstGeom prst="chevron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1931………….1945/48….1952…………..1965/90’s….…</a:t>
            </a:r>
          </a:p>
        </p:txBody>
      </p:sp>
      <p:pic>
        <p:nvPicPr>
          <p:cNvPr id="7" name="Picture 10" descr="wideroe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362"/>
          <a:stretch>
            <a:fillRect/>
          </a:stretch>
        </p:blipFill>
        <p:spPr bwMode="auto">
          <a:xfrm>
            <a:off x="262603" y="924730"/>
            <a:ext cx="1674630" cy="1204803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3151" y="909209"/>
            <a:ext cx="1857127" cy="1204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Callout 1 10"/>
          <p:cNvSpPr/>
          <p:nvPr/>
        </p:nvSpPr>
        <p:spPr>
          <a:xfrm>
            <a:off x="1916700" y="2108695"/>
            <a:ext cx="2128460" cy="812991"/>
          </a:xfrm>
          <a:prstGeom prst="borderCallout1">
            <a:avLst>
              <a:gd name="adj1" fmla="val -12645"/>
              <a:gd name="adj2" fmla="val 40504"/>
              <a:gd name="adj3" fmla="val -37372"/>
              <a:gd name="adj4" fmla="val 36976"/>
            </a:avLst>
          </a:prstGeom>
          <a:solidFill>
            <a:srgbClr val="FFC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030"/>
                </a:solidFill>
              </a:rPr>
              <a:t>Cyclotron: cyclic acceleration with magnets (Lawrence)</a:t>
            </a:r>
          </a:p>
        </p:txBody>
      </p:sp>
      <p:sp>
        <p:nvSpPr>
          <p:cNvPr id="12" name="Line Callout 1 11"/>
          <p:cNvSpPr/>
          <p:nvPr/>
        </p:nvSpPr>
        <p:spPr>
          <a:xfrm>
            <a:off x="2815220" y="3072472"/>
            <a:ext cx="2560700" cy="596417"/>
          </a:xfrm>
          <a:prstGeom prst="borderCallout1">
            <a:avLst>
              <a:gd name="adj1" fmla="val -14109"/>
              <a:gd name="adj2" fmla="val 53568"/>
              <a:gd name="adj3" fmla="val -194551"/>
              <a:gd name="adj4" fmla="val 60167"/>
            </a:avLst>
          </a:prstGeom>
          <a:solidFill>
            <a:srgbClr val="FFC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030"/>
                </a:solidFill>
              </a:rPr>
              <a:t>Application of WW2 radar technology to accelerators</a:t>
            </a:r>
          </a:p>
        </p:txBody>
      </p:sp>
      <p:sp>
        <p:nvSpPr>
          <p:cNvPr id="13" name="Line Callout 1 12"/>
          <p:cNvSpPr/>
          <p:nvPr/>
        </p:nvSpPr>
        <p:spPr>
          <a:xfrm>
            <a:off x="4507157" y="2036803"/>
            <a:ext cx="1770866" cy="357997"/>
          </a:xfrm>
          <a:prstGeom prst="borderCallout1">
            <a:avLst>
              <a:gd name="adj1" fmla="val -12645"/>
              <a:gd name="adj2" fmla="val 40504"/>
              <a:gd name="adj3" fmla="val -69606"/>
              <a:gd name="adj4" fmla="val 40278"/>
            </a:avLst>
          </a:prstGeom>
          <a:solidFill>
            <a:srgbClr val="FFC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030"/>
                </a:solidFill>
              </a:rPr>
              <a:t>Strong focusing</a:t>
            </a:r>
          </a:p>
        </p:txBody>
      </p:sp>
      <p:sp>
        <p:nvSpPr>
          <p:cNvPr id="14" name="Line Callout 1 13"/>
          <p:cNvSpPr/>
          <p:nvPr/>
        </p:nvSpPr>
        <p:spPr>
          <a:xfrm>
            <a:off x="6923026" y="2231599"/>
            <a:ext cx="1981286" cy="718448"/>
          </a:xfrm>
          <a:prstGeom prst="borderCallout1">
            <a:avLst>
              <a:gd name="adj1" fmla="val -8110"/>
              <a:gd name="adj2" fmla="val 10866"/>
              <a:gd name="adj3" fmla="val -63409"/>
              <a:gd name="adj4" fmla="val 9988"/>
            </a:avLst>
          </a:prstGeom>
          <a:solidFill>
            <a:srgbClr val="FFC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030"/>
                </a:solidFill>
              </a:rPr>
              <a:t>Superconducting  magnets and acc. cavities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914313" y="3919033"/>
            <a:ext cx="5181687" cy="7736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Succession of </a:t>
            </a:r>
            <a:r>
              <a:rPr lang="fr-CH" sz="1400" dirty="0" err="1"/>
              <a:t>enabling</a:t>
            </a:r>
            <a:r>
              <a:rPr lang="fr-CH" sz="1400" dirty="0"/>
              <a:t> technologies (</a:t>
            </a:r>
            <a:r>
              <a:rPr lang="fr-CH" sz="1400" dirty="0" err="1"/>
              <a:t>technology</a:t>
            </a:r>
            <a:r>
              <a:rPr lang="fr-CH" sz="1400" dirty="0"/>
              <a:t> </a:t>
            </a:r>
            <a:r>
              <a:rPr lang="fr-CH" sz="1400" dirty="0" err="1"/>
              <a:t>leaps</a:t>
            </a:r>
            <a:r>
              <a:rPr lang="fr-CH" sz="1400" dirty="0"/>
              <a:t>)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2060" y="3181122"/>
            <a:ext cx="3094450" cy="30629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"/>
          <a:stretch/>
        </p:blipFill>
        <p:spPr>
          <a:xfrm>
            <a:off x="5514109" y="4839424"/>
            <a:ext cx="2469605" cy="191805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5" name="TextBox 14"/>
          <p:cNvSpPr txBox="1"/>
          <p:nvPr/>
        </p:nvSpPr>
        <p:spPr>
          <a:xfrm rot="16200000">
            <a:off x="7623251" y="4527947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303030"/>
                </a:solidFill>
              </a:rPr>
              <a:t>Energy </a:t>
            </a:r>
            <a:endParaRPr lang="en-GB" dirty="0">
              <a:solidFill>
                <a:srgbClr val="30303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00278" y="5073091"/>
            <a:ext cx="1815919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100" i="1" dirty="0"/>
              <a:t>2009 Livingston plot, </a:t>
            </a:r>
            <a:r>
              <a:rPr lang="fr-CH" sz="1100" i="1" dirty="0" err="1"/>
              <a:t>Symmetry</a:t>
            </a:r>
            <a:r>
              <a:rPr lang="fr-CH" sz="1100" i="1" dirty="0"/>
              <a:t> magazine </a:t>
            </a:r>
          </a:p>
          <a:p>
            <a:pPr algn="r"/>
            <a:r>
              <a:rPr lang="fr-CH" sz="1050" i="1" dirty="0"/>
              <a:t>(</a:t>
            </a:r>
            <a:r>
              <a:rPr lang="fr-CH" sz="1000" i="1" dirty="0"/>
              <a:t>for </a:t>
            </a:r>
            <a:r>
              <a:rPr lang="fr-CH" sz="1000" i="1" dirty="0" err="1"/>
              <a:t>colliders</a:t>
            </a:r>
            <a:r>
              <a:rPr lang="fr-CH" sz="1000" i="1" dirty="0"/>
              <a:t>, </a:t>
            </a:r>
            <a:r>
              <a:rPr lang="fr-CH" sz="1000" i="1" dirty="0" err="1"/>
              <a:t>energy</a:t>
            </a:r>
            <a:r>
              <a:rPr lang="fr-CH" sz="1000" i="1" dirty="0"/>
              <a:t> to </a:t>
            </a:r>
            <a:r>
              <a:rPr lang="fr-CH" sz="1000" i="1" dirty="0" err="1"/>
              <a:t>reach</a:t>
            </a:r>
            <a:r>
              <a:rPr lang="fr-CH" sz="1000" i="1" dirty="0"/>
              <a:t> </a:t>
            </a:r>
            <a:r>
              <a:rPr lang="fr-CH" sz="1000" i="1" dirty="0" err="1"/>
              <a:t>same</a:t>
            </a:r>
            <a:r>
              <a:rPr lang="fr-CH" sz="1000" i="1" dirty="0"/>
              <a:t> </a:t>
            </a:r>
            <a:r>
              <a:rPr lang="fr-CH" sz="1000" i="1" dirty="0" err="1"/>
              <a:t>c.o.m</a:t>
            </a:r>
            <a:r>
              <a:rPr lang="fr-CH" sz="1000" i="1" dirty="0"/>
              <a:t>. </a:t>
            </a:r>
            <a:r>
              <a:rPr lang="fr-CH" sz="1000" i="1" dirty="0" err="1"/>
              <a:t>energy</a:t>
            </a:r>
            <a:r>
              <a:rPr lang="fr-CH" sz="1000" i="1" dirty="0"/>
              <a:t> in collision </a:t>
            </a:r>
            <a:r>
              <a:rPr lang="fr-CH" sz="1000" i="1" dirty="0" err="1"/>
              <a:t>with</a:t>
            </a:r>
            <a:r>
              <a:rPr lang="fr-CH" sz="1000" i="1" dirty="0"/>
              <a:t> proton at </a:t>
            </a:r>
            <a:r>
              <a:rPr lang="fr-CH" sz="1000" i="1" dirty="0" err="1"/>
              <a:t>rest</a:t>
            </a:r>
            <a:r>
              <a:rPr lang="fr-CH" sz="1000" i="1" dirty="0"/>
              <a:t>)</a:t>
            </a:r>
            <a:endParaRPr lang="en-GB" sz="10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2929" y="5153882"/>
            <a:ext cx="50245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S. Livingston, 1959:</a:t>
            </a:r>
          </a:p>
          <a:p>
            <a:r>
              <a:rPr lang="fr-CH" sz="1400" dirty="0"/>
              <a:t>Accelerator </a:t>
            </a:r>
            <a:r>
              <a:rPr lang="fr-CH" sz="1400" dirty="0" err="1"/>
              <a:t>energy</a:t>
            </a:r>
            <a:r>
              <a:rPr lang="fr-CH" sz="1400" dirty="0"/>
              <a:t> </a:t>
            </a:r>
            <a:r>
              <a:rPr lang="fr-CH" sz="1400" dirty="0" err="1"/>
              <a:t>increases</a:t>
            </a:r>
            <a:r>
              <a:rPr lang="fr-CH" sz="1400" dirty="0"/>
              <a:t> by a factor of 10 </a:t>
            </a:r>
            <a:r>
              <a:rPr lang="fr-CH" sz="1400" dirty="0" err="1"/>
              <a:t>every</a:t>
            </a:r>
            <a:r>
              <a:rPr lang="fr-CH" sz="1400" dirty="0"/>
              <a:t> 6 </a:t>
            </a:r>
            <a:r>
              <a:rPr lang="fr-CH" sz="1400" dirty="0" err="1"/>
              <a:t>years</a:t>
            </a:r>
            <a:endParaRPr lang="fr-CH" sz="1400" dirty="0"/>
          </a:p>
          <a:p>
            <a:r>
              <a:rPr lang="fr-CH" sz="1400" i="1" dirty="0"/>
              <a:t>(</a:t>
            </a:r>
            <a:r>
              <a:rPr lang="fr-CH" sz="1400" i="1" dirty="0" err="1"/>
              <a:t>Moore’s</a:t>
            </a:r>
            <a:r>
              <a:rPr lang="fr-CH" sz="1400" i="1" dirty="0"/>
              <a:t> </a:t>
            </a:r>
            <a:r>
              <a:rPr lang="fr-CH" sz="1400" i="1" dirty="0" err="1"/>
              <a:t>law</a:t>
            </a:r>
            <a:r>
              <a:rPr lang="fr-CH" sz="1400" i="1" dirty="0"/>
              <a:t> of </a:t>
            </a:r>
            <a:r>
              <a:rPr lang="fr-CH" sz="1400" i="1" dirty="0" err="1"/>
              <a:t>accelerators</a:t>
            </a:r>
            <a:r>
              <a:rPr lang="fr-CH" sz="1400" i="1" dirty="0"/>
              <a:t>)</a:t>
            </a:r>
            <a:endParaRPr lang="en-GB" sz="1400" i="1" dirty="0"/>
          </a:p>
        </p:txBody>
      </p:sp>
      <p:sp>
        <p:nvSpPr>
          <p:cNvPr id="19" name="Chevron 5">
            <a:extLst>
              <a:ext uri="{FF2B5EF4-FFF2-40B4-BE49-F238E27FC236}">
                <a16:creationId xmlns:a16="http://schemas.microsoft.com/office/drawing/2014/main" id="{EC18E950-38C8-4CA4-81A4-98B56D1CE70B}"/>
              </a:ext>
            </a:extLst>
          </p:cNvPr>
          <p:cNvSpPr/>
          <p:nvPr/>
        </p:nvSpPr>
        <p:spPr>
          <a:xfrm>
            <a:off x="10409730" y="1270530"/>
            <a:ext cx="1146232" cy="457200"/>
          </a:xfrm>
          <a:prstGeom prst="chevron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>
                <a:solidFill>
                  <a:schemeClr val="bg1"/>
                </a:solidFill>
              </a:rPr>
              <a:t>XXI century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D239C5-13DC-4E2F-9DB2-5831673D2BCE}"/>
              </a:ext>
            </a:extLst>
          </p:cNvPr>
          <p:cNvSpPr txBox="1"/>
          <p:nvPr/>
        </p:nvSpPr>
        <p:spPr>
          <a:xfrm>
            <a:off x="11644062" y="1191353"/>
            <a:ext cx="285335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4000" dirty="0"/>
              <a:t>?</a:t>
            </a:r>
            <a:endParaRPr lang="en-GB" sz="40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13A5489-879E-4956-AFAC-600BE8850D06}"/>
              </a:ext>
            </a:extLst>
          </p:cNvPr>
          <p:cNvSpPr/>
          <p:nvPr/>
        </p:nvSpPr>
        <p:spPr>
          <a:xfrm>
            <a:off x="9340745" y="2220519"/>
            <a:ext cx="1919066" cy="7295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2008: the Large Hadron </a:t>
            </a:r>
            <a:r>
              <a:rPr lang="fr-CH" sz="1400" dirty="0" err="1"/>
              <a:t>Collider</a:t>
            </a:r>
            <a:endParaRPr lang="en-GB" sz="1400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ED1B31C-B3F4-4C0B-B87E-B1BA7E9946F3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10281753" y="904062"/>
            <a:ext cx="18525" cy="131645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Ernest O. Lawrence | Atomic Heritage Foundation">
            <a:extLst>
              <a:ext uri="{FF2B5EF4-FFF2-40B4-BE49-F238E27FC236}">
                <a16:creationId xmlns:a16="http://schemas.microsoft.com/office/drawing/2014/main" id="{3DEA98FF-CEE6-4F54-96B6-80CC2D9AB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450" y="2701199"/>
            <a:ext cx="1705974" cy="1301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Arrow: Right 26">
            <a:extLst>
              <a:ext uri="{FF2B5EF4-FFF2-40B4-BE49-F238E27FC236}">
                <a16:creationId xmlns:a16="http://schemas.microsoft.com/office/drawing/2014/main" id="{D4800C73-9B1B-4764-82B0-51B243033F41}"/>
              </a:ext>
            </a:extLst>
          </p:cNvPr>
          <p:cNvSpPr/>
          <p:nvPr/>
        </p:nvSpPr>
        <p:spPr>
          <a:xfrm>
            <a:off x="8037978" y="5532582"/>
            <a:ext cx="184667" cy="415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ine Callout 1 12">
            <a:extLst>
              <a:ext uri="{FF2B5EF4-FFF2-40B4-BE49-F238E27FC236}">
                <a16:creationId xmlns:a16="http://schemas.microsoft.com/office/drawing/2014/main" id="{FF375357-D2E2-71B8-7262-8CEB6FAA8252}"/>
              </a:ext>
            </a:extLst>
          </p:cNvPr>
          <p:cNvSpPr/>
          <p:nvPr/>
        </p:nvSpPr>
        <p:spPr>
          <a:xfrm>
            <a:off x="5514109" y="2539259"/>
            <a:ext cx="1138224" cy="357997"/>
          </a:xfrm>
          <a:prstGeom prst="borderCallout1">
            <a:avLst>
              <a:gd name="adj1" fmla="val -6338"/>
              <a:gd name="adj2" fmla="val 90227"/>
              <a:gd name="adj3" fmla="val -205200"/>
              <a:gd name="adj4" fmla="val 94464"/>
            </a:avLst>
          </a:prstGeom>
          <a:solidFill>
            <a:srgbClr val="FFC0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030"/>
                </a:solidFill>
              </a:rPr>
              <a:t>Colliders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D6D1FBB-58CC-93CF-EADA-0C5CCD931911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206" y="3072472"/>
            <a:ext cx="1928350" cy="169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663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367"/>
            <a:ext cx="12192000" cy="722764"/>
          </a:xfrm>
        </p:spPr>
        <p:txBody>
          <a:bodyPr/>
          <a:lstStyle/>
          <a:p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in 2025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7" name="Picture 2" descr="http://upload.wikimedia.org/wikipedia/en/6/68/Particle_Accelerator_Livingston_Chart_201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486" y="1200181"/>
            <a:ext cx="4281635" cy="4094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96209" y="5279972"/>
            <a:ext cx="3429000" cy="49244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/>
              <a:t>Updated</a:t>
            </a:r>
            <a:r>
              <a:rPr lang="fr-CH" sz="1400" dirty="0"/>
              <a:t> Livingstone-type </a:t>
            </a:r>
            <a:r>
              <a:rPr lang="fr-CH" sz="1400" dirty="0" err="1"/>
              <a:t>chart</a:t>
            </a:r>
            <a:r>
              <a:rPr lang="fr-CH" sz="1400" dirty="0"/>
              <a:t> </a:t>
            </a:r>
            <a:r>
              <a:rPr lang="fr-CH" sz="1200" dirty="0"/>
              <a:t>(</a:t>
            </a:r>
            <a:r>
              <a:rPr lang="fr-CH" sz="1200" dirty="0" err="1"/>
              <a:t>Wikipedia</a:t>
            </a:r>
            <a:r>
              <a:rPr lang="fr-CH" sz="1200" dirty="0"/>
              <a:t> 2014, </a:t>
            </a:r>
            <a:r>
              <a:rPr lang="fr-CH" sz="1200" dirty="0" err="1"/>
              <a:t>uploaded</a:t>
            </a:r>
            <a:r>
              <a:rPr lang="fr-CH" sz="1200" dirty="0"/>
              <a:t> by </a:t>
            </a:r>
            <a:r>
              <a:rPr lang="fr-CH" sz="1200" dirty="0" err="1"/>
              <a:t>J.Nash</a:t>
            </a:r>
            <a:r>
              <a:rPr lang="fr-CH" sz="1200" dirty="0"/>
              <a:t>, Imperial </a:t>
            </a:r>
            <a:r>
              <a:rPr lang="fr-CH" sz="1200" dirty="0" err="1"/>
              <a:t>College</a:t>
            </a:r>
            <a:r>
              <a:rPr lang="fr-CH" sz="1200" dirty="0"/>
              <a:t>)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59922" y="800072"/>
            <a:ext cx="530157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We have reached the end of exponential growth…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9597" y="801189"/>
            <a:ext cx="580291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but the </a:t>
            </a:r>
            <a:r>
              <a:rPr lang="fr-CH" dirty="0" err="1"/>
              <a:t>field</a:t>
            </a:r>
            <a:r>
              <a:rPr lang="fr-CH" dirty="0"/>
              <a:t> has </a:t>
            </a:r>
            <a:r>
              <a:rPr lang="fr-CH" dirty="0" err="1"/>
              <a:t>never</a:t>
            </a:r>
            <a:r>
              <a:rPr lang="fr-CH" dirty="0"/>
              <a:t> been </a:t>
            </a:r>
            <a:r>
              <a:rPr lang="fr-CH" dirty="0" err="1"/>
              <a:t>so</a:t>
            </a:r>
            <a:r>
              <a:rPr lang="fr-CH" dirty="0"/>
              <a:t> </a:t>
            </a:r>
            <a:r>
              <a:rPr lang="en-US" dirty="0"/>
              <a:t>flourishing</a:t>
            </a:r>
            <a:r>
              <a:rPr lang="fr-CH" dirty="0"/>
              <a:t>!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74538" y="1294718"/>
            <a:ext cx="3614639" cy="1681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833562" y="1389545"/>
            <a:ext cx="2098951" cy="132343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/>
              <a:t>TIARA Need for Accelerator Scientists report, 2013: </a:t>
            </a:r>
            <a:r>
              <a:rPr lang="en-GB" sz="1400" dirty="0"/>
              <a:t>3’700 people engaged in accelerator science in Europe, growing to </a:t>
            </a:r>
            <a:r>
              <a:rPr lang="en-GB" sz="1400" b="1" dirty="0">
                <a:solidFill>
                  <a:srgbClr val="FF0000"/>
                </a:solidFill>
              </a:rPr>
              <a:t>5’000</a:t>
            </a:r>
            <a:r>
              <a:rPr lang="en-GB" sz="1400" dirty="0"/>
              <a:t> by 2020.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07326" y="3071618"/>
            <a:ext cx="2925187" cy="116955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As many as </a:t>
            </a:r>
            <a:r>
              <a:rPr lang="en-GB" sz="1400" b="1" dirty="0">
                <a:solidFill>
                  <a:srgbClr val="FF0000"/>
                </a:solidFill>
              </a:rPr>
              <a:t>50</a:t>
            </a:r>
            <a:r>
              <a:rPr lang="en-GB" sz="1400" dirty="0"/>
              <a:t> ongoing accelerator construction or upgrade projects listed in the 2017 IPAC Conference (13 America, 11 Asia, 26 Europe).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4EB001-E67B-467D-9F71-59B3C955647B}"/>
              </a:ext>
            </a:extLst>
          </p:cNvPr>
          <p:cNvSpPr txBox="1"/>
          <p:nvPr/>
        </p:nvSpPr>
        <p:spPr>
          <a:xfrm>
            <a:off x="4951604" y="1916516"/>
            <a:ext cx="1282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?</a:t>
            </a:r>
            <a:endParaRPr lang="en-GB" dirty="0"/>
          </a:p>
        </p:txBody>
      </p:sp>
      <p:pic>
        <p:nvPicPr>
          <p:cNvPr id="2050" name="Picture 2" descr="Major construction site in Darmstadt: the shell of the fair tunnel is  finished - Archyworldys">
            <a:extLst>
              <a:ext uri="{FF2B5EF4-FFF2-40B4-BE49-F238E27FC236}">
                <a16:creationId xmlns:a16="http://schemas.microsoft.com/office/drawing/2014/main" id="{C78B2112-22FA-4003-B76B-5A5A3339C5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9597" y="2788668"/>
            <a:ext cx="2581072" cy="1454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7846FEB-021A-4B14-9D88-F173D9401BA9}"/>
              </a:ext>
            </a:extLst>
          </p:cNvPr>
          <p:cNvSpPr txBox="1"/>
          <p:nvPr/>
        </p:nvSpPr>
        <p:spPr>
          <a:xfrm>
            <a:off x="590237" y="5923783"/>
            <a:ext cx="11342276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dirty="0"/>
              <a:t>How many particle accelerators there are in the world, and where are they?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910E8E-1BC0-03D1-4251-DEA9BAF7C6A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9597" y="4352597"/>
            <a:ext cx="1760590" cy="14718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B4AB0AA-5F97-E09F-D6A7-CD591CDC8EEA}"/>
              </a:ext>
            </a:extLst>
          </p:cNvPr>
          <p:cNvSpPr txBox="1"/>
          <p:nvPr/>
        </p:nvSpPr>
        <p:spPr>
          <a:xfrm>
            <a:off x="8317874" y="4801000"/>
            <a:ext cx="3614639" cy="738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/>
              <a:t>Annual market for medical and industrial accelerators estimated (2018) at US</a:t>
            </a:r>
            <a:r>
              <a:rPr lang="en-GB" sz="1400" b="1" dirty="0">
                <a:solidFill>
                  <a:srgbClr val="FF0000"/>
                </a:solidFill>
              </a:rPr>
              <a:t>$5.0 Billion/year</a:t>
            </a:r>
            <a:r>
              <a:rPr lang="en-GB" sz="1400" dirty="0"/>
              <a:t>, growing at </a:t>
            </a:r>
            <a:r>
              <a:rPr lang="en-GB" sz="1400" b="1" dirty="0">
                <a:solidFill>
                  <a:srgbClr val="FF0000"/>
                </a:solidFill>
              </a:rPr>
              <a:t>5%/year</a:t>
            </a:r>
            <a:r>
              <a:rPr lang="en-GB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7829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573" y="0"/>
            <a:ext cx="12192000" cy="700087"/>
          </a:xfrm>
        </p:spPr>
        <p:txBody>
          <a:bodyPr/>
          <a:lstStyle/>
          <a:p>
            <a:r>
              <a:rPr lang="fr-CH" dirty="0"/>
              <a:t>Multiple challenges for </a:t>
            </a:r>
            <a:r>
              <a:rPr lang="fr-CH" dirty="0" err="1"/>
              <a:t>accelerator</a:t>
            </a:r>
            <a:r>
              <a:rPr lang="fr-CH" dirty="0"/>
              <a:t> science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9746440" y="5815404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/>
              <a:pPr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4975" y="1418357"/>
            <a:ext cx="4771773" cy="38472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For all </a:t>
            </a:r>
            <a:r>
              <a:rPr lang="en-GB" dirty="0" err="1"/>
              <a:t>XXth</a:t>
            </a:r>
            <a:r>
              <a:rPr lang="en-GB" dirty="0"/>
              <a:t> century, </a:t>
            </a:r>
            <a:r>
              <a:rPr lang="en-GB" b="1" dirty="0">
                <a:solidFill>
                  <a:srgbClr val="FF0000"/>
                </a:solidFill>
              </a:rPr>
              <a:t>fundamental science </a:t>
            </a:r>
            <a:r>
              <a:rPr lang="en-GB" dirty="0"/>
              <a:t>has been the driving force for the development of new accelerators, with its continuous quest for high energies required to discover new particles.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In this early XXI century, we are moving to a new paradigm where together with particle physics </a:t>
            </a:r>
            <a:r>
              <a:rPr lang="en-GB" b="1" dirty="0">
                <a:solidFill>
                  <a:srgbClr val="FF0000"/>
                </a:solidFill>
              </a:rPr>
              <a:t>applied science </a:t>
            </a:r>
            <a:r>
              <a:rPr lang="en-GB" dirty="0"/>
              <a:t>(photon and neutron science) and </a:t>
            </a:r>
            <a:r>
              <a:rPr lang="en-GB" b="1" dirty="0">
                <a:solidFill>
                  <a:srgbClr val="FF0000"/>
                </a:solidFill>
              </a:rPr>
              <a:t>healthcare</a:t>
            </a:r>
            <a:r>
              <a:rPr lang="en-GB" dirty="0"/>
              <a:t> appear as driving forces for innovation.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00"/>
                </a:solidFill>
              </a:rPr>
              <a:t>Advanced medicine </a:t>
            </a:r>
            <a:r>
              <a:rPr lang="en-GB" dirty="0">
                <a:solidFill>
                  <a:srgbClr val="303030"/>
                </a:solidFill>
              </a:rPr>
              <a:t>and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new materials </a:t>
            </a:r>
            <a:r>
              <a:rPr lang="en-GB" dirty="0"/>
              <a:t>are key technology drivers of the </a:t>
            </a:r>
            <a:r>
              <a:rPr lang="en-GB" dirty="0" err="1"/>
              <a:t>XXIst</a:t>
            </a:r>
            <a:r>
              <a:rPr lang="en-GB" dirty="0"/>
              <a:t> century.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975" y="837356"/>
            <a:ext cx="1164275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There are more </a:t>
            </a:r>
            <a:r>
              <a:rPr lang="fr-CH" dirty="0" err="1"/>
              <a:t>than</a:t>
            </a:r>
            <a:r>
              <a:rPr lang="fr-CH" dirty="0"/>
              <a:t> 35’000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in </a:t>
            </a:r>
            <a:r>
              <a:rPr lang="fr-CH" dirty="0" err="1"/>
              <a:t>operation</a:t>
            </a:r>
            <a:r>
              <a:rPr lang="fr-CH" dirty="0"/>
              <a:t> </a:t>
            </a:r>
            <a:r>
              <a:rPr lang="fr-CH" dirty="0" err="1"/>
              <a:t>around</a:t>
            </a:r>
            <a:r>
              <a:rPr lang="fr-CH" dirty="0"/>
              <a:t> the world: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427372" y="1418357"/>
          <a:ext cx="656036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3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76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429">
                <a:tc>
                  <a:txBody>
                    <a:bodyPr/>
                    <a:lstStyle/>
                    <a:p>
                      <a:r>
                        <a:rPr lang="fr-FR" sz="1400" dirty="0" err="1"/>
                        <a:t>Research</a:t>
                      </a:r>
                      <a:endParaRPr lang="fr-FR" sz="1400" dirty="0"/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6%</a:t>
                      </a:r>
                    </a:p>
                  </a:txBody>
                  <a:tcPr>
                    <a:solidFill>
                      <a:srgbClr val="00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Particle</a:t>
                      </a:r>
                      <a:r>
                        <a:rPr lang="fr-FR" sz="1400" baseline="0" dirty="0"/>
                        <a:t> </a:t>
                      </a:r>
                      <a:r>
                        <a:rPr lang="fr-FR" sz="1400" baseline="0" dirty="0" err="1"/>
                        <a:t>Physics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0,5%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noProof="0" dirty="0" err="1"/>
                        <a:t>Nuclear</a:t>
                      </a:r>
                      <a:r>
                        <a:rPr lang="fr-FR" sz="1400" noProof="0" dirty="0"/>
                        <a:t> </a:t>
                      </a:r>
                      <a:r>
                        <a:rPr lang="fr-FR" sz="1400" noProof="0" dirty="0" err="1"/>
                        <a:t>Physics</a:t>
                      </a:r>
                      <a:r>
                        <a:rPr lang="fr-FR" sz="1400" noProof="0" dirty="0"/>
                        <a:t>, </a:t>
                      </a:r>
                      <a:r>
                        <a:rPr lang="fr-FR" sz="1400" noProof="0" dirty="0" err="1"/>
                        <a:t>solid</a:t>
                      </a:r>
                      <a:r>
                        <a:rPr lang="fr-FR" sz="1400" noProof="0" dirty="0"/>
                        <a:t> state, </a:t>
                      </a:r>
                      <a:r>
                        <a:rPr lang="fr-FR" sz="1400" noProof="0" dirty="0" err="1"/>
                        <a:t>materials</a:t>
                      </a:r>
                      <a:endParaRPr lang="fr-FR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0,5%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Biology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Medical Applications</a:t>
                      </a:r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35</a:t>
                      </a:r>
                      <a:r>
                        <a:rPr lang="fr-FR" sz="1400" b="1" baseline="0" dirty="0">
                          <a:solidFill>
                            <a:schemeClr val="bg1"/>
                          </a:solidFill>
                        </a:rPr>
                        <a:t>%</a:t>
                      </a:r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Diagnostics/</a:t>
                      </a:r>
                      <a:r>
                        <a:rPr lang="fr-FR" sz="1400" dirty="0" err="1"/>
                        <a:t>treatment</a:t>
                      </a:r>
                      <a:r>
                        <a:rPr lang="fr-FR" sz="1400" dirty="0"/>
                        <a:t> </a:t>
                      </a:r>
                      <a:r>
                        <a:rPr lang="fr-FR" sz="1400" dirty="0" err="1"/>
                        <a:t>with</a:t>
                      </a:r>
                      <a:r>
                        <a:rPr lang="fr-FR" sz="1400" dirty="0"/>
                        <a:t> X-ray or </a:t>
                      </a:r>
                      <a:r>
                        <a:rPr lang="fr-FR" sz="1400" dirty="0" err="1"/>
                        <a:t>electrons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Radio-isotope production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Proton</a:t>
                      </a:r>
                      <a:r>
                        <a:rPr lang="fr-FR" sz="1400" baseline="0" dirty="0"/>
                        <a:t> or</a:t>
                      </a:r>
                      <a:r>
                        <a:rPr lang="fr-FR" sz="1400" dirty="0"/>
                        <a:t> ion </a:t>
                      </a:r>
                      <a:r>
                        <a:rPr lang="fr-FR" sz="1400" dirty="0" err="1"/>
                        <a:t>treatment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0,1%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r>
                        <a:rPr lang="fr-FR" sz="1400" b="1" dirty="0" err="1">
                          <a:solidFill>
                            <a:schemeClr val="bg1"/>
                          </a:solidFill>
                        </a:rPr>
                        <a:t>Industrial</a:t>
                      </a:r>
                      <a:r>
                        <a:rPr lang="fr-FR" sz="1400" b="1" baseline="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Applications</a:t>
                      </a:r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1" dirty="0">
                          <a:solidFill>
                            <a:schemeClr val="bg1"/>
                          </a:solidFill>
                        </a:rPr>
                        <a:t>60%</a:t>
                      </a:r>
                    </a:p>
                  </a:txBody>
                  <a:tcPr>
                    <a:solidFill>
                      <a:srgbClr val="00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Ion implantation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/>
                        <a:t>34%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Cutting</a:t>
                      </a:r>
                      <a:r>
                        <a:rPr lang="fr-FR" sz="1400" baseline="0" dirty="0"/>
                        <a:t> and </a:t>
                      </a:r>
                      <a:r>
                        <a:rPr lang="fr-FR" sz="1400" baseline="0" dirty="0" err="1"/>
                        <a:t>welding</a:t>
                      </a:r>
                      <a:r>
                        <a:rPr lang="fr-FR" sz="1400" baseline="0" dirty="0"/>
                        <a:t> </a:t>
                      </a:r>
                      <a:r>
                        <a:rPr lang="fr-FR" sz="1400" baseline="0" dirty="0" err="1"/>
                        <a:t>with</a:t>
                      </a:r>
                      <a:r>
                        <a:rPr lang="fr-FR" sz="1400" baseline="0" dirty="0"/>
                        <a:t> </a:t>
                      </a:r>
                      <a:r>
                        <a:rPr lang="fr-FR" sz="1400" baseline="0" dirty="0" err="1"/>
                        <a:t>electron</a:t>
                      </a:r>
                      <a:r>
                        <a:rPr lang="fr-FR" sz="1400" baseline="0" dirty="0"/>
                        <a:t> </a:t>
                      </a:r>
                      <a:r>
                        <a:rPr lang="fr-FR" sz="1400" baseline="0" dirty="0" err="1"/>
                        <a:t>beams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16%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err="1"/>
                        <a:t>Polymerization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Neutron</a:t>
                      </a:r>
                      <a:r>
                        <a:rPr lang="fr-FR" sz="1400" baseline="0" dirty="0"/>
                        <a:t> </a:t>
                      </a:r>
                      <a:r>
                        <a:rPr lang="fr-FR" sz="1400" baseline="0" dirty="0" err="1"/>
                        <a:t>testing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3.5%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3429"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Non destructive</a:t>
                      </a:r>
                      <a:r>
                        <a:rPr lang="fr-FR" sz="1400" baseline="0" dirty="0"/>
                        <a:t> </a:t>
                      </a:r>
                      <a:r>
                        <a:rPr lang="fr-FR" sz="1400" baseline="0" dirty="0" err="1"/>
                        <a:t>testing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2,3%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4CEDDD7-3429-44DD-BDF5-5C64C632E062}"/>
              </a:ext>
            </a:extLst>
          </p:cNvPr>
          <p:cNvSpPr txBox="1"/>
          <p:nvPr/>
        </p:nvSpPr>
        <p:spPr>
          <a:xfrm>
            <a:off x="1781892" y="5558279"/>
            <a:ext cx="325738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What is the role of accelerators in this transition?</a:t>
            </a:r>
          </a:p>
        </p:txBody>
      </p:sp>
    </p:spTree>
    <p:extLst>
      <p:ext uri="{BB962C8B-B14F-4D97-AF65-F5344CB8AC3E}">
        <p14:creationId xmlns:p14="http://schemas.microsoft.com/office/powerpoint/2010/main" val="14725942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8767" y="2230111"/>
            <a:ext cx="1287650" cy="13554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575"/>
            <a:ext cx="12192000" cy="722764"/>
          </a:xfrm>
        </p:spPr>
        <p:txBody>
          <a:bodyPr/>
          <a:lstStyle/>
          <a:p>
            <a:r>
              <a:rPr lang="fr-CH" sz="3200" dirty="0" err="1"/>
              <a:t>Accelerators</a:t>
            </a:r>
            <a:r>
              <a:rPr lang="fr-CH" sz="3200" dirty="0"/>
              <a:t> in transition – for science and for society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17816" y="6159598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230909" y="800313"/>
            <a:ext cx="11804073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Transition to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more sustainable technologies: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lower use of natural, financial, and human resources.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Transition from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basic science as main technology driver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a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multiple system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where basic and applied science, medicine and industry will together drive accelerator development.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Transition from a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centralised configuration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based on large laboratories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a distributed scheme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(project clusters of small and large laboratories and industry)</a:t>
            </a:r>
          </a:p>
        </p:txBody>
      </p:sp>
      <p:sp>
        <p:nvSpPr>
          <p:cNvPr id="28" name="Right Arrow 27"/>
          <p:cNvSpPr/>
          <p:nvPr/>
        </p:nvSpPr>
        <p:spPr>
          <a:xfrm rot="1825489">
            <a:off x="3502972" y="3549951"/>
            <a:ext cx="536946" cy="4306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28"/>
          <p:cNvSpPr/>
          <p:nvPr/>
        </p:nvSpPr>
        <p:spPr>
          <a:xfrm rot="1900606">
            <a:off x="6954257" y="4468228"/>
            <a:ext cx="515888" cy="4253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815775" y="4175571"/>
            <a:ext cx="2483216" cy="334218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dirty="0"/>
              <a:t>Fundamental  science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4342658" y="4982302"/>
            <a:ext cx="2547047" cy="570709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600" dirty="0"/>
              <a:t>Applied science (photon and neutron sources)</a:t>
            </a: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753603" y="4638210"/>
            <a:ext cx="1973822" cy="109013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600" dirty="0"/>
              <a:t>Societal applications (medicine, industry, environment, etc.)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3408689" y="2586949"/>
            <a:ext cx="573292" cy="3849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215359" y="2560074"/>
            <a:ext cx="4225763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Limitations related to size, cost, energy.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ight Arrow 37"/>
          <p:cNvSpPr/>
          <p:nvPr/>
        </p:nvSpPr>
        <p:spPr>
          <a:xfrm>
            <a:off x="8625048" y="2566543"/>
            <a:ext cx="425059" cy="3921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9110900" y="3443645"/>
            <a:ext cx="1566344" cy="500316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dirty="0"/>
              <a:t>New ideas and  technologies</a:t>
            </a:r>
          </a:p>
        </p:txBody>
      </p:sp>
      <p:sp>
        <p:nvSpPr>
          <p:cNvPr id="40" name="Right Arrow 39"/>
          <p:cNvSpPr/>
          <p:nvPr/>
        </p:nvSpPr>
        <p:spPr>
          <a:xfrm rot="10167555">
            <a:off x="7018662" y="3781464"/>
            <a:ext cx="2057704" cy="228686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ight Arrow 40"/>
          <p:cNvSpPr/>
          <p:nvPr/>
        </p:nvSpPr>
        <p:spPr>
          <a:xfrm rot="7504633">
            <a:off x="8547429" y="4196406"/>
            <a:ext cx="622719" cy="13394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483" y="2469915"/>
            <a:ext cx="2483215" cy="1661497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D79330-7B1B-4965-9A65-94DB1902D4D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6507" y="3427587"/>
            <a:ext cx="2286000" cy="14264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0" name="Picture 2" descr="LINAC (Linear Accelerator)">
            <a:extLst>
              <a:ext uri="{FF2B5EF4-FFF2-40B4-BE49-F238E27FC236}">
                <a16:creationId xmlns:a16="http://schemas.microsoft.com/office/drawing/2014/main" id="{61A28F2A-EC12-4310-884E-3DEDA6042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4696" y="4626298"/>
            <a:ext cx="20574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CECED8-0EDE-4F44-B921-00A226812721}"/>
              </a:ext>
            </a:extLst>
          </p:cNvPr>
          <p:cNvSpPr txBox="1"/>
          <p:nvPr/>
        </p:nvSpPr>
        <p:spPr>
          <a:xfrm>
            <a:off x="3923306" y="6064097"/>
            <a:ext cx="360758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/>
              <a:t>The electron linac for cancer radiotherapy, the most widespread accelerator in the world (&gt; 12000 units)   </a:t>
            </a:r>
          </a:p>
        </p:txBody>
      </p:sp>
      <p:sp>
        <p:nvSpPr>
          <p:cNvPr id="3" name="Explosion: 8 Points 2">
            <a:extLst>
              <a:ext uri="{FF2B5EF4-FFF2-40B4-BE49-F238E27FC236}">
                <a16:creationId xmlns:a16="http://schemas.microsoft.com/office/drawing/2014/main" id="{25D07810-8B6E-41B4-81BF-32962AA3B114}"/>
              </a:ext>
            </a:extLst>
          </p:cNvPr>
          <p:cNvSpPr/>
          <p:nvPr/>
        </p:nvSpPr>
        <p:spPr>
          <a:xfrm>
            <a:off x="10145612" y="2376273"/>
            <a:ext cx="1566344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dirty="0"/>
              <a:t>innovation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27162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2764"/>
          </a:xfrm>
        </p:spPr>
        <p:txBody>
          <a:bodyPr/>
          <a:lstStyle/>
          <a:p>
            <a:r>
              <a:rPr lang="fr-CH" dirty="0"/>
              <a:t>The </a:t>
            </a:r>
            <a:r>
              <a:rPr lang="fr-CH" dirty="0" err="1"/>
              <a:t>big</a:t>
            </a:r>
            <a:r>
              <a:rPr lang="fr-CH" dirty="0"/>
              <a:t> challenges for </a:t>
            </a:r>
            <a:r>
              <a:rPr lang="fr-CH" dirty="0" err="1"/>
              <a:t>accelerator</a:t>
            </a:r>
            <a:r>
              <a:rPr lang="fr-CH" dirty="0"/>
              <a:t> science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78758" y="5367721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925" y="2131927"/>
            <a:ext cx="1724388" cy="18151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86019" y="2628205"/>
            <a:ext cx="5515512" cy="120032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/>
              <a:t>We need new ideas (innovation!) and a collaborative and creative environment for these ideas to grow 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0349" y="874497"/>
            <a:ext cx="11591300" cy="114064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72000" tIns="72000" rIns="72000" bIns="72000">
            <a:noAutofit/>
          </a:bodyPr>
          <a:lstStyle/>
          <a:p>
            <a:pPr marL="72000"/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Making accelerator-based particle physics research sustainable over the long-term, increasing at the same time the benefits of particle accelerators for society are the main challenges to the accelerator community in this XXI century.</a:t>
            </a:r>
          </a:p>
        </p:txBody>
      </p:sp>
      <p:pic>
        <p:nvPicPr>
          <p:cNvPr id="12" name="Picture 11" descr="A picture containing text, reptile&#10;&#10;Description automatically generated">
            <a:extLst>
              <a:ext uri="{FF2B5EF4-FFF2-40B4-BE49-F238E27FC236}">
                <a16:creationId xmlns:a16="http://schemas.microsoft.com/office/drawing/2014/main" id="{3B878A3A-C346-455C-A1EE-830F4249592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1238" y="2117936"/>
            <a:ext cx="3110411" cy="14904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B65DC2F-F33B-4BE1-BDB8-A61241A91FED}"/>
              </a:ext>
            </a:extLst>
          </p:cNvPr>
          <p:cNvSpPr txBox="1"/>
          <p:nvPr/>
        </p:nvSpPr>
        <p:spPr>
          <a:xfrm>
            <a:off x="8781238" y="3601878"/>
            <a:ext cx="3110411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i="1" dirty="0"/>
              <a:t>From the LHC (27 km) to the Future Circular Collider (90 km)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2DD74A-BE16-55A4-72FF-8AF226F70631}"/>
              </a:ext>
            </a:extLst>
          </p:cNvPr>
          <p:cNvSpPr txBox="1"/>
          <p:nvPr/>
        </p:nvSpPr>
        <p:spPr>
          <a:xfrm>
            <a:off x="295640" y="4152663"/>
            <a:ext cx="11591300" cy="189973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pPr algn="just"/>
            <a:r>
              <a:rPr lang="fr-CH" sz="2000" b="1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Sustainability</a:t>
            </a:r>
            <a:r>
              <a:rPr lang="fr-CH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translates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into considering from an early design phase that resources are finite and use them conservatively and wisely with a view to long-term priorities, for the entire life cycle. New accelerator projects require </a:t>
            </a:r>
            <a:r>
              <a:rPr lang="en-GB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Life Cycle Assessments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(resources and emissions for construction / operation / decommissioning). </a:t>
            </a:r>
          </a:p>
          <a:p>
            <a:pPr algn="just"/>
            <a:endParaRPr lang="en-GB" sz="11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goal is to reduce the </a:t>
            </a:r>
            <a:r>
              <a:rPr lang="en-GB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overall environmental footprint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particle accelerators, minimising their impact as large consumers of energetical, environmental, financial, and human resources.</a:t>
            </a:r>
          </a:p>
        </p:txBody>
      </p:sp>
    </p:spTree>
    <p:extLst>
      <p:ext uri="{BB962C8B-B14F-4D97-AF65-F5344CB8AC3E}">
        <p14:creationId xmlns:p14="http://schemas.microsoft.com/office/powerpoint/2010/main" val="2902184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6509" y="1136231"/>
            <a:ext cx="9571224" cy="924563"/>
          </a:xfrm>
        </p:spPr>
        <p:txBody>
          <a:bodyPr/>
          <a:lstStyle/>
          <a:p>
            <a:r>
              <a:rPr lang="fr-CH" dirty="0"/>
              <a:t>Multiples challenges for </a:t>
            </a:r>
            <a:r>
              <a:rPr lang="fr-CH" dirty="0" err="1"/>
              <a:t>accelerator</a:t>
            </a:r>
            <a:r>
              <a:rPr lang="fr-CH" dirty="0"/>
              <a:t> R&amp;D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8" name="Picture 2" descr="http://www.clab.edc.uoc.gr/materials/pc/img/duck_detector.gif">
            <a:extLst>
              <a:ext uri="{FF2B5EF4-FFF2-40B4-BE49-F238E27FC236}">
                <a16:creationId xmlns:a16="http://schemas.microsoft.com/office/drawing/2014/main" id="{9049629B-329C-46DB-AFB9-CD7620CA0E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8311" y="2464159"/>
            <a:ext cx="4549422" cy="3257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142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98221-6E73-798E-BF5B-B5BB5F2719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99"/>
            <a:ext cx="12192000" cy="722764"/>
          </a:xfrm>
        </p:spPr>
        <p:txBody>
          <a:bodyPr/>
          <a:lstStyle/>
          <a:p>
            <a:r>
              <a:rPr lang="en-US" dirty="0"/>
              <a:t>Increasing energy efficiency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03A9CF-E6F0-DFD2-830D-9B37FB1517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DD45384-872B-805C-0353-5EF605DF9F92}"/>
              </a:ext>
            </a:extLst>
          </p:cNvPr>
          <p:cNvSpPr txBox="1">
            <a:spLocks/>
          </p:cNvSpPr>
          <p:nvPr/>
        </p:nvSpPr>
        <p:spPr>
          <a:xfrm>
            <a:off x="128786" y="897276"/>
            <a:ext cx="6532116" cy="4308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Accelerators requires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large amounts of energy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to operate.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Low overall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efficiency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, between &lt;1% (scientific accelerators) and 20-50% for high-intensity applications. 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Due </a:t>
            </a:r>
            <a:r>
              <a:rPr lang="en-GB" sz="1600" dirty="0">
                <a:solidFill>
                  <a:srgbClr val="000000"/>
                </a:solidFill>
              </a:rPr>
              <a:t>to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high quality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of the concentrated energy of a particle beam: from the electric grid the energy goes to several transformation (AC/DC, high voltage, radio-frequency, cryogenics, magnetic fields), each with a (low) characteristic efficiency, often from thermodynamics.   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FA00C8"/>
              </a:buClr>
              <a:buSzTx/>
              <a:buFont typeface="Arial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Large effort ongoing to develop components with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A00C8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better efficiency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t>(e.g. superconductivity, permanent magnets, high-efficiency RF sources).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D7BC0C8-D01E-BF8F-CFBB-1F7D62C4BA62}"/>
              </a:ext>
            </a:extLst>
          </p:cNvPr>
          <p:cNvSpPr txBox="1"/>
          <p:nvPr/>
        </p:nvSpPr>
        <p:spPr>
          <a:xfrm flipH="1">
            <a:off x="9832622" y="3801622"/>
            <a:ext cx="22305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sz="1400" i="1" dirty="0">
                <a:solidFill>
                  <a:srgbClr val="000000"/>
                </a:solidFill>
                <a:latin typeface="Montserrat"/>
              </a:rPr>
              <a:t>Power flow in the PSI cyclotron facility: 13% of power to production target, 87%% dissipated into heat.</a:t>
            </a:r>
          </a:p>
          <a:p>
            <a:pPr defTabSz="457200"/>
            <a:r>
              <a:rPr lang="en-GB" sz="1400" i="1" dirty="0">
                <a:solidFill>
                  <a:srgbClr val="000000"/>
                </a:solidFill>
                <a:latin typeface="Montserrat"/>
              </a:rPr>
              <a:t>Only a tiny fraction of power on target converted into beams (n, </a:t>
            </a:r>
            <a:r>
              <a:rPr lang="en-GB" sz="1400" i="1" dirty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GB" sz="1400" i="1" dirty="0">
                <a:solidFill>
                  <a:srgbClr val="000000"/>
                </a:solidFill>
                <a:latin typeface="Montserrat"/>
              </a:rPr>
              <a:t>) for physics.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89E8F1-C93E-E6C7-9733-1BEA411D3008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366" y="4603269"/>
            <a:ext cx="2533687" cy="14451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D372911-562F-54A6-EE2F-C2C28D7D53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35" y="4449220"/>
            <a:ext cx="1166587" cy="1541923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2BF6824-7686-9927-4BDA-AEE3C22B9AE7}"/>
              </a:ext>
            </a:extLst>
          </p:cNvPr>
          <p:cNvSpPr txBox="1">
            <a:spLocks/>
          </p:cNvSpPr>
          <p:nvPr/>
        </p:nvSpPr>
        <p:spPr>
          <a:xfrm>
            <a:off x="1703022" y="5314850"/>
            <a:ext cx="1166587" cy="581624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i="1" dirty="0"/>
              <a:t>Permanent magnet quadrupoles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18BFFE9-BD19-7288-EB34-F7D768BFF4A6}"/>
              </a:ext>
            </a:extLst>
          </p:cNvPr>
          <p:cNvSpPr txBox="1">
            <a:spLocks/>
          </p:cNvSpPr>
          <p:nvPr/>
        </p:nvSpPr>
        <p:spPr>
          <a:xfrm>
            <a:off x="3749483" y="4179800"/>
            <a:ext cx="1620024" cy="473497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i="1" dirty="0"/>
              <a:t>High-efficiency upgrade of LHC klystrons : from 60% to 70% efficiency</a:t>
            </a:r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C291FBB4-E772-EA6A-573C-3C6EC54A76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707289"/>
              </p:ext>
            </p:extLst>
          </p:nvPr>
        </p:nvGraphicFramePr>
        <p:xfrm>
          <a:off x="6279848" y="3914139"/>
          <a:ext cx="2929238" cy="22402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2111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12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8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2014">
                <a:tc gridSpan="3"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Electrical power consumption (MW) for LHC and future projects (estimated)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014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normal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Stand-by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014">
                <a:tc>
                  <a:txBody>
                    <a:bodyPr/>
                    <a:lstStyle/>
                    <a:p>
                      <a:r>
                        <a:rPr lang="en-GB" sz="1100" dirty="0"/>
                        <a:t>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014">
                <a:tc>
                  <a:txBody>
                    <a:bodyPr/>
                    <a:lstStyle/>
                    <a:p>
                      <a:r>
                        <a:rPr lang="en-GB" sz="1100" dirty="0"/>
                        <a:t>HL-LHC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2014">
                <a:tc>
                  <a:txBody>
                    <a:bodyPr/>
                    <a:lstStyle/>
                    <a:p>
                      <a:r>
                        <a:rPr lang="en-GB" sz="1100" dirty="0"/>
                        <a:t>ILC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2014">
                <a:tc>
                  <a:txBody>
                    <a:bodyPr/>
                    <a:lstStyle/>
                    <a:p>
                      <a:r>
                        <a:rPr lang="en-GB" sz="1100" dirty="0"/>
                        <a:t>CLIC 500 </a:t>
                      </a:r>
                      <a:r>
                        <a:rPr lang="en-GB" sz="1100" dirty="0" err="1"/>
                        <a:t>GeV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167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2014">
                <a:tc>
                  <a:txBody>
                    <a:bodyPr/>
                    <a:lstStyle/>
                    <a:p>
                      <a:r>
                        <a:rPr lang="en-GB" sz="1100" dirty="0"/>
                        <a:t>CLIC 1.5</a:t>
                      </a:r>
                      <a:r>
                        <a:rPr lang="en-GB" sz="1100" baseline="0" dirty="0"/>
                        <a:t> </a:t>
                      </a:r>
                      <a:r>
                        <a:rPr lang="en-GB" sz="1100" baseline="0" dirty="0" err="1"/>
                        <a:t>TeV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190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2014">
                <a:tc>
                  <a:txBody>
                    <a:bodyPr/>
                    <a:lstStyle/>
                    <a:p>
                      <a:r>
                        <a:rPr lang="en-GB" sz="1100" dirty="0"/>
                        <a:t>FCC </a:t>
                      </a:r>
                      <a:r>
                        <a:rPr lang="en-GB" sz="1100" dirty="0" err="1"/>
                        <a:t>hh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/>
                        <a:t>5</a:t>
                      </a:r>
                      <a:r>
                        <a:rPr lang="en-GB" sz="11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300?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057A314-0DE2-89D4-537B-A3714F31C1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51" b="11789"/>
          <a:stretch/>
        </p:blipFill>
        <p:spPr bwMode="auto">
          <a:xfrm>
            <a:off x="6807200" y="745708"/>
            <a:ext cx="5316460" cy="2999175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5514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1315"/>
            <a:ext cx="12192000" cy="845181"/>
          </a:xfrm>
        </p:spPr>
        <p:txBody>
          <a:bodyPr/>
          <a:lstStyle/>
          <a:p>
            <a:r>
              <a:rPr lang="fr-CH" sz="4400" dirty="0" err="1"/>
              <a:t>Economic</a:t>
            </a:r>
            <a:r>
              <a:rPr lang="fr-CH" sz="4400" dirty="0"/>
              <a:t> </a:t>
            </a:r>
            <a:r>
              <a:rPr lang="fr-CH" sz="4400" dirty="0" err="1"/>
              <a:t>sustainability</a:t>
            </a:r>
            <a:r>
              <a:rPr lang="fr-CH" sz="4400" dirty="0"/>
              <a:t> and innovation</a:t>
            </a:r>
            <a:endParaRPr lang="en-GB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807156" y="5055441"/>
            <a:ext cx="10577687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economic environment and the priorities of a society define the budget to be invested in large scientific infrastructure (“Big Science”).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283096" y="3322241"/>
            <a:ext cx="26159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scaling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present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technology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91987" y="3743085"/>
            <a:ext cx="3493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reduction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cost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CH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new technologies</a:t>
            </a: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C43276-1000-472E-9406-CB0A83C1C09A}"/>
              </a:ext>
            </a:extLst>
          </p:cNvPr>
          <p:cNvSpPr txBox="1"/>
          <p:nvPr/>
        </p:nvSpPr>
        <p:spPr>
          <a:xfrm>
            <a:off x="8058088" y="1885907"/>
            <a:ext cx="318759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Moving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along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line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was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made possible by new technologies</a:t>
            </a:r>
          </a:p>
          <a:p>
            <a:pPr algn="l"/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colliders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antiproton production and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storage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fr-CH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superconductivity</a:t>
            </a:r>
            <a:r>
              <a:rPr lang="fr-CH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795D382E-F6E4-4CA2-9A4D-166C961E9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822" y="1210721"/>
            <a:ext cx="5428985" cy="3693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32CA762-84FB-407B-BF37-2B7C6EEE9D7C}"/>
              </a:ext>
            </a:extLst>
          </p:cNvPr>
          <p:cNvSpPr txBox="1"/>
          <p:nvPr/>
        </p:nvSpPr>
        <p:spPr>
          <a:xfrm>
            <a:off x="2039583" y="3902554"/>
            <a:ext cx="17187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/>
              <a:t>Plot </a:t>
            </a:r>
            <a:r>
              <a:rPr lang="fr-CH" sz="1100" dirty="0" err="1"/>
              <a:t>courtesy</a:t>
            </a:r>
            <a:r>
              <a:rPr lang="fr-CH" sz="1100" dirty="0"/>
              <a:t> of P. Lebrun</a:t>
            </a:r>
            <a:endParaRPr lang="en-US" sz="1100" dirty="0"/>
          </a:p>
        </p:txBody>
      </p:sp>
      <p:sp>
        <p:nvSpPr>
          <p:cNvPr id="25" name="Right Arrow 29">
            <a:extLst>
              <a:ext uri="{FF2B5EF4-FFF2-40B4-BE49-F238E27FC236}">
                <a16:creationId xmlns:a16="http://schemas.microsoft.com/office/drawing/2014/main" id="{6194B7FE-09E3-44F4-82DB-A82A8AF42BD6}"/>
              </a:ext>
            </a:extLst>
          </p:cNvPr>
          <p:cNvSpPr/>
          <p:nvPr/>
        </p:nvSpPr>
        <p:spPr>
          <a:xfrm rot="1602868">
            <a:off x="2751958" y="2072665"/>
            <a:ext cx="609600" cy="181839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55BD7D-059E-4E75-A291-A59575938323}"/>
              </a:ext>
            </a:extLst>
          </p:cNvPr>
          <p:cNvSpPr txBox="1"/>
          <p:nvPr/>
        </p:nvSpPr>
        <p:spPr>
          <a:xfrm>
            <a:off x="2554599" y="2243323"/>
            <a:ext cx="646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/>
              <a:t>collider</a:t>
            </a:r>
            <a:endParaRPr lang="en-GB" sz="1200" dirty="0"/>
          </a:p>
        </p:txBody>
      </p:sp>
      <p:sp>
        <p:nvSpPr>
          <p:cNvPr id="33" name="Right Arrow 31">
            <a:extLst>
              <a:ext uri="{FF2B5EF4-FFF2-40B4-BE49-F238E27FC236}">
                <a16:creationId xmlns:a16="http://schemas.microsoft.com/office/drawing/2014/main" id="{38628F42-82C6-4A21-A96E-ADC41EDE4B37}"/>
              </a:ext>
            </a:extLst>
          </p:cNvPr>
          <p:cNvSpPr/>
          <p:nvPr/>
        </p:nvSpPr>
        <p:spPr>
          <a:xfrm rot="21247335">
            <a:off x="2777903" y="1749372"/>
            <a:ext cx="349525" cy="184956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ight Arrow 33">
            <a:extLst>
              <a:ext uri="{FF2B5EF4-FFF2-40B4-BE49-F238E27FC236}">
                <a16:creationId xmlns:a16="http://schemas.microsoft.com/office/drawing/2014/main" id="{574F5577-B4B6-41C8-8198-B6C6C49C7C8A}"/>
              </a:ext>
            </a:extLst>
          </p:cNvPr>
          <p:cNvSpPr/>
          <p:nvPr/>
        </p:nvSpPr>
        <p:spPr>
          <a:xfrm rot="1389622">
            <a:off x="3701576" y="2434499"/>
            <a:ext cx="652253" cy="16385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3C3FDCA-141C-40A2-8080-029B74E67124}"/>
              </a:ext>
            </a:extLst>
          </p:cNvPr>
          <p:cNvSpPr txBox="1"/>
          <p:nvPr/>
        </p:nvSpPr>
        <p:spPr>
          <a:xfrm>
            <a:off x="3369896" y="2595654"/>
            <a:ext cx="646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p-</a:t>
            </a:r>
            <a:r>
              <a:rPr lang="fr-CH" sz="1200" dirty="0" err="1"/>
              <a:t>pbar</a:t>
            </a:r>
            <a:r>
              <a:rPr lang="fr-CH" sz="1200" dirty="0"/>
              <a:t> </a:t>
            </a:r>
          </a:p>
          <a:p>
            <a:r>
              <a:rPr lang="fr-CH" sz="1200" dirty="0" err="1"/>
              <a:t>collider</a:t>
            </a:r>
            <a:endParaRPr lang="en-GB" sz="1200" dirty="0"/>
          </a:p>
        </p:txBody>
      </p:sp>
      <p:sp>
        <p:nvSpPr>
          <p:cNvPr id="44" name="Right Arrow 35">
            <a:extLst>
              <a:ext uri="{FF2B5EF4-FFF2-40B4-BE49-F238E27FC236}">
                <a16:creationId xmlns:a16="http://schemas.microsoft.com/office/drawing/2014/main" id="{BAAB2C27-73D9-4049-94A7-70F649D0AFA6}"/>
              </a:ext>
            </a:extLst>
          </p:cNvPr>
          <p:cNvSpPr/>
          <p:nvPr/>
        </p:nvSpPr>
        <p:spPr>
          <a:xfrm rot="1876906">
            <a:off x="4510668" y="2907204"/>
            <a:ext cx="1163123" cy="154550"/>
          </a:xfrm>
          <a:prstGeom prst="rightArrow">
            <a:avLst>
              <a:gd name="adj1" fmla="val 53153"/>
              <a:gd name="adj2" fmla="val 5000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11DA116-8274-42E8-B21D-D095D82A63E5}"/>
              </a:ext>
            </a:extLst>
          </p:cNvPr>
          <p:cNvSpPr txBox="1"/>
          <p:nvPr/>
        </p:nvSpPr>
        <p:spPr>
          <a:xfrm>
            <a:off x="5014886" y="2517039"/>
            <a:ext cx="1259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/>
              <a:t>superconducting</a:t>
            </a:r>
            <a:r>
              <a:rPr lang="fr-CH" sz="1200" dirty="0"/>
              <a:t> </a:t>
            </a:r>
          </a:p>
          <a:p>
            <a:r>
              <a:rPr lang="fr-CH" sz="1200" dirty="0" err="1"/>
              <a:t>collider</a:t>
            </a:r>
            <a:endParaRPr lang="en-GB" sz="1200" dirty="0"/>
          </a:p>
        </p:txBody>
      </p:sp>
      <p:sp>
        <p:nvSpPr>
          <p:cNvPr id="46" name="Right Arrow 37">
            <a:extLst>
              <a:ext uri="{FF2B5EF4-FFF2-40B4-BE49-F238E27FC236}">
                <a16:creationId xmlns:a16="http://schemas.microsoft.com/office/drawing/2014/main" id="{A6EE5D02-BA8D-4D72-AFC7-FA7B21AB3CE0}"/>
              </a:ext>
            </a:extLst>
          </p:cNvPr>
          <p:cNvSpPr/>
          <p:nvPr/>
        </p:nvSpPr>
        <p:spPr>
          <a:xfrm>
            <a:off x="6035108" y="3345999"/>
            <a:ext cx="283962" cy="195221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ight Arrow 40">
            <a:extLst>
              <a:ext uri="{FF2B5EF4-FFF2-40B4-BE49-F238E27FC236}">
                <a16:creationId xmlns:a16="http://schemas.microsoft.com/office/drawing/2014/main" id="{7620D892-04C7-4ADD-9ADB-24A200384D83}"/>
              </a:ext>
            </a:extLst>
          </p:cNvPr>
          <p:cNvSpPr/>
          <p:nvPr/>
        </p:nvSpPr>
        <p:spPr>
          <a:xfrm rot="1602868">
            <a:off x="5712212" y="3603447"/>
            <a:ext cx="609600" cy="181839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5-Point Star 2">
            <a:extLst>
              <a:ext uri="{FF2B5EF4-FFF2-40B4-BE49-F238E27FC236}">
                <a16:creationId xmlns:a16="http://schemas.microsoft.com/office/drawing/2014/main" id="{8BC07DFF-84D0-4655-9D02-1B29A69DD1AC}"/>
              </a:ext>
            </a:extLst>
          </p:cNvPr>
          <p:cNvSpPr/>
          <p:nvPr/>
        </p:nvSpPr>
        <p:spPr>
          <a:xfrm>
            <a:off x="4331790" y="2053860"/>
            <a:ext cx="216024" cy="230833"/>
          </a:xfrm>
          <a:prstGeom prst="star5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5-Point Star 19">
            <a:extLst>
              <a:ext uri="{FF2B5EF4-FFF2-40B4-BE49-F238E27FC236}">
                <a16:creationId xmlns:a16="http://schemas.microsoft.com/office/drawing/2014/main" id="{BCD3947A-6FDD-429C-9DFE-465C05F30CD4}"/>
              </a:ext>
            </a:extLst>
          </p:cNvPr>
          <p:cNvSpPr/>
          <p:nvPr/>
        </p:nvSpPr>
        <p:spPr>
          <a:xfrm>
            <a:off x="6330149" y="3324605"/>
            <a:ext cx="216024" cy="230833"/>
          </a:xfrm>
          <a:prstGeom prst="star5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B8A2272-8A7C-4CD6-AC58-1E09011B373D}"/>
              </a:ext>
            </a:extLst>
          </p:cNvPr>
          <p:cNvSpPr txBox="1"/>
          <p:nvPr/>
        </p:nvSpPr>
        <p:spPr>
          <a:xfrm>
            <a:off x="4527621" y="2043302"/>
            <a:ext cx="691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FCC-</a:t>
            </a:r>
            <a:r>
              <a:rPr lang="fr-CH" sz="1400" dirty="0" err="1"/>
              <a:t>ee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39550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/>
      <p:bldP spid="6" grpId="0"/>
      <p:bldP spid="25" grpId="0" animBg="1"/>
      <p:bldP spid="29" grpId="0"/>
      <p:bldP spid="33" grpId="0" animBg="1"/>
      <p:bldP spid="42" grpId="0" animBg="1"/>
      <p:bldP spid="43" grpId="0"/>
      <p:bldP spid="44" grpId="0" animBg="1"/>
      <p:bldP spid="45" grpId="0"/>
      <p:bldP spid="46" grpId="0" animBg="1"/>
      <p:bldP spid="47" grpId="0" animBg="1"/>
      <p:bldP spid="48" grpId="0" animBg="1"/>
      <p:bldP spid="49" grpId="0" animBg="1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16439"/>
            <a:ext cx="12192001" cy="722764"/>
          </a:xfrm>
        </p:spPr>
        <p:txBody>
          <a:bodyPr/>
          <a:lstStyle/>
          <a:p>
            <a:pPr marL="0"/>
            <a:r>
              <a:rPr lang="en-GB" dirty="0"/>
              <a:t>Reducing environmental footprint: smaller accelerators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8" name="Picture 5" descr="acc-linac-schema.png">
            <a:hlinkClick r:id="rId2" tooltip="acc-linac-schema.png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519" y="3665226"/>
            <a:ext cx="2971800" cy="186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http://upload.wikimedia.org/wikipedia/commons/0/0d/Synchrotro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2" y="1059175"/>
            <a:ext cx="327904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28574" y="1303932"/>
            <a:ext cx="6093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Synchrotrons: p/q=B</a:t>
            </a:r>
            <a:r>
              <a:rPr lang="en-US" dirty="0">
                <a:latin typeface="Symbol" panose="05050102010706020507" pitchFamily="18" charset="2"/>
              </a:rPr>
              <a:t>r</a:t>
            </a:r>
          </a:p>
          <a:p>
            <a:r>
              <a:rPr lang="en-US" i="1" dirty="0"/>
              <a:t>Need to </a:t>
            </a:r>
            <a:r>
              <a:rPr lang="en-US" i="1" dirty="0" err="1"/>
              <a:t>maximise</a:t>
            </a:r>
            <a:r>
              <a:rPr lang="en-US" i="1" dirty="0"/>
              <a:t> </a:t>
            </a:r>
            <a:r>
              <a:rPr lang="en-US" b="1" i="1" dirty="0">
                <a:solidFill>
                  <a:srgbClr val="FF0000"/>
                </a:solidFill>
              </a:rPr>
              <a:t>magnetic field</a:t>
            </a:r>
          </a:p>
          <a:p>
            <a:r>
              <a:rPr lang="en-US" dirty="0"/>
              <a:t>Superconductivity is mandatory, the limitations is the critical current density </a:t>
            </a:r>
            <a:r>
              <a:rPr lang="en-US" dirty="0" err="1"/>
              <a:t>Jc</a:t>
            </a:r>
            <a:r>
              <a:rPr lang="en-US" dirty="0"/>
              <a:t> for SC magnets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90549" y="4002069"/>
            <a:ext cx="619913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accelerators: W=E</a:t>
            </a:r>
            <a:r>
              <a:rPr lang="en-US" dirty="0">
                <a:latin typeface="Script MT Bold" panose="03040602040607080904" pitchFamily="66" charset="0"/>
              </a:rPr>
              <a:t>l</a:t>
            </a:r>
          </a:p>
          <a:p>
            <a:r>
              <a:rPr lang="en-US" i="1" dirty="0"/>
              <a:t>Need to </a:t>
            </a:r>
            <a:r>
              <a:rPr lang="en-US" i="1" dirty="0" err="1"/>
              <a:t>maximise</a:t>
            </a:r>
            <a:r>
              <a:rPr lang="en-US" i="1" dirty="0"/>
              <a:t> </a:t>
            </a:r>
            <a:r>
              <a:rPr lang="en-US" b="1" i="1" dirty="0">
                <a:solidFill>
                  <a:srgbClr val="FF0000"/>
                </a:solidFill>
              </a:rPr>
              <a:t>electric field</a:t>
            </a:r>
          </a:p>
          <a:p>
            <a:r>
              <a:rPr lang="en-US" dirty="0"/>
              <a:t>Limitations: arcing between electrodes, field emission, etc. </a:t>
            </a:r>
          </a:p>
          <a:p>
            <a:r>
              <a:rPr lang="en-US" sz="1600" i="1" dirty="0"/>
              <a:t>(and RF power, proportional to V</a:t>
            </a:r>
            <a:r>
              <a:rPr lang="en-US" sz="1600" i="1" baseline="30000" dirty="0"/>
              <a:t>2</a:t>
            </a:r>
            <a:r>
              <a:rPr lang="en-US" sz="1600" i="1" dirty="0"/>
              <a:t> !)</a:t>
            </a:r>
          </a:p>
        </p:txBody>
      </p:sp>
    </p:spTree>
    <p:extLst>
      <p:ext uri="{BB962C8B-B14F-4D97-AF65-F5344CB8AC3E}">
        <p14:creationId xmlns:p14="http://schemas.microsoft.com/office/powerpoint/2010/main" val="135141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6141"/>
            <a:ext cx="12192000" cy="722764"/>
          </a:xfrm>
        </p:spPr>
        <p:txBody>
          <a:bodyPr/>
          <a:lstStyle/>
          <a:p>
            <a:r>
              <a:rPr lang="en-GB" sz="3200"/>
              <a:t>The magnetic field frontier in superconducting magnets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58559" y="3952582"/>
            <a:ext cx="5310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R&amp;D </a:t>
            </a:r>
            <a:r>
              <a:rPr lang="fr-CH" sz="1200" dirty="0" err="1"/>
              <a:t>towards</a:t>
            </a:r>
            <a:r>
              <a:rPr lang="fr-CH" sz="1200" dirty="0"/>
              <a:t> a 20 T HTS </a:t>
            </a:r>
            <a:r>
              <a:rPr lang="fr-CH" sz="1200" dirty="0" err="1"/>
              <a:t>dipole</a:t>
            </a:r>
            <a:r>
              <a:rPr lang="fr-CH" sz="1200" dirty="0"/>
              <a:t> </a:t>
            </a:r>
            <a:r>
              <a:rPr lang="fr-CH" sz="1200" dirty="0" err="1"/>
              <a:t>magnet</a:t>
            </a:r>
            <a:r>
              <a:rPr lang="fr-CH" sz="1200" dirty="0"/>
              <a:t>, </a:t>
            </a:r>
            <a:r>
              <a:rPr lang="fr-CH" sz="1200" dirty="0" err="1"/>
              <a:t>develop</a:t>
            </a:r>
            <a:r>
              <a:rPr lang="fr-CH" sz="1200" dirty="0"/>
              <a:t> 10 kA </a:t>
            </a:r>
            <a:r>
              <a:rPr lang="fr-CH" sz="1200" dirty="0" err="1"/>
              <a:t>cable</a:t>
            </a:r>
            <a:r>
              <a:rPr lang="fr-CH" sz="1200" dirty="0"/>
              <a:t>.</a:t>
            </a:r>
          </a:p>
          <a:p>
            <a:r>
              <a:rPr lang="fr-CH" sz="1200" dirty="0"/>
              <a:t>REBCO (rare </a:t>
            </a:r>
            <a:r>
              <a:rPr lang="fr-CH" sz="1200" dirty="0" err="1"/>
              <a:t>earth</a:t>
            </a:r>
            <a:r>
              <a:rPr lang="fr-CH" sz="1200" dirty="0"/>
              <a:t> </a:t>
            </a:r>
            <a:r>
              <a:rPr lang="fr-CH" sz="1200" dirty="0" err="1"/>
              <a:t>barium</a:t>
            </a:r>
            <a:r>
              <a:rPr lang="fr-CH" sz="1200" dirty="0"/>
              <a:t> </a:t>
            </a:r>
            <a:r>
              <a:rPr lang="fr-CH" sz="1200" dirty="0" err="1"/>
              <a:t>copper</a:t>
            </a:r>
            <a:r>
              <a:rPr lang="fr-CH" sz="1200" dirty="0"/>
              <a:t> oxyde) </a:t>
            </a:r>
            <a:r>
              <a:rPr lang="fr-CH" sz="1200" dirty="0" err="1"/>
              <a:t>deposition</a:t>
            </a:r>
            <a:r>
              <a:rPr lang="fr-CH" sz="1200" dirty="0"/>
              <a:t> on </a:t>
            </a:r>
            <a:r>
              <a:rPr lang="fr-CH" sz="1200" dirty="0" err="1"/>
              <a:t>stainless</a:t>
            </a:r>
            <a:r>
              <a:rPr lang="fr-CH" sz="1200" dirty="0"/>
              <a:t> </a:t>
            </a:r>
            <a:r>
              <a:rPr lang="fr-CH" sz="1200" dirty="0" err="1"/>
              <a:t>substrate</a:t>
            </a:r>
            <a:r>
              <a:rPr lang="fr-CH" sz="1200" dirty="0"/>
              <a:t>, tape </a:t>
            </a:r>
            <a:r>
              <a:rPr lang="fr-CH" sz="1200" dirty="0" err="1"/>
              <a:t>arranged</a:t>
            </a:r>
            <a:r>
              <a:rPr lang="fr-CH" sz="1200" dirty="0"/>
              <a:t> in </a:t>
            </a:r>
            <a:r>
              <a:rPr lang="fr-CH" sz="1200" dirty="0" err="1"/>
              <a:t>Roebel</a:t>
            </a:r>
            <a:r>
              <a:rPr lang="fr-CH" sz="1200" dirty="0"/>
              <a:t> </a:t>
            </a:r>
            <a:r>
              <a:rPr lang="fr-CH" sz="1200" dirty="0" err="1"/>
              <a:t>cables</a:t>
            </a:r>
            <a:r>
              <a:rPr lang="fr-CH" sz="1200" dirty="0"/>
              <a:t>. </a:t>
            </a:r>
          </a:p>
          <a:p>
            <a:r>
              <a:rPr lang="en-GB" sz="1200" b="1" dirty="0">
                <a:solidFill>
                  <a:srgbClr val="FF0000"/>
                </a:solidFill>
              </a:rPr>
              <a:t>values of 900-1200 A/mm2 at 4.2 K , 18-20 T have been obtained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06473" y="836612"/>
            <a:ext cx="6114472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Three technologies under consideration</a:t>
            </a:r>
          </a:p>
          <a:p>
            <a:pPr>
              <a:spcBef>
                <a:spcPts val="600"/>
              </a:spcBef>
            </a:pPr>
            <a:r>
              <a:rPr lang="en-US" dirty="0"/>
              <a:t>1. </a:t>
            </a:r>
            <a:r>
              <a:rPr lang="en-US" b="1" dirty="0" err="1">
                <a:solidFill>
                  <a:srgbClr val="FF0000"/>
                </a:solidFill>
              </a:rPr>
              <a:t>NbTi</a:t>
            </a:r>
            <a:r>
              <a:rPr lang="en-US" dirty="0"/>
              <a:t> (Niobium Titanium as in the LHC): mature but limited to about 9T field.</a:t>
            </a:r>
          </a:p>
          <a:p>
            <a:pPr>
              <a:spcBef>
                <a:spcPts val="600"/>
              </a:spcBef>
            </a:pPr>
            <a:r>
              <a:rPr lang="en-US" dirty="0"/>
              <a:t>2. </a:t>
            </a:r>
            <a:r>
              <a:rPr lang="en-US" b="1" dirty="0">
                <a:solidFill>
                  <a:srgbClr val="FF0000"/>
                </a:solidFill>
              </a:rPr>
              <a:t>Nb</a:t>
            </a:r>
            <a:r>
              <a:rPr lang="en-US" b="1" baseline="-25000" dirty="0">
                <a:solidFill>
                  <a:srgbClr val="FF0000"/>
                </a:solidFill>
              </a:rPr>
              <a:t>3</a:t>
            </a:r>
            <a:r>
              <a:rPr lang="en-US" b="1" dirty="0">
                <a:solidFill>
                  <a:srgbClr val="FF0000"/>
                </a:solidFill>
              </a:rPr>
              <a:t>Sn</a:t>
            </a:r>
            <a:r>
              <a:rPr lang="en-US" dirty="0"/>
              <a:t> (Niobium Tin) technology </a:t>
            </a:r>
            <a:r>
              <a:rPr lang="en-US" sz="1600" dirty="0"/>
              <a:t>has seen a great boost in the past decade (</a:t>
            </a:r>
            <a:r>
              <a:rPr lang="en-US" dirty="0">
                <a:solidFill>
                  <a:srgbClr val="FF0000"/>
                </a:solidFill>
              </a:rPr>
              <a:t>factor 3 in J</a:t>
            </a:r>
            <a:r>
              <a:rPr lang="en-US" baseline="-25000" dirty="0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rgbClr val="FF0000"/>
                </a:solidFill>
              </a:rPr>
              <a:t> w/r to ITER</a:t>
            </a:r>
            <a:r>
              <a:rPr lang="en-US" sz="1600" dirty="0"/>
              <a:t>) but is not yet used in an accelerator – The HL-LHC upgrade will be the first one.</a:t>
            </a:r>
          </a:p>
          <a:p>
            <a:pPr>
              <a:spcBef>
                <a:spcPts val="600"/>
              </a:spcBef>
            </a:pPr>
            <a:r>
              <a:rPr lang="en-US" dirty="0"/>
              <a:t>3. </a:t>
            </a:r>
            <a:r>
              <a:rPr lang="en-US" b="1" dirty="0">
                <a:solidFill>
                  <a:srgbClr val="FF0000"/>
                </a:solidFill>
              </a:rPr>
              <a:t>HTS</a:t>
            </a:r>
            <a:r>
              <a:rPr lang="en-US" dirty="0"/>
              <a:t> (High-Temperature Superconductor) technology </a:t>
            </a:r>
            <a:r>
              <a:rPr lang="en-US" sz="1600" dirty="0"/>
              <a:t>still in the experimental phase (Production quantities, homogeneity and cost need to evolve!) but can be a disruptive technology for future high-field magnets.</a:t>
            </a:r>
            <a:endParaRPr lang="en-US" sz="1400" dirty="0"/>
          </a:p>
        </p:txBody>
      </p:sp>
      <p:pic>
        <p:nvPicPr>
          <p:cNvPr id="11" name="Picture 10" descr="Screen Shot 2014-03-09 at 7.26.40 PM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8503" y="3719553"/>
            <a:ext cx="3104497" cy="25484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4580" y="3699908"/>
            <a:ext cx="1918100" cy="26729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290" y="4859210"/>
            <a:ext cx="1247730" cy="151967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707C41-2511-46F5-84CA-BF6C9FCC3EB7}"/>
              </a:ext>
            </a:extLst>
          </p:cNvPr>
          <p:cNvSpPr txBox="1"/>
          <p:nvPr/>
        </p:nvSpPr>
        <p:spPr>
          <a:xfrm>
            <a:off x="7729979" y="5529336"/>
            <a:ext cx="217759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i="1" dirty="0"/>
              <a:t>Right: </a:t>
            </a:r>
            <a:r>
              <a:rPr lang="fr-CH" sz="1200" i="1" dirty="0" err="1"/>
              <a:t>layered</a:t>
            </a:r>
            <a:r>
              <a:rPr lang="fr-CH" sz="1200" i="1" dirty="0"/>
              <a:t> structures </a:t>
            </a:r>
            <a:r>
              <a:rPr lang="fr-CH" sz="1200" i="1" dirty="0" err="1"/>
              <a:t>with</a:t>
            </a:r>
            <a:r>
              <a:rPr lang="fr-CH" sz="1200" i="1" dirty="0"/>
              <a:t> sections of </a:t>
            </a:r>
            <a:r>
              <a:rPr lang="fr-CH" sz="1200" i="1" dirty="0" err="1"/>
              <a:t>different</a:t>
            </a:r>
            <a:r>
              <a:rPr lang="fr-CH" sz="1200" i="1" dirty="0"/>
              <a:t> </a:t>
            </a:r>
            <a:r>
              <a:rPr lang="fr-CH" sz="1200" i="1" dirty="0" err="1"/>
              <a:t>conductors</a:t>
            </a:r>
            <a:endParaRPr lang="fr-CH" sz="1200" i="1" dirty="0"/>
          </a:p>
          <a:p>
            <a:pPr algn="l"/>
            <a:r>
              <a:rPr lang="fr-CH" sz="1200" i="1" dirty="0" err="1"/>
              <a:t>Left</a:t>
            </a:r>
            <a:r>
              <a:rPr lang="fr-CH" sz="1200" i="1" dirty="0"/>
              <a:t>: new magnet designs are </a:t>
            </a:r>
            <a:r>
              <a:rPr lang="fr-CH" sz="1200" i="1" dirty="0" err="1"/>
              <a:t>required</a:t>
            </a:r>
            <a:r>
              <a:rPr lang="fr-CH" sz="1200" i="1" dirty="0"/>
              <a:t> for HTS</a:t>
            </a:r>
            <a:endParaRPr lang="en-GB" sz="12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967D77-C9F1-48CE-B5C0-38068F0A197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690" y="747647"/>
            <a:ext cx="5417768" cy="32049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839F32-F848-42DA-B476-B33E69C5B716}"/>
              </a:ext>
            </a:extLst>
          </p:cNvPr>
          <p:cNvSpPr txBox="1"/>
          <p:nvPr/>
        </p:nvSpPr>
        <p:spPr>
          <a:xfrm>
            <a:off x="3500581" y="1060670"/>
            <a:ext cx="159178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100" i="1" dirty="0" err="1"/>
              <a:t>Courtesy</a:t>
            </a:r>
            <a:r>
              <a:rPr lang="fr-CH" sz="1100" i="1" dirty="0"/>
              <a:t> L. Rossi, CERN</a:t>
            </a:r>
            <a:endParaRPr lang="en-GB" sz="11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A7DFD26-3287-48B5-88A5-7585708F6F7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1869" y="4859210"/>
            <a:ext cx="3597424" cy="166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2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CFD65B2-427F-7730-D4D3-8B3D5C0526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893" y="1175994"/>
            <a:ext cx="3163284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782"/>
            <a:ext cx="12192000" cy="867935"/>
          </a:xfrm>
        </p:spPr>
        <p:txBody>
          <a:bodyPr/>
          <a:lstStyle/>
          <a:p>
            <a:r>
              <a:rPr lang="fr-CH" sz="4400" dirty="0"/>
              <a:t>This Seminar</a:t>
            </a:r>
            <a:endParaRPr lang="en-GB" sz="4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F7901D-6F6F-4DD6-BF8C-72E695DD2806}"/>
              </a:ext>
            </a:extLst>
          </p:cNvPr>
          <p:cNvSpPr txBox="1"/>
          <p:nvPr/>
        </p:nvSpPr>
        <p:spPr>
          <a:xfrm>
            <a:off x="4206241" y="1255538"/>
            <a:ext cx="7637417" cy="20313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/>
              <a:t>This Seminar is intended as an “</a:t>
            </a:r>
            <a:r>
              <a:rPr lang="en-GB" sz="2000" b="1" dirty="0"/>
              <a:t>appetizer</a:t>
            </a:r>
            <a:r>
              <a:rPr lang="en-GB" sz="2000" dirty="0"/>
              <a:t>” to introduce you to the Science and Technology of Particle Accelerators</a:t>
            </a:r>
          </a:p>
          <a:p>
            <a:endParaRPr lang="en-GB" sz="1200" dirty="0"/>
          </a:p>
          <a:p>
            <a:r>
              <a:rPr lang="en-GB" sz="2000" b="1" dirty="0"/>
              <a:t>Goals</a:t>
            </a:r>
            <a:r>
              <a:rPr lang="en-GB" sz="2000" dirty="0"/>
              <a:t>:</a:t>
            </a:r>
          </a:p>
          <a:p>
            <a:pPr marL="342900" indent="-342900">
              <a:buFontTx/>
              <a:buChar char="-"/>
            </a:pPr>
            <a:r>
              <a:rPr lang="en-GB" sz="2000" dirty="0"/>
              <a:t>Give a general overview of status and challenges of particle accelerator technologies and applications, with no maths;</a:t>
            </a:r>
          </a:p>
          <a:p>
            <a:pPr marL="342900" indent="-342900">
              <a:buFontTx/>
              <a:buChar char="-"/>
            </a:pPr>
            <a:r>
              <a:rPr lang="en-GB" sz="2000" dirty="0"/>
              <a:t>Give some hints to guide your study and your future choices.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B38D00-71F4-43B9-BE34-90658C7FA7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5324" y="3592581"/>
            <a:ext cx="3737581" cy="23833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26553A-B14F-4E0B-9BD6-1AECED629AA5}"/>
              </a:ext>
            </a:extLst>
          </p:cNvPr>
          <p:cNvSpPr txBox="1"/>
          <p:nvPr/>
        </p:nvSpPr>
        <p:spPr>
          <a:xfrm>
            <a:off x="3166140" y="4140155"/>
            <a:ext cx="3826842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/>
              <a:t>Outline</a:t>
            </a:r>
            <a:r>
              <a:rPr lang="en-GB" sz="2000" dirty="0"/>
              <a:t>:</a:t>
            </a:r>
          </a:p>
          <a:p>
            <a:pPr marL="285750" indent="-285750" algn="l">
              <a:buFontTx/>
              <a:buChar char="-"/>
            </a:pPr>
            <a:r>
              <a:rPr lang="en-GB" sz="2000" dirty="0"/>
              <a:t>Accelerators as </a:t>
            </a:r>
            <a:r>
              <a:rPr lang="en-GB" sz="2000" b="1" dirty="0">
                <a:solidFill>
                  <a:srgbClr val="FF0000"/>
                </a:solidFill>
              </a:rPr>
              <a:t>instruments</a:t>
            </a:r>
            <a:r>
              <a:rPr lang="en-GB" sz="2000" dirty="0"/>
              <a:t> </a:t>
            </a:r>
          </a:p>
          <a:p>
            <a:pPr marL="285750" indent="-285750" algn="l">
              <a:buFontTx/>
              <a:buChar char="-"/>
            </a:pPr>
            <a:r>
              <a:rPr lang="en-GB" sz="2000" dirty="0"/>
              <a:t>Accelerator and </a:t>
            </a:r>
            <a:r>
              <a:rPr lang="en-GB" sz="2000" b="1" dirty="0">
                <a:solidFill>
                  <a:srgbClr val="FF0000"/>
                </a:solidFill>
              </a:rPr>
              <a:t>innovation</a:t>
            </a:r>
          </a:p>
          <a:p>
            <a:pPr marL="285750" indent="-285750" algn="l">
              <a:buFontTx/>
              <a:buChar char="-"/>
            </a:pPr>
            <a:r>
              <a:rPr lang="en-GB" sz="2000" dirty="0"/>
              <a:t>Key accelerator </a:t>
            </a:r>
            <a:r>
              <a:rPr lang="en-GB" sz="2000" b="1" dirty="0">
                <a:solidFill>
                  <a:srgbClr val="FF0000"/>
                </a:solidFill>
              </a:rPr>
              <a:t>challenges</a:t>
            </a:r>
            <a:r>
              <a:rPr lang="en-GB" sz="2000" dirty="0"/>
              <a:t> </a:t>
            </a:r>
          </a:p>
          <a:p>
            <a:pPr marL="285750" indent="-285750" algn="l">
              <a:buFontTx/>
              <a:buChar char="-"/>
            </a:pPr>
            <a:r>
              <a:rPr lang="en-GB" sz="2000" dirty="0"/>
              <a:t>Accelerators for </a:t>
            </a:r>
            <a:r>
              <a:rPr lang="en-GB" sz="2000" b="1" dirty="0">
                <a:solidFill>
                  <a:srgbClr val="FF0000"/>
                </a:solidFill>
              </a:rPr>
              <a:t>society</a:t>
            </a:r>
          </a:p>
          <a:p>
            <a:pPr marL="285750" indent="-285750" algn="l">
              <a:buFontTx/>
              <a:buChar char="-"/>
            </a:pPr>
            <a:r>
              <a:rPr lang="en-GB" sz="2000" dirty="0"/>
              <a:t>The </a:t>
            </a:r>
            <a:r>
              <a:rPr lang="en-GB" sz="2000" b="1" dirty="0">
                <a:solidFill>
                  <a:srgbClr val="FF0000"/>
                </a:solidFill>
              </a:rPr>
              <a:t>future</a:t>
            </a:r>
            <a:r>
              <a:rPr lang="en-GB" sz="2000" dirty="0"/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3832955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22"/>
            <a:ext cx="12192000" cy="700087"/>
          </a:xfrm>
        </p:spPr>
        <p:txBody>
          <a:bodyPr/>
          <a:lstStyle/>
          <a:p>
            <a:r>
              <a:rPr lang="en-GB"/>
              <a:t>The electric field frontier – superconducting cavities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366808" y="3954884"/>
            <a:ext cx="2985454" cy="2120629"/>
            <a:chOff x="4648200" y="4449453"/>
            <a:chExt cx="3123334" cy="2303463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4449453"/>
              <a:ext cx="3074880" cy="2303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3"/>
            <p:cNvSpPr txBox="1"/>
            <p:nvPr/>
          </p:nvSpPr>
          <p:spPr>
            <a:xfrm>
              <a:off x="6553201" y="5911163"/>
              <a:ext cx="755002" cy="30088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rgbClr val="FF0000"/>
                  </a:solidFill>
                </a:rPr>
                <a:t>Bulk </a:t>
              </a:r>
              <a:r>
                <a:rPr lang="en-GB" sz="1200" dirty="0" err="1">
                  <a:solidFill>
                    <a:srgbClr val="FF0000"/>
                  </a:solidFill>
                </a:rPr>
                <a:t>Nb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21"/>
            <p:cNvSpPr txBox="1"/>
            <p:nvPr/>
          </p:nvSpPr>
          <p:spPr>
            <a:xfrm>
              <a:off x="6553201" y="4800600"/>
              <a:ext cx="1218333" cy="5014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200" dirty="0">
                  <a:solidFill>
                    <a:srgbClr val="7030A0"/>
                  </a:solidFill>
                </a:rPr>
                <a:t>Multi-layer</a:t>
              </a:r>
            </a:p>
            <a:p>
              <a:r>
                <a:rPr lang="en-GB" sz="1200" dirty="0">
                  <a:solidFill>
                    <a:srgbClr val="7030A0"/>
                  </a:solidFill>
                </a:rPr>
                <a:t>SRF Thin Film</a:t>
              </a:r>
            </a:p>
          </p:txBody>
        </p:sp>
      </p:grpSp>
      <p:pic>
        <p:nvPicPr>
          <p:cNvPr id="12" name="Picture 11" descr="L-band-gradient-eps-converted-to.pd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10" y="915493"/>
            <a:ext cx="4560094" cy="2956936"/>
          </a:xfrm>
          <a:prstGeom prst="rect">
            <a:avLst/>
          </a:prstGeom>
        </p:spPr>
      </p:pic>
      <p:pic>
        <p:nvPicPr>
          <p:cNvPr id="13" name="図 8" descr="TESLA-like Cavity (KAKO)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838" y="1065004"/>
            <a:ext cx="3048000" cy="2031999"/>
          </a:xfrm>
          <a:prstGeom prst="rect">
            <a:avLst/>
          </a:prstGeom>
          <a:ln>
            <a:solidFill>
              <a:srgbClr val="3366FF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4"/>
              <p:cNvSpPr txBox="1">
                <a:spLocks/>
              </p:cNvSpPr>
              <p:nvPr/>
            </p:nvSpPr>
            <p:spPr>
              <a:xfrm>
                <a:off x="6038273" y="3357409"/>
                <a:ext cx="5449454" cy="2031999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Clr>
                    <a:srgbClr val="FFC000"/>
                  </a:buClr>
                  <a:buFont typeface="Arial" pitchFamily="34" charset="0"/>
                  <a:buChar char="•"/>
                  <a:defRPr sz="3200" kern="1200">
                    <a:solidFill>
                      <a:schemeClr val="tx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Clr>
                    <a:srgbClr val="FFC000"/>
                  </a:buClr>
                  <a:buFont typeface="Arial" pitchFamily="34" charset="0"/>
                  <a:buChar char="–"/>
                  <a:defRPr sz="2800" kern="1200">
                    <a:solidFill>
                      <a:schemeClr val="tx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Clr>
                    <a:srgbClr val="FFC000"/>
                  </a:buClr>
                  <a:buFont typeface="Arial" pitchFamily="34" charset="0"/>
                  <a:buChar char="•"/>
                  <a:defRPr sz="2400" kern="1200">
                    <a:solidFill>
                      <a:schemeClr val="tx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Clr>
                    <a:srgbClr val="FFC000"/>
                  </a:buClr>
                  <a:buFont typeface="Arial" pitchFamily="34" charset="0"/>
                  <a:buChar char="–"/>
                  <a:defRPr sz="2000" kern="1200">
                    <a:solidFill>
                      <a:schemeClr val="tx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Clr>
                    <a:srgbClr val="FFC000"/>
                  </a:buClr>
                  <a:buFont typeface="Arial" pitchFamily="34" charset="0"/>
                  <a:buChar char="»"/>
                  <a:defRPr sz="2000" kern="1200">
                    <a:solidFill>
                      <a:schemeClr val="tx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1600" dirty="0"/>
                  <a:t>TRENDS:</a:t>
                </a:r>
              </a:p>
              <a:p>
                <a:r>
                  <a:rPr lang="en-GB" sz="1600" dirty="0"/>
                  <a:t>Nitrogen infusion process (FNAL) and other doping techniques: high Q operation, gradients ∼45 MV/m  </a:t>
                </a:r>
              </a:p>
              <a:p>
                <a:r>
                  <a:rPr lang="en-GB" sz="1600" dirty="0"/>
                  <a:t>Coating of Nb with a thin layer of Nb</a:t>
                </a:r>
                <a:r>
                  <a:rPr lang="en-GB" sz="1600" baseline="-25000" dirty="0"/>
                  <a:t>3</a:t>
                </a:r>
                <a:r>
                  <a:rPr lang="en-GB" sz="1600" dirty="0"/>
                  <a:t>Sn (allows operation at larger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/>
                      </a:rPr>
                      <m:t>𝑇</m:t>
                    </m:r>
                  </m:oMath>
                </a14:m>
                <a:r>
                  <a:rPr lang="en-GB" sz="1600" dirty="0"/>
                  <a:t>, improved cryogenic efficiency)</a:t>
                </a:r>
                <a:endParaRPr lang="en-GB" sz="1200" dirty="0"/>
              </a:p>
              <a:p>
                <a:r>
                  <a:rPr lang="en-GB" sz="1600" dirty="0"/>
                  <a:t>Coating of Cu </a:t>
                </a:r>
                <a:r>
                  <a:rPr lang="en-GB" sz="1600" dirty="0" err="1"/>
                  <a:t>cavites</a:t>
                </a:r>
                <a:r>
                  <a:rPr lang="en-GB" sz="1600" dirty="0"/>
                  <a:t> with </a:t>
                </a:r>
                <a:r>
                  <a:rPr lang="en-GB" sz="1600" dirty="0" err="1"/>
                  <a:t>Nb</a:t>
                </a:r>
                <a:r>
                  <a:rPr lang="en-GB" sz="1600" dirty="0"/>
                  <a:t> by </a:t>
                </a:r>
                <a:r>
                  <a:rPr lang="en-GB" sz="1600" dirty="0" err="1"/>
                  <a:t>HiPIMS</a:t>
                </a:r>
                <a:r>
                  <a:rPr lang="en-GB" sz="1600" dirty="0"/>
                  <a:t> (High Power Impulse Magnetron Sputtering, </a:t>
                </a:r>
              </a:p>
              <a:p>
                <a:endParaRPr lang="en-GB" sz="1200" dirty="0"/>
              </a:p>
            </p:txBody>
          </p:sp>
        </mc:Choice>
        <mc:Fallback xmlns="">
          <p:sp>
            <p:nvSpPr>
              <p:cNvPr id="14" name="Content Placeholder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8273" y="3357409"/>
                <a:ext cx="5449454" cy="2031999"/>
              </a:xfrm>
              <a:prstGeom prst="rect">
                <a:avLst/>
              </a:prstGeom>
              <a:blipFill>
                <a:blip r:embed="rId5"/>
                <a:stretch>
                  <a:fillRect l="-672" t="-901" r="-3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038273" y="5575702"/>
            <a:ext cx="3403496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Long-term goal: 60 → 90 MV/m</a:t>
            </a:r>
          </a:p>
        </p:txBody>
      </p:sp>
    </p:spTree>
    <p:extLst>
      <p:ext uri="{BB962C8B-B14F-4D97-AF65-F5344CB8AC3E}">
        <p14:creationId xmlns:p14="http://schemas.microsoft.com/office/powerpoint/2010/main" val="41336309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708956"/>
          </a:xfrm>
        </p:spPr>
        <p:txBody>
          <a:bodyPr/>
          <a:lstStyle/>
          <a:p>
            <a:r>
              <a:rPr lang="en-GB"/>
              <a:t>The electric field frontier – normal conducting cavities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190" y="4695865"/>
            <a:ext cx="5873033" cy="461156"/>
          </a:xfrm>
        </p:spPr>
        <p:txBody>
          <a:bodyPr>
            <a:normAutofit fontScale="77500" lnSpcReduction="20000"/>
          </a:bodyPr>
          <a:lstStyle/>
          <a:p>
            <a:r>
              <a:rPr lang="fr-CH" dirty="0" err="1"/>
              <a:t>Pulsed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, </a:t>
            </a:r>
            <a:r>
              <a:rPr lang="fr-CH" dirty="0" err="1"/>
              <a:t>characterised</a:t>
            </a:r>
            <a:r>
              <a:rPr lang="fr-CH" dirty="0"/>
              <a:t> by a </a:t>
            </a:r>
            <a:r>
              <a:rPr lang="fr-CH" dirty="0" err="1"/>
              <a:t>BreakDown</a:t>
            </a:r>
            <a:r>
              <a:rPr lang="fr-CH" dirty="0"/>
              <a:t> Rate (BDR), pulses </a:t>
            </a:r>
            <a:r>
              <a:rPr lang="fr-CH" dirty="0" err="1"/>
              <a:t>lost</a:t>
            </a:r>
            <a:r>
              <a:rPr lang="fr-CH" dirty="0"/>
              <a:t> </a:t>
            </a:r>
            <a:r>
              <a:rPr lang="fr-CH" dirty="0" err="1"/>
              <a:t>because</a:t>
            </a:r>
            <a:r>
              <a:rPr lang="fr-CH" dirty="0"/>
              <a:t> of vacuum </a:t>
            </a:r>
            <a:r>
              <a:rPr lang="fr-CH" dirty="0" err="1"/>
              <a:t>arcing</a:t>
            </a:r>
            <a:r>
              <a:rPr lang="fr-CH" dirty="0"/>
              <a:t> in the structure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903226" y="863299"/>
            <a:ext cx="5937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Most advanced results by the Compact Linear Collider (CLIC) study based at CERN (X-band, 12 GHz)</a:t>
            </a:r>
          </a:p>
          <a:p>
            <a:r>
              <a:rPr lang="en-GB" dirty="0"/>
              <a:t>Large international collaboration to understand the physics of breakdown phenomena.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1619" y="3783772"/>
            <a:ext cx="1728192" cy="22853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5752" y="5163704"/>
            <a:ext cx="554510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100 MV/m gradient can be achieved (and exceeded)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5752" y="5587746"/>
            <a:ext cx="6974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… but power </a:t>
            </a:r>
            <a:r>
              <a:rPr lang="fr-CH" sz="1600" dirty="0" err="1"/>
              <a:t>scales</a:t>
            </a:r>
            <a:r>
              <a:rPr lang="fr-CH" sz="1600" dirty="0"/>
              <a:t> as the square of gradient! High gradient </a:t>
            </a:r>
            <a:r>
              <a:rPr lang="fr-CH" sz="1600" dirty="0" err="1"/>
              <a:t>means</a:t>
            </a:r>
            <a:r>
              <a:rPr lang="fr-CH" sz="1600" dirty="0"/>
              <a:t> </a:t>
            </a:r>
            <a:r>
              <a:rPr lang="fr-CH" sz="1600" dirty="0" err="1"/>
              <a:t>smaller</a:t>
            </a:r>
            <a:r>
              <a:rPr lang="fr-CH" sz="1600" dirty="0"/>
              <a:t> dimensions but </a:t>
            </a:r>
            <a:r>
              <a:rPr lang="fr-CH" sz="1600" dirty="0" err="1"/>
              <a:t>higher</a:t>
            </a:r>
            <a:r>
              <a:rPr lang="fr-CH" sz="1600" dirty="0"/>
              <a:t> power </a:t>
            </a:r>
            <a:r>
              <a:rPr lang="fr-CH" sz="1600" dirty="0" err="1"/>
              <a:t>consumption</a:t>
            </a:r>
            <a:r>
              <a:rPr lang="fr-CH" sz="1600" dirty="0"/>
              <a:t>.</a:t>
            </a:r>
            <a:endParaRPr lang="en-GB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188" y="2280170"/>
            <a:ext cx="3773623" cy="1349259"/>
          </a:xfrm>
          <a:prstGeom prst="rect">
            <a:avLst/>
          </a:prstGeom>
        </p:spPr>
      </p:pic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A2948CE7-1467-46D0-865D-CCD047EC70A1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84"/>
          <a:stretch/>
        </p:blipFill>
        <p:spPr>
          <a:xfrm>
            <a:off x="242365" y="715639"/>
            <a:ext cx="5585779" cy="393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5919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473"/>
            <a:ext cx="12192000" cy="700087"/>
          </a:xfrm>
        </p:spPr>
        <p:txBody>
          <a:bodyPr/>
          <a:lstStyle/>
          <a:p>
            <a:r>
              <a:rPr lang="en-US" sz="3200" dirty="0"/>
              <a:t>New acceleration techniques using lasers and plasmas</a:t>
            </a:r>
            <a:endParaRPr lang="en-GB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93930" y="816769"/>
            <a:ext cx="520930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Accelerating field of today’s RF cavities or microwave technology is </a:t>
            </a:r>
            <a:r>
              <a:rPr lang="en-US" b="1" dirty="0"/>
              <a:t>limited to &lt;100 MV/m</a:t>
            </a:r>
          </a:p>
          <a:p>
            <a:pPr lvl="1"/>
            <a:r>
              <a:rPr lang="en-US" sz="1600" dirty="0"/>
              <a:t>Several tens of kilometers for future linear colliders</a:t>
            </a:r>
          </a:p>
          <a:p>
            <a:pPr lvl="1"/>
            <a:endParaRPr lang="en-US" sz="1000" dirty="0"/>
          </a:p>
          <a:p>
            <a:r>
              <a:rPr lang="en-US" dirty="0"/>
              <a:t>Plasma can sustain up to </a:t>
            </a:r>
            <a:r>
              <a:rPr lang="en-US" b="1" dirty="0"/>
              <a:t>three orders of magnitude much higher gradient</a:t>
            </a:r>
          </a:p>
          <a:p>
            <a:pPr lvl="1"/>
            <a:r>
              <a:rPr lang="en-US" sz="1600" dirty="0"/>
              <a:t>SLAC (2007): electron energy doubled from 42GeV to 85 </a:t>
            </a:r>
            <a:r>
              <a:rPr lang="en-US" sz="1600" dirty="0" err="1"/>
              <a:t>GeV</a:t>
            </a:r>
            <a:r>
              <a:rPr lang="en-US" sz="1600" dirty="0"/>
              <a:t> over 0.8 m </a:t>
            </a:r>
            <a:r>
              <a:rPr lang="en-US" sz="1600" dirty="0">
                <a:sym typeface="Wingdings"/>
              </a:rPr>
              <a:t> </a:t>
            </a:r>
            <a:r>
              <a:rPr lang="en-US" sz="1600" dirty="0"/>
              <a:t>52GV/m gradient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74" y="3011757"/>
            <a:ext cx="5353820" cy="3120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86534CB-779A-46B0-B0F0-1CAE89CC85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2630" y="960468"/>
            <a:ext cx="5382970" cy="1450223"/>
          </a:xfrm>
        </p:spPr>
        <p:txBody>
          <a:bodyPr/>
          <a:lstStyle/>
          <a:p>
            <a:r>
              <a:rPr lang="en-US" sz="2000" dirty="0"/>
              <a:t>Lasers can produce huge transverse electric fields (TV/m !)</a:t>
            </a:r>
          </a:p>
          <a:p>
            <a:r>
              <a:rPr lang="en-US" sz="2000" dirty="0"/>
              <a:t>Can we convert the transverse fields into longitudinal and use them for acceleration?</a:t>
            </a:r>
            <a:endParaRPr lang="en-GB" sz="20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5C3217-BA5A-4CCA-8AD2-0CEFD68DAC83}"/>
              </a:ext>
            </a:extLst>
          </p:cNvPr>
          <p:cNvCxnSpPr>
            <a:cxnSpLocks/>
          </p:cNvCxnSpPr>
          <p:nvPr/>
        </p:nvCxnSpPr>
        <p:spPr bwMode="auto">
          <a:xfrm flipH="1">
            <a:off x="7824192" y="2481278"/>
            <a:ext cx="648072" cy="3670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7E1A8BF-49A6-498B-894C-CA577DB5CCC0}"/>
              </a:ext>
            </a:extLst>
          </p:cNvPr>
          <p:cNvCxnSpPr>
            <a:cxnSpLocks/>
          </p:cNvCxnSpPr>
          <p:nvPr/>
        </p:nvCxnSpPr>
        <p:spPr bwMode="auto">
          <a:xfrm>
            <a:off x="9768408" y="2481277"/>
            <a:ext cx="648072" cy="4270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40B45F7-69FF-47C4-9159-0041E4B1B461}"/>
              </a:ext>
            </a:extLst>
          </p:cNvPr>
          <p:cNvSpPr txBox="1"/>
          <p:nvPr/>
        </p:nvSpPr>
        <p:spPr>
          <a:xfrm>
            <a:off x="6402630" y="3035927"/>
            <a:ext cx="2285658" cy="707886"/>
          </a:xfrm>
          <a:prstGeom prst="rect">
            <a:avLst/>
          </a:prstGeom>
          <a:solidFill>
            <a:srgbClr val="F2F2F2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(1) Micro/Nano-Accelerators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BA5230-E72B-4FB9-8B00-C7613084FEF3}"/>
              </a:ext>
            </a:extLst>
          </p:cNvPr>
          <p:cNvSpPr txBox="1"/>
          <p:nvPr/>
        </p:nvSpPr>
        <p:spPr>
          <a:xfrm>
            <a:off x="9515424" y="3035927"/>
            <a:ext cx="2285658" cy="707886"/>
          </a:xfrm>
          <a:prstGeom prst="rect">
            <a:avLst/>
          </a:prstGeom>
          <a:solidFill>
            <a:srgbClr val="F2F2F2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(2) Plasma Accelerators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7FB9C07-7088-43EE-9EE6-B7FADB819474}"/>
              </a:ext>
            </a:extLst>
          </p:cNvPr>
          <p:cNvSpPr txBox="1">
            <a:spLocks/>
          </p:cNvSpPr>
          <p:nvPr/>
        </p:nvSpPr>
        <p:spPr>
          <a:xfrm>
            <a:off x="9255644" y="3871401"/>
            <a:ext cx="2861443" cy="255303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sz="1800" dirty="0"/>
              <a:t>Use a plasma to convert the transverse electrical field of the laser (or the space charge force of a beam driver) into a longitudinal electrical field, by creating plasma waves.</a:t>
            </a:r>
          </a:p>
          <a:p>
            <a:endParaRPr lang="en-US" sz="1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A47A3C-38E6-FF2B-D4BC-50806A25084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376" y="4770031"/>
            <a:ext cx="2427334" cy="13623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8FA7988-C61A-463B-B371-91A313CEC8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8345" y="5699821"/>
            <a:ext cx="2011409" cy="5605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B590AA-94C3-48E6-815B-5FF1E8F959C6}"/>
              </a:ext>
            </a:extLst>
          </p:cNvPr>
          <p:cNvSpPr txBox="1"/>
          <p:nvPr/>
        </p:nvSpPr>
        <p:spPr>
          <a:xfrm>
            <a:off x="6620295" y="6024615"/>
            <a:ext cx="22169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sz="1400" i="1" dirty="0"/>
              <a:t>The «</a:t>
            </a:r>
            <a:r>
              <a:rPr lang="fr-CH" sz="1400" i="1" dirty="0" err="1"/>
              <a:t>accelerator</a:t>
            </a:r>
            <a:r>
              <a:rPr lang="fr-CH" sz="1400" i="1" dirty="0"/>
              <a:t> on a chip»</a:t>
            </a:r>
            <a:endParaRPr lang="en-GB" sz="1400" i="1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F2FBE29-ED8C-4E61-B6A2-7897D54EB463}"/>
              </a:ext>
            </a:extLst>
          </p:cNvPr>
          <p:cNvSpPr txBox="1">
            <a:spLocks/>
          </p:cNvSpPr>
          <p:nvPr/>
        </p:nvSpPr>
        <p:spPr>
          <a:xfrm>
            <a:off x="6393316" y="4018421"/>
            <a:ext cx="2427334" cy="85777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1800" dirty="0"/>
              <a:t>Send THz Laser into Dielectric Waveguide (Micro-Accelerator)</a:t>
            </a:r>
          </a:p>
        </p:txBody>
      </p:sp>
    </p:spTree>
    <p:extLst>
      <p:ext uri="{BB962C8B-B14F-4D97-AF65-F5344CB8AC3E}">
        <p14:creationId xmlns:p14="http://schemas.microsoft.com/office/powerpoint/2010/main" val="3102531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78"/>
            <a:ext cx="12192000" cy="722764"/>
          </a:xfrm>
        </p:spPr>
        <p:txBody>
          <a:bodyPr/>
          <a:lstStyle/>
          <a:p>
            <a:r>
              <a:rPr lang="en-US" dirty="0"/>
              <a:t>A plasma-based linear collider?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6681" y="963503"/>
            <a:ext cx="4680520" cy="22260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99" y="1179909"/>
            <a:ext cx="5176042" cy="31711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60925" y="1116435"/>
            <a:ext cx="144575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Main challenges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439769" y="1922154"/>
            <a:ext cx="2664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W.P. </a:t>
            </a:r>
            <a:r>
              <a:rPr lang="en-GB" sz="1600" dirty="0" err="1"/>
              <a:t>Leemans</a:t>
            </a:r>
            <a:r>
              <a:rPr lang="en-GB" sz="1600" dirty="0"/>
              <a:t> &amp; E. </a:t>
            </a:r>
            <a:r>
              <a:rPr lang="en-GB" sz="1600" dirty="0" err="1"/>
              <a:t>Esarey</a:t>
            </a:r>
            <a:r>
              <a:rPr lang="en-GB" sz="1600" dirty="0"/>
              <a:t>, Physics Today, March 2009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45F9AE-17C8-938A-C87E-004E86A1EC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3803" y="4991132"/>
            <a:ext cx="3741368" cy="9328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2A2CEA0-A37A-6174-7422-D8D2E997E2C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172" y="4338298"/>
            <a:ext cx="6239631" cy="17659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EB15CA-834A-1CBC-E96A-5D45134F7121}"/>
              </a:ext>
            </a:extLst>
          </p:cNvPr>
          <p:cNvSpPr txBox="1"/>
          <p:nvPr/>
        </p:nvSpPr>
        <p:spPr>
          <a:xfrm>
            <a:off x="6991176" y="4598668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HALHF: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305190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412"/>
            <a:ext cx="12192000" cy="722764"/>
          </a:xfrm>
        </p:spPr>
        <p:txBody>
          <a:bodyPr/>
          <a:lstStyle/>
          <a:p>
            <a:r>
              <a:rPr lang="fr-CH" dirty="0" err="1"/>
              <a:t>Other</a:t>
            </a:r>
            <a:r>
              <a:rPr lang="fr-CH" dirty="0"/>
              <a:t> options for high </a:t>
            </a:r>
            <a:r>
              <a:rPr lang="fr-CH" dirty="0" err="1"/>
              <a:t>energy</a:t>
            </a:r>
            <a:r>
              <a:rPr lang="fr-CH" dirty="0"/>
              <a:t>: muon </a:t>
            </a:r>
            <a:r>
              <a:rPr lang="fr-CH" dirty="0" err="1"/>
              <a:t>collider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2318" y="3624665"/>
            <a:ext cx="4602963" cy="1411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18" y="2513056"/>
            <a:ext cx="2567191" cy="28736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31547" y="906538"/>
            <a:ext cx="7624046" cy="22603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67036" y="3578734"/>
            <a:ext cx="2822155" cy="14465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Colliding muons:</a:t>
            </a:r>
          </a:p>
          <a:p>
            <a:r>
              <a:rPr lang="en-US" sz="1400" dirty="0"/>
              <a:t>Muons are leptons, similar to electrons but heavier (207 times),</a:t>
            </a:r>
          </a:p>
          <a:p>
            <a:r>
              <a:rPr lang="en-US" sz="1400" dirty="0"/>
              <a:t>produced by pion decay or electron/positron annihilation, have a lifetime of only 2.2 </a:t>
            </a:r>
            <a:r>
              <a:rPr lang="en-US" sz="1400" dirty="0" err="1">
                <a:latin typeface="Symbol" panose="05050102010706020507" pitchFamily="18" charset="2"/>
              </a:rPr>
              <a:t>m</a:t>
            </a:r>
            <a:r>
              <a:rPr lang="en-US" sz="1400" dirty="0" err="1"/>
              <a:t>s.</a:t>
            </a:r>
            <a:r>
              <a:rPr lang="en-US" sz="1400" dirty="0"/>
              <a:t>   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278458" y="5343991"/>
            <a:ext cx="29690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sz="1600" dirty="0"/>
              <a:t>Muon production </a:t>
            </a:r>
            <a:r>
              <a:rPr lang="fr-CH" sz="1600" dirty="0" err="1"/>
              <a:t>complex</a:t>
            </a:r>
            <a:endParaRPr lang="fr-CH" sz="1600" dirty="0"/>
          </a:p>
          <a:p>
            <a:pPr marL="285750" indent="-285750">
              <a:buFontTx/>
              <a:buChar char="-"/>
            </a:pPr>
            <a:r>
              <a:rPr lang="fr-CH" sz="1600" dirty="0"/>
              <a:t>Muon </a:t>
            </a:r>
            <a:r>
              <a:rPr lang="fr-CH" sz="1600" dirty="0" err="1"/>
              <a:t>acceleration</a:t>
            </a:r>
            <a:r>
              <a:rPr lang="fr-CH" sz="1600" dirty="0"/>
              <a:t> </a:t>
            </a:r>
            <a:r>
              <a:rPr lang="fr-CH" sz="1600" dirty="0" err="1"/>
              <a:t>complex</a:t>
            </a:r>
            <a:endParaRPr lang="fr-CH" sz="1600" dirty="0"/>
          </a:p>
          <a:p>
            <a:pPr marL="285750" indent="-285750">
              <a:buFontTx/>
              <a:buChar char="-"/>
            </a:pPr>
            <a:r>
              <a:rPr lang="fr-CH" sz="1600" dirty="0"/>
              <a:t>Neutrino radiation 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136056" y="5497880"/>
            <a:ext cx="4880787" cy="52322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/>
              <a:t>Good in </a:t>
            </a:r>
            <a:r>
              <a:rPr lang="fr-CH" sz="1400" dirty="0" err="1"/>
              <a:t>term</a:t>
            </a:r>
            <a:r>
              <a:rPr lang="fr-CH" sz="1400" dirty="0"/>
              <a:t> of power/</a:t>
            </a:r>
            <a:r>
              <a:rPr lang="fr-CH" sz="1400" dirty="0" err="1"/>
              <a:t>luminosity</a:t>
            </a:r>
            <a:r>
              <a:rPr lang="fr-CH" sz="1400" dirty="0"/>
              <a:t>, </a:t>
            </a:r>
            <a:r>
              <a:rPr lang="fr-CH" sz="1400" dirty="0" err="1"/>
              <a:t>potential</a:t>
            </a:r>
            <a:r>
              <a:rPr lang="fr-CH" sz="1400" dirty="0"/>
              <a:t> for </a:t>
            </a:r>
            <a:r>
              <a:rPr lang="fr-CH" sz="1400" dirty="0" err="1"/>
              <a:t>cost</a:t>
            </a:r>
            <a:r>
              <a:rPr lang="fr-CH" sz="1400" dirty="0"/>
              <a:t> </a:t>
            </a:r>
            <a:r>
              <a:rPr lang="fr-CH" sz="1400" dirty="0" err="1"/>
              <a:t>savings</a:t>
            </a:r>
            <a:endParaRPr lang="fr-CH" sz="1400" dirty="0"/>
          </a:p>
          <a:p>
            <a:r>
              <a:rPr lang="fr-CH" sz="1400" dirty="0" err="1"/>
              <a:t>Many</a:t>
            </a:r>
            <a:r>
              <a:rPr lang="fr-CH" sz="1400" dirty="0"/>
              <a:t> </a:t>
            </a:r>
            <a:r>
              <a:rPr lang="fr-CH" sz="1400" dirty="0" err="1"/>
              <a:t>critical</a:t>
            </a:r>
            <a:r>
              <a:rPr lang="fr-CH" sz="1400" dirty="0"/>
              <a:t> </a:t>
            </a:r>
            <a:r>
              <a:rPr lang="fr-CH" sz="1400" dirty="0" err="1"/>
              <a:t>technical</a:t>
            </a:r>
            <a:r>
              <a:rPr lang="fr-CH" sz="1400" dirty="0"/>
              <a:t> challenges </a:t>
            </a:r>
            <a:r>
              <a:rPr lang="fr-CH" sz="1400" dirty="0" err="1"/>
              <a:t>requiring</a:t>
            </a:r>
            <a:r>
              <a:rPr lang="fr-CH" sz="1400" dirty="0"/>
              <a:t> R&amp;D</a:t>
            </a:r>
            <a:endParaRPr lang="en-GB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F9274F-4DDF-60FE-6705-9304230698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43" y="892567"/>
            <a:ext cx="3036713" cy="1575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5873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96826-8F3D-472E-8CB7-7E3B594B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389" y="938124"/>
            <a:ext cx="6629144" cy="722764"/>
          </a:xfrm>
        </p:spPr>
        <p:txBody>
          <a:bodyPr/>
          <a:lstStyle/>
          <a:p>
            <a:r>
              <a:rPr lang="fr-CH" dirty="0" err="1"/>
              <a:t>Accelerators</a:t>
            </a:r>
            <a:r>
              <a:rPr lang="fr-CH" dirty="0"/>
              <a:t> for society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3C5DD-164A-4C49-9782-FFA2894AE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099A7C-CAE4-4179-B708-19FDA2D531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1887" y="2178756"/>
            <a:ext cx="5702061" cy="32104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5046CE-DD8B-4A9E-BB38-43B9519F51EC}"/>
              </a:ext>
            </a:extLst>
          </p:cNvPr>
          <p:cNvSpPr txBox="1"/>
          <p:nvPr/>
        </p:nvSpPr>
        <p:spPr>
          <a:xfrm>
            <a:off x="8396811" y="5390133"/>
            <a:ext cx="17171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The Economist, October 2013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8596666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Rhodotron and Dynamitron documents and descriptions">
            <a:extLst>
              <a:ext uri="{FF2B5EF4-FFF2-40B4-BE49-F238E27FC236}">
                <a16:creationId xmlns:a16="http://schemas.microsoft.com/office/drawing/2014/main" id="{72766749-4FAF-4447-B030-8AA4D5400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7560" y="3561695"/>
            <a:ext cx="1569264" cy="232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288"/>
            <a:ext cx="12192000" cy="722764"/>
          </a:xfrm>
        </p:spPr>
        <p:txBody>
          <a:bodyPr/>
          <a:lstStyle/>
          <a:p>
            <a:r>
              <a:rPr lang="en-US" dirty="0"/>
              <a:t>Accelerators for medicine and industry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9958476" y="571890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/>
              <a:pPr/>
              <a:t>26</a:t>
            </a:fld>
            <a:endParaRPr lang="en-US"/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500642" y="890740"/>
            <a:ext cx="59436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&gt;35000 accelerators in use world-wide:</a:t>
            </a: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44% for radiotherapy</a:t>
            </a: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41% for ion implantation</a:t>
            </a: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9% for industrial applications</a:t>
            </a: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4% low energy research</a:t>
            </a: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1% medical isotope production</a:t>
            </a:r>
          </a:p>
          <a:p>
            <a:pPr lvl="1">
              <a:spcBef>
                <a:spcPct val="0"/>
              </a:spcBef>
              <a:spcAft>
                <a:spcPts val="1000"/>
              </a:spcAft>
            </a:pPr>
            <a:r>
              <a:rPr lang="en-GB" altLang="en-US" sz="2000" dirty="0">
                <a:latin typeface="Arial Black" pitchFamily="34" charset="0"/>
              </a:rPr>
              <a:t>&lt;1% research</a:t>
            </a:r>
          </a:p>
        </p:txBody>
      </p:sp>
      <p:cxnSp>
        <p:nvCxnSpPr>
          <p:cNvPr id="8" name="Straight Arrow Connector 14"/>
          <p:cNvCxnSpPr>
            <a:cxnSpLocks noChangeShapeType="1"/>
          </p:cNvCxnSpPr>
          <p:nvPr/>
        </p:nvCxnSpPr>
        <p:spPr bwMode="auto">
          <a:xfrm flipH="1">
            <a:off x="4695182" y="1110882"/>
            <a:ext cx="2376339" cy="359995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27"/>
          <p:cNvSpPr txBox="1">
            <a:spLocks noChangeArrowheads="1"/>
          </p:cNvSpPr>
          <p:nvPr/>
        </p:nvSpPr>
        <p:spPr bwMode="auto">
          <a:xfrm>
            <a:off x="6972701" y="892914"/>
            <a:ext cx="2160116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6600"/>
                </a:solidFill>
                <a:latin typeface="Comic Sans MS" pitchFamily="66" charset="0"/>
              </a:rPr>
              <a:t>Treating cancer</a:t>
            </a:r>
          </a:p>
        </p:txBody>
      </p:sp>
      <p:pic>
        <p:nvPicPr>
          <p:cNvPr id="10" name="Picture 18" descr="http://www.myradiotherapy.com/general/treatment/Treatment_Machines/files/Linac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54891" y="1370103"/>
            <a:ext cx="2461635" cy="184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7"/>
          <p:cNvCxnSpPr>
            <a:cxnSpLocks noChangeShapeType="1"/>
            <a:stCxn id="12" idx="1"/>
          </p:cNvCxnSpPr>
          <p:nvPr/>
        </p:nvCxnSpPr>
        <p:spPr bwMode="auto">
          <a:xfrm flipH="1">
            <a:off x="4695181" y="1454940"/>
            <a:ext cx="987060" cy="329060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TextBox 28"/>
          <p:cNvSpPr txBox="1">
            <a:spLocks noChangeArrowheads="1"/>
          </p:cNvSpPr>
          <p:nvPr/>
        </p:nvSpPr>
        <p:spPr bwMode="auto">
          <a:xfrm>
            <a:off x="5682241" y="1270274"/>
            <a:ext cx="35528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6600"/>
                </a:solidFill>
                <a:latin typeface="Comic Sans MS" pitchFamily="66" charset="0"/>
              </a:rPr>
              <a:t>Making better semi-conductors</a:t>
            </a:r>
          </a:p>
        </p:txBody>
      </p:sp>
      <p:cxnSp>
        <p:nvCxnSpPr>
          <p:cNvPr id="13" name="Straight Arrow Connector 19"/>
          <p:cNvCxnSpPr>
            <a:cxnSpLocks noChangeShapeType="1"/>
          </p:cNvCxnSpPr>
          <p:nvPr/>
        </p:nvCxnSpPr>
        <p:spPr bwMode="auto">
          <a:xfrm flipH="1">
            <a:off x="5301244" y="2106712"/>
            <a:ext cx="582107" cy="292154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Box 29"/>
          <p:cNvSpPr txBox="1">
            <a:spLocks noChangeArrowheads="1"/>
          </p:cNvSpPr>
          <p:nvPr/>
        </p:nvSpPr>
        <p:spPr bwMode="auto">
          <a:xfrm>
            <a:off x="5472248" y="1645047"/>
            <a:ext cx="3848100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6600"/>
                </a:solidFill>
                <a:latin typeface="Comic Sans MS" pitchFamily="66" charset="0"/>
              </a:rPr>
              <a:t>“Curing” materials: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6600"/>
                </a:solidFill>
                <a:latin typeface="Comic Sans MS" pitchFamily="66" charset="0"/>
              </a:rPr>
              <a:t>sterilisation; carbon dating; treating flue gases or water; </a:t>
            </a:r>
            <a:r>
              <a:rPr lang="en-GB" altLang="en-US" sz="1800" dirty="0" err="1">
                <a:solidFill>
                  <a:srgbClr val="006600"/>
                </a:solidFill>
                <a:latin typeface="Comic Sans MS" pitchFamily="66" charset="0"/>
              </a:rPr>
              <a:t>etc</a:t>
            </a:r>
            <a:r>
              <a:rPr lang="en-GB" altLang="en-US" sz="1800" dirty="0">
                <a:solidFill>
                  <a:srgbClr val="0066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5" name="TextBox 29"/>
          <p:cNvSpPr txBox="1">
            <a:spLocks noChangeArrowheads="1"/>
          </p:cNvSpPr>
          <p:nvPr/>
        </p:nvSpPr>
        <p:spPr bwMode="auto">
          <a:xfrm>
            <a:off x="5569514" y="2587534"/>
            <a:ext cx="36925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6600"/>
                </a:solidFill>
                <a:latin typeface="Comic Sans MS" pitchFamily="66" charset="0"/>
              </a:rPr>
              <a:t>Microanalysis of materials, mass spectroscopy, PIXE, </a:t>
            </a:r>
            <a:r>
              <a:rPr lang="en-GB" altLang="en-US" sz="1800" dirty="0" err="1">
                <a:solidFill>
                  <a:srgbClr val="006600"/>
                </a:solidFill>
                <a:latin typeface="Comic Sans MS" pitchFamily="66" charset="0"/>
              </a:rPr>
              <a:t>etc</a:t>
            </a:r>
            <a:endParaRPr lang="en-GB" altLang="en-US" sz="1800" dirty="0">
              <a:solidFill>
                <a:srgbClr val="006600"/>
              </a:solidFill>
              <a:latin typeface="Comic Sans MS" pitchFamily="66" charset="0"/>
            </a:endParaRPr>
          </a:p>
        </p:txBody>
      </p:sp>
      <p:cxnSp>
        <p:nvCxnSpPr>
          <p:cNvPr id="16" name="Straight Arrow Connector 19"/>
          <p:cNvCxnSpPr>
            <a:cxnSpLocks noChangeShapeType="1"/>
          </p:cNvCxnSpPr>
          <p:nvPr/>
        </p:nvCxnSpPr>
        <p:spPr bwMode="auto">
          <a:xfrm flipH="1" flipV="1">
            <a:off x="4767842" y="2795742"/>
            <a:ext cx="803244" cy="76199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31"/>
          <p:cNvSpPr txBox="1">
            <a:spLocks noChangeArrowheads="1"/>
          </p:cNvSpPr>
          <p:nvPr/>
        </p:nvSpPr>
        <p:spPr bwMode="auto">
          <a:xfrm>
            <a:off x="5573888" y="3161073"/>
            <a:ext cx="36448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6600"/>
                </a:solidFill>
                <a:latin typeface="Comic Sans MS" pitchFamily="66" charset="0"/>
              </a:rPr>
              <a:t>PET and SPECT medical imaging</a:t>
            </a:r>
          </a:p>
        </p:txBody>
      </p:sp>
      <p:cxnSp>
        <p:nvCxnSpPr>
          <p:cNvPr id="18" name="Straight Arrow Connector 19"/>
          <p:cNvCxnSpPr>
            <a:cxnSpLocks noChangeShapeType="1"/>
          </p:cNvCxnSpPr>
          <p:nvPr/>
        </p:nvCxnSpPr>
        <p:spPr bwMode="auto">
          <a:xfrm flipH="1" flipV="1">
            <a:off x="5453641" y="3269541"/>
            <a:ext cx="228600" cy="38098"/>
          </a:xfrm>
          <a:prstGeom prst="straightConnector1">
            <a:avLst/>
          </a:prstGeom>
          <a:noFill/>
          <a:ln w="25400" algn="ctr">
            <a:solidFill>
              <a:srgbClr val="C0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098" name="Picture 2" descr="Medical-isotope cyclotron designs go full circle – CERN Courier">
            <a:extLst>
              <a:ext uri="{FF2B5EF4-FFF2-40B4-BE49-F238E27FC236}">
                <a16:creationId xmlns:a16="http://schemas.microsoft.com/office/drawing/2014/main" id="{2C93C4D0-1261-4671-81C7-18A2FDC7D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5585" y="4080254"/>
            <a:ext cx="2486025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7546D97-7C96-4E56-ABCC-0982109C66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570" y="4245075"/>
            <a:ext cx="2695575" cy="1695450"/>
          </a:xfrm>
          <a:prstGeom prst="rect">
            <a:avLst/>
          </a:prstGeom>
        </p:spPr>
      </p:pic>
      <p:pic>
        <p:nvPicPr>
          <p:cNvPr id="21" name="Picture 20" descr="A picture containing indoor&#10;&#10;Description automatically generated">
            <a:extLst>
              <a:ext uri="{FF2B5EF4-FFF2-40B4-BE49-F238E27FC236}">
                <a16:creationId xmlns:a16="http://schemas.microsoft.com/office/drawing/2014/main" id="{D814624F-F3A6-4A6A-AC4F-BED9832E01C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446" y="4245075"/>
            <a:ext cx="2557233" cy="170482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8EE5FF8-4CA3-48AA-9095-351F411927B8}"/>
              </a:ext>
            </a:extLst>
          </p:cNvPr>
          <p:cNvSpPr txBox="1"/>
          <p:nvPr/>
        </p:nvSpPr>
        <p:spPr>
          <a:xfrm>
            <a:off x="10016967" y="3244334"/>
            <a:ext cx="1899559" cy="184666"/>
          </a:xfrm>
          <a:prstGeom prst="rect">
            <a:avLst/>
          </a:prstGeom>
          <a:solidFill>
            <a:srgbClr val="FFFF00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 err="1"/>
              <a:t>Radiotherap</a:t>
            </a:r>
            <a:r>
              <a:rPr lang="fr-CH" sz="1200" i="1" dirty="0"/>
              <a:t>y </a:t>
            </a:r>
            <a:r>
              <a:rPr lang="fr-CH" sz="1200" i="1" dirty="0" err="1"/>
              <a:t>electron</a:t>
            </a:r>
            <a:r>
              <a:rPr lang="fr-CH" sz="1200" i="1" dirty="0"/>
              <a:t> linac </a:t>
            </a:r>
            <a:endParaRPr lang="en-GB" sz="1200" i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61701E-D42D-4E14-9703-2AC86BD73078}"/>
              </a:ext>
            </a:extLst>
          </p:cNvPr>
          <p:cNvSpPr txBox="1"/>
          <p:nvPr/>
        </p:nvSpPr>
        <p:spPr>
          <a:xfrm>
            <a:off x="10233812" y="5945472"/>
            <a:ext cx="1657798" cy="369332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Proton cyclotron for radioisotope production</a:t>
            </a:r>
            <a:r>
              <a:rPr lang="fr-CH" sz="1200" i="1" dirty="0"/>
              <a:t> </a:t>
            </a:r>
            <a:endParaRPr lang="en-GB" sz="1200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6B0C6D7-3756-446D-AEA1-0037E82208AF}"/>
              </a:ext>
            </a:extLst>
          </p:cNvPr>
          <p:cNvSpPr txBox="1"/>
          <p:nvPr/>
        </p:nvSpPr>
        <p:spPr>
          <a:xfrm>
            <a:off x="6994514" y="5949897"/>
            <a:ext cx="2286964" cy="369332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The IBA </a:t>
            </a:r>
            <a:r>
              <a:rPr lang="en-US" sz="1200" i="1" dirty="0" err="1"/>
              <a:t>Rhodotron</a:t>
            </a:r>
            <a:r>
              <a:rPr lang="en-US" sz="1200" i="1" dirty="0"/>
              <a:t> for production of intense electron beams</a:t>
            </a:r>
            <a:r>
              <a:rPr lang="fr-CH" sz="1200" i="1" dirty="0"/>
              <a:t> </a:t>
            </a:r>
            <a:endParaRPr lang="en-GB" sz="1200" i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9EA95B-D853-43D3-B28F-E3F4F43B5AA5}"/>
              </a:ext>
            </a:extLst>
          </p:cNvPr>
          <p:cNvSpPr txBox="1"/>
          <p:nvPr/>
        </p:nvSpPr>
        <p:spPr>
          <a:xfrm>
            <a:off x="3940984" y="6037805"/>
            <a:ext cx="2855805" cy="184666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A commercial system for ion implantation</a:t>
            </a:r>
            <a:endParaRPr lang="en-GB" sz="12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1980DD-13AD-489D-9FF6-DEFF29363D2D}"/>
              </a:ext>
            </a:extLst>
          </p:cNvPr>
          <p:cNvSpPr txBox="1"/>
          <p:nvPr/>
        </p:nvSpPr>
        <p:spPr>
          <a:xfrm>
            <a:off x="73892" y="6037805"/>
            <a:ext cx="3690066" cy="184666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A tandem accelerator for material and artwork analysis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849198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91214"/>
          </a:xfrm>
          <a:solidFill>
            <a:srgbClr val="FFC000"/>
          </a:solidFill>
        </p:spPr>
        <p:txBody>
          <a:bodyPr anchor="ctr">
            <a:noAutofit/>
          </a:bodyPr>
          <a:lstStyle/>
          <a:p>
            <a:pPr marL="360000">
              <a:spcBef>
                <a:spcPts val="0"/>
              </a:spcBef>
            </a:pPr>
            <a:r>
              <a:rPr lang="en-US" dirty="0"/>
              <a:t>Particle accelerators: a formidable tool for medicine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5806" y="1037362"/>
            <a:ext cx="379010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Particles beams can activate nuclei generating radiation that can destroy cancerous cells or be detected from outside.</a:t>
            </a: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The energy deposited by a proton or ion beam has a well-defined peak (</a:t>
            </a:r>
            <a:r>
              <a:rPr lang="en-GB" sz="2000" b="1" dirty="0">
                <a:solidFill>
                  <a:srgbClr val="FF0000"/>
                </a:solidFill>
                <a:latin typeface="Calibri"/>
              </a:rPr>
              <a:t>Bragg peak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) inside the body: destroys the cancer cells with minimum damage to other tissues.</a:t>
            </a:r>
          </a:p>
          <a:p>
            <a:pPr marL="285750" indent="-285750" defTabSz="4572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prstClr val="black"/>
                </a:solidFill>
                <a:latin typeface="Calibri"/>
              </a:rPr>
              <a:t>Accelerators realise the old dream of a </a:t>
            </a:r>
            <a:r>
              <a:rPr lang="en-GB" sz="2000" b="1" dirty="0">
                <a:solidFill>
                  <a:srgbClr val="C00000"/>
                </a:solidFill>
                <a:latin typeface="Calibri"/>
              </a:rPr>
              <a:t>bloodless surgery and imaging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: penetrate into the human body to </a:t>
            </a:r>
            <a:r>
              <a:rPr lang="en-GB" sz="2000" dirty="0">
                <a:solidFill>
                  <a:srgbClr val="C00000"/>
                </a:solidFill>
                <a:latin typeface="Calibri"/>
              </a:rPr>
              <a:t>treat diseases 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and to </a:t>
            </a:r>
            <a:r>
              <a:rPr lang="en-GB" sz="2000" dirty="0">
                <a:solidFill>
                  <a:srgbClr val="C00000"/>
                </a:solidFill>
                <a:latin typeface="Calibri"/>
              </a:rPr>
              <a:t>observe internal organs</a:t>
            </a:r>
            <a:r>
              <a:rPr lang="en-GB" sz="2000" dirty="0">
                <a:solidFill>
                  <a:prstClr val="black"/>
                </a:solidFill>
                <a:latin typeface="Calibri"/>
              </a:rPr>
              <a:t> without using surgical tools.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5230D4-0EE6-4B70-894A-377FC51CF783}"/>
              </a:ext>
            </a:extLst>
          </p:cNvPr>
          <p:cNvSpPr txBox="1"/>
          <p:nvPr/>
        </p:nvSpPr>
        <p:spPr>
          <a:xfrm>
            <a:off x="5396072" y="5399547"/>
            <a:ext cx="5435411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≈ 16’000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accelerators</a:t>
            </a:r>
            <a:r>
              <a:rPr lang="fr-CH" dirty="0"/>
              <a:t> operating for </a:t>
            </a:r>
            <a:r>
              <a:rPr lang="fr-CH" dirty="0" err="1"/>
              <a:t>medicine</a:t>
            </a:r>
            <a:r>
              <a:rPr lang="fr-CH" dirty="0"/>
              <a:t> </a:t>
            </a:r>
            <a:r>
              <a:rPr lang="fr-CH" dirty="0" err="1"/>
              <a:t>worldwide</a:t>
            </a:r>
            <a:r>
              <a:rPr lang="fr-CH" dirty="0"/>
              <a:t>, in cancer </a:t>
            </a:r>
            <a:r>
              <a:rPr lang="fr-CH" dirty="0" err="1"/>
              <a:t>therapy</a:t>
            </a:r>
            <a:r>
              <a:rPr lang="fr-CH" dirty="0"/>
              <a:t> and </a:t>
            </a:r>
            <a:r>
              <a:rPr lang="fr-CH" dirty="0" err="1"/>
              <a:t>imaging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26BB002-FD9E-400C-9ED2-C786B69F9677}"/>
              </a:ext>
            </a:extLst>
          </p:cNvPr>
          <p:cNvSpPr txBox="1">
            <a:spLocks/>
          </p:cNvSpPr>
          <p:nvPr/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M. Vretenar | NIMMS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4AD2E9-0708-BEF4-645C-6A09FE538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666" y="951195"/>
            <a:ext cx="8339528" cy="431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022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08840-0AF9-49F0-A34D-2DB1F5EF3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2764"/>
          </a:xfrm>
        </p:spPr>
        <p:txBody>
          <a:bodyPr/>
          <a:lstStyle/>
          <a:p>
            <a:r>
              <a:rPr lang="en-US" dirty="0"/>
              <a:t>Treating cancer with particle beams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87DC07-DE3F-4BD2-B167-EBCB58F502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9" descr="http://www.myradiotherapy.com/general/treatment/Treatment_Machines/files/Linac2.jpg">
            <a:extLst>
              <a:ext uri="{FF2B5EF4-FFF2-40B4-BE49-F238E27FC236}">
                <a16:creationId xmlns:a16="http://schemas.microsoft.com/office/drawing/2014/main" id="{DC604E35-084F-47CA-B078-96EDBB0D1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7886" y="1811562"/>
            <a:ext cx="2514699" cy="3357356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5905F8-3266-4084-8377-3BBD666364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091" t="2141" r="21091" b="21557"/>
          <a:stretch/>
        </p:blipFill>
        <p:spPr>
          <a:xfrm>
            <a:off x="-83020" y="1929683"/>
            <a:ext cx="2743950" cy="26815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8EB0EE-ED35-4105-9A01-0F218EF7059B}"/>
              </a:ext>
            </a:extLst>
          </p:cNvPr>
          <p:cNvSpPr txBox="1"/>
          <p:nvPr/>
        </p:nvSpPr>
        <p:spPr>
          <a:xfrm>
            <a:off x="509319" y="4643925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5 – 25 MeV e-</a:t>
            </a:r>
            <a:r>
              <a:rPr lang="fr-CH" dirty="0" err="1"/>
              <a:t>beam</a:t>
            </a:r>
            <a:endParaRPr lang="fr-CH" dirty="0"/>
          </a:p>
          <a:p>
            <a:r>
              <a:rPr lang="fr-CH" dirty="0" err="1"/>
              <a:t>Tungsten</a:t>
            </a:r>
            <a:r>
              <a:rPr lang="fr-CH" dirty="0"/>
              <a:t> </a:t>
            </a:r>
            <a:r>
              <a:rPr lang="fr-CH" dirty="0" err="1"/>
              <a:t>target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4F461C-4CD0-49A1-B875-DFAECE745A9B}"/>
              </a:ext>
            </a:extLst>
          </p:cNvPr>
          <p:cNvSpPr txBox="1"/>
          <p:nvPr/>
        </p:nvSpPr>
        <p:spPr>
          <a:xfrm>
            <a:off x="657467" y="5569710"/>
            <a:ext cx="4006925" cy="4001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&gt;14,000 in operation worldwide!</a:t>
            </a:r>
            <a:endParaRPr lang="en-GB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9777F3-E448-4A0B-B076-B3DEBD3167DA}"/>
              </a:ext>
            </a:extLst>
          </p:cNvPr>
          <p:cNvSpPr txBox="1"/>
          <p:nvPr/>
        </p:nvSpPr>
        <p:spPr>
          <a:xfrm>
            <a:off x="282498" y="796843"/>
            <a:ext cx="5070087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Electron Linac (linear accelerator) for X-ray radiation therapy of cancer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F2E637-1757-4FDE-B7EE-6AC781602F70}"/>
              </a:ext>
            </a:extLst>
          </p:cNvPr>
          <p:cNvSpPr txBox="1"/>
          <p:nvPr/>
        </p:nvSpPr>
        <p:spPr>
          <a:xfrm>
            <a:off x="5768897" y="796843"/>
            <a:ext cx="6040243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/>
              <a:t>Proton Cyclotrons and Ion (Carbon) synchrotrons for particle therapy of cancer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AF9B3BCF-C13D-4CFC-8477-0E0DF37DEBA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897" y="1811563"/>
            <a:ext cx="3329113" cy="21248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803BA89-613D-4142-8F63-22ADE92FC0BD}"/>
              </a:ext>
            </a:extLst>
          </p:cNvPr>
          <p:cNvSpPr txBox="1"/>
          <p:nvPr/>
        </p:nvSpPr>
        <p:spPr>
          <a:xfrm>
            <a:off x="9266664" y="1701919"/>
            <a:ext cx="26574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Different from X-rays, protons and ions deposit their energy at a given depth inside the tissues, </a:t>
            </a:r>
            <a:r>
              <a:rPr lang="en-GB" b="1" dirty="0">
                <a:solidFill>
                  <a:srgbClr val="FF0000"/>
                </a:solidFill>
              </a:rPr>
              <a:t>minimising the dose to the organs close to the tumour</a:t>
            </a:r>
            <a:r>
              <a:rPr lang="en-GB" dirty="0"/>
              <a:t>. (“Bragg peak”)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44EB3C-777A-4D90-8480-01B71F00323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8549" y="4123679"/>
            <a:ext cx="3020959" cy="184614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CF5EAAD-1A46-4793-A617-8CA9CA94C0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8897" y="4120103"/>
            <a:ext cx="3105150" cy="147637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D7C9C77-8818-47A3-A348-1EA696CA5032}"/>
              </a:ext>
            </a:extLst>
          </p:cNvPr>
          <p:cNvSpPr txBox="1"/>
          <p:nvPr/>
        </p:nvSpPr>
        <p:spPr>
          <a:xfrm>
            <a:off x="5768897" y="5733862"/>
            <a:ext cx="4698300" cy="40011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&gt;150 </a:t>
            </a:r>
            <a:r>
              <a:rPr lang="en-US" sz="2000" dirty="0" err="1"/>
              <a:t>centres</a:t>
            </a:r>
            <a:r>
              <a:rPr lang="en-US" sz="2000" dirty="0"/>
              <a:t> for protons, 12 for carbon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055895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2764"/>
          </a:xfrm>
        </p:spPr>
        <p:txBody>
          <a:bodyPr/>
          <a:lstStyle/>
          <a:p>
            <a:r>
              <a:rPr lang="en-US" sz="4000" dirty="0"/>
              <a:t>Environmental applications of accelerators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11547" y="851830"/>
            <a:ext cx="8304399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Low-energy electrons can break molecular bonds and be used for:</a:t>
            </a:r>
          </a:p>
          <a:p>
            <a:pPr marL="342900" indent="-342900">
              <a:buFontTx/>
              <a:buChar char="-"/>
            </a:pPr>
            <a:r>
              <a:rPr lang="en-US" dirty="0"/>
              <a:t>Flue gas treatment (cleaning of </a:t>
            </a:r>
            <a:r>
              <a:rPr lang="en-US" dirty="0" err="1"/>
              <a:t>SOx</a:t>
            </a:r>
            <a:r>
              <a:rPr lang="en-US" dirty="0"/>
              <a:t> from smokes of fossil fuel power plants) </a:t>
            </a:r>
          </a:p>
          <a:p>
            <a:pPr marL="342900" indent="-342900">
              <a:buFontTx/>
              <a:buChar char="-"/>
            </a:pPr>
            <a:r>
              <a:rPr lang="en-US" dirty="0"/>
              <a:t>Wastewater and sewage treatment</a:t>
            </a:r>
          </a:p>
          <a:p>
            <a:pPr marL="342900" indent="-342900">
              <a:buFontTx/>
              <a:buChar char="-"/>
            </a:pPr>
            <a:r>
              <a:rPr lang="en-US" dirty="0"/>
              <a:t>Treatment of marine diesel exhaust gases (removal of </a:t>
            </a:r>
            <a:r>
              <a:rPr lang="en-US" dirty="0" err="1"/>
              <a:t>SOx</a:t>
            </a:r>
            <a:r>
              <a:rPr lang="en-US" dirty="0"/>
              <a:t> and NOx). </a:t>
            </a:r>
          </a:p>
        </p:txBody>
      </p:sp>
      <p:pic>
        <p:nvPicPr>
          <p:cNvPr id="7" name="Picture 7" descr="statek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67345" y="796038"/>
            <a:ext cx="3230616" cy="222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1">
            <a:extLst>
              <a:ext uri="{FF2B5EF4-FFF2-40B4-BE49-F238E27FC236}">
                <a16:creationId xmlns:a16="http://schemas.microsoft.com/office/drawing/2014/main" id="{4FE85EFC-D170-48F0-B9F6-CE6EF255895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2814" y="3602451"/>
            <a:ext cx="3741636" cy="26873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A87D8F3-A754-4BE9-9E95-509605EB2FDB}"/>
              </a:ext>
            </a:extLst>
          </p:cNvPr>
          <p:cNvSpPr txBox="1"/>
          <p:nvPr/>
        </p:nvSpPr>
        <p:spPr>
          <a:xfrm>
            <a:off x="6644833" y="3115979"/>
            <a:ext cx="3222984" cy="7386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/>
              <a:t>150 kV </a:t>
            </a:r>
            <a:r>
              <a:rPr lang="fr-CH" sz="1400" dirty="0" err="1"/>
              <a:t>electron</a:t>
            </a:r>
            <a:r>
              <a:rPr lang="fr-CH" sz="1400" dirty="0"/>
              <a:t> </a:t>
            </a:r>
            <a:r>
              <a:rPr lang="fr-CH" sz="1400" dirty="0" err="1"/>
              <a:t>accelerator</a:t>
            </a:r>
            <a:r>
              <a:rPr lang="fr-CH" sz="1400" dirty="0"/>
              <a:t> to break the high </a:t>
            </a:r>
            <a:r>
              <a:rPr lang="fr-CH" sz="1400" dirty="0" err="1"/>
              <a:t>order</a:t>
            </a:r>
            <a:r>
              <a:rPr lang="fr-CH" sz="1400" dirty="0"/>
              <a:t> </a:t>
            </a:r>
            <a:r>
              <a:rPr lang="fr-CH" sz="1400" dirty="0" err="1"/>
              <a:t>molecules</a:t>
            </a:r>
            <a:r>
              <a:rPr lang="fr-CH" sz="1400" dirty="0"/>
              <a:t> </a:t>
            </a:r>
            <a:r>
              <a:rPr lang="fr-CH" sz="1400" dirty="0" err="1"/>
              <a:t>that</a:t>
            </a:r>
            <a:r>
              <a:rPr lang="fr-CH" sz="1400" dirty="0"/>
              <a:t> are </a:t>
            </a:r>
            <a:r>
              <a:rPr lang="fr-CH" sz="1400" dirty="0" err="1"/>
              <a:t>then</a:t>
            </a:r>
            <a:r>
              <a:rPr lang="fr-CH" sz="1400" dirty="0"/>
              <a:t> </a:t>
            </a:r>
            <a:r>
              <a:rPr lang="fr-CH" sz="1400" dirty="0" err="1"/>
              <a:t>cleaned</a:t>
            </a:r>
            <a:r>
              <a:rPr lang="fr-CH" sz="1400" dirty="0"/>
              <a:t> by a water jet (scrubber)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A1BC56-2C5D-4EAA-8F88-B39C18FD720A}"/>
              </a:ext>
            </a:extLst>
          </p:cNvPr>
          <p:cNvSpPr txBox="1"/>
          <p:nvPr/>
        </p:nvSpPr>
        <p:spPr>
          <a:xfrm>
            <a:off x="311547" y="2204683"/>
            <a:ext cx="6226218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Hybrid Exhaust Gas Cleaning Retrofit Technology for International Shipping (HERTIS)</a:t>
            </a:r>
          </a:p>
          <a:p>
            <a:r>
              <a:rPr lang="en-GB" sz="1600" dirty="0"/>
              <a:t>A project based on a patent from INCT Warsaw promoted by a collaboration of research institutions (including CERN), accelerator industry, shipyards, maritime companies, maritime associations (Germany, UK, Switzerland, Poland, Latvia, Italy).</a:t>
            </a:r>
            <a:endParaRPr lang="en-GB" sz="1400" dirty="0"/>
          </a:p>
        </p:txBody>
      </p:sp>
      <p:sp>
        <p:nvSpPr>
          <p:cNvPr id="11" name="Arrow: Up 10">
            <a:extLst>
              <a:ext uri="{FF2B5EF4-FFF2-40B4-BE49-F238E27FC236}">
                <a16:creationId xmlns:a16="http://schemas.microsoft.com/office/drawing/2014/main" id="{A5167661-AEDE-48C3-B3DD-95077DFF43F6}"/>
              </a:ext>
            </a:extLst>
          </p:cNvPr>
          <p:cNvSpPr/>
          <p:nvPr/>
        </p:nvSpPr>
        <p:spPr>
          <a:xfrm>
            <a:off x="10264742" y="6026332"/>
            <a:ext cx="457200" cy="365125"/>
          </a:xfrm>
          <a:prstGeom prst="up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ED87F2A6-8360-4F6D-BD3D-A5032774F31F}"/>
              </a:ext>
            </a:extLst>
          </p:cNvPr>
          <p:cNvSpPr/>
          <p:nvPr/>
        </p:nvSpPr>
        <p:spPr>
          <a:xfrm>
            <a:off x="10351370" y="3093564"/>
            <a:ext cx="457200" cy="413199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292FD0-FB42-437F-AF08-1BE29AA043FF}"/>
              </a:ext>
            </a:extLst>
          </p:cNvPr>
          <p:cNvSpPr txBox="1"/>
          <p:nvPr/>
        </p:nvSpPr>
        <p:spPr>
          <a:xfrm>
            <a:off x="10934624" y="6112998"/>
            <a:ext cx="982935" cy="184666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From engine</a:t>
            </a:r>
            <a:endParaRPr lang="en-GB" sz="1200" i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8E3C2D-D272-4819-B02E-3C83C363B514}"/>
              </a:ext>
            </a:extLst>
          </p:cNvPr>
          <p:cNvSpPr txBox="1"/>
          <p:nvPr/>
        </p:nvSpPr>
        <p:spPr>
          <a:xfrm>
            <a:off x="11009668" y="3201002"/>
            <a:ext cx="457201" cy="184666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To air</a:t>
            </a:r>
            <a:endParaRPr lang="en-GB" sz="1200" i="1" dirty="0"/>
          </a:p>
        </p:txBody>
      </p:sp>
      <p:pic>
        <p:nvPicPr>
          <p:cNvPr id="15" name="Picture 14" descr="\\cern.ch\dfs\Users\v\vretenar\Desktop\foto transito\IMG_20190705_110317.jpg">
            <a:extLst>
              <a:ext uri="{FF2B5EF4-FFF2-40B4-BE49-F238E27FC236}">
                <a16:creationId xmlns:a16="http://schemas.microsoft.com/office/drawing/2014/main" id="{1433ADFC-B82C-203D-68D2-FC1022F85792}"/>
              </a:ext>
            </a:extLst>
          </p:cNvPr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5806" y="4190761"/>
            <a:ext cx="3437837" cy="19222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Picture 15" descr="\\cern.ch\dfs\Users\v\vretenar\Desktop\foto transito\IMG_20190705_114101.jpg">
            <a:extLst>
              <a:ext uri="{FF2B5EF4-FFF2-40B4-BE49-F238E27FC236}">
                <a16:creationId xmlns:a16="http://schemas.microsoft.com/office/drawing/2014/main" id="{798C9846-9124-D50A-F735-EB59361BDF20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0998" y="4200846"/>
            <a:ext cx="2629207" cy="189468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CB75078-BF37-3E98-9862-23D03C7C8FA4}"/>
              </a:ext>
            </a:extLst>
          </p:cNvPr>
          <p:cNvSpPr txBox="1"/>
          <p:nvPr/>
        </p:nvSpPr>
        <p:spPr>
          <a:xfrm>
            <a:off x="477326" y="4565130"/>
            <a:ext cx="1130990" cy="153040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72000" tIns="72000" rIns="72000" bIns="72000" rtlCol="0">
            <a:spAutoFit/>
          </a:bodyPr>
          <a:lstStyle/>
          <a:p>
            <a:pPr algn="l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Testing on a tugboat at Riga shipyard, 5.07.2019</a:t>
            </a:r>
          </a:p>
        </p:txBody>
      </p:sp>
    </p:spTree>
    <p:extLst>
      <p:ext uri="{BB962C8B-B14F-4D97-AF65-F5344CB8AC3E}">
        <p14:creationId xmlns:p14="http://schemas.microsoft.com/office/powerpoint/2010/main" val="860456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281E7-4083-4121-9957-1AF31A2C8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20270"/>
          </a:xfrm>
        </p:spPr>
        <p:txBody>
          <a:bodyPr/>
          <a:lstStyle/>
          <a:p>
            <a:pPr marL="180000"/>
            <a:r>
              <a:rPr lang="en-GB" sz="4000" dirty="0"/>
              <a:t>Accelerators: our door to the subatomic world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12F94-05F8-46B4-B888-736AA049A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CCAD72-2DBC-4745-9A4B-0CA1355CD1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7178" y="1673499"/>
            <a:ext cx="1647462" cy="114490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BD78839-02F9-4BCB-9532-3815F000394D}"/>
              </a:ext>
            </a:extLst>
          </p:cNvPr>
          <p:cNvCxnSpPr>
            <a:cxnSpLocks/>
          </p:cNvCxnSpPr>
          <p:nvPr/>
        </p:nvCxnSpPr>
        <p:spPr>
          <a:xfrm>
            <a:off x="2647730" y="2234889"/>
            <a:ext cx="392613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C581942-14AA-49FE-ABBF-E8EB45D52993}"/>
              </a:ext>
            </a:extLst>
          </p:cNvPr>
          <p:cNvSpPr txBox="1"/>
          <p:nvPr/>
        </p:nvSpPr>
        <p:spPr>
          <a:xfrm>
            <a:off x="55058" y="1012078"/>
            <a:ext cx="8956967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Extracting charged particles from an atom (protons, electrons, nuclei) and accelerating them we concentrate </a:t>
            </a:r>
            <a:r>
              <a:rPr lang="en-US" b="1" dirty="0">
                <a:solidFill>
                  <a:srgbClr val="FF0000"/>
                </a:solidFill>
              </a:rPr>
              <a:t>enormous amounts of energy in very small volumes</a:t>
            </a:r>
          </a:p>
          <a:p>
            <a:endParaRPr lang="en-US" sz="11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AB314BA-6069-4E92-B138-842C4D97B78A}"/>
              </a:ext>
            </a:extLst>
          </p:cNvPr>
          <p:cNvSpPr/>
          <p:nvPr/>
        </p:nvSpPr>
        <p:spPr>
          <a:xfrm>
            <a:off x="2291341" y="2143252"/>
            <a:ext cx="173736" cy="18327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2DAE45-F56F-4E9E-8373-3A521D9E5225}"/>
              </a:ext>
            </a:extLst>
          </p:cNvPr>
          <p:cNvSpPr txBox="1"/>
          <p:nvPr/>
        </p:nvSpPr>
        <p:spPr>
          <a:xfrm>
            <a:off x="2310137" y="1845437"/>
            <a:ext cx="6751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i="1" dirty="0"/>
              <a:t>proton</a:t>
            </a:r>
            <a:endParaRPr lang="en-GB" sz="1350" i="1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07AD3A9-69CC-416B-A6EC-F8F3E46D6EF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95" y="1857772"/>
            <a:ext cx="1554211" cy="1165659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F14DF95-2D6C-4AE6-ABDC-11B35CA03029}"/>
              </a:ext>
            </a:extLst>
          </p:cNvPr>
          <p:cNvCxnSpPr>
            <a:cxnSpLocks/>
          </p:cNvCxnSpPr>
          <p:nvPr/>
        </p:nvCxnSpPr>
        <p:spPr>
          <a:xfrm>
            <a:off x="1420864" y="2234889"/>
            <a:ext cx="68369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1C10DB7-AABD-43C7-3956-1A525EDBE602}"/>
              </a:ext>
            </a:extLst>
          </p:cNvPr>
          <p:cNvSpPr txBox="1"/>
          <p:nvPr/>
        </p:nvSpPr>
        <p:spPr>
          <a:xfrm>
            <a:off x="350730" y="4914482"/>
            <a:ext cx="6310878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Full LHC bunch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(1.15 10</a:t>
            </a:r>
            <a:r>
              <a:rPr lang="en-GB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protons) at interaction point (30 cm, 16x16 mm</a:t>
            </a:r>
            <a:r>
              <a:rPr lang="en-GB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): energy 1.3 10</a:t>
            </a:r>
            <a:r>
              <a:rPr lang="en-GB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J, energy density ≈ </a:t>
            </a:r>
            <a:r>
              <a:rPr lang="en-GB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0.5 10</a:t>
            </a:r>
            <a:r>
              <a:rPr lang="en-GB" baseline="30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GB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J/m</a:t>
            </a:r>
            <a:r>
              <a:rPr lang="en-GB" baseline="300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</a:p>
          <a:p>
            <a:endParaRPr lang="en-GB" sz="6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comparison: Li-ion battery 6 10</a:t>
            </a:r>
            <a:r>
              <a:rPr lang="en-GB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J/m</a:t>
            </a:r>
            <a:r>
              <a:rPr lang="en-GB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Diesel fuel 4 10</a:t>
            </a:r>
            <a:r>
              <a:rPr lang="en-GB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J/m</a:t>
            </a:r>
            <a:r>
              <a:rPr lang="en-GB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5A70B1C-4A01-BFD8-E060-36AC40E7FF6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30" y="2482048"/>
            <a:ext cx="5822920" cy="2395889"/>
          </a:xfrm>
          <a:prstGeom prst="rect">
            <a:avLst/>
          </a:prstGeom>
        </p:spPr>
      </p:pic>
      <p:pic>
        <p:nvPicPr>
          <p:cNvPr id="25" name="Picture 24" descr="A picture containing building, brick, outdoor, stone&#10;&#10;Description automatically generated">
            <a:extLst>
              <a:ext uri="{FF2B5EF4-FFF2-40B4-BE49-F238E27FC236}">
                <a16:creationId xmlns:a16="http://schemas.microsoft.com/office/drawing/2014/main" id="{38E01A7A-9731-8F47-22C9-8C6B4DAF15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3836" y="1388534"/>
            <a:ext cx="2914736" cy="364342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3A563DA-CB83-C5D4-D8C6-00C21DC0BD36}"/>
              </a:ext>
            </a:extLst>
          </p:cNvPr>
          <p:cNvSpPr txBox="1"/>
          <p:nvPr/>
        </p:nvSpPr>
        <p:spPr>
          <a:xfrm>
            <a:off x="9057533" y="5101205"/>
            <a:ext cx="2901039" cy="931022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defTabSz="685800"/>
            <a:r>
              <a:rPr lang="en-US" sz="1400" dirty="0"/>
              <a:t>Particle accelerators are our door to access the subatomic dimension… to study and exploit the atom and its components</a:t>
            </a:r>
            <a:endParaRPr lang="en-GB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8713C2-34E9-C793-CCC0-2756ED0864DF}"/>
              </a:ext>
            </a:extLst>
          </p:cNvPr>
          <p:cNvSpPr txBox="1"/>
          <p:nvPr/>
        </p:nvSpPr>
        <p:spPr>
          <a:xfrm>
            <a:off x="6282843" y="3523698"/>
            <a:ext cx="248862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defTabSz="914400">
              <a:buFont typeface="Wingdings" panose="05000000000000000000" pitchFamily="2" charset="2"/>
              <a:buChar char="Ø"/>
            </a:pPr>
            <a:r>
              <a:rPr lang="en-GB" sz="1600" i="1" dirty="0">
                <a:solidFill>
                  <a:srgbClr val="0033A0"/>
                </a:solidFill>
                <a:latin typeface="Arial"/>
              </a:rPr>
              <a:t>LHC proton: 7 TeV</a:t>
            </a:r>
          </a:p>
          <a:p>
            <a:pPr marL="285750" indent="-285750" defTabSz="914400">
              <a:buFont typeface="Wingdings" panose="05000000000000000000" pitchFamily="2" charset="2"/>
              <a:buChar char="Ø"/>
            </a:pPr>
            <a:r>
              <a:rPr lang="en-GB" sz="1600" i="1" dirty="0">
                <a:solidFill>
                  <a:srgbClr val="0033A0"/>
                </a:solidFill>
                <a:latin typeface="Arial"/>
              </a:rPr>
              <a:t>Yoghurt: 150 g, 120 cal.</a:t>
            </a:r>
          </a:p>
          <a:p>
            <a:pPr marL="285750" indent="-285750" defTabSz="914400">
              <a:buFont typeface="Wingdings" panose="05000000000000000000" pitchFamily="2" charset="2"/>
              <a:buChar char="Ø"/>
            </a:pPr>
            <a:r>
              <a:rPr lang="en-GB" sz="1600" i="1" dirty="0">
                <a:solidFill>
                  <a:srgbClr val="0033A0"/>
                </a:solidFill>
                <a:latin typeface="Arial"/>
              </a:rPr>
              <a:t>TGV train: 400 tons, 200 m, 300 km/h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96A731-9596-13CA-E4C8-FC677D29B92F}"/>
              </a:ext>
            </a:extLst>
          </p:cNvPr>
          <p:cNvSpPr txBox="1"/>
          <p:nvPr/>
        </p:nvSpPr>
        <p:spPr>
          <a:xfrm>
            <a:off x="6880195" y="5581947"/>
            <a:ext cx="181738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i="1" dirty="0"/>
              <a:t>1 Joule is really tiny:</a:t>
            </a:r>
          </a:p>
          <a:p>
            <a:pPr algn="l"/>
            <a:r>
              <a:rPr lang="en-GB" sz="1400" i="1" dirty="0"/>
              <a:t>=1 W*</a:t>
            </a:r>
            <a:r>
              <a:rPr lang="fr-CH" sz="1400" i="1" dirty="0"/>
              <a:t>s, </a:t>
            </a:r>
            <a:r>
              <a:rPr lang="fr-CH" sz="1400" i="1" dirty="0" err="1"/>
              <a:t>cost</a:t>
            </a:r>
            <a:r>
              <a:rPr lang="fr-CH" sz="1400" i="1" dirty="0"/>
              <a:t> ≈ 10</a:t>
            </a:r>
            <a:r>
              <a:rPr lang="fr-CH" sz="1400" i="1" baseline="30000" dirty="0"/>
              <a:t>-7</a:t>
            </a:r>
            <a:r>
              <a:rPr lang="fr-CH" sz="1400" i="1" dirty="0"/>
              <a:t> €</a:t>
            </a:r>
            <a:endParaRPr lang="en-GB" sz="14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67E01E-68D9-29E8-650C-317633941B63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1341" y="5951301"/>
            <a:ext cx="931022" cy="4999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1FB55F-581C-54B2-E96C-18CD2B94FA3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0750" y="5979674"/>
            <a:ext cx="1081056" cy="515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1318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53CD5-C247-406B-9D1E-C2C1E4E1E5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2764"/>
          </a:xfrm>
        </p:spPr>
        <p:txBody>
          <a:bodyPr/>
          <a:lstStyle/>
          <a:p>
            <a:r>
              <a:rPr lang="fr-CH" dirty="0" err="1"/>
              <a:t>Accelerators</a:t>
            </a:r>
            <a:r>
              <a:rPr lang="fr-CH" dirty="0"/>
              <a:t> for art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6116E2-63C9-43A1-B9A1-B52A4DF145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Rectangle 46" descr="Papyrus">
            <a:extLst>
              <a:ext uri="{FF2B5EF4-FFF2-40B4-BE49-F238E27FC236}">
                <a16:creationId xmlns:a16="http://schemas.microsoft.com/office/drawing/2014/main" id="{163BE95B-0C0A-490F-B71C-2A9B27F1E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8022" y="3646534"/>
            <a:ext cx="377494" cy="1342224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7" name="Group 8">
            <a:extLst>
              <a:ext uri="{FF2B5EF4-FFF2-40B4-BE49-F238E27FC236}">
                <a16:creationId xmlns:a16="http://schemas.microsoft.com/office/drawing/2014/main" id="{C785219A-49C9-4945-8EA1-2EDAF380F1BB}"/>
              </a:ext>
            </a:extLst>
          </p:cNvPr>
          <p:cNvGrpSpPr>
            <a:grpSpLocks/>
          </p:cNvGrpSpPr>
          <p:nvPr/>
        </p:nvGrpSpPr>
        <p:grpSpPr bwMode="auto">
          <a:xfrm>
            <a:off x="586197" y="4233115"/>
            <a:ext cx="2884488" cy="1881389"/>
            <a:chOff x="204" y="2931"/>
            <a:chExt cx="2041" cy="1316"/>
          </a:xfrm>
        </p:grpSpPr>
        <p:pic>
          <p:nvPicPr>
            <p:cNvPr id="8" name="Picture 9" descr="DSCF0016">
              <a:extLst>
                <a:ext uri="{FF2B5EF4-FFF2-40B4-BE49-F238E27FC236}">
                  <a16:creationId xmlns:a16="http://schemas.microsoft.com/office/drawing/2014/main" id="{39197C4D-DCA7-4476-9DC7-7342534DA2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2931"/>
              <a:ext cx="2041" cy="1316"/>
            </a:xfrm>
            <a:prstGeom prst="rect">
              <a:avLst/>
            </a:prstGeom>
            <a:noFill/>
            <a:ln w="2857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Line 10">
              <a:extLst>
                <a:ext uri="{FF2B5EF4-FFF2-40B4-BE49-F238E27FC236}">
                  <a16:creationId xmlns:a16="http://schemas.microsoft.com/office/drawing/2014/main" id="{7E0F2778-88F5-406C-8309-43FA9C9A70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0" y="2950"/>
              <a:ext cx="1934" cy="66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" name="Text Box 11">
              <a:extLst>
                <a:ext uri="{FF2B5EF4-FFF2-40B4-BE49-F238E27FC236}">
                  <a16:creationId xmlns:a16="http://schemas.microsoft.com/office/drawing/2014/main" id="{0C229850-95D0-4A1D-81DD-969EDF73D8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" y="3987"/>
              <a:ext cx="181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800" i="1">
                  <a:solidFill>
                    <a:srgbClr val="000000"/>
                  </a:solidFill>
                  <a:latin typeface="Tahoma" charset="0"/>
                </a:rPr>
                <a:t>particle accelerator</a:t>
              </a:r>
            </a:p>
          </p:txBody>
        </p:sp>
      </p:grpSp>
      <p:grpSp>
        <p:nvGrpSpPr>
          <p:cNvPr id="11" name="Group 12">
            <a:extLst>
              <a:ext uri="{FF2B5EF4-FFF2-40B4-BE49-F238E27FC236}">
                <a16:creationId xmlns:a16="http://schemas.microsoft.com/office/drawing/2014/main" id="{C084A53B-39E0-45F1-9CA8-6B3B938B1025}"/>
              </a:ext>
            </a:extLst>
          </p:cNvPr>
          <p:cNvGrpSpPr>
            <a:grpSpLocks/>
          </p:cNvGrpSpPr>
          <p:nvPr/>
        </p:nvGrpSpPr>
        <p:grpSpPr bwMode="auto">
          <a:xfrm>
            <a:off x="3458120" y="3888225"/>
            <a:ext cx="3053571" cy="960438"/>
            <a:chOff x="2245" y="2913"/>
            <a:chExt cx="2494" cy="605"/>
          </a:xfrm>
        </p:grpSpPr>
        <p:sp>
          <p:nvSpPr>
            <p:cNvPr id="12" name="Text Box 13">
              <a:extLst>
                <a:ext uri="{FF2B5EF4-FFF2-40B4-BE49-F238E27FC236}">
                  <a16:creationId xmlns:a16="http://schemas.microsoft.com/office/drawing/2014/main" id="{061F5E69-FB6E-4D5F-A4F6-111745B0D9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5" y="2913"/>
              <a:ext cx="158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BD3F7E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800" i="1">
                  <a:solidFill>
                    <a:srgbClr val="FF0000"/>
                  </a:solidFill>
                  <a:latin typeface="Tahoma" charset="0"/>
                </a:rPr>
                <a:t>particle beam</a:t>
              </a:r>
            </a:p>
          </p:txBody>
        </p:sp>
        <p:grpSp>
          <p:nvGrpSpPr>
            <p:cNvPr id="13" name="Group 14">
              <a:extLst>
                <a:ext uri="{FF2B5EF4-FFF2-40B4-BE49-F238E27FC236}">
                  <a16:creationId xmlns:a16="http://schemas.microsoft.com/office/drawing/2014/main" id="{D723F694-D3C5-4484-88C9-DF7CB503D5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9" y="3159"/>
              <a:ext cx="2040" cy="359"/>
              <a:chOff x="1134" y="4372"/>
              <a:chExt cx="7043" cy="897"/>
            </a:xfrm>
          </p:grpSpPr>
          <p:sp>
            <p:nvSpPr>
              <p:cNvPr id="14" name="Oval 15">
                <a:extLst>
                  <a:ext uri="{FF2B5EF4-FFF2-40B4-BE49-F238E27FC236}">
                    <a16:creationId xmlns:a16="http://schemas.microsoft.com/office/drawing/2014/main" id="{60885A25-EC2F-4B03-8AAB-56F90FF620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034" y="4942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Oval 16">
                <a:extLst>
                  <a:ext uri="{FF2B5EF4-FFF2-40B4-BE49-F238E27FC236}">
                    <a16:creationId xmlns:a16="http://schemas.microsoft.com/office/drawing/2014/main" id="{EF09EB18-D8FE-499D-8F5E-7EE9F6163E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34" y="5107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grpSp>
            <p:nvGrpSpPr>
              <p:cNvPr id="16" name="Group 17">
                <a:extLst>
                  <a:ext uri="{FF2B5EF4-FFF2-40B4-BE49-F238E27FC236}">
                    <a16:creationId xmlns:a16="http://schemas.microsoft.com/office/drawing/2014/main" id="{4FB4028E-0D37-4E15-A8AD-1FFA2F08A96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34" y="4477"/>
                <a:ext cx="7043" cy="720"/>
                <a:chOff x="1134" y="4477"/>
                <a:chExt cx="7043" cy="720"/>
              </a:xfrm>
            </p:grpSpPr>
            <p:sp>
              <p:nvSpPr>
                <p:cNvPr id="27" name="Line 18">
                  <a:extLst>
                    <a:ext uri="{FF2B5EF4-FFF2-40B4-BE49-F238E27FC236}">
                      <a16:creationId xmlns:a16="http://schemas.microsoft.com/office/drawing/2014/main" id="{9A0E78BE-9E48-4EB9-AAAD-7327DDB2C1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4" y="4477"/>
                  <a:ext cx="6803" cy="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8" name="Line 19">
                  <a:extLst>
                    <a:ext uri="{FF2B5EF4-FFF2-40B4-BE49-F238E27FC236}">
                      <a16:creationId xmlns:a16="http://schemas.microsoft.com/office/drawing/2014/main" id="{990AF97E-F55E-47B4-8D3A-584616065D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74" y="4657"/>
                  <a:ext cx="6803" cy="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9" name="Line 20">
                  <a:extLst>
                    <a:ext uri="{FF2B5EF4-FFF2-40B4-BE49-F238E27FC236}">
                      <a16:creationId xmlns:a16="http://schemas.microsoft.com/office/drawing/2014/main" id="{9B2DEE4A-9D87-446F-AE94-4074C49A1B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4" y="4837"/>
                  <a:ext cx="6803" cy="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0" name="Line 21">
                  <a:extLst>
                    <a:ext uri="{FF2B5EF4-FFF2-40B4-BE49-F238E27FC236}">
                      <a16:creationId xmlns:a16="http://schemas.microsoft.com/office/drawing/2014/main" id="{6BB6940E-6BDB-4EB5-BF24-B436779D80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14" y="5017"/>
                  <a:ext cx="6803" cy="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31" name="Line 22">
                  <a:extLst>
                    <a:ext uri="{FF2B5EF4-FFF2-40B4-BE49-F238E27FC236}">
                      <a16:creationId xmlns:a16="http://schemas.microsoft.com/office/drawing/2014/main" id="{A9EC044D-D745-4116-8738-2FC82F6D63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34" y="5197"/>
                  <a:ext cx="6803" cy="0"/>
                </a:xfrm>
                <a:prstGeom prst="line">
                  <a:avLst/>
                </a:prstGeom>
                <a:noFill/>
                <a:ln w="12700">
                  <a:solidFill>
                    <a:srgbClr val="FF0000"/>
                  </a:solidFill>
                  <a:round/>
                  <a:headEnd/>
                  <a:tailEnd type="arrow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17" name="Oval 23">
                <a:extLst>
                  <a:ext uri="{FF2B5EF4-FFF2-40B4-BE49-F238E27FC236}">
                    <a16:creationId xmlns:a16="http://schemas.microsoft.com/office/drawing/2014/main" id="{C81B7CCB-DF6E-497C-9D52-285E4204FE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914" y="5122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Oval 24">
                <a:extLst>
                  <a:ext uri="{FF2B5EF4-FFF2-40B4-BE49-F238E27FC236}">
                    <a16:creationId xmlns:a16="http://schemas.microsoft.com/office/drawing/2014/main" id="{AABA60DA-B991-4016-B81F-6EA1B947A3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014" y="4942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Oval 25">
                <a:extLst>
                  <a:ext uri="{FF2B5EF4-FFF2-40B4-BE49-F238E27FC236}">
                    <a16:creationId xmlns:a16="http://schemas.microsoft.com/office/drawing/2014/main" id="{F5B3E394-427B-4206-A0F5-BA1FD21771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174" y="4942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Oval 26">
                <a:extLst>
                  <a:ext uri="{FF2B5EF4-FFF2-40B4-BE49-F238E27FC236}">
                    <a16:creationId xmlns:a16="http://schemas.microsoft.com/office/drawing/2014/main" id="{AECD6291-E728-4732-A997-6606B8AA11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127" y="4750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Oval 27">
                <a:extLst>
                  <a:ext uri="{FF2B5EF4-FFF2-40B4-BE49-F238E27FC236}">
                    <a16:creationId xmlns:a16="http://schemas.microsoft.com/office/drawing/2014/main" id="{A2BFA8DC-A894-4E16-92FF-CA18337F8A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507" y="4762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Oval 28">
                <a:extLst>
                  <a:ext uri="{FF2B5EF4-FFF2-40B4-BE49-F238E27FC236}">
                    <a16:creationId xmlns:a16="http://schemas.microsoft.com/office/drawing/2014/main" id="{98BC3463-BB7A-47F7-B3F6-F99A729B01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1887" y="4582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Oval 29">
                <a:extLst>
                  <a:ext uri="{FF2B5EF4-FFF2-40B4-BE49-F238E27FC236}">
                    <a16:creationId xmlns:a16="http://schemas.microsoft.com/office/drawing/2014/main" id="{2A78D115-587B-49D9-8BD4-A65A133516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07" y="4567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Oval 30">
                <a:extLst>
                  <a:ext uri="{FF2B5EF4-FFF2-40B4-BE49-F238E27FC236}">
                    <a16:creationId xmlns:a16="http://schemas.microsoft.com/office/drawing/2014/main" id="{1C382A51-F80C-42F5-9C58-5569AB5519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044" y="4762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Oval 31">
                <a:extLst>
                  <a:ext uri="{FF2B5EF4-FFF2-40B4-BE49-F238E27FC236}">
                    <a16:creationId xmlns:a16="http://schemas.microsoft.com/office/drawing/2014/main" id="{C210085B-EDD8-4041-94FA-A5FB9F7A50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24" y="4372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Oval 32">
                <a:extLst>
                  <a:ext uri="{FF2B5EF4-FFF2-40B4-BE49-F238E27FC236}">
                    <a16:creationId xmlns:a16="http://schemas.microsoft.com/office/drawing/2014/main" id="{9C32EE21-0C46-4BC3-AD30-C9804C37C6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814" y="4390"/>
                <a:ext cx="147" cy="14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</p:grpSp>
      <p:grpSp>
        <p:nvGrpSpPr>
          <p:cNvPr id="32" name="Group 33">
            <a:extLst>
              <a:ext uri="{FF2B5EF4-FFF2-40B4-BE49-F238E27FC236}">
                <a16:creationId xmlns:a16="http://schemas.microsoft.com/office/drawing/2014/main" id="{000F01CE-A4C7-4B60-9BD3-A7FF173649FE}"/>
              </a:ext>
            </a:extLst>
          </p:cNvPr>
          <p:cNvGrpSpPr>
            <a:grpSpLocks/>
          </p:cNvGrpSpPr>
          <p:nvPr/>
        </p:nvGrpSpPr>
        <p:grpSpPr bwMode="auto">
          <a:xfrm>
            <a:off x="5485672" y="3309983"/>
            <a:ext cx="1238250" cy="1128713"/>
            <a:chOff x="3869" y="2447"/>
            <a:chExt cx="780" cy="711"/>
          </a:xfrm>
        </p:grpSpPr>
        <p:sp>
          <p:nvSpPr>
            <p:cNvPr id="33" name="Line 34">
              <a:extLst>
                <a:ext uri="{FF2B5EF4-FFF2-40B4-BE49-F238E27FC236}">
                  <a16:creationId xmlns:a16="http://schemas.microsoft.com/office/drawing/2014/main" id="{B398E583-75B1-4B2E-96C5-5E0BBF25E5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41" y="2447"/>
              <a:ext cx="408" cy="612"/>
            </a:xfrm>
            <a:prstGeom prst="line">
              <a:avLst/>
            </a:prstGeom>
            <a:noFill/>
            <a:ln w="28575" cap="rnd">
              <a:solidFill>
                <a:srgbClr val="000066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4" name="Line 35">
              <a:extLst>
                <a:ext uri="{FF2B5EF4-FFF2-40B4-BE49-F238E27FC236}">
                  <a16:creationId xmlns:a16="http://schemas.microsoft.com/office/drawing/2014/main" id="{B165F249-471E-4757-825F-17A8DC1972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951" y="2728"/>
              <a:ext cx="635" cy="385"/>
            </a:xfrm>
            <a:prstGeom prst="line">
              <a:avLst/>
            </a:prstGeom>
            <a:noFill/>
            <a:ln w="28575" cap="rnd">
              <a:solidFill>
                <a:srgbClr val="000066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5" name="Line 36">
              <a:extLst>
                <a:ext uri="{FF2B5EF4-FFF2-40B4-BE49-F238E27FC236}">
                  <a16:creationId xmlns:a16="http://schemas.microsoft.com/office/drawing/2014/main" id="{3C9D928F-766A-44B8-9E7F-6A01F239B5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069" y="2565"/>
              <a:ext cx="544" cy="521"/>
            </a:xfrm>
            <a:prstGeom prst="line">
              <a:avLst/>
            </a:prstGeom>
            <a:noFill/>
            <a:ln w="28575" cap="rnd">
              <a:solidFill>
                <a:srgbClr val="000066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6" name="Line 37">
              <a:extLst>
                <a:ext uri="{FF2B5EF4-FFF2-40B4-BE49-F238E27FC236}">
                  <a16:creationId xmlns:a16="http://schemas.microsoft.com/office/drawing/2014/main" id="{6A97EF7A-4E8E-4617-8BB5-6DF35B27CE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869" y="2864"/>
              <a:ext cx="726" cy="294"/>
            </a:xfrm>
            <a:prstGeom prst="line">
              <a:avLst/>
            </a:prstGeom>
            <a:noFill/>
            <a:ln w="28575" cap="rnd">
              <a:solidFill>
                <a:srgbClr val="000066"/>
              </a:solidFill>
              <a:prstDash val="sysDot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37" name="Text Box 38">
            <a:extLst>
              <a:ext uri="{FF2B5EF4-FFF2-40B4-BE49-F238E27FC236}">
                <a16:creationId xmlns:a16="http://schemas.microsoft.com/office/drawing/2014/main" id="{A73333C8-CEBC-4C39-81E5-1477AA2324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2951" y="2154586"/>
            <a:ext cx="211271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BD3F7E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1600" i="1" dirty="0">
                <a:solidFill>
                  <a:srgbClr val="000066"/>
                </a:solidFill>
                <a:latin typeface="Tahoma" charset="0"/>
              </a:rPr>
              <a:t>Emission of radiation of </a:t>
            </a:r>
            <a:r>
              <a:rPr lang="en-GB" sz="1600" i="1" u="sng" dirty="0">
                <a:solidFill>
                  <a:srgbClr val="000066"/>
                </a:solidFill>
                <a:latin typeface="Tahoma" charset="0"/>
              </a:rPr>
              <a:t>characteristic energies</a:t>
            </a:r>
            <a:r>
              <a:rPr lang="en-GB" sz="1600" i="1" dirty="0">
                <a:solidFill>
                  <a:srgbClr val="000066"/>
                </a:solidFill>
                <a:latin typeface="Tahoma" charset="0"/>
              </a:rPr>
              <a:t> </a:t>
            </a:r>
            <a:r>
              <a:rPr lang="en-GB" sz="1600" dirty="0">
                <a:solidFill>
                  <a:srgbClr val="000066"/>
                </a:solidFill>
                <a:latin typeface="Tahoma" charset="0"/>
              </a:rPr>
              <a:t>(X-rays, </a:t>
            </a:r>
            <a:r>
              <a:rPr lang="en-GB" sz="1600" dirty="0">
                <a:solidFill>
                  <a:srgbClr val="000066"/>
                </a:solidFill>
                <a:latin typeface="Symbol" charset="0"/>
              </a:rPr>
              <a:t>g</a:t>
            </a:r>
            <a:r>
              <a:rPr lang="en-GB" sz="1600" dirty="0">
                <a:solidFill>
                  <a:srgbClr val="000066"/>
                </a:solidFill>
                <a:latin typeface="Tahoma" charset="0"/>
              </a:rPr>
              <a:t>, particles…)</a:t>
            </a:r>
          </a:p>
        </p:txBody>
      </p:sp>
      <p:grpSp>
        <p:nvGrpSpPr>
          <p:cNvPr id="38" name="Group 39">
            <a:extLst>
              <a:ext uri="{FF2B5EF4-FFF2-40B4-BE49-F238E27FC236}">
                <a16:creationId xmlns:a16="http://schemas.microsoft.com/office/drawing/2014/main" id="{D4D59892-9B95-44BA-8B0B-5DE8E818610B}"/>
              </a:ext>
            </a:extLst>
          </p:cNvPr>
          <p:cNvGrpSpPr>
            <a:grpSpLocks/>
          </p:cNvGrpSpPr>
          <p:nvPr/>
        </p:nvGrpSpPr>
        <p:grpSpPr bwMode="auto">
          <a:xfrm>
            <a:off x="303864" y="2216779"/>
            <a:ext cx="4984751" cy="1146175"/>
            <a:chOff x="6" y="1540"/>
            <a:chExt cx="3140" cy="722"/>
          </a:xfrm>
        </p:grpSpPr>
        <p:sp>
          <p:nvSpPr>
            <p:cNvPr id="39" name="Text Box 40">
              <a:extLst>
                <a:ext uri="{FF2B5EF4-FFF2-40B4-BE49-F238E27FC236}">
                  <a16:creationId xmlns:a16="http://schemas.microsoft.com/office/drawing/2014/main" id="{B6D39E3B-70BE-42AA-8D0B-B34C319182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" y="1567"/>
              <a:ext cx="1679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1800" i="1" dirty="0">
                  <a:solidFill>
                    <a:srgbClr val="336600"/>
                  </a:solidFill>
                  <a:latin typeface="Tahoma" charset="0"/>
                </a:rPr>
                <a:t>Radiation detection and spectral analysis</a:t>
              </a:r>
            </a:p>
          </p:txBody>
        </p:sp>
        <p:pic>
          <p:nvPicPr>
            <p:cNvPr id="40" name="Picture 41" descr="sdd">
              <a:extLst>
                <a:ext uri="{FF2B5EF4-FFF2-40B4-BE49-F238E27FC236}">
                  <a16:creationId xmlns:a16="http://schemas.microsoft.com/office/drawing/2014/main" id="{36A4607C-7530-4A27-B458-A980DB10CE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7" y="1540"/>
              <a:ext cx="1079" cy="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F4B3958B-31FD-4E6F-B5BE-FB61BF4986B1}"/>
              </a:ext>
            </a:extLst>
          </p:cNvPr>
          <p:cNvSpPr txBox="1">
            <a:spLocks/>
          </p:cNvSpPr>
          <p:nvPr/>
        </p:nvSpPr>
        <p:spPr>
          <a:xfrm>
            <a:off x="238690" y="788698"/>
            <a:ext cx="7630851" cy="13694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6525" indent="0">
              <a:spcBef>
                <a:spcPts val="0"/>
              </a:spcBef>
              <a:buFont typeface="Arial"/>
              <a:buNone/>
            </a:pPr>
            <a:r>
              <a:rPr lang="en-US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Ion Beam Analysis (e.g. PIXE, Proton Induced X-ray Emission)</a:t>
            </a:r>
          </a:p>
          <a:p>
            <a:pPr marL="136525" indent="0">
              <a:spcBef>
                <a:spcPts val="0"/>
              </a:spcBef>
              <a:buFont typeface="Arial"/>
              <a:buNone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 beam of particles (protons) from an accelerator is sent on a sample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(e.g. a painting)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136525" indent="0">
              <a:spcBef>
                <a:spcPts val="0"/>
              </a:spcBef>
              <a:buFont typeface="Arial"/>
              <a:buNone/>
            </a:pPr>
            <a:r>
              <a:rPr lang="en-US" sz="1600" dirty="0">
                <a:latin typeface="Calibri" panose="020F0502020204030204" pitchFamily="34" charset="0"/>
              </a:rPr>
              <a:t>The atoms are excited and emit different types of radiation (X-rays, gammas, etc.)</a:t>
            </a:r>
          </a:p>
          <a:p>
            <a:pPr marL="136525" indent="0">
              <a:spcBef>
                <a:spcPts val="0"/>
              </a:spcBef>
              <a:buFont typeface="Arial"/>
              <a:buNone/>
            </a:pPr>
            <a:r>
              <a:rPr lang="en-US" sz="1600" dirty="0">
                <a:latin typeface="Calibri" panose="020F0502020204030204" pitchFamily="34" charset="0"/>
              </a:rPr>
              <a:t>Different atomic elements emit X-rays at different energies – Spectral analysis from one or more detectors allows determination of the chemical composition (e.g. of the pigments).  </a:t>
            </a:r>
          </a:p>
        </p:txBody>
      </p:sp>
      <p:pic>
        <p:nvPicPr>
          <p:cNvPr id="42" name="Picture 43">
            <a:extLst>
              <a:ext uri="{FF2B5EF4-FFF2-40B4-BE49-F238E27FC236}">
                <a16:creationId xmlns:a16="http://schemas.microsoft.com/office/drawing/2014/main" id="{E8BA0743-256E-426F-91C1-4F98E4DCBA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844" y="2990487"/>
            <a:ext cx="2884844" cy="1076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707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4D794610-2A5B-428E-8CBC-572571001A7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0014" y="791591"/>
            <a:ext cx="3272104" cy="2454078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399F4EBA-8E0A-4692-9F22-E23281713D67}"/>
              </a:ext>
            </a:extLst>
          </p:cNvPr>
          <p:cNvSpPr txBox="1"/>
          <p:nvPr/>
        </p:nvSpPr>
        <p:spPr>
          <a:xfrm>
            <a:off x="8291211" y="3299490"/>
            <a:ext cx="39141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Ritratto</a:t>
            </a:r>
            <a:r>
              <a:rPr lang="fr-CH" sz="1200" dirty="0"/>
              <a:t> Trivulzio by Antonello da Messina, 1476 – </a:t>
            </a:r>
            <a:r>
              <a:rPr lang="fr-CH" sz="1200" dirty="0" err="1"/>
              <a:t>analysis</a:t>
            </a:r>
            <a:r>
              <a:rPr lang="fr-CH" sz="1200" dirty="0"/>
              <a:t> at INFN-LABEC (Florence)</a:t>
            </a:r>
            <a:endParaRPr lang="en-GB" sz="1200" dirty="0"/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4F8686E1-BDBC-4678-B561-C81F2D0A8AAF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764834" y="5158353"/>
            <a:ext cx="3209522" cy="820349"/>
          </a:xfrm>
          <a:prstGeom prst="rect">
            <a:avLst/>
          </a:prstGeom>
          <a:ln>
            <a:noFill/>
          </a:ln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6574D36-8404-4DB3-915D-0D9EBE5514EE}"/>
              </a:ext>
            </a:extLst>
          </p:cNvPr>
          <p:cNvCxnSpPr>
            <a:cxnSpLocks/>
          </p:cNvCxnSpPr>
          <p:nvPr/>
        </p:nvCxnSpPr>
        <p:spPr>
          <a:xfrm>
            <a:off x="8919856" y="5249959"/>
            <a:ext cx="0" cy="880135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7BD808AB-9491-4BD6-98C8-32E91BC2C608}"/>
              </a:ext>
            </a:extLst>
          </p:cNvPr>
          <p:cNvCxnSpPr>
            <a:cxnSpLocks/>
          </p:cNvCxnSpPr>
          <p:nvPr/>
        </p:nvCxnSpPr>
        <p:spPr>
          <a:xfrm>
            <a:off x="5783748" y="5978702"/>
            <a:ext cx="3079842" cy="0"/>
          </a:xfrm>
          <a:prstGeom prst="straightConnector1">
            <a:avLst/>
          </a:prstGeom>
          <a:ln w="5080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A8AAB245-E14F-4CD2-A08D-345C50B4A5C0}"/>
              </a:ext>
            </a:extLst>
          </p:cNvPr>
          <p:cNvSpPr txBox="1"/>
          <p:nvPr/>
        </p:nvSpPr>
        <p:spPr>
          <a:xfrm>
            <a:off x="7478108" y="5960785"/>
            <a:ext cx="598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2 m</a:t>
            </a:r>
            <a:endParaRPr lang="en-GB" sz="1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8E3C2DA-B9C4-4478-942F-D3728D65A276}"/>
              </a:ext>
            </a:extLst>
          </p:cNvPr>
          <p:cNvSpPr txBox="1"/>
          <p:nvPr/>
        </p:nvSpPr>
        <p:spPr>
          <a:xfrm>
            <a:off x="9129181" y="5823061"/>
            <a:ext cx="2932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Portable PIXE system </a:t>
            </a:r>
            <a:r>
              <a:rPr lang="fr-CH" sz="1200" dirty="0" err="1"/>
              <a:t>based</a:t>
            </a:r>
            <a:r>
              <a:rPr lang="fr-CH" sz="1200" dirty="0"/>
              <a:t> on an RFQ linac </a:t>
            </a:r>
            <a:r>
              <a:rPr lang="fr-CH" sz="1200" dirty="0" err="1"/>
              <a:t>built</a:t>
            </a:r>
            <a:r>
              <a:rPr lang="fr-CH" sz="1200" dirty="0"/>
              <a:t> by CERN and LABEC</a:t>
            </a:r>
            <a:endParaRPr lang="en-GB" sz="1200" dirty="0"/>
          </a:p>
        </p:txBody>
      </p:sp>
      <p:pic>
        <p:nvPicPr>
          <p:cNvPr id="53" name="Picture 52" descr="A picture containing engine&#10;&#10;Description automatically generated">
            <a:extLst>
              <a:ext uri="{FF2B5EF4-FFF2-40B4-BE49-F238E27FC236}">
                <a16:creationId xmlns:a16="http://schemas.microsoft.com/office/drawing/2014/main" id="{C635BE77-40BF-474E-AD1F-8D39A49858A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2567" y="3798151"/>
            <a:ext cx="2690491" cy="201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269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2764"/>
          </a:xfrm>
        </p:spPr>
        <p:txBody>
          <a:bodyPr/>
          <a:lstStyle/>
          <a:p>
            <a:r>
              <a:rPr lang="en-US" dirty="0"/>
              <a:t>Some conclusions - at the roots of innovation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96683" y="794502"/>
            <a:ext cx="1136585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Particle accelerators are facing a critical moment in their evolution.</a:t>
            </a:r>
          </a:p>
          <a:p>
            <a:endParaRPr lang="en-GB" sz="7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expectations on accelerators from basic science, applied science, medicine and industry are increasing but some of our technologies are still the same as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Widerøöe’s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invention almost 100 years ago.</a:t>
            </a:r>
          </a:p>
          <a:p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There is today a lot of space and encouragement for </a:t>
            </a:r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innovative ideas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! </a:t>
            </a:r>
          </a:p>
          <a:p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 what are the ingredients of innovation? Remember the first slide on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Widerøe’s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invention: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Merge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inputs from different science and technology fields (look around you!)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established traditions (but respect experience!)</a:t>
            </a:r>
          </a:p>
          <a:p>
            <a:pPr marL="800100" lvl="1" indent="-342900">
              <a:spcBef>
                <a:spcPts val="600"/>
              </a:spcBef>
              <a:buAutoNum type="arabicPeriod"/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Take </a:t>
            </a:r>
            <a:r>
              <a:rPr lang="en-GB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risks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(but foresee mitigations!)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175C63-E3FE-4811-8F3F-896BA7ABD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9670" y="4112392"/>
            <a:ext cx="5986311" cy="18311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9DA5DCD-F802-4209-BA05-6629862E6B91}"/>
              </a:ext>
            </a:extLst>
          </p:cNvPr>
          <p:cNvSpPr txBox="1"/>
          <p:nvPr/>
        </p:nvSpPr>
        <p:spPr>
          <a:xfrm>
            <a:off x="529460" y="4366897"/>
            <a:ext cx="1911468" cy="92333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i="1" dirty="0"/>
              <a:t>The 4 industrial revolutions (4th still ongoing!)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7CDE00-D723-4058-978D-E27EBB8BDE7C}"/>
              </a:ext>
            </a:extLst>
          </p:cNvPr>
          <p:cNvSpPr txBox="1"/>
          <p:nvPr/>
        </p:nvSpPr>
        <p:spPr>
          <a:xfrm>
            <a:off x="1485194" y="5598003"/>
            <a:ext cx="1344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800" i="1" dirty="0"/>
              <a:t>Image </a:t>
            </a:r>
            <a:r>
              <a:rPr lang="fr-CH" sz="800" i="1" dirty="0" err="1"/>
              <a:t>credit</a:t>
            </a:r>
            <a:r>
              <a:rPr lang="fr-CH" sz="800" i="1" dirty="0"/>
              <a:t>: B. Horvath, S. </a:t>
            </a:r>
            <a:r>
              <a:rPr lang="fr-CH" sz="800" i="1" dirty="0" err="1"/>
              <a:t>Mundi</a:t>
            </a:r>
            <a:r>
              <a:rPr lang="fr-CH" sz="800" i="1" dirty="0"/>
              <a:t>, 2018 </a:t>
            </a:r>
            <a:endParaRPr lang="en-GB" sz="8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BD15EB-9FD7-46B2-B28E-8E9E208E6804}"/>
              </a:ext>
            </a:extLst>
          </p:cNvPr>
          <p:cNvSpPr txBox="1"/>
          <p:nvPr/>
        </p:nvSpPr>
        <p:spPr>
          <a:xfrm>
            <a:off x="9114412" y="4263079"/>
            <a:ext cx="2987277" cy="156966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Particle accelerators can become crucial actors of the </a:t>
            </a:r>
          </a:p>
          <a:p>
            <a:r>
              <a:rPr lang="en-GB" sz="1600" b="1" dirty="0">
                <a:solidFill>
                  <a:srgbClr val="FF0000"/>
                </a:solidFill>
              </a:rPr>
              <a:t>4</a:t>
            </a:r>
            <a:r>
              <a:rPr lang="en-GB" sz="1600" b="1" baseline="30000" dirty="0">
                <a:solidFill>
                  <a:srgbClr val="FF0000"/>
                </a:solidFill>
              </a:rPr>
              <a:t>th</a:t>
            </a:r>
            <a:r>
              <a:rPr lang="en-GB" sz="1600" b="1" dirty="0">
                <a:solidFill>
                  <a:srgbClr val="FF0000"/>
                </a:solidFill>
              </a:rPr>
              <a:t>  industrial revolution</a:t>
            </a:r>
            <a:endParaRPr lang="en-GB" sz="1600" dirty="0"/>
          </a:p>
          <a:p>
            <a:r>
              <a:rPr lang="en-GB" sz="1600" dirty="0"/>
              <a:t>allowing industry and medicine to exploit technologies based on subatomic particles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5D2728-3EF2-BB9C-994B-6536C2D316E7}"/>
              </a:ext>
            </a:extLst>
          </p:cNvPr>
          <p:cNvSpPr txBox="1"/>
          <p:nvPr/>
        </p:nvSpPr>
        <p:spPr>
          <a:xfrm>
            <a:off x="818345" y="5956045"/>
            <a:ext cx="92750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Dimensions:       chemistry/molecule    physics/electrons   physics/atoms   physics/subatomic level   </a:t>
            </a:r>
            <a:endParaRPr lang="en-CH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41908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screenbeanz.youthroutes.org.uk/wp-content/uploads/sites/12/2014/10/we-need-yo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1036" y="913791"/>
            <a:ext cx="4333727" cy="433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5" y="-30134"/>
            <a:ext cx="12192000" cy="722764"/>
          </a:xfrm>
        </p:spPr>
        <p:txBody>
          <a:bodyPr/>
          <a:lstStyle/>
          <a:p>
            <a:r>
              <a:rPr lang="en-US" dirty="0"/>
              <a:t>Some final words…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517237" y="928338"/>
            <a:ext cx="6635412" cy="4339650"/>
          </a:xfrm>
          <a:prstGeom prst="rect">
            <a:avLst/>
          </a:prstGeom>
          <a:solidFill>
            <a:srgbClr val="66FF66">
              <a:alpha val="81000"/>
            </a:srgbClr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2000" dirty="0"/>
              <a:t>Particle accelerators are a vibrant and growing field, in full transition from basic science to applied science and to wider societal applications. </a:t>
            </a:r>
          </a:p>
          <a:p>
            <a:endParaRPr lang="en-GB" sz="1200" dirty="0"/>
          </a:p>
          <a:p>
            <a:r>
              <a:rPr lang="en-GB" sz="2000" dirty="0"/>
              <a:t>But to drive this transition and to push further the frontiers of accelerators we need fresh ideas, technology jumps, and (why not!), some change in paradigm.</a:t>
            </a:r>
          </a:p>
          <a:p>
            <a:endParaRPr lang="en-GB" sz="1200" dirty="0"/>
          </a:p>
          <a:p>
            <a:r>
              <a:rPr lang="en-GB" sz="2000" dirty="0"/>
              <a:t>The secret for the success are novel ideas by young people developed in a collaborative environment, jumping across borders between different scientific fields.</a:t>
            </a:r>
          </a:p>
          <a:p>
            <a:endParaRPr lang="en-GB" sz="1200" dirty="0"/>
          </a:p>
          <a:p>
            <a:r>
              <a:rPr lang="en-GB" sz="2000" dirty="0"/>
              <a:t>To achieve these goals, we need multinational research programmes with wide support from governments and scientific communities, but above all…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71AFF2-CE71-4188-96EC-6059B58A7188}"/>
              </a:ext>
            </a:extLst>
          </p:cNvPr>
          <p:cNvSpPr txBox="1"/>
          <p:nvPr/>
        </p:nvSpPr>
        <p:spPr>
          <a:xfrm>
            <a:off x="517237" y="5624763"/>
            <a:ext cx="11240654" cy="55399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sz="3600" dirty="0">
                <a:latin typeface="Broadway" panose="04040905080B02020502" pitchFamily="82" charset="0"/>
              </a:rPr>
              <a:t>Thank you for your attention!        </a:t>
            </a:r>
            <a:r>
              <a:rPr lang="en-GB" dirty="0"/>
              <a:t>maurizio.vretenar@cern.ch</a:t>
            </a:r>
          </a:p>
        </p:txBody>
      </p:sp>
    </p:spTree>
    <p:extLst>
      <p:ext uri="{BB962C8B-B14F-4D97-AF65-F5344CB8AC3E}">
        <p14:creationId xmlns:p14="http://schemas.microsoft.com/office/powerpoint/2010/main" val="194644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28DAFFA2-6D04-42DF-A99E-EB85BE1F412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1961" y="683225"/>
            <a:ext cx="2867085" cy="29158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555360A-3075-451F-9255-BBA180F71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176"/>
            <a:ext cx="12192000" cy="842014"/>
          </a:xfrm>
        </p:spPr>
        <p:txBody>
          <a:bodyPr>
            <a:normAutofit/>
          </a:bodyPr>
          <a:lstStyle/>
          <a:p>
            <a:r>
              <a:rPr lang="en-US" dirty="0"/>
              <a:t>Where does the energy go?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5481E-7C95-4468-9174-2C3CE6D061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43582" y="6182224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EC6FAFE-EFE2-4AD4-BC46-B8379F2EDA16}"/>
              </a:ext>
            </a:extLst>
          </p:cNvPr>
          <p:cNvSpPr txBox="1"/>
          <p:nvPr/>
        </p:nvSpPr>
        <p:spPr>
          <a:xfrm>
            <a:off x="140788" y="814504"/>
            <a:ext cx="8991922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accelerated particle can:</a:t>
            </a:r>
          </a:p>
          <a:p>
            <a:pPr marL="342900" indent="-342900">
              <a:spcBef>
                <a:spcPts val="600"/>
              </a:spcBef>
              <a:buAutoNum type="alphaL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kick an electron out of the atom (</a:t>
            </a:r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ionization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– breaking of molecular bonds, generation of free chemical radicals acting at chemical and molecular level.</a:t>
            </a:r>
          </a:p>
          <a:p>
            <a:pPr marL="342900" indent="-342900">
              <a:spcBef>
                <a:spcPts val="600"/>
              </a:spcBef>
              <a:buAutoNum type="alphaLcParenR"/>
            </a:pPr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Excite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the electron to a higher energy level, that  comes back generating an </a:t>
            </a:r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X-ray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(photon). </a:t>
            </a:r>
          </a:p>
          <a:p>
            <a:pPr marL="342900" indent="-342900">
              <a:spcBef>
                <a:spcPts val="600"/>
              </a:spcBef>
              <a:buAutoNum type="alphaL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 </a:t>
            </a:r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deflected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by the nucleus giving energy to the atom -  increase of temperature, etc.</a:t>
            </a:r>
          </a:p>
          <a:p>
            <a:pPr marL="342900" indent="-342900">
              <a:spcBef>
                <a:spcPts val="600"/>
              </a:spcBef>
              <a:buAutoNum type="alphaL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Interact with the </a:t>
            </a:r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nucleus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generating secondary particles (radiation) or breaking/modifying the nucleus.</a:t>
            </a:r>
          </a:p>
          <a:p>
            <a:pPr marL="342900" indent="-342900">
              <a:spcBef>
                <a:spcPts val="600"/>
              </a:spcBef>
              <a:buAutoNum type="alphaLcParenR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Interact with other subatomic particles, generating </a:t>
            </a:r>
            <a:r>
              <a:rPr lang="en-US" b="1" dirty="0">
                <a:solidFill>
                  <a:srgbClr val="7030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particles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F4DCEA-1A12-6743-40AF-65684374CBF2}"/>
              </a:ext>
            </a:extLst>
          </p:cNvPr>
          <p:cNvSpPr txBox="1"/>
          <p:nvPr/>
        </p:nvSpPr>
        <p:spPr>
          <a:xfrm>
            <a:off x="10526677" y="4732272"/>
            <a:ext cx="1124411" cy="130380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36000" tIns="36000" rIns="36000" bIns="36000" rtlCol="0">
            <a:spAutoFit/>
          </a:bodyPr>
          <a:lstStyle/>
          <a:p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Limited to </a:t>
            </a:r>
            <a:r>
              <a:rPr lang="en-GB" sz="1600" b="1" i="1" dirty="0">
                <a:solidFill>
                  <a:schemeClr val="accent5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microscopic quantities</a:t>
            </a: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by the small total energy.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EC2544-AB32-7E20-60B1-5B575A3F8B74}"/>
              </a:ext>
            </a:extLst>
          </p:cNvPr>
          <p:cNvSpPr txBox="1"/>
          <p:nvPr/>
        </p:nvSpPr>
        <p:spPr>
          <a:xfrm>
            <a:off x="262447" y="3585764"/>
            <a:ext cx="6562423" cy="626701"/>
          </a:xfrm>
          <a:prstGeom prst="rect">
            <a:avLst/>
          </a:prstGeom>
          <a:gradFill>
            <a:gsLst>
              <a:gs pos="20000">
                <a:schemeClr val="accent3">
                  <a:lumMod val="110000"/>
                  <a:satMod val="105000"/>
                  <a:tint val="67000"/>
                </a:schemeClr>
              </a:gs>
              <a:gs pos="50000">
                <a:schemeClr val="accent3">
                  <a:lumMod val="105000"/>
                  <a:satMod val="103000"/>
                  <a:tint val="73000"/>
                </a:schemeClr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l"/>
            <a:r>
              <a:rPr lang="en-US" dirty="0"/>
              <a:t>Secondary beams, e.g. X-rays or neutrons, are used in applied science and medicine.</a:t>
            </a:r>
            <a:endParaRPr lang="en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E33806-CEBB-44F7-9D76-53D981A375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302" b="40743"/>
          <a:stretch/>
        </p:blipFill>
        <p:spPr>
          <a:xfrm>
            <a:off x="70535" y="4905293"/>
            <a:ext cx="2914569" cy="7646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EAEAEAC-60CA-4FF1-EC89-E42CA453A29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289" y="5653576"/>
            <a:ext cx="1895252" cy="76463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7029D1-F21A-0E66-02B0-DE438F0DBDB6}"/>
              </a:ext>
            </a:extLst>
          </p:cNvPr>
          <p:cNvSpPr txBox="1"/>
          <p:nvPr/>
        </p:nvSpPr>
        <p:spPr>
          <a:xfrm>
            <a:off x="262447" y="4347820"/>
            <a:ext cx="3552429" cy="5539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72000" tIns="0" rIns="72000" bIns="0" rtlCol="0">
            <a:spAutoFit/>
          </a:bodyPr>
          <a:lstStyle/>
          <a:p>
            <a:pPr algn="l"/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X-rays: </a:t>
            </a:r>
          </a:p>
          <a:p>
            <a:pPr algn="l"/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bremsstrahlung or synchrotron light </a:t>
            </a:r>
            <a:endParaRPr lang="en-CH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7E372D-382B-6924-37F8-DB4529D04B31}"/>
              </a:ext>
            </a:extLst>
          </p:cNvPr>
          <p:cNvSpPr txBox="1"/>
          <p:nvPr/>
        </p:nvSpPr>
        <p:spPr>
          <a:xfrm>
            <a:off x="3935124" y="4351295"/>
            <a:ext cx="2889747" cy="55399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72000" tIns="0" rIns="72000" bIns="0" rtlCol="0">
            <a:spAutoFit/>
          </a:bodyPr>
          <a:lstStyle/>
          <a:p>
            <a:pPr algn="l"/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Neutrons: </a:t>
            </a:r>
          </a:p>
          <a:p>
            <a:pPr algn="l"/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spallation or other reactions  </a:t>
            </a:r>
            <a:endParaRPr lang="en-CH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 descr="A diagram of a molecule&#10;&#10;Description automatically generated with medium confidence">
            <a:extLst>
              <a:ext uri="{FF2B5EF4-FFF2-40B4-BE49-F238E27FC236}">
                <a16:creationId xmlns:a16="http://schemas.microsoft.com/office/drawing/2014/main" id="{45F1E97E-C85C-691D-41BD-B72B00A9AD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314" y="4908877"/>
            <a:ext cx="2803394" cy="13140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DEB184E-23CD-AD98-210C-B28D25A169B5}"/>
              </a:ext>
            </a:extLst>
          </p:cNvPr>
          <p:cNvSpPr txBox="1"/>
          <p:nvPr/>
        </p:nvSpPr>
        <p:spPr>
          <a:xfrm>
            <a:off x="7016781" y="3576964"/>
            <a:ext cx="4772265" cy="626701"/>
          </a:xfrm>
          <a:prstGeom prst="rect">
            <a:avLst/>
          </a:prstGeom>
          <a:gradFill>
            <a:gsLst>
              <a:gs pos="20000">
                <a:schemeClr val="accent3">
                  <a:lumMod val="110000"/>
                  <a:satMod val="105000"/>
                  <a:tint val="67000"/>
                </a:schemeClr>
              </a:gs>
              <a:gs pos="50000">
                <a:schemeClr val="accent3">
                  <a:lumMod val="105000"/>
                  <a:satMod val="103000"/>
                  <a:tint val="73000"/>
                </a:schemeClr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108000" tIns="36000" rIns="108000" bIns="36000" rtlCol="0">
            <a:spAutoFit/>
          </a:bodyPr>
          <a:lstStyle/>
          <a:p>
            <a:pPr algn="l"/>
            <a:r>
              <a:rPr lang="en-US" dirty="0"/>
              <a:t>Particle-driven chemical processes are used for medicine and environment.</a:t>
            </a:r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2A9167F-84EC-938E-FE90-481F65E32B98}"/>
              </a:ext>
            </a:extLst>
          </p:cNvPr>
          <p:cNvSpPr txBox="1"/>
          <p:nvPr/>
        </p:nvSpPr>
        <p:spPr>
          <a:xfrm>
            <a:off x="7016781" y="4351295"/>
            <a:ext cx="2045676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0" rIns="72000" bIns="0" rtlCol="0">
            <a:spAutoFit/>
          </a:bodyPr>
          <a:lstStyle/>
          <a:p>
            <a:pPr algn="l"/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Penetration depth dependent on beam energy (Bragg peak)</a:t>
            </a:r>
            <a:endParaRPr lang="en-CH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53ACB59-A5CE-F626-A0FE-E843984A35B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5998" y="5334312"/>
            <a:ext cx="1421822" cy="112370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565D0E8-BC9D-134C-5BE3-347317DEDD65}"/>
              </a:ext>
            </a:extLst>
          </p:cNvPr>
          <p:cNvSpPr txBox="1"/>
          <p:nvPr/>
        </p:nvSpPr>
        <p:spPr>
          <a:xfrm>
            <a:off x="9254366" y="4355685"/>
            <a:ext cx="2534680" cy="2769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72000" tIns="0" rIns="72000" bIns="0" rtlCol="0">
            <a:spAutoFit/>
          </a:bodyPr>
          <a:lstStyle/>
          <a:p>
            <a:pPr algn="l"/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Break molecules or DNA</a:t>
            </a:r>
            <a:endParaRPr lang="en-CH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2" name="Picture 21" descr="A diagram of a dna cluster&#10;&#10;Description automatically generated">
            <a:extLst>
              <a:ext uri="{FF2B5EF4-FFF2-40B4-BE49-F238E27FC236}">
                <a16:creationId xmlns:a16="http://schemas.microsoft.com/office/drawing/2014/main" id="{C8D95C67-D560-95CD-5B99-FF0B5714C8C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8940" t="36228" r="26205" b="5334"/>
          <a:stretch/>
        </p:blipFill>
        <p:spPr>
          <a:xfrm>
            <a:off x="9309269" y="4768974"/>
            <a:ext cx="943856" cy="123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235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5267" y="880687"/>
            <a:ext cx="1480144" cy="21004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429" y="1226565"/>
            <a:ext cx="3101490" cy="121512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48434" y="606003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Montserrat" panose="00000500000000000000" pitchFamily="2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Montserrat" panose="00000500000000000000" pitchFamily="2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02946" y="1165811"/>
            <a:ext cx="2655270" cy="132343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Particles can break and modify the nucleus, generating new atomic elements and transforming </a:t>
            </a:r>
            <a:r>
              <a:rPr lang="en-US" sz="1600" dirty="0">
                <a:solidFill>
                  <a:srgbClr val="000000"/>
                </a:solidFill>
                <a:latin typeface="Montserrat"/>
              </a:rPr>
              <a:t>matter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01086" y="1577774"/>
            <a:ext cx="1645171" cy="132343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Transforming matter, the dream of ancient alchemists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9CFFC5-32CB-41AB-BA79-93F64614936A}"/>
              </a:ext>
            </a:extLst>
          </p:cNvPr>
          <p:cNvSpPr txBox="1"/>
          <p:nvPr/>
        </p:nvSpPr>
        <p:spPr>
          <a:xfrm>
            <a:off x="4704940" y="3633247"/>
            <a:ext cx="2655270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In high-energy collisions, energy can generate new particles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80DC1F-F23D-4B61-AE0C-578383228B1B}"/>
              </a:ext>
            </a:extLst>
          </p:cNvPr>
          <p:cNvSpPr txBox="1"/>
          <p:nvPr/>
        </p:nvSpPr>
        <p:spPr>
          <a:xfrm>
            <a:off x="4714837" y="3122884"/>
            <a:ext cx="1336797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E = m c</a:t>
            </a:r>
            <a:r>
              <a:rPr kumimoji="0" lang="en-GB" sz="20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C465DE0-413B-4093-BEC1-40957C419A6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088" y="3122884"/>
            <a:ext cx="1155762" cy="134468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2A6CE71-1742-4544-96E0-A525EE14565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72" y="3122109"/>
            <a:ext cx="2457424" cy="1433497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64CCEA0E-EADD-4CAA-9AAD-F5A54FB0C297}"/>
              </a:ext>
            </a:extLst>
          </p:cNvPr>
          <p:cNvSpPr/>
          <p:nvPr/>
        </p:nvSpPr>
        <p:spPr>
          <a:xfrm>
            <a:off x="7714137" y="1447321"/>
            <a:ext cx="269522" cy="658062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D1F56287-74A7-4CCB-8AED-4B7313AAB818}"/>
              </a:ext>
            </a:extLst>
          </p:cNvPr>
          <p:cNvSpPr/>
          <p:nvPr/>
        </p:nvSpPr>
        <p:spPr>
          <a:xfrm>
            <a:off x="7776880" y="3430074"/>
            <a:ext cx="258618" cy="658062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EF9BD1-AB17-4519-AEE5-CB84F7D1847B}"/>
              </a:ext>
            </a:extLst>
          </p:cNvPr>
          <p:cNvSpPr txBox="1"/>
          <p:nvPr/>
        </p:nvSpPr>
        <p:spPr>
          <a:xfrm>
            <a:off x="250247" y="863612"/>
            <a:ext cx="4037965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1.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dream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of NUCLEAR PHYSICS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92F6A1-B4DE-49AD-97E7-4CF033D17091}"/>
              </a:ext>
            </a:extLst>
          </p:cNvPr>
          <p:cNvSpPr txBox="1"/>
          <p:nvPr/>
        </p:nvSpPr>
        <p:spPr>
          <a:xfrm>
            <a:off x="349727" y="2776426"/>
            <a:ext cx="4082849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2. The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dream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of PARTICLE PHYSICS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303562-5E00-EB04-5A85-E7F091C67B2B}"/>
              </a:ext>
            </a:extLst>
          </p:cNvPr>
          <p:cNvSpPr txBox="1"/>
          <p:nvPr/>
        </p:nvSpPr>
        <p:spPr>
          <a:xfrm>
            <a:off x="8220661" y="4679520"/>
            <a:ext cx="3325596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The </a:t>
            </a:r>
            <a:r>
              <a:rPr lang="en-GB" sz="1600" dirty="0">
                <a:solidFill>
                  <a:srgbClr val="000000"/>
                </a:solidFill>
                <a:latin typeface="Montserrat"/>
              </a:rPr>
              <a:t>magic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of creating matter</a:t>
            </a:r>
          </a:p>
        </p:txBody>
      </p:sp>
      <p:pic>
        <p:nvPicPr>
          <p:cNvPr id="8" name="Picture 7" descr="A painting of a person and person&#10;&#10;Description automatically generated">
            <a:extLst>
              <a:ext uri="{FF2B5EF4-FFF2-40B4-BE49-F238E27FC236}">
                <a16:creationId xmlns:a16="http://schemas.microsoft.com/office/drawing/2014/main" id="{2C329FAE-F8CF-B87E-DD2C-A408AA320B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8772" y="3109618"/>
            <a:ext cx="3124200" cy="14668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20845B3-DE04-64D6-18ED-2B0828C29845}"/>
              </a:ext>
            </a:extLst>
          </p:cNvPr>
          <p:cNvSpPr txBox="1"/>
          <p:nvPr/>
        </p:nvSpPr>
        <p:spPr>
          <a:xfrm>
            <a:off x="297888" y="4940713"/>
            <a:ext cx="3056927" cy="27699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0" tIns="0" rIns="0" bIns="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3. The </a:t>
            </a:r>
            <a:r>
              <a:rPr kumimoji="0" lang="fr-CH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dream</a:t>
            </a: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 of MEDICINE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818B37-7D78-867E-4A2D-147926A73062}"/>
              </a:ext>
            </a:extLst>
          </p:cNvPr>
          <p:cNvSpPr txBox="1"/>
          <p:nvPr/>
        </p:nvSpPr>
        <p:spPr>
          <a:xfrm>
            <a:off x="10211475" y="5305521"/>
            <a:ext cx="1825803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The dream of observing and curing the body without blood</a:t>
            </a:r>
          </a:p>
        </p:txBody>
      </p:sp>
      <p:pic>
        <p:nvPicPr>
          <p:cNvPr id="25" name="Picture 24" descr="A diagram of a human body&#10;&#10;Description automatically generated">
            <a:extLst>
              <a:ext uri="{FF2B5EF4-FFF2-40B4-BE49-F238E27FC236}">
                <a16:creationId xmlns:a16="http://schemas.microsoft.com/office/drawing/2014/main" id="{859A41BC-80ED-4D71-B7F8-EB6579DE074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1866" y="4885999"/>
            <a:ext cx="2288870" cy="144484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B708146-BEA8-40FF-1ABE-9E5A4F92D6A3}"/>
              </a:ext>
            </a:extLst>
          </p:cNvPr>
          <p:cNvSpPr txBox="1"/>
          <p:nvPr/>
        </p:nvSpPr>
        <p:spPr>
          <a:xfrm>
            <a:off x="163275" y="5356886"/>
            <a:ext cx="3405241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Particles deposit energy at a well-defined depth without damaging surrounding tissues.</a:t>
            </a:r>
          </a:p>
        </p:txBody>
      </p:sp>
      <p:pic>
        <p:nvPicPr>
          <p:cNvPr id="28" name="Picture 27" descr="X-ray of a hand with a ring on it&#10;&#10;Description automatically generated">
            <a:extLst>
              <a:ext uri="{FF2B5EF4-FFF2-40B4-BE49-F238E27FC236}">
                <a16:creationId xmlns:a16="http://schemas.microsoft.com/office/drawing/2014/main" id="{F3E998A5-8697-C541-E97E-EBF7354031D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5845" y="4909191"/>
            <a:ext cx="614736" cy="963086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172E349-309B-9503-D687-CB3E7C1E0F9C}"/>
              </a:ext>
            </a:extLst>
          </p:cNvPr>
          <p:cNvSpPr txBox="1"/>
          <p:nvPr/>
        </p:nvSpPr>
        <p:spPr>
          <a:xfrm>
            <a:off x="6101016" y="5138314"/>
            <a:ext cx="1555583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rPr>
              <a:t>Treatment and imaging using accelerators</a:t>
            </a:r>
          </a:p>
        </p:txBody>
      </p:sp>
      <p:pic>
        <p:nvPicPr>
          <p:cNvPr id="31" name="Picture 30" descr="A person and person holding a sign&#10;&#10;Description automatically generated">
            <a:extLst>
              <a:ext uri="{FF2B5EF4-FFF2-40B4-BE49-F238E27FC236}">
                <a16:creationId xmlns:a16="http://schemas.microsoft.com/office/drawing/2014/main" id="{B57A36E2-7642-AB89-0240-76F78EC96DA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56713" y="4951034"/>
            <a:ext cx="1992596" cy="1434528"/>
          </a:xfrm>
          <a:prstGeom prst="rect">
            <a:avLst/>
          </a:prstGeom>
        </p:spPr>
      </p:pic>
      <p:sp>
        <p:nvSpPr>
          <p:cNvPr id="32" name="Arrow: Right 31">
            <a:extLst>
              <a:ext uri="{FF2B5EF4-FFF2-40B4-BE49-F238E27FC236}">
                <a16:creationId xmlns:a16="http://schemas.microsoft.com/office/drawing/2014/main" id="{2A55FE35-621C-613F-8DE4-260B9F4A79F4}"/>
              </a:ext>
            </a:extLst>
          </p:cNvPr>
          <p:cNvSpPr/>
          <p:nvPr/>
        </p:nvSpPr>
        <p:spPr>
          <a:xfrm>
            <a:off x="7776880" y="5343520"/>
            <a:ext cx="258618" cy="658062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ontserrat"/>
              <a:ea typeface="+mn-ea"/>
              <a:cs typeface="+mn-cs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031088A5-34D9-347A-8C04-2AFE9A754788}"/>
              </a:ext>
            </a:extLst>
          </p:cNvPr>
          <p:cNvSpPr txBox="1">
            <a:spLocks/>
          </p:cNvSpPr>
          <p:nvPr/>
        </p:nvSpPr>
        <p:spPr>
          <a:xfrm>
            <a:off x="0" y="-8502"/>
            <a:ext cx="12192000" cy="707887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 anchor="ctr" anchorCtr="0">
            <a:normAutofit/>
          </a:bodyPr>
          <a:lstStyle>
            <a:lvl1pPr marL="3600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000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Accelerators can fulfil old human dreams</a:t>
            </a:r>
          </a:p>
        </p:txBody>
      </p:sp>
    </p:spTree>
    <p:extLst>
      <p:ext uri="{BB962C8B-B14F-4D97-AF65-F5344CB8AC3E}">
        <p14:creationId xmlns:p14="http://schemas.microsoft.com/office/powerpoint/2010/main" val="1377582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E8037E70-A8BD-4D0C-8A4C-E6D23B321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4583"/>
          </a:xfrm>
        </p:spPr>
        <p:txBody>
          <a:bodyPr/>
          <a:lstStyle/>
          <a:p>
            <a:r>
              <a:rPr lang="en-GB" dirty="0"/>
              <a:t>Accelerators can precisely deliver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76681"/>
            <a:ext cx="12192000" cy="5104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4332" y="975925"/>
            <a:ext cx="11444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</a:rPr>
              <a:t>A «beam» of accelerated particles is like a small “knife” penetrating into the matter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332" y="4297205"/>
            <a:ext cx="3784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>
                <a:solidFill>
                  <a:srgbClr val="FFFF00"/>
                </a:solidFill>
              </a:rPr>
              <a:t>Particles</a:t>
            </a:r>
            <a:r>
              <a:rPr lang="fr-CH" sz="2000" dirty="0">
                <a:solidFill>
                  <a:srgbClr val="FFFF00"/>
                </a:solidFill>
              </a:rPr>
              <a:t> can </a:t>
            </a:r>
            <a:r>
              <a:rPr lang="fr-CH" sz="2000" dirty="0" err="1">
                <a:solidFill>
                  <a:srgbClr val="FFFF00"/>
                </a:solidFill>
              </a:rPr>
              <a:t>penetrate</a:t>
            </a:r>
            <a:r>
              <a:rPr lang="fr-CH" sz="2000" dirty="0">
                <a:solidFill>
                  <a:srgbClr val="FFFF00"/>
                </a:solidFill>
              </a:rPr>
              <a:t> in </a:t>
            </a:r>
            <a:r>
              <a:rPr lang="fr-CH" sz="2000" dirty="0" err="1">
                <a:solidFill>
                  <a:srgbClr val="FFFF00"/>
                </a:solidFill>
              </a:rPr>
              <a:t>depth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</a:p>
          <a:p>
            <a:r>
              <a:rPr lang="fr-CH" sz="2000" dirty="0">
                <a:solidFill>
                  <a:srgbClr val="FFFF00"/>
                </a:solidFill>
              </a:rPr>
              <a:t>(</a:t>
            </a:r>
            <a:r>
              <a:rPr lang="fr-CH" sz="2000" dirty="0" err="1">
                <a:solidFill>
                  <a:srgbClr val="FFFF00"/>
                </a:solidFill>
              </a:rPr>
              <a:t>different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from</a:t>
            </a:r>
            <a:r>
              <a:rPr lang="fr-CH" sz="2000" dirty="0">
                <a:solidFill>
                  <a:srgbClr val="FFFF00"/>
                </a:solidFill>
              </a:rPr>
              <a:t> lasers!).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15326" y="1405617"/>
            <a:ext cx="26931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</a:rPr>
              <a:t>A particle beam can deliver energy to a very precisely defined area,  interacting with the electrons and with the nucleus.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4332" y="5273433"/>
            <a:ext cx="10979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>
                <a:solidFill>
                  <a:srgbClr val="FFFF00"/>
                </a:solidFill>
              </a:rPr>
              <a:t>Particle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beams</a:t>
            </a:r>
            <a:r>
              <a:rPr lang="fr-CH" sz="2000" dirty="0">
                <a:solidFill>
                  <a:srgbClr val="FFFF00"/>
                </a:solidFill>
              </a:rPr>
              <a:t> are </a:t>
            </a:r>
            <a:r>
              <a:rPr lang="fr-CH" sz="2000" dirty="0" err="1">
                <a:solidFill>
                  <a:srgbClr val="FFFF00"/>
                </a:solidFill>
              </a:rPr>
              <a:t>used</a:t>
            </a:r>
            <a:r>
              <a:rPr lang="fr-CH" sz="2000" dirty="0">
                <a:solidFill>
                  <a:srgbClr val="FFFF00"/>
                </a:solidFill>
              </a:rPr>
              <a:t> in </a:t>
            </a:r>
            <a:r>
              <a:rPr lang="fr-CH" sz="2000" dirty="0" err="1">
                <a:solidFill>
                  <a:srgbClr val="FFFF00"/>
                </a:solidFill>
              </a:rPr>
              <a:t>medical</a:t>
            </a:r>
            <a:r>
              <a:rPr lang="fr-CH" sz="2000" dirty="0">
                <a:solidFill>
                  <a:srgbClr val="FFFF00"/>
                </a:solidFill>
              </a:rPr>
              <a:t> and </a:t>
            </a:r>
            <a:r>
              <a:rPr lang="fr-CH" sz="2000" dirty="0" err="1">
                <a:solidFill>
                  <a:srgbClr val="FFFF00"/>
                </a:solidFill>
              </a:rPr>
              <a:t>industrial</a:t>
            </a:r>
            <a:r>
              <a:rPr lang="fr-CH" sz="2000" dirty="0">
                <a:solidFill>
                  <a:srgbClr val="FFFF00"/>
                </a:solidFill>
              </a:rPr>
              <a:t> applications,</a:t>
            </a:r>
          </a:p>
          <a:p>
            <a:r>
              <a:rPr lang="fr-CH" sz="2000" dirty="0">
                <a:solidFill>
                  <a:srgbClr val="FFFF00"/>
                </a:solidFill>
              </a:rPr>
              <a:t>e.g. to cure cancer, </a:t>
            </a:r>
            <a:r>
              <a:rPr lang="fr-CH" sz="2000" dirty="0" err="1">
                <a:solidFill>
                  <a:srgbClr val="FFFF00"/>
                </a:solidFill>
              </a:rPr>
              <a:t>delivering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their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energy</a:t>
            </a:r>
            <a:r>
              <a:rPr lang="fr-CH" sz="2000" dirty="0">
                <a:solidFill>
                  <a:srgbClr val="FFFF00"/>
                </a:solidFill>
              </a:rPr>
              <a:t> at a </a:t>
            </a:r>
            <a:r>
              <a:rPr lang="fr-CH" sz="2000" dirty="0" err="1">
                <a:solidFill>
                  <a:srgbClr val="FFFF00"/>
                </a:solidFill>
              </a:rPr>
              <a:t>well-defined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depth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inside</a:t>
            </a:r>
            <a:r>
              <a:rPr lang="fr-CH" sz="2000" dirty="0">
                <a:solidFill>
                  <a:srgbClr val="FFFF00"/>
                </a:solidFill>
              </a:rPr>
              <a:t> the body (Bragg </a:t>
            </a:r>
            <a:r>
              <a:rPr lang="fr-CH" sz="2000" dirty="0" err="1">
                <a:solidFill>
                  <a:srgbClr val="FFFF00"/>
                </a:solidFill>
              </a:rPr>
              <a:t>peak</a:t>
            </a:r>
            <a:r>
              <a:rPr lang="fr-CH" sz="2000" dirty="0">
                <a:solidFill>
                  <a:srgbClr val="FFFF00"/>
                </a:solidFill>
              </a:rPr>
              <a:t>) </a:t>
            </a:r>
            <a:endParaRPr lang="en-GB" sz="2000" dirty="0">
              <a:solidFill>
                <a:srgbClr val="FFFF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81872E-721E-43CE-8C20-E953292E5DA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7779" y="3521511"/>
            <a:ext cx="2528252" cy="19981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45A402-078C-8139-31A9-87C77634DEB4}"/>
              </a:ext>
            </a:extLst>
          </p:cNvPr>
          <p:cNvSpPr txBox="1"/>
          <p:nvPr/>
        </p:nvSpPr>
        <p:spPr>
          <a:xfrm>
            <a:off x="452847" y="6021820"/>
            <a:ext cx="977299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i="1" dirty="0"/>
              <a:t>Lasers and accelerators have comparable peak energy densities, but different interactions and penetration  </a:t>
            </a:r>
          </a:p>
        </p:txBody>
      </p:sp>
    </p:spTree>
    <p:extLst>
      <p:ext uri="{BB962C8B-B14F-4D97-AF65-F5344CB8AC3E}">
        <p14:creationId xmlns:p14="http://schemas.microsoft.com/office/powerpoint/2010/main" val="4030320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CD3C79-3EE4-4970-A422-14B5A2792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367" y="2065867"/>
            <a:ext cx="6620686" cy="39677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0E8ACD-E5F1-4C89-AEA9-EAD8043DD275}"/>
              </a:ext>
            </a:extLst>
          </p:cNvPr>
          <p:cNvSpPr txBox="1"/>
          <p:nvPr/>
        </p:nvSpPr>
        <p:spPr>
          <a:xfrm>
            <a:off x="960030" y="4190845"/>
            <a:ext cx="3404580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dirty="0"/>
              <a:t>How old are particle accelerators?</a:t>
            </a:r>
          </a:p>
          <a:p>
            <a:pPr algn="l"/>
            <a:r>
              <a:rPr lang="en-GB" sz="2400" dirty="0"/>
              <a:t>How does their technology evolve?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034" y="1055325"/>
            <a:ext cx="5167475" cy="1178828"/>
          </a:xfrm>
        </p:spPr>
        <p:txBody>
          <a:bodyPr/>
          <a:lstStyle/>
          <a:p>
            <a:r>
              <a:rPr lang="en-GB" dirty="0"/>
              <a:t>Innovation in Particle Accelerators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222D18-CFA6-56AF-4F53-832A89D095F6}"/>
              </a:ext>
            </a:extLst>
          </p:cNvPr>
          <p:cNvSpPr txBox="1"/>
          <p:nvPr/>
        </p:nvSpPr>
        <p:spPr>
          <a:xfrm>
            <a:off x="9702492" y="5984612"/>
            <a:ext cx="21169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Elwood Smith, NYT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954396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06476"/>
          </a:xfrm>
        </p:spPr>
        <p:txBody>
          <a:bodyPr/>
          <a:lstStyle/>
          <a:p>
            <a:r>
              <a:rPr lang="en-GB" sz="4000" dirty="0"/>
              <a:t>Modern particle accelerators are 97 years old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82840" y="986603"/>
            <a:ext cx="9845767" cy="917392"/>
          </a:xfrm>
          <a:ln>
            <a:solidFill>
              <a:schemeClr val="accent2">
                <a:alpha val="92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72000" tIns="36000" rIns="72000" bIns="36000">
            <a:normAutofit lnSpcReduction="10000"/>
          </a:bodyPr>
          <a:lstStyle/>
          <a:p>
            <a:pPr marL="72000">
              <a:spcBef>
                <a:spcPts val="600"/>
              </a:spcBef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1928 a PhD Thesis introduced the basic concept of modern particle accelerators,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using periodic acceleration provided by electric fields at Radio-Frequency (RF).</a:t>
            </a:r>
          </a:p>
          <a:p>
            <a:pPr marL="72000">
              <a:spcBef>
                <a:spcPts val="600"/>
              </a:spcBef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major step from the previous DC (constant voltage) acceleration, limited to few MeV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10" descr="wideroe"/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839" y="3000073"/>
            <a:ext cx="4677915" cy="3096344"/>
          </a:xfrm>
          <a:prstGeom prst="rect">
            <a:avLst/>
          </a:prstGeom>
          <a:noFill/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82839" y="1998997"/>
            <a:ext cx="9845767" cy="83099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Rolf </a:t>
            </a:r>
            <a:r>
              <a:rPr lang="en-GB" sz="2000" b="1" dirty="0" err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Widerøe’s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PhD thesis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1928, University of Aachen – 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was 26 years old!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Acceleration of potassium ions 1+ with 25kV of RF at 1 MHz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 50 keV acceleration </a:t>
            </a:r>
            <a:r>
              <a:rPr lang="en-US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an 88 cm long glass tube) “at a cost of four to five hundred marks”, less than 2’000 € today!</a:t>
            </a:r>
            <a:endParaRPr lang="en-US" sz="14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ymbol" pitchFamily="18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99819" y="3265346"/>
            <a:ext cx="70691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use of Radio-Frequency </a:t>
            </a:r>
            <a:r>
              <a:rPr lang="en-US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technology </a:t>
            </a:r>
            <a:r>
              <a: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(at the time limited to 1-2 MHz)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→ marrying </a:t>
            </a:r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radio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technology and </a:t>
            </a:r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accelerators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Acceleration in a sequence of gaps separated by tubes → invention of periodic acceleration.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GB" u="sng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complete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itchFamily="18" charset="2"/>
              </a:rPr>
              <a:t> accelerator: ion source, RF accelerator, detector, in vacuum.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28005" y="806477"/>
            <a:ext cx="1675596" cy="2471380"/>
          </a:xfrm>
          <a:prstGeom prst="rect">
            <a:avLst/>
          </a:prstGeom>
        </p:spPr>
      </p:pic>
      <p:sp>
        <p:nvSpPr>
          <p:cNvPr id="12" name="Line Callout 1 11"/>
          <p:cNvSpPr/>
          <p:nvPr/>
        </p:nvSpPr>
        <p:spPr>
          <a:xfrm>
            <a:off x="1189053" y="6268971"/>
            <a:ext cx="720080" cy="359747"/>
          </a:xfrm>
          <a:prstGeom prst="borderCallout1">
            <a:avLst>
              <a:gd name="adj1" fmla="val -2990"/>
              <a:gd name="adj2" fmla="val 47053"/>
              <a:gd name="adj3" fmla="val -585146"/>
              <a:gd name="adj4" fmla="val 73419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303030"/>
                </a:solidFill>
              </a:rPr>
              <a:t>Ion source</a:t>
            </a:r>
            <a:endParaRPr lang="en-GB" sz="1200" dirty="0">
              <a:solidFill>
                <a:srgbClr val="303030"/>
              </a:solidFill>
            </a:endParaRPr>
          </a:p>
        </p:txBody>
      </p:sp>
      <p:sp>
        <p:nvSpPr>
          <p:cNvPr id="13" name="Line Callout 1 12"/>
          <p:cNvSpPr/>
          <p:nvPr/>
        </p:nvSpPr>
        <p:spPr>
          <a:xfrm>
            <a:off x="2079545" y="6191420"/>
            <a:ext cx="1080854" cy="530055"/>
          </a:xfrm>
          <a:prstGeom prst="borderCallout1">
            <a:avLst>
              <a:gd name="adj1" fmla="val -2990"/>
              <a:gd name="adj2" fmla="val 11718"/>
              <a:gd name="adj3" fmla="val -413470"/>
              <a:gd name="adj4" fmla="val 3154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303030"/>
                </a:solidFill>
              </a:rPr>
              <a:t>Accelerating tube at</a:t>
            </a:r>
          </a:p>
          <a:p>
            <a:pPr algn="ctr"/>
            <a:r>
              <a:rPr lang="en-US" sz="1200" dirty="0">
                <a:solidFill>
                  <a:srgbClr val="303030"/>
                </a:solidFill>
              </a:rPr>
              <a:t>V=V</a:t>
            </a:r>
            <a:r>
              <a:rPr lang="en-US" sz="1200" baseline="-25000" dirty="0">
                <a:solidFill>
                  <a:srgbClr val="303030"/>
                </a:solidFill>
              </a:rPr>
              <a:t>0</a:t>
            </a:r>
            <a:r>
              <a:rPr lang="en-US" sz="1200" dirty="0">
                <a:solidFill>
                  <a:srgbClr val="303030"/>
                </a:solidFill>
              </a:rPr>
              <a:t>sin</a:t>
            </a:r>
            <a:r>
              <a:rPr lang="en-US" sz="1200" dirty="0">
                <a:solidFill>
                  <a:srgbClr val="303030"/>
                </a:solidFill>
                <a:latin typeface="Symbol" panose="05050102010706020507" pitchFamily="18" charset="2"/>
              </a:rPr>
              <a:t>w</a:t>
            </a:r>
            <a:r>
              <a:rPr lang="en-US" sz="1200" dirty="0">
                <a:solidFill>
                  <a:srgbClr val="303030"/>
                </a:solidFill>
              </a:rPr>
              <a:t>t</a:t>
            </a:r>
            <a:endParaRPr lang="en-GB" sz="1200" dirty="0">
              <a:solidFill>
                <a:srgbClr val="303030"/>
              </a:solidFill>
            </a:endParaRPr>
          </a:p>
        </p:txBody>
      </p:sp>
      <p:sp>
        <p:nvSpPr>
          <p:cNvPr id="14" name="Line Callout 1 13"/>
          <p:cNvSpPr/>
          <p:nvPr/>
        </p:nvSpPr>
        <p:spPr>
          <a:xfrm>
            <a:off x="4193563" y="6182201"/>
            <a:ext cx="769132" cy="359747"/>
          </a:xfrm>
          <a:prstGeom prst="borderCallout1">
            <a:avLst>
              <a:gd name="adj1" fmla="val -2990"/>
              <a:gd name="adj2" fmla="val 11718"/>
              <a:gd name="adj3" fmla="val -597179"/>
              <a:gd name="adj4" fmla="val -75440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303030"/>
                </a:solidFill>
              </a:rPr>
              <a:t>Detector</a:t>
            </a:r>
            <a:endParaRPr lang="en-GB" sz="1200" dirty="0">
              <a:solidFill>
                <a:srgbClr val="303030"/>
              </a:solidFill>
            </a:endParaRPr>
          </a:p>
        </p:txBody>
      </p:sp>
      <p:sp>
        <p:nvSpPr>
          <p:cNvPr id="15" name="Line Callout 1 14"/>
          <p:cNvSpPr/>
          <p:nvPr/>
        </p:nvSpPr>
        <p:spPr>
          <a:xfrm>
            <a:off x="3231427" y="6191419"/>
            <a:ext cx="855712" cy="359747"/>
          </a:xfrm>
          <a:prstGeom prst="borderCallout1">
            <a:avLst>
              <a:gd name="adj1" fmla="val -2990"/>
              <a:gd name="adj2" fmla="val 11718"/>
              <a:gd name="adj3" fmla="val -253949"/>
              <a:gd name="adj4" fmla="val 1238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303030"/>
                </a:solidFill>
              </a:rPr>
              <a:t>RF generator</a:t>
            </a:r>
            <a:endParaRPr lang="en-GB" sz="1200" dirty="0">
              <a:solidFill>
                <a:srgbClr val="303030"/>
              </a:solidFill>
            </a:endParaRPr>
          </a:p>
        </p:txBody>
      </p:sp>
      <p:pic>
        <p:nvPicPr>
          <p:cNvPr id="18" name="Picture 17" descr="Diagram, schematic&#10;&#10;Description automatically generated">
            <a:extLst>
              <a:ext uri="{FF2B5EF4-FFF2-40B4-BE49-F238E27FC236}">
                <a16:creationId xmlns:a16="http://schemas.microsoft.com/office/drawing/2014/main" id="{CE35569C-B2D0-488E-89BF-C0B7E4C72A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6719" y="4854102"/>
            <a:ext cx="5002981" cy="15946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B12E37-DD1E-48C1-84C3-759C14C5C052}"/>
              </a:ext>
            </a:extLst>
          </p:cNvPr>
          <p:cNvSpPr txBox="1"/>
          <p:nvPr/>
        </p:nvSpPr>
        <p:spPr>
          <a:xfrm>
            <a:off x="360117" y="3103378"/>
            <a:ext cx="177337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i="1" dirty="0"/>
              <a:t>(from R. </a:t>
            </a:r>
            <a:r>
              <a:rPr lang="en-GB" sz="1200" i="1" dirty="0" err="1"/>
              <a:t>Wideroe’s</a:t>
            </a:r>
            <a:r>
              <a:rPr lang="en-GB" sz="1200" i="1" dirty="0"/>
              <a:t> thesis)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9EB087-0744-4B45-BAA2-F8205022A1E2}"/>
              </a:ext>
            </a:extLst>
          </p:cNvPr>
          <p:cNvSpPr txBox="1"/>
          <p:nvPr/>
        </p:nvSpPr>
        <p:spPr>
          <a:xfrm>
            <a:off x="9726428" y="6186626"/>
            <a:ext cx="243842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i="1" dirty="0"/>
              <a:t>(image credit: Wikimedia commons)</a:t>
            </a:r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B176AD6C-0967-44D5-A6D7-A7D928885EBD}"/>
              </a:ext>
            </a:extLst>
          </p:cNvPr>
          <p:cNvSpPr/>
          <p:nvPr/>
        </p:nvSpPr>
        <p:spPr>
          <a:xfrm>
            <a:off x="5315363" y="5690857"/>
            <a:ext cx="1659415" cy="214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904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22764"/>
          </a:xfrm>
        </p:spPr>
        <p:txBody>
          <a:bodyPr/>
          <a:lstStyle/>
          <a:p>
            <a:r>
              <a:rPr lang="fr-CH" sz="4000" dirty="0"/>
              <a:t>At the </a:t>
            </a:r>
            <a:r>
              <a:rPr lang="fr-CH" sz="4000" dirty="0" err="1"/>
              <a:t>roots</a:t>
            </a:r>
            <a:r>
              <a:rPr lang="fr-CH" sz="4000" dirty="0"/>
              <a:t> of innovation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97164" y="977085"/>
            <a:ext cx="10280072" cy="2260245"/>
          </a:xfrm>
        </p:spPr>
        <p:txBody>
          <a:bodyPr>
            <a:normAutofit/>
          </a:bodyPr>
          <a:lstStyle/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What were the ingredients of Rolf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Wideröe’s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innovation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was </a:t>
            </a:r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young and curious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PhD student, fresh ideas and time available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was </a:t>
            </a:r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under pressure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complete his thesis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(«necessity is the mother of invention»)</a:t>
            </a:r>
            <a:endParaRPr lang="en-GB" sz="2800" i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was </a:t>
            </a:r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merging information and experience from different fields 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(cross-fertilisation)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was </a:t>
            </a:r>
            <a:r>
              <a:rPr lang="en-GB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going all the way down to practical realisation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«innovate»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245" y="3241403"/>
            <a:ext cx="5454991" cy="263951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96616" y="3934920"/>
            <a:ext cx="2757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Oslo Manual (OECD/Eurostat, 2005), defines innovation as  “the </a:t>
            </a:r>
            <a:r>
              <a:rPr lang="en-GB" u="sng" dirty="0"/>
              <a:t>implementation</a:t>
            </a:r>
            <a:r>
              <a:rPr lang="en-GB" dirty="0"/>
              <a:t> of a new or significantly improved product or process …” </a:t>
            </a:r>
          </a:p>
        </p:txBody>
      </p:sp>
    </p:spTree>
    <p:extLst>
      <p:ext uri="{BB962C8B-B14F-4D97-AF65-F5344CB8AC3E}">
        <p14:creationId xmlns:p14="http://schemas.microsoft.com/office/powerpoint/2010/main" val="2712554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77186</TotalTime>
  <Words>3458</Words>
  <Application>Microsoft Office PowerPoint</Application>
  <PresentationFormat>Widescreen</PresentationFormat>
  <Paragraphs>390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Arial</vt:lpstr>
      <vt:lpstr>Arial Black</vt:lpstr>
      <vt:lpstr>Broadway</vt:lpstr>
      <vt:lpstr>Calibri</vt:lpstr>
      <vt:lpstr>Cambria Math</vt:lpstr>
      <vt:lpstr>Comic Sans MS</vt:lpstr>
      <vt:lpstr>Montserrat</vt:lpstr>
      <vt:lpstr>Script MT Bold</vt:lpstr>
      <vt:lpstr>Symbol</vt:lpstr>
      <vt:lpstr>Tahoma</vt:lpstr>
      <vt:lpstr>Wingdings</vt:lpstr>
      <vt:lpstr>Office Theme</vt:lpstr>
      <vt:lpstr>Particle Accelerators in the XXI Century</vt:lpstr>
      <vt:lpstr>This Seminar</vt:lpstr>
      <vt:lpstr>Accelerators: our door to the subatomic world</vt:lpstr>
      <vt:lpstr>Where does the energy go?</vt:lpstr>
      <vt:lpstr>PowerPoint Presentation</vt:lpstr>
      <vt:lpstr>Accelerators can precisely deliver energy</vt:lpstr>
      <vt:lpstr>Innovation in Particle Accelerators</vt:lpstr>
      <vt:lpstr>Modern particle accelerators are 97 years old </vt:lpstr>
      <vt:lpstr>At the roots of innovation</vt:lpstr>
      <vt:lpstr>Innovation in the particle accelerator field</vt:lpstr>
      <vt:lpstr>Particle Accelerators in 2025</vt:lpstr>
      <vt:lpstr>Multiple challenges for accelerator science</vt:lpstr>
      <vt:lpstr>Accelerators in transition – for science and for society</vt:lpstr>
      <vt:lpstr>The big challenges for accelerator science</vt:lpstr>
      <vt:lpstr>Multiples challenges for accelerator R&amp;D</vt:lpstr>
      <vt:lpstr>Increasing energy efficiency</vt:lpstr>
      <vt:lpstr>Economic sustainability and innovation</vt:lpstr>
      <vt:lpstr>Reducing environmental footprint: smaller accelerators</vt:lpstr>
      <vt:lpstr>The magnetic field frontier in superconducting magnets</vt:lpstr>
      <vt:lpstr>The electric field frontier – superconducting cavities</vt:lpstr>
      <vt:lpstr>The electric field frontier – normal conducting cavities</vt:lpstr>
      <vt:lpstr>New acceleration techniques using lasers and plasmas</vt:lpstr>
      <vt:lpstr>A plasma-based linear collider?</vt:lpstr>
      <vt:lpstr>Other options for high energy: muon collider</vt:lpstr>
      <vt:lpstr>Accelerators for society</vt:lpstr>
      <vt:lpstr>Accelerators for medicine and industry</vt:lpstr>
      <vt:lpstr>Particle accelerators: a formidable tool for medicine</vt:lpstr>
      <vt:lpstr>Treating cancer with particle beams</vt:lpstr>
      <vt:lpstr>Environmental applications of accelerators</vt:lpstr>
      <vt:lpstr>Accelerators for art</vt:lpstr>
      <vt:lpstr>Some conclusions - at the roots of innovation</vt:lpstr>
      <vt:lpstr>Some final words…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Next Ion Medical Machine Study: towards a new generation of accelerators for cancer therapy</dc:title>
  <dc:creator>Maurizio Vretenar</dc:creator>
  <cp:lastModifiedBy>Maurizio Vretenar</cp:lastModifiedBy>
  <cp:revision>1341</cp:revision>
  <dcterms:created xsi:type="dcterms:W3CDTF">2020-10-05T08:58:48Z</dcterms:created>
  <dcterms:modified xsi:type="dcterms:W3CDTF">2025-01-13T12:17:39Z</dcterms:modified>
</cp:coreProperties>
</file>