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759" r:id="rId2"/>
    <p:sldId id="280" r:id="rId3"/>
    <p:sldId id="259" r:id="rId4"/>
    <p:sldId id="760" r:id="rId5"/>
    <p:sldId id="260" r:id="rId6"/>
    <p:sldId id="281" r:id="rId7"/>
    <p:sldId id="261" r:id="rId8"/>
    <p:sldId id="262" r:id="rId9"/>
    <p:sldId id="263" r:id="rId10"/>
    <p:sldId id="264" r:id="rId11"/>
    <p:sldId id="282" r:id="rId12"/>
    <p:sldId id="265" r:id="rId13"/>
    <p:sldId id="266" r:id="rId14"/>
    <p:sldId id="283" r:id="rId15"/>
    <p:sldId id="284" r:id="rId16"/>
    <p:sldId id="285" r:id="rId17"/>
    <p:sldId id="267" r:id="rId18"/>
    <p:sldId id="268" r:id="rId19"/>
    <p:sldId id="286" r:id="rId20"/>
    <p:sldId id="287" r:id="rId21"/>
    <p:sldId id="269" r:id="rId22"/>
    <p:sldId id="270" r:id="rId23"/>
    <p:sldId id="761" r:id="rId24"/>
    <p:sldId id="762" r:id="rId25"/>
    <p:sldId id="271" r:id="rId26"/>
    <p:sldId id="272" r:id="rId27"/>
    <p:sldId id="273" r:id="rId28"/>
    <p:sldId id="274" r:id="rId29"/>
    <p:sldId id="288" r:id="rId30"/>
    <p:sldId id="275" r:id="rId31"/>
    <p:sldId id="276" r:id="rId32"/>
    <p:sldId id="289" r:id="rId33"/>
    <p:sldId id="277" r:id="rId34"/>
    <p:sldId id="928" r:id="rId35"/>
    <p:sldId id="734" r:id="rId36"/>
    <p:sldId id="930" r:id="rId37"/>
    <p:sldId id="278" r:id="rId38"/>
    <p:sldId id="290" r:id="rId39"/>
    <p:sldId id="279" r:id="rId4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7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5DAB4-C27B-45A7-8D11-A2191301CBEF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531CB-0E4D-4518-87BA-EC5FD63106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34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915AA-5741-4A46-BF82-1BDF490272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49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F81F7-2E37-4EE7-AC85-DE8237759AA9}" type="slidenum">
              <a:rPr lang="it-IT"/>
              <a:pPr/>
              <a:t>32</a:t>
            </a:fld>
            <a:endParaRPr lang="it-IT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81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3166A9-05C2-4D9A-BAB7-D899029B5E95}" type="slidenum">
              <a:rPr lang="it-IT"/>
              <a:pPr/>
              <a:t>35</a:t>
            </a:fld>
            <a:endParaRPr lang="it-IT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866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34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87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74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25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42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23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806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27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07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535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30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A3A6-A0F4-491C-BBB4-56E65CAAB386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B760F-3CF7-4752-AB2A-74E9CE381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8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4.jpg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9.w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25.wmf"/><Relationship Id="rId10" Type="http://schemas.openxmlformats.org/officeDocument/2006/relationships/image" Target="../media/image28.wmf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38.wmf"/><Relationship Id="rId7" Type="http://schemas.openxmlformats.org/officeDocument/2006/relationships/image" Target="../media/image41.jpeg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11" Type="http://schemas.openxmlformats.org/officeDocument/2006/relationships/image" Target="../media/image43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47.wmf"/><Relationship Id="rId7" Type="http://schemas.openxmlformats.org/officeDocument/2006/relationships/image" Target="../media/image49.w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5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wmf"/><Relationship Id="rId7" Type="http://schemas.openxmlformats.org/officeDocument/2006/relationships/image" Target="../media/image55.jpeg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wmf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wmf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13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51.wmf"/><Relationship Id="rId3" Type="http://schemas.openxmlformats.org/officeDocument/2006/relationships/oleObject" Target="../embeddings/oleObject32.bin"/><Relationship Id="rId7" Type="http://schemas.openxmlformats.org/officeDocument/2006/relationships/image" Target="../media/image60.jpeg"/><Relationship Id="rId12" Type="http://schemas.openxmlformats.org/officeDocument/2006/relationships/image" Target="../media/image63.wmf"/><Relationship Id="rId17" Type="http://schemas.openxmlformats.org/officeDocument/2006/relationships/oleObject" Target="../embeddings/oleObject29.bin"/><Relationship Id="rId2" Type="http://schemas.openxmlformats.org/officeDocument/2006/relationships/image" Target="../media/image57.png"/><Relationship Id="rId16" Type="http://schemas.openxmlformats.org/officeDocument/2006/relationships/image" Target="../media/image65.wmf"/><Relationship Id="rId20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7.bin"/><Relationship Id="rId10" Type="http://schemas.openxmlformats.org/officeDocument/2006/relationships/image" Target="../media/image62.wmf"/><Relationship Id="rId19" Type="http://schemas.openxmlformats.org/officeDocument/2006/relationships/oleObject" Target="../embeddings/oleObject38.bin"/><Relationship Id="rId4" Type="http://schemas.openxmlformats.org/officeDocument/2006/relationships/image" Target="../media/image58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6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wmf"/><Relationship Id="rId7" Type="http://schemas.openxmlformats.org/officeDocument/2006/relationships/image" Target="../media/image55.jpeg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wmf"/><Relationship Id="rId4" Type="http://schemas.openxmlformats.org/officeDocument/2006/relationships/oleObject" Target="../embeddings/oleObject3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51.wmf"/><Relationship Id="rId3" Type="http://schemas.openxmlformats.org/officeDocument/2006/relationships/oleObject" Target="../embeddings/oleObject32.bin"/><Relationship Id="rId7" Type="http://schemas.openxmlformats.org/officeDocument/2006/relationships/image" Target="../media/image60.jpeg"/><Relationship Id="rId12" Type="http://schemas.openxmlformats.org/officeDocument/2006/relationships/image" Target="../media/image63.wmf"/><Relationship Id="rId17" Type="http://schemas.openxmlformats.org/officeDocument/2006/relationships/oleObject" Target="../embeddings/oleObject29.bin"/><Relationship Id="rId2" Type="http://schemas.openxmlformats.org/officeDocument/2006/relationships/image" Target="../media/image57.png"/><Relationship Id="rId16" Type="http://schemas.openxmlformats.org/officeDocument/2006/relationships/image" Target="../media/image65.wmf"/><Relationship Id="rId20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7.bin"/><Relationship Id="rId10" Type="http://schemas.openxmlformats.org/officeDocument/2006/relationships/image" Target="../media/image62.wmf"/><Relationship Id="rId19" Type="http://schemas.openxmlformats.org/officeDocument/2006/relationships/oleObject" Target="../embeddings/oleObject38.bin"/><Relationship Id="rId4" Type="http://schemas.openxmlformats.org/officeDocument/2006/relationships/image" Target="../media/image58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6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oleObject" Target="../embeddings/oleObject40.bin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80.wmf"/><Relationship Id="rId18" Type="http://schemas.openxmlformats.org/officeDocument/2006/relationships/oleObject" Target="../embeddings/oleObject49.bin"/><Relationship Id="rId3" Type="http://schemas.openxmlformats.org/officeDocument/2006/relationships/image" Target="../media/image75.png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46.bin"/><Relationship Id="rId17" Type="http://schemas.openxmlformats.org/officeDocument/2006/relationships/image" Target="../media/image82.wmf"/><Relationship Id="rId2" Type="http://schemas.openxmlformats.org/officeDocument/2006/relationships/notesSlide" Target="../notesSlides/notesSlide2.xml"/><Relationship Id="rId16" Type="http://schemas.openxmlformats.org/officeDocument/2006/relationships/oleObject" Target="../embeddings/oleObject4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79.wmf"/><Relationship Id="rId5" Type="http://schemas.openxmlformats.org/officeDocument/2006/relationships/image" Target="../media/image76.wmf"/><Relationship Id="rId15" Type="http://schemas.openxmlformats.org/officeDocument/2006/relationships/image" Target="../media/image81.wmf"/><Relationship Id="rId10" Type="http://schemas.openxmlformats.org/officeDocument/2006/relationships/oleObject" Target="../embeddings/oleObject45.bin"/><Relationship Id="rId19" Type="http://schemas.openxmlformats.org/officeDocument/2006/relationships/image" Target="../media/image83.wmf"/><Relationship Id="rId4" Type="http://schemas.openxmlformats.org/officeDocument/2006/relationships/oleObject" Target="../embeddings/oleObject42.bin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4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oleObject" Target="../embeddings/oleObject50.bin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image" Target="../media/image90.jpeg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8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88.w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54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1.wmf"/><Relationship Id="rId7" Type="http://schemas.openxmlformats.org/officeDocument/2006/relationships/image" Target="../media/image93.wmf"/><Relationship Id="rId2" Type="http://schemas.openxmlformats.org/officeDocument/2006/relationships/oleObject" Target="../embeddings/oleObject5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92.wmf"/><Relationship Id="rId4" Type="http://schemas.openxmlformats.org/officeDocument/2006/relationships/oleObject" Target="../embeddings/oleObject57.bin"/><Relationship Id="rId9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13" Type="http://schemas.openxmlformats.org/officeDocument/2006/relationships/image" Target="../media/image103.wmf"/><Relationship Id="rId3" Type="http://schemas.openxmlformats.org/officeDocument/2006/relationships/image" Target="../media/image97.wmf"/><Relationship Id="rId7" Type="http://schemas.openxmlformats.org/officeDocument/2006/relationships/image" Target="../media/image99.wmf"/><Relationship Id="rId12" Type="http://schemas.openxmlformats.org/officeDocument/2006/relationships/oleObject" Target="../embeddings/oleObject63.bin"/><Relationship Id="rId2" Type="http://schemas.openxmlformats.org/officeDocument/2006/relationships/oleObject" Target="../embeddings/oleObject5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102.jpg"/><Relationship Id="rId5" Type="http://schemas.openxmlformats.org/officeDocument/2006/relationships/image" Target="../media/image98.wmf"/><Relationship Id="rId15" Type="http://schemas.openxmlformats.org/officeDocument/2006/relationships/image" Target="../media/image104.wmf"/><Relationship Id="rId10" Type="http://schemas.openxmlformats.org/officeDocument/2006/relationships/image" Target="../media/image101.wmf"/><Relationship Id="rId4" Type="http://schemas.openxmlformats.org/officeDocument/2006/relationships/oleObject" Target="../embeddings/oleObject60.bin"/><Relationship Id="rId9" Type="http://schemas.openxmlformats.org/officeDocument/2006/relationships/oleObject" Target="../embeddings/oleObject62.bin"/><Relationship Id="rId14" Type="http://schemas.openxmlformats.org/officeDocument/2006/relationships/oleObject" Target="../embeddings/oleObject6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oleObject" Target="../embeddings/oleObject65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20296"/>
            <a:ext cx="12192000" cy="224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 the general expression of the transit time factor of an accelerating gap of length L, with constant accelerating field, in which the field is oscillating at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that accelerate particles with relativistic factor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Remembering that the light wavelength in free space is given by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RF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c/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for which value of the accelerating gap length L, T is equal to zero?</a:t>
            </a: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the numerical value of T for L=10 cm,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 GHz and ultra-relativistic electrons (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=1). </a:t>
            </a: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the accelerating voltage as a function of the gap length L assuming an injection phase on crest (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inj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=0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248425" y="94789"/>
            <a:ext cx="573676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1: TRANSIT TIME FACTOR</a:t>
            </a:r>
            <a:endParaRPr lang="it-IT" sz="3000" cap="al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08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909001"/>
            <a:ext cx="1219199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SW cavity is feed by an RF generator with constant power, calculate after how much time the field in the cavity is 90% the field at full regime supposing that the cavity operate at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=1.3 GHz and has an equivalent Q factor of 10000.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95679" y="94789"/>
            <a:ext cx="424225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4: FILLING TIME</a:t>
            </a:r>
            <a:endParaRPr lang="it-IT" sz="3000" cap="al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564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959976" y="-71979"/>
            <a:ext cx="10300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SW CAVITIES : FILLING TIME AND DISSIPATED POWER</a:t>
            </a:r>
            <a:endParaRPr lang="en-US" sz="3600" b="1" baseline="-25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" t="58020" r="4006"/>
          <a:stretch/>
        </p:blipFill>
        <p:spPr>
          <a:xfrm>
            <a:off x="8553065" y="3096668"/>
            <a:ext cx="3154265" cy="1267518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t="58882" r="3031"/>
          <a:stretch/>
        </p:blipFill>
        <p:spPr>
          <a:xfrm>
            <a:off x="5167489" y="4248920"/>
            <a:ext cx="3301438" cy="2467409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9448742" y="887048"/>
            <a:ext cx="1300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Time domain</a:t>
            </a:r>
          </a:p>
        </p:txBody>
      </p:sp>
      <p:sp>
        <p:nvSpPr>
          <p:cNvPr id="45" name="Rettangolo 44"/>
          <p:cNvSpPr/>
          <p:nvPr/>
        </p:nvSpPr>
        <p:spPr>
          <a:xfrm>
            <a:off x="8937754" y="3096669"/>
            <a:ext cx="648072" cy="12782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6" name="Connettore 2 45"/>
          <p:cNvCxnSpPr>
            <a:stCxn id="45" idx="1"/>
          </p:cNvCxnSpPr>
          <p:nvPr/>
        </p:nvCxnSpPr>
        <p:spPr>
          <a:xfrm flipH="1">
            <a:off x="7019086" y="3735803"/>
            <a:ext cx="1918668" cy="6898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o 27"/>
          <p:cNvGrpSpPr/>
          <p:nvPr/>
        </p:nvGrpSpPr>
        <p:grpSpPr>
          <a:xfrm>
            <a:off x="1944533" y="3113840"/>
            <a:ext cx="2758717" cy="2316894"/>
            <a:chOff x="179512" y="4101461"/>
            <a:chExt cx="2304255" cy="1847819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5" t="4671" r="6861" b="52180"/>
            <a:stretch/>
          </p:blipFill>
          <p:spPr>
            <a:xfrm>
              <a:off x="179512" y="4101461"/>
              <a:ext cx="2304255" cy="1847819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783329" y="4425175"/>
              <a:ext cx="1168627" cy="24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 i="1" dirty="0">
                  <a:solidFill>
                    <a:prstClr val="black"/>
                  </a:solidFill>
                  <a:latin typeface="Calibri"/>
                </a:rPr>
                <a:t>FILLING TIME</a:t>
              </a:r>
            </a:p>
          </p:txBody>
        </p:sp>
        <p:graphicFrame>
          <p:nvGraphicFramePr>
            <p:cNvPr id="32" name="Oggetto 31"/>
            <p:cNvGraphicFramePr>
              <a:graphicFrameLocks noChangeAspect="1"/>
            </p:cNvGraphicFramePr>
            <p:nvPr/>
          </p:nvGraphicFramePr>
          <p:xfrm>
            <a:off x="783851" y="4619431"/>
            <a:ext cx="600562" cy="4063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4" imgW="634680" imgH="431640" progId="Equation.3">
                    <p:embed/>
                  </p:oleObj>
                </mc:Choice>
                <mc:Fallback>
                  <p:oleObj name="Equazione" r:id="rId4" imgW="634680" imgH="431640" progId="Equation.3">
                    <p:embed/>
                    <p:pic>
                      <p:nvPicPr>
                        <p:cNvPr id="32" name="Oggetto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3851" y="4619431"/>
                          <a:ext cx="600562" cy="40639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3" name="Connettore 1 42"/>
            <p:cNvCxnSpPr/>
            <p:nvPr/>
          </p:nvCxnSpPr>
          <p:spPr>
            <a:xfrm flipV="1">
              <a:off x="566940" y="4254282"/>
              <a:ext cx="165687" cy="14361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 flipV="1">
              <a:off x="559122" y="4522136"/>
              <a:ext cx="1392834" cy="1151407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CasellaDiTesto 60"/>
          <p:cNvSpPr txBox="1"/>
          <p:nvPr/>
        </p:nvSpPr>
        <p:spPr>
          <a:xfrm>
            <a:off x="8457974" y="5857118"/>
            <a:ext cx="1422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200" b="1" i="1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1200" b="1" i="1" baseline="-25000" dirty="0" err="1">
                <a:solidFill>
                  <a:prstClr val="black"/>
                </a:solidFill>
                <a:latin typeface="Calibri"/>
              </a:rPr>
              <a:t>refl</a:t>
            </a:r>
            <a:r>
              <a:rPr lang="en-US" sz="1200" b="1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to the generator (it that has to be protected!)</a:t>
            </a:r>
          </a:p>
        </p:txBody>
      </p:sp>
      <p:cxnSp>
        <p:nvCxnSpPr>
          <p:cNvPr id="5" name="Connettore 1 4"/>
          <p:cNvCxnSpPr/>
          <p:nvPr/>
        </p:nvCxnSpPr>
        <p:spPr>
          <a:xfrm flipH="1" flipV="1">
            <a:off x="5795087" y="5321295"/>
            <a:ext cx="3356920" cy="4894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8764693" y="4582452"/>
            <a:ext cx="881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="1" i="1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sz="1200" b="1" i="1" baseline="-25000" dirty="0" err="1">
                <a:solidFill>
                  <a:prstClr val="black"/>
                </a:solidFill>
                <a:latin typeface="Calibri"/>
              </a:rPr>
              <a:t>diss</a:t>
            </a:r>
            <a:r>
              <a:rPr lang="en-US" sz="1200" b="1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Calibri"/>
                <a:sym typeface="Symbol"/>
              </a:rPr>
              <a:t>1/Q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4" name="Connettore 1 43"/>
          <p:cNvCxnSpPr>
            <a:endCxn id="41" idx="1"/>
          </p:cNvCxnSpPr>
          <p:nvPr/>
        </p:nvCxnSpPr>
        <p:spPr>
          <a:xfrm>
            <a:off x="8042528" y="4454415"/>
            <a:ext cx="722165" cy="266537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>
            <a:endCxn id="41" idx="1"/>
          </p:cNvCxnSpPr>
          <p:nvPr/>
        </p:nvCxnSpPr>
        <p:spPr>
          <a:xfrm flipV="1">
            <a:off x="8042528" y="4720952"/>
            <a:ext cx="722165" cy="1594159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1 65"/>
          <p:cNvCxnSpPr/>
          <p:nvPr/>
        </p:nvCxnSpPr>
        <p:spPr>
          <a:xfrm>
            <a:off x="6011167" y="4454413"/>
            <a:ext cx="568773" cy="838093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66"/>
          <p:cNvCxnSpPr/>
          <p:nvPr/>
        </p:nvCxnSpPr>
        <p:spPr>
          <a:xfrm flipV="1">
            <a:off x="6168515" y="5292505"/>
            <a:ext cx="411425" cy="90308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uppo 55"/>
          <p:cNvGrpSpPr/>
          <p:nvPr/>
        </p:nvGrpSpPr>
        <p:grpSpPr>
          <a:xfrm>
            <a:off x="745909" y="4854686"/>
            <a:ext cx="851597" cy="734314"/>
            <a:chOff x="35496" y="5709590"/>
            <a:chExt cx="1250425" cy="887762"/>
          </a:xfrm>
        </p:grpSpPr>
        <p:sp>
          <p:nvSpPr>
            <p:cNvPr id="52" name="Corda 51"/>
            <p:cNvSpPr/>
            <p:nvPr/>
          </p:nvSpPr>
          <p:spPr>
            <a:xfrm>
              <a:off x="323528" y="5709591"/>
              <a:ext cx="668070" cy="887761"/>
            </a:xfrm>
            <a:prstGeom prst="chord">
              <a:avLst>
                <a:gd name="adj1" fmla="val 2695371"/>
                <a:gd name="adj2" fmla="val 810741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Ovale 47"/>
            <p:cNvSpPr/>
            <p:nvPr/>
          </p:nvSpPr>
          <p:spPr>
            <a:xfrm>
              <a:off x="323528" y="5709590"/>
              <a:ext cx="668070" cy="8877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ttangolo 52"/>
            <p:cNvSpPr/>
            <p:nvPr/>
          </p:nvSpPr>
          <p:spPr>
            <a:xfrm>
              <a:off x="35496" y="6025752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" name="Rettangolo 52"/>
            <p:cNvSpPr/>
            <p:nvPr/>
          </p:nvSpPr>
          <p:spPr>
            <a:xfrm rot="10800000">
              <a:off x="971600" y="6025989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8" name="Gruppo 67"/>
          <p:cNvGrpSpPr/>
          <p:nvPr/>
        </p:nvGrpSpPr>
        <p:grpSpPr>
          <a:xfrm>
            <a:off x="743928" y="4075358"/>
            <a:ext cx="859886" cy="715586"/>
            <a:chOff x="35496" y="5709590"/>
            <a:chExt cx="1250425" cy="887762"/>
          </a:xfrm>
        </p:grpSpPr>
        <p:sp>
          <p:nvSpPr>
            <p:cNvPr id="69" name="Corda 68"/>
            <p:cNvSpPr/>
            <p:nvPr/>
          </p:nvSpPr>
          <p:spPr>
            <a:xfrm>
              <a:off x="323528" y="5709591"/>
              <a:ext cx="668070" cy="887761"/>
            </a:xfrm>
            <a:prstGeom prst="chord">
              <a:avLst>
                <a:gd name="adj1" fmla="val 843192"/>
                <a:gd name="adj2" fmla="val 1000333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Ovale 69"/>
            <p:cNvSpPr/>
            <p:nvPr/>
          </p:nvSpPr>
          <p:spPr>
            <a:xfrm>
              <a:off x="323528" y="5709590"/>
              <a:ext cx="668070" cy="8877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Rettangolo 52"/>
            <p:cNvSpPr/>
            <p:nvPr/>
          </p:nvSpPr>
          <p:spPr>
            <a:xfrm>
              <a:off x="35496" y="6025752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Rettangolo 52"/>
            <p:cNvSpPr/>
            <p:nvPr/>
          </p:nvSpPr>
          <p:spPr>
            <a:xfrm rot="10800000">
              <a:off x="971600" y="6025989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73" name="Gruppo 72"/>
          <p:cNvGrpSpPr/>
          <p:nvPr/>
        </p:nvGrpSpPr>
        <p:grpSpPr>
          <a:xfrm>
            <a:off x="754178" y="3272764"/>
            <a:ext cx="851596" cy="730021"/>
            <a:chOff x="35496" y="5709590"/>
            <a:chExt cx="1250425" cy="887762"/>
          </a:xfrm>
        </p:grpSpPr>
        <p:sp>
          <p:nvSpPr>
            <p:cNvPr id="74" name="Corda 73"/>
            <p:cNvSpPr/>
            <p:nvPr/>
          </p:nvSpPr>
          <p:spPr>
            <a:xfrm>
              <a:off x="323528" y="5709591"/>
              <a:ext cx="668070" cy="887761"/>
            </a:xfrm>
            <a:prstGeom prst="chord">
              <a:avLst>
                <a:gd name="adj1" fmla="val 19288652"/>
                <a:gd name="adj2" fmla="val 1309306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5" name="Ovale 74"/>
            <p:cNvSpPr/>
            <p:nvPr/>
          </p:nvSpPr>
          <p:spPr>
            <a:xfrm>
              <a:off x="323528" y="5709590"/>
              <a:ext cx="668070" cy="8877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ettangolo 52"/>
            <p:cNvSpPr/>
            <p:nvPr/>
          </p:nvSpPr>
          <p:spPr>
            <a:xfrm>
              <a:off x="35496" y="6025752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" name="Rettangolo 52"/>
            <p:cNvSpPr/>
            <p:nvPr/>
          </p:nvSpPr>
          <p:spPr>
            <a:xfrm rot="10800000">
              <a:off x="971600" y="6025989"/>
              <a:ext cx="314321" cy="216024"/>
            </a:xfrm>
            <a:custGeom>
              <a:avLst/>
              <a:gdLst>
                <a:gd name="connsiteX0" fmla="*/ 0 w 360040"/>
                <a:gd name="connsiteY0" fmla="*/ 0 h 216024"/>
                <a:gd name="connsiteX1" fmla="*/ 360040 w 360040"/>
                <a:gd name="connsiteY1" fmla="*/ 0 h 216024"/>
                <a:gd name="connsiteX2" fmla="*/ 360040 w 360040"/>
                <a:gd name="connsiteY2" fmla="*/ 216024 h 216024"/>
                <a:gd name="connsiteX3" fmla="*/ 0 w 360040"/>
                <a:gd name="connsiteY3" fmla="*/ 216024 h 216024"/>
                <a:gd name="connsiteX4" fmla="*/ 0 w 360040"/>
                <a:gd name="connsiteY4" fmla="*/ 0 h 216024"/>
                <a:gd name="connsiteX0" fmla="*/ 360040 w 451480"/>
                <a:gd name="connsiteY0" fmla="*/ 0 h 216024"/>
                <a:gd name="connsiteX1" fmla="*/ 360040 w 451480"/>
                <a:gd name="connsiteY1" fmla="*/ 216024 h 216024"/>
                <a:gd name="connsiteX2" fmla="*/ 0 w 451480"/>
                <a:gd name="connsiteY2" fmla="*/ 216024 h 216024"/>
                <a:gd name="connsiteX3" fmla="*/ 0 w 451480"/>
                <a:gd name="connsiteY3" fmla="*/ 0 h 216024"/>
                <a:gd name="connsiteX4" fmla="*/ 451480 w 451480"/>
                <a:gd name="connsiteY4" fmla="*/ 91440 h 216024"/>
                <a:gd name="connsiteX0" fmla="*/ 360040 w 360040"/>
                <a:gd name="connsiteY0" fmla="*/ 0 h 216024"/>
                <a:gd name="connsiteX1" fmla="*/ 360040 w 360040"/>
                <a:gd name="connsiteY1" fmla="*/ 216024 h 216024"/>
                <a:gd name="connsiteX2" fmla="*/ 0 w 360040"/>
                <a:gd name="connsiteY2" fmla="*/ 216024 h 216024"/>
                <a:gd name="connsiteX3" fmla="*/ 0 w 360040"/>
                <a:gd name="connsiteY3" fmla="*/ 0 h 216024"/>
                <a:gd name="connsiteX4" fmla="*/ 306700 w 360040"/>
                <a:gd name="connsiteY4" fmla="*/ 3810 h 216024"/>
                <a:gd name="connsiteX0" fmla="*/ 360040 w 360040"/>
                <a:gd name="connsiteY0" fmla="*/ 216024 h 216024"/>
                <a:gd name="connsiteX1" fmla="*/ 0 w 360040"/>
                <a:gd name="connsiteY1" fmla="*/ 216024 h 216024"/>
                <a:gd name="connsiteX2" fmla="*/ 0 w 360040"/>
                <a:gd name="connsiteY2" fmla="*/ 0 h 216024"/>
                <a:gd name="connsiteX3" fmla="*/ 306700 w 360040"/>
                <a:gd name="connsiteY3" fmla="*/ 3810 h 21602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5270 w 306700"/>
                <a:gd name="connsiteY0" fmla="*/ 19697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99080 w 306700"/>
                <a:gd name="connsiteY0" fmla="*/ 223644 h 223644"/>
                <a:gd name="connsiteX1" fmla="*/ 0 w 306700"/>
                <a:gd name="connsiteY1" fmla="*/ 216024 h 223644"/>
                <a:gd name="connsiteX2" fmla="*/ 0 w 306700"/>
                <a:gd name="connsiteY2" fmla="*/ 0 h 223644"/>
                <a:gd name="connsiteX3" fmla="*/ 306700 w 306700"/>
                <a:gd name="connsiteY3" fmla="*/ 3810 h 223644"/>
                <a:gd name="connsiteX0" fmla="*/ 302890 w 306700"/>
                <a:gd name="connsiteY0" fmla="*/ 21602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5829 w 306700"/>
                <a:gd name="connsiteY0" fmla="*/ 217929 h 217929"/>
                <a:gd name="connsiteX1" fmla="*/ 0 w 306700"/>
                <a:gd name="connsiteY1" fmla="*/ 216024 h 217929"/>
                <a:gd name="connsiteX2" fmla="*/ 0 w 306700"/>
                <a:gd name="connsiteY2" fmla="*/ 0 h 217929"/>
                <a:gd name="connsiteX3" fmla="*/ 306700 w 306700"/>
                <a:gd name="connsiteY3" fmla="*/ 3810 h 217929"/>
                <a:gd name="connsiteX0" fmla="*/ 254206 w 306700"/>
                <a:gd name="connsiteY0" fmla="*/ 212214 h 216024"/>
                <a:gd name="connsiteX1" fmla="*/ 0 w 306700"/>
                <a:gd name="connsiteY1" fmla="*/ 216024 h 216024"/>
                <a:gd name="connsiteX2" fmla="*/ 0 w 306700"/>
                <a:gd name="connsiteY2" fmla="*/ 0 h 216024"/>
                <a:gd name="connsiteX3" fmla="*/ 306700 w 306700"/>
                <a:gd name="connsiteY3" fmla="*/ 3810 h 216024"/>
                <a:gd name="connsiteX0" fmla="*/ 254206 w 259640"/>
                <a:gd name="connsiteY0" fmla="*/ 212214 h 216024"/>
                <a:gd name="connsiteX1" fmla="*/ 0 w 259640"/>
                <a:gd name="connsiteY1" fmla="*/ 216024 h 216024"/>
                <a:gd name="connsiteX2" fmla="*/ 0 w 259640"/>
                <a:gd name="connsiteY2" fmla="*/ 0 h 216024"/>
                <a:gd name="connsiteX3" fmla="*/ 259640 w 259640"/>
                <a:gd name="connsiteY3" fmla="*/ 0 h 216024"/>
                <a:gd name="connsiteX0" fmla="*/ 25420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  <a:gd name="connsiteX0" fmla="*/ 265566 w 267754"/>
                <a:gd name="connsiteY0" fmla="*/ 212214 h 216024"/>
                <a:gd name="connsiteX1" fmla="*/ 0 w 267754"/>
                <a:gd name="connsiteY1" fmla="*/ 216024 h 216024"/>
                <a:gd name="connsiteX2" fmla="*/ 0 w 267754"/>
                <a:gd name="connsiteY2" fmla="*/ 0 h 216024"/>
                <a:gd name="connsiteX3" fmla="*/ 267754 w 267754"/>
                <a:gd name="connsiteY3" fmla="*/ 0 h 21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54" h="216024">
                  <a:moveTo>
                    <a:pt x="265566" y="212214"/>
                  </a:moveTo>
                  <a:lnTo>
                    <a:pt x="0" y="216024"/>
                  </a:lnTo>
                  <a:lnTo>
                    <a:pt x="0" y="0"/>
                  </a:lnTo>
                  <a:lnTo>
                    <a:pt x="26775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57" name="CasellaDiTesto 56"/>
          <p:cNvSpPr txBox="1"/>
          <p:nvPr/>
        </p:nvSpPr>
        <p:spPr>
          <a:xfrm>
            <a:off x="487810" y="2658697"/>
            <a:ext cx="15795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100" dirty="0">
                <a:solidFill>
                  <a:prstClr val="black"/>
                </a:solidFill>
                <a:latin typeface="Calibri"/>
              </a:rPr>
              <a:t>One needs several filling times to completely fill the cavity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0" y="529780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Let us now consider the case of a cavity powered by a source (klystron) in 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pulsed mode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at a frequency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f</a:t>
            </a:r>
            <a:r>
              <a:rPr lang="en-US" sz="1400" baseline="-25000" dirty="0" err="1">
                <a:solidFill>
                  <a:prstClr val="black"/>
                </a:solidFill>
                <a:latin typeface="Calibri"/>
              </a:rPr>
              <a:t>RF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f</a:t>
            </a:r>
            <a:r>
              <a:rPr lang="en-US" sz="1400" baseline="-25000" dirty="0" err="1">
                <a:solidFill>
                  <a:prstClr val="black"/>
                </a:solidFill>
                <a:latin typeface="Calibri"/>
              </a:rPr>
              <a:t>res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The accelerating voltage has an exponential behavior and reach the steady state regime asymptotically with a certain filling time (</a:t>
            </a:r>
            <a:r>
              <a:rPr lang="en-US" sz="1400" b="1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</a:t>
            </a:r>
            <a:r>
              <a:rPr lang="en-US" sz="1400" b="1" baseline="-25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F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) that is proportional to the quality factor of the resonator.</a:t>
            </a:r>
          </a:p>
        </p:txBody>
      </p:sp>
      <p:pic>
        <p:nvPicPr>
          <p:cNvPr id="60" name="Picture 1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20" y="1127766"/>
            <a:ext cx="4634680" cy="150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Gruppo 81"/>
          <p:cNvGrpSpPr/>
          <p:nvPr/>
        </p:nvGrpSpPr>
        <p:grpSpPr>
          <a:xfrm>
            <a:off x="1528335" y="1428896"/>
            <a:ext cx="849850" cy="278230"/>
            <a:chOff x="1037086" y="1289042"/>
            <a:chExt cx="849850" cy="278230"/>
          </a:xfrm>
        </p:grpSpPr>
        <p:cxnSp>
          <p:nvCxnSpPr>
            <p:cNvPr id="31" name="Connettore 1 30"/>
            <p:cNvCxnSpPr/>
            <p:nvPr/>
          </p:nvCxnSpPr>
          <p:spPr>
            <a:xfrm>
              <a:off x="1037086" y="1567272"/>
              <a:ext cx="28713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 flipV="1">
              <a:off x="1318983" y="1289044"/>
              <a:ext cx="5239" cy="2782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1324222" y="1289042"/>
              <a:ext cx="34427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668497" y="1289042"/>
              <a:ext cx="0" cy="2782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668497" y="1567272"/>
              <a:ext cx="21843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3" name="Oggetto 82"/>
          <p:cNvGraphicFramePr>
            <a:graphicFrameLocks noChangeAspect="1"/>
          </p:cNvGraphicFramePr>
          <p:nvPr/>
        </p:nvGraphicFramePr>
        <p:xfrm>
          <a:off x="6661099" y="4973521"/>
          <a:ext cx="1085850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1155600" imgH="672840" progId="Equation.3">
                  <p:embed/>
                </p:oleObj>
              </mc:Choice>
              <mc:Fallback>
                <p:oleObj name="Equazione" r:id="rId7" imgW="1155600" imgH="672840" progId="Equation.3">
                  <p:embed/>
                  <p:pic>
                    <p:nvPicPr>
                      <p:cNvPr id="83" name="Oggetto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099" y="4973521"/>
                        <a:ext cx="1085850" cy="636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CasellaDiTesto 50"/>
          <p:cNvSpPr txBox="1"/>
          <p:nvPr/>
        </p:nvSpPr>
        <p:spPr>
          <a:xfrm>
            <a:off x="469483" y="5589756"/>
            <a:ext cx="287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The reachable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V</a:t>
            </a:r>
            <a:r>
              <a:rPr lang="en-US" sz="1200" baseline="-25000" dirty="0" err="1">
                <a:solidFill>
                  <a:prstClr val="black"/>
                </a:solidFill>
                <a:latin typeface="Calibri"/>
              </a:rPr>
              <a:t>acc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for a given power is proportional to </a:t>
            </a:r>
            <a:r>
              <a:rPr lang="en-US" sz="1200" dirty="0">
                <a:solidFill>
                  <a:prstClr val="black"/>
                </a:solidFill>
                <a:latin typeface="Calibri"/>
                <a:sym typeface="Symbol"/>
              </a:rPr>
              <a:t>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Q but, on the other hand, the filling time is </a:t>
            </a:r>
            <a:r>
              <a:rPr lang="en-US" sz="1200" dirty="0">
                <a:solidFill>
                  <a:prstClr val="black"/>
                </a:solidFill>
                <a:latin typeface="Calibri"/>
                <a:sym typeface="Symbol"/>
              </a:rPr>
              <a:t>Q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3" name="Oggetto 62"/>
          <p:cNvGraphicFramePr>
            <a:graphicFrameLocks noChangeAspect="1"/>
          </p:cNvGraphicFramePr>
          <p:nvPr/>
        </p:nvGraphicFramePr>
        <p:xfrm>
          <a:off x="948450" y="6162861"/>
          <a:ext cx="1160463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888840" imgH="507960" progId="Equation.3">
                  <p:embed/>
                </p:oleObj>
              </mc:Choice>
              <mc:Fallback>
                <p:oleObj name="Equazione" r:id="rId9" imgW="888840" imgH="507960" progId="Equation.3">
                  <p:embed/>
                  <p:pic>
                    <p:nvPicPr>
                      <p:cNvPr id="63" name="Oggetto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450" y="6162861"/>
                        <a:ext cx="1160463" cy="690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po 2"/>
          <p:cNvGrpSpPr/>
          <p:nvPr/>
        </p:nvGrpSpPr>
        <p:grpSpPr>
          <a:xfrm>
            <a:off x="8440436" y="1227983"/>
            <a:ext cx="3235749" cy="1304147"/>
            <a:chOff x="5691321" y="1337667"/>
            <a:chExt cx="3235749" cy="1304147"/>
          </a:xfrm>
        </p:grpSpPr>
        <p:pic>
          <p:nvPicPr>
            <p:cNvPr id="34" name="Immagine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0" t="4021" r="5476" b="52862"/>
            <a:stretch/>
          </p:blipFill>
          <p:spPr>
            <a:xfrm>
              <a:off x="5719812" y="1337667"/>
              <a:ext cx="3207258" cy="1304147"/>
            </a:xfrm>
            <a:prstGeom prst="rect">
              <a:avLst/>
            </a:prstGeom>
          </p:spPr>
        </p:pic>
        <p:sp>
          <p:nvSpPr>
            <p:cNvPr id="2" name="CasellaDiTesto 1"/>
            <p:cNvSpPr txBox="1"/>
            <p:nvPr/>
          </p:nvSpPr>
          <p:spPr>
            <a:xfrm rot="16200000">
              <a:off x="5591454" y="1667879"/>
              <a:ext cx="4459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[MV]</a:t>
              </a:r>
            </a:p>
          </p:txBody>
        </p:sp>
      </p:grpSp>
      <p:cxnSp>
        <p:nvCxnSpPr>
          <p:cNvPr id="24" name="Connettore 2 23"/>
          <p:cNvCxnSpPr>
            <a:stCxn id="22" idx="1"/>
          </p:cNvCxnSpPr>
          <p:nvPr/>
        </p:nvCxnSpPr>
        <p:spPr>
          <a:xfrm flipH="1">
            <a:off x="5052398" y="1899791"/>
            <a:ext cx="3834780" cy="14225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8887178" y="1286125"/>
            <a:ext cx="648072" cy="12273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4" name="Oggetto 63"/>
          <p:cNvGraphicFramePr>
            <a:graphicFrameLocks noChangeAspect="1"/>
          </p:cNvGraphicFramePr>
          <p:nvPr/>
        </p:nvGraphicFramePr>
        <p:xfrm>
          <a:off x="5644747" y="1653452"/>
          <a:ext cx="18288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1358640" imgH="533160" progId="Equation.3">
                  <p:embed/>
                </p:oleObj>
              </mc:Choice>
              <mc:Fallback>
                <p:oleObj name="Equazione" r:id="rId11" imgW="1358640" imgH="533160" progId="Equation.3">
                  <p:embed/>
                  <p:pic>
                    <p:nvPicPr>
                      <p:cNvPr id="64" name="Oggetto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747" y="1653452"/>
                        <a:ext cx="1828800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CasellaDiTesto 64"/>
          <p:cNvSpPr txBox="1"/>
          <p:nvPr/>
        </p:nvSpPr>
        <p:spPr>
          <a:xfrm>
            <a:off x="3503611" y="5881470"/>
            <a:ext cx="1017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i="1" dirty="0"/>
              <a:t>Example:</a:t>
            </a:r>
          </a:p>
          <a:p>
            <a:pPr marL="0" lvl="1" algn="just"/>
            <a:r>
              <a:rPr lang="en-GB" sz="1400" dirty="0">
                <a:sym typeface="Symbol"/>
              </a:rPr>
              <a:t>Q10000</a:t>
            </a:r>
          </a:p>
          <a:p>
            <a:pPr algn="just"/>
            <a:r>
              <a:rPr lang="en-US" sz="1400" dirty="0" err="1"/>
              <a:t>f</a:t>
            </a:r>
            <a:r>
              <a:rPr lang="en-US" sz="1400" baseline="-25000" dirty="0" err="1"/>
              <a:t>RF</a:t>
            </a:r>
            <a:r>
              <a:rPr lang="en-US" sz="1400" dirty="0"/>
              <a:t>=1 GHz</a:t>
            </a:r>
          </a:p>
          <a:p>
            <a:pPr algn="just"/>
            <a:r>
              <a:rPr lang="en-US" sz="1400" dirty="0">
                <a:sym typeface="Symbol" panose="05050102010706020507" pitchFamily="18" charset="2"/>
              </a:rPr>
              <a:t></a:t>
            </a:r>
            <a:r>
              <a:rPr lang="en-US" sz="1400" baseline="-25000" dirty="0"/>
              <a:t>F</a:t>
            </a:r>
            <a:r>
              <a:rPr lang="en-US" sz="1400" dirty="0"/>
              <a:t>=3.1 </a:t>
            </a:r>
            <a:r>
              <a:rPr lang="en-US" sz="1400" dirty="0">
                <a:sym typeface="Symbol" panose="05050102010706020507" pitchFamily="18" charset="2"/>
              </a:rPr>
              <a:t>s</a:t>
            </a:r>
            <a:endParaRPr lang="en-US" sz="1400" dirty="0"/>
          </a:p>
        </p:txBody>
      </p:sp>
      <p:sp>
        <p:nvSpPr>
          <p:cNvPr id="9" name="Rettangolo 8"/>
          <p:cNvSpPr/>
          <p:nvPr/>
        </p:nvSpPr>
        <p:spPr>
          <a:xfrm>
            <a:off x="9719350" y="4744789"/>
            <a:ext cx="2059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n-US" sz="1400" dirty="0">
                <a:solidFill>
                  <a:prstClr val="black"/>
                </a:solidFill>
              </a:rPr>
              <a:t>To reach a given voltage the required power is inversely proportional to the Q-factor</a:t>
            </a:r>
          </a:p>
        </p:txBody>
      </p:sp>
    </p:spTree>
    <p:extLst>
      <p:ext uri="{BB962C8B-B14F-4D97-AF65-F5344CB8AC3E}">
        <p14:creationId xmlns:p14="http://schemas.microsoft.com/office/powerpoint/2010/main" val="13394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5" grpId="0" animBg="1"/>
      <p:bldP spid="61" grpId="0"/>
      <p:bldP spid="41" grpId="0"/>
      <p:bldP spid="57" grpId="0"/>
      <p:bldP spid="51" grpId="0"/>
      <p:bldP spid="22" grpId="0" animBg="1"/>
      <p:bldP spid="6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152000" y="91099"/>
            <a:ext cx="378565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4: SOLUTION</a:t>
            </a:r>
            <a:endParaRPr lang="it-IT" sz="3000" cap="al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ggetto 2"/>
              <p:cNvSpPr txBox="1"/>
              <p:nvPr/>
            </p:nvSpPr>
            <p:spPr bwMode="auto">
              <a:xfrm>
                <a:off x="163513" y="690563"/>
                <a:ext cx="2938462" cy="739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90%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90%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=0.9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Ogget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3513" y="690563"/>
                <a:ext cx="2938462" cy="739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ggetto 3"/>
              <p:cNvSpPr txBox="1"/>
              <p:nvPr/>
            </p:nvSpPr>
            <p:spPr bwMode="auto">
              <a:xfrm>
                <a:off x="5016500" y="1268413"/>
                <a:ext cx="2519363" cy="3159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90%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unc>
                        <m:func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1−0.9</m:t>
                              </m:r>
                            </m:e>
                          </m:d>
                        </m:e>
                      </m:func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=5.64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Ogget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6500" y="1268413"/>
                <a:ext cx="2519363" cy="3159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ccia a destra 4"/>
          <p:cNvSpPr/>
          <p:nvPr/>
        </p:nvSpPr>
        <p:spPr>
          <a:xfrm>
            <a:off x="3374614" y="1120930"/>
            <a:ext cx="993385" cy="739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ggetto 5"/>
              <p:cNvSpPr txBox="1"/>
              <p:nvPr/>
            </p:nvSpPr>
            <p:spPr bwMode="auto">
              <a:xfrm>
                <a:off x="163513" y="1704975"/>
                <a:ext cx="2733675" cy="627063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2⋅10000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1.3⋅1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=2.45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gget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3513" y="1704975"/>
                <a:ext cx="2733675" cy="6270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887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65001"/>
            <a:ext cx="12192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-mode structure, operating at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=400 MHz, is made up of N=8 cells and is used to accelerate protons. Each single cell has a shunt impedance R=3 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a length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=15 cm. Calculate:</a:t>
            </a:r>
          </a:p>
          <a:p>
            <a:pPr algn="just">
              <a:lnSpc>
                <a:spcPct val="110000"/>
              </a:lnSpc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shunt impedance of the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-mode structure;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accelerating voltage if the total dissipated power into the cavity is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 MW;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average accelerating field;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average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proton beam accelerated by this structure.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144000" y="-16474"/>
            <a:ext cx="6073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5:  MODE STRUCTURES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6634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32398" y="0"/>
            <a:ext cx="4933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MULTI-CELL SW CAVITIES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41" y="935348"/>
            <a:ext cx="1507987" cy="117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00" y="1010264"/>
            <a:ext cx="46005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ccia a destra 2"/>
          <p:cNvSpPr/>
          <p:nvPr/>
        </p:nvSpPr>
        <p:spPr>
          <a:xfrm>
            <a:off x="2428498" y="1334824"/>
            <a:ext cx="4643871" cy="334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933711" y="136222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9329278" y="216888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nR</a:t>
            </a:r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192000" y="2631117"/>
            <a:ext cx="7560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In a multi-cell structure there is </a:t>
            </a:r>
            <a:r>
              <a:rPr lang="en-US" b="1" dirty="0"/>
              <a:t>one RF input coupler</a:t>
            </a:r>
            <a:r>
              <a:rPr lang="en-US" dirty="0"/>
              <a:t>. As a consequence the </a:t>
            </a:r>
            <a:r>
              <a:rPr lang="en-US" b="1" dirty="0"/>
              <a:t>total number of RF sources is reduced</a:t>
            </a:r>
            <a:r>
              <a:rPr lang="en-US" dirty="0"/>
              <a:t>, with a </a:t>
            </a:r>
            <a:r>
              <a:rPr lang="en-US" b="1" dirty="0"/>
              <a:t>simplification of the layout and reduction of the costs;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b="1" dirty="0"/>
          </a:p>
          <a:p>
            <a:pPr algn="just"/>
            <a:endParaRPr lang="en-US" b="1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shunt impedance is n time </a:t>
            </a:r>
            <a:r>
              <a:rPr lang="en-US" dirty="0"/>
              <a:t>the impedance of a single cavity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b="1" dirty="0"/>
          </a:p>
          <a:p>
            <a:pPr algn="just"/>
            <a:endParaRPr lang="en-US" b="1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They are </a:t>
            </a:r>
            <a:r>
              <a:rPr lang="en-US" b="1" dirty="0"/>
              <a:t>more complicated </a:t>
            </a:r>
            <a:r>
              <a:rPr lang="en-US" dirty="0"/>
              <a:t>to fabricate than single cell cavities;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  <a:p>
            <a:pPr algn="just"/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The fields of adjacent cells couple through the cell </a:t>
            </a:r>
            <a:r>
              <a:rPr lang="en-US" b="1" dirty="0"/>
              <a:t>irises</a:t>
            </a:r>
            <a:r>
              <a:rPr lang="en-US" dirty="0"/>
              <a:t> and/or through properly designed coupling </a:t>
            </a:r>
            <a:r>
              <a:rPr lang="en-US" b="1" dirty="0"/>
              <a:t>slots</a:t>
            </a:r>
            <a:r>
              <a:rPr lang="en-US" dirty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11295803" y="944752"/>
            <a:ext cx="288032" cy="420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nettore 1 17"/>
          <p:cNvCxnSpPr>
            <a:stCxn id="12" idx="0"/>
          </p:cNvCxnSpPr>
          <p:nvPr/>
        </p:nvCxnSpPr>
        <p:spPr>
          <a:xfrm>
            <a:off x="11439819" y="944753"/>
            <a:ext cx="0" cy="48574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ccia in giù 21"/>
          <p:cNvSpPr/>
          <p:nvPr/>
        </p:nvSpPr>
        <p:spPr>
          <a:xfrm>
            <a:off x="11295803" y="654816"/>
            <a:ext cx="288032" cy="23083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asellaDiTesto 27"/>
          <p:cNvSpPr txBox="1"/>
          <p:nvPr/>
        </p:nvSpPr>
        <p:spPr>
          <a:xfrm>
            <a:off x="11583835" y="5754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in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905010" y="129591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900113" algn="l"/>
                <a:tab pos="8101013" algn="l"/>
                <a:tab pos="8191500" algn="l"/>
              </a:tabLst>
            </a:pPr>
            <a:r>
              <a:rPr lang="en-GB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arentesi graffa aperta 7"/>
          <p:cNvSpPr/>
          <p:nvPr/>
        </p:nvSpPr>
        <p:spPr>
          <a:xfrm rot="16200000">
            <a:off x="9294812" y="447398"/>
            <a:ext cx="427936" cy="324036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ttangolo 22"/>
          <p:cNvSpPr/>
          <p:nvPr/>
        </p:nvSpPr>
        <p:spPr>
          <a:xfrm>
            <a:off x="1381214" y="914588"/>
            <a:ext cx="288032" cy="420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nettore 1 26"/>
          <p:cNvCxnSpPr>
            <a:stCxn id="23" idx="0"/>
          </p:cNvCxnSpPr>
          <p:nvPr/>
        </p:nvCxnSpPr>
        <p:spPr>
          <a:xfrm>
            <a:off x="1525230" y="914589"/>
            <a:ext cx="0" cy="48574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ccia in giù 29"/>
          <p:cNvSpPr/>
          <p:nvPr/>
        </p:nvSpPr>
        <p:spPr>
          <a:xfrm>
            <a:off x="1381214" y="624652"/>
            <a:ext cx="288032" cy="23083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sellaDiTesto 30"/>
          <p:cNvSpPr txBox="1"/>
          <p:nvPr/>
        </p:nvSpPr>
        <p:spPr>
          <a:xfrm>
            <a:off x="1669246" y="54525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in</a:t>
            </a:r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605" y="2541952"/>
            <a:ext cx="2636741" cy="1759201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499" y="4477060"/>
            <a:ext cx="2567720" cy="2137234"/>
          </a:xfrm>
          <a:prstGeom prst="rect">
            <a:avLst/>
          </a:prstGeom>
        </p:spPr>
      </p:pic>
      <p:sp>
        <p:nvSpPr>
          <p:cNvPr id="21" name="CasellaDiTesto 20"/>
          <p:cNvSpPr txBox="1"/>
          <p:nvPr/>
        </p:nvSpPr>
        <p:spPr>
          <a:xfrm>
            <a:off x="3930498" y="599091"/>
            <a:ext cx="453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/>
              <a:t>(</a:t>
            </a:r>
            <a:r>
              <a:rPr lang="it-IT" b="1" i="1" dirty="0" err="1"/>
              <a:t>electrons</a:t>
            </a:r>
            <a:r>
              <a:rPr lang="it-IT" b="1" i="1" dirty="0"/>
              <a:t> or </a:t>
            </a:r>
            <a:r>
              <a:rPr lang="it-IT" b="1" i="1" dirty="0" err="1"/>
              <a:t>protons</a:t>
            </a:r>
            <a:r>
              <a:rPr lang="it-IT" b="1" i="1" dirty="0"/>
              <a:t> and </a:t>
            </a:r>
            <a:r>
              <a:rPr lang="it-IT" b="1" i="1" dirty="0" err="1"/>
              <a:t>ions</a:t>
            </a:r>
            <a:r>
              <a:rPr lang="it-IT" b="1" i="1" dirty="0"/>
              <a:t> </a:t>
            </a:r>
            <a:r>
              <a:rPr lang="it-IT" b="1" i="1" dirty="0" err="1"/>
              <a:t>at</a:t>
            </a:r>
            <a:r>
              <a:rPr lang="it-IT" b="1" i="1" dirty="0"/>
              <a:t> high </a:t>
            </a:r>
            <a:r>
              <a:rPr lang="it-IT" b="1" i="1" dirty="0" err="1"/>
              <a:t>energy</a:t>
            </a:r>
            <a:r>
              <a:rPr lang="it-IT" b="1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81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1" grpId="0"/>
      <p:bldP spid="12" grpId="0" animBg="1"/>
      <p:bldP spid="22" grpId="0" animBg="1"/>
      <p:bldP spid="28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Oggetto 135"/>
          <p:cNvGraphicFramePr>
            <a:graphicFrameLocks noChangeAspect="1"/>
          </p:cNvGraphicFramePr>
          <p:nvPr/>
        </p:nvGraphicFramePr>
        <p:xfrm>
          <a:off x="8804503" y="1934623"/>
          <a:ext cx="1439667" cy="641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965160" imgH="431640" progId="Equation.3">
                  <p:embed/>
                </p:oleObj>
              </mc:Choice>
              <mc:Fallback>
                <p:oleObj name="Equazione" r:id="rId2" imgW="965160" imgH="431640" progId="Equation.3">
                  <p:embed/>
                  <p:pic>
                    <p:nvPicPr>
                      <p:cNvPr id="136" name="Oggetto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4503" y="1934623"/>
                        <a:ext cx="1439667" cy="6411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" name="CasellaDiTesto 136"/>
          <p:cNvSpPr txBox="1"/>
          <p:nvPr/>
        </p:nvSpPr>
        <p:spPr>
          <a:xfrm>
            <a:off x="8575283" y="1542919"/>
            <a:ext cx="1818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latin typeface="Calibri"/>
              </a:rPr>
              <a:t>QUALITY FACTOR</a:t>
            </a:r>
          </a:p>
        </p:txBody>
      </p:sp>
      <p:sp>
        <p:nvSpPr>
          <p:cNvPr id="139" name="CasellaDiTesto 138"/>
          <p:cNvSpPr txBox="1"/>
          <p:nvPr/>
        </p:nvSpPr>
        <p:spPr>
          <a:xfrm>
            <a:off x="952120" y="1471215"/>
            <a:ext cx="207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latin typeface="Calibri"/>
              </a:rPr>
              <a:t>SHUNT IMPEDANCE</a:t>
            </a:r>
          </a:p>
        </p:txBody>
      </p:sp>
      <p:sp>
        <p:nvSpPr>
          <p:cNvPr id="140" name="Rectangle 10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Rectangle 103"/>
          <p:cNvSpPr>
            <a:spLocks noChangeArrowheads="1"/>
          </p:cNvSpPr>
          <p:nvPr/>
        </p:nvSpPr>
        <p:spPr bwMode="auto">
          <a:xfrm>
            <a:off x="90948" y="1883247"/>
            <a:ext cx="400833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The shunt impedance is the parameter that qualifies the 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efficiency of an accelerating mode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The highest is its value, the larger is the obtainable accelerating voltage for a given power. Traditionally, it is the quantity to optimize in order to 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maximize the accelerating field for a given dissipated power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:</a:t>
            </a:r>
          </a:p>
        </p:txBody>
      </p:sp>
      <p:sp>
        <p:nvSpPr>
          <p:cNvPr id="146" name="CasellaDiTesto 145"/>
          <p:cNvSpPr txBox="1"/>
          <p:nvPr/>
        </p:nvSpPr>
        <p:spPr>
          <a:xfrm>
            <a:off x="503646" y="650622"/>
            <a:ext cx="310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latin typeface="Calibri"/>
              </a:rPr>
              <a:t>ACCELERATING VOLTAGE (</a:t>
            </a:r>
            <a:r>
              <a:rPr lang="en-US" b="1" i="1" dirty="0" err="1">
                <a:solidFill>
                  <a:prstClr val="black"/>
                </a:solidFill>
                <a:latin typeface="Calibri"/>
              </a:rPr>
              <a:t>V</a:t>
            </a:r>
            <a:r>
              <a:rPr lang="en-US" b="1" i="1" baseline="-25000" dirty="0" err="1">
                <a:solidFill>
                  <a:prstClr val="black"/>
                </a:solidFill>
                <a:latin typeface="Calibri"/>
              </a:rPr>
              <a:t>acc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47" name="CasellaDiTesto 146"/>
          <p:cNvSpPr txBox="1"/>
          <p:nvPr/>
        </p:nvSpPr>
        <p:spPr>
          <a:xfrm>
            <a:off x="4565729" y="646331"/>
            <a:ext cx="261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latin typeface="Calibri"/>
              </a:rPr>
              <a:t>DISSIPATED POWER (</a:t>
            </a:r>
            <a:r>
              <a:rPr lang="en-US" b="1" i="1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n-US" b="1" i="1" baseline="-25000" dirty="0" err="1">
                <a:solidFill>
                  <a:prstClr val="black"/>
                </a:solidFill>
                <a:latin typeface="Calibri"/>
              </a:rPr>
              <a:t>diss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48" name="CasellaDiTesto 147"/>
          <p:cNvSpPr txBox="1"/>
          <p:nvPr/>
        </p:nvSpPr>
        <p:spPr>
          <a:xfrm>
            <a:off x="9441849" y="676336"/>
            <a:ext cx="217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prstClr val="black"/>
                </a:solidFill>
                <a:latin typeface="Calibri"/>
              </a:rPr>
              <a:t>STORED ENERGY (W)</a:t>
            </a:r>
          </a:p>
        </p:txBody>
      </p:sp>
      <p:sp>
        <p:nvSpPr>
          <p:cNvPr id="149" name="Rettangolo 148"/>
          <p:cNvSpPr/>
          <p:nvPr/>
        </p:nvSpPr>
        <p:spPr>
          <a:xfrm>
            <a:off x="10271864" y="1987450"/>
            <a:ext cx="158078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20000"/>
              </a:lnSpc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NC cavity Q</a:t>
            </a:r>
            <a:r>
              <a:rPr lang="en-GB" sz="1200" dirty="0">
                <a:solidFill>
                  <a:prstClr val="black"/>
                </a:solidFill>
                <a:latin typeface="Calibri"/>
                <a:sym typeface="Symbol"/>
              </a:rPr>
              <a:t>10</a:t>
            </a:r>
            <a:r>
              <a:rPr lang="en-GB" sz="1200" baseline="30000" dirty="0">
                <a:solidFill>
                  <a:prstClr val="black"/>
                </a:solidFill>
                <a:latin typeface="Calibri"/>
                <a:sym typeface="Symbol"/>
              </a:rPr>
              <a:t>4</a:t>
            </a:r>
            <a:endParaRPr lang="en-GB" sz="1200" baseline="30000" dirty="0">
              <a:solidFill>
                <a:prstClr val="black"/>
              </a:solidFill>
              <a:latin typeface="Calibri"/>
            </a:endParaRPr>
          </a:p>
          <a:p>
            <a:pPr marL="0" lvl="1" algn="just">
              <a:lnSpc>
                <a:spcPct val="120000"/>
              </a:lnSpc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 cavity Q</a:t>
            </a:r>
            <a:r>
              <a:rPr lang="en-GB" sz="1200" dirty="0">
                <a:solidFill>
                  <a:prstClr val="black"/>
                </a:solidFill>
                <a:latin typeface="Calibri"/>
                <a:sym typeface="Symbol"/>
              </a:rPr>
              <a:t>10</a:t>
            </a:r>
            <a:r>
              <a:rPr lang="en-GB" sz="1200" baseline="30000" dirty="0">
                <a:solidFill>
                  <a:prstClr val="black"/>
                </a:solidFill>
                <a:latin typeface="Calibri"/>
                <a:sym typeface="Symbol"/>
              </a:rPr>
              <a:t>10</a:t>
            </a:r>
            <a:endParaRPr lang="en-GB" sz="1200" baseline="30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CasellaDiTesto 156"/>
          <p:cNvSpPr txBox="1"/>
          <p:nvPr/>
        </p:nvSpPr>
        <p:spPr>
          <a:xfrm>
            <a:off x="7152297" y="4140246"/>
            <a:ext cx="4741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The R/Q is a 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pure geometric qualification factor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. It does not depend on the cavity wall conductivity. R/Q of a single cell is of the order of 100.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58" name="Oggetto 157"/>
          <p:cNvGraphicFramePr>
            <a:graphicFrameLocks noChangeAspect="1"/>
          </p:cNvGraphicFramePr>
          <p:nvPr/>
        </p:nvGraphicFramePr>
        <p:xfrm>
          <a:off x="9186086" y="3234306"/>
          <a:ext cx="968375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736560" imgH="457200" progId="Equation.3">
                  <p:embed/>
                </p:oleObj>
              </mc:Choice>
              <mc:Fallback>
                <p:oleObj name="Equazione" r:id="rId4" imgW="736560" imgH="457200" progId="Equation.3">
                  <p:embed/>
                  <p:pic>
                    <p:nvPicPr>
                      <p:cNvPr id="158" name="Oggetto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86086" y="3234306"/>
                        <a:ext cx="968375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Rettangolo 158"/>
          <p:cNvSpPr/>
          <p:nvPr/>
        </p:nvSpPr>
        <p:spPr>
          <a:xfrm>
            <a:off x="845160" y="4446285"/>
            <a:ext cx="1794463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20000"/>
              </a:lnSpc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NC cavity R</a:t>
            </a:r>
            <a:r>
              <a:rPr lang="en-GB" sz="1200" dirty="0">
                <a:solidFill>
                  <a:prstClr val="black"/>
                </a:solidFill>
                <a:latin typeface="Calibri"/>
                <a:sym typeface="Symbol"/>
              </a:rPr>
              <a:t>1M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2419096" y="0"/>
            <a:ext cx="7353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SW CAVITIES PARAMETERS: R, Q, R/Q</a:t>
            </a:r>
          </a:p>
        </p:txBody>
      </p:sp>
      <p:cxnSp>
        <p:nvCxnSpPr>
          <p:cNvPr id="4" name="Connettore 2 3"/>
          <p:cNvCxnSpPr>
            <a:stCxn id="146" idx="2"/>
            <a:endCxn id="139" idx="0"/>
          </p:cNvCxnSpPr>
          <p:nvPr/>
        </p:nvCxnSpPr>
        <p:spPr>
          <a:xfrm flipH="1">
            <a:off x="1989135" y="1019954"/>
            <a:ext cx="67982" cy="45126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>
            <a:stCxn id="147" idx="2"/>
            <a:endCxn id="139" idx="0"/>
          </p:cNvCxnSpPr>
          <p:nvPr/>
        </p:nvCxnSpPr>
        <p:spPr>
          <a:xfrm flipH="1">
            <a:off x="1989135" y="1015663"/>
            <a:ext cx="3883587" cy="45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147" idx="2"/>
            <a:endCxn id="137" idx="0"/>
          </p:cNvCxnSpPr>
          <p:nvPr/>
        </p:nvCxnSpPr>
        <p:spPr>
          <a:xfrm>
            <a:off x="5872722" y="1015663"/>
            <a:ext cx="3611720" cy="52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stCxn id="148" idx="2"/>
            <a:endCxn id="137" idx="0"/>
          </p:cNvCxnSpPr>
          <p:nvPr/>
        </p:nvCxnSpPr>
        <p:spPr>
          <a:xfrm flipH="1">
            <a:off x="9484442" y="1045668"/>
            <a:ext cx="1043186" cy="4972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>
            <a:stCxn id="136" idx="2"/>
          </p:cNvCxnSpPr>
          <p:nvPr/>
        </p:nvCxnSpPr>
        <p:spPr>
          <a:xfrm>
            <a:off x="9524336" y="2575805"/>
            <a:ext cx="115331" cy="6232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139" idx="3"/>
          </p:cNvCxnSpPr>
          <p:nvPr/>
        </p:nvCxnSpPr>
        <p:spPr>
          <a:xfrm>
            <a:off x="3026149" y="1655881"/>
            <a:ext cx="6093851" cy="170991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60"/>
          <a:stretch/>
        </p:blipFill>
        <p:spPr>
          <a:xfrm>
            <a:off x="3163828" y="4816071"/>
            <a:ext cx="3083864" cy="1914250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85" y="4816072"/>
            <a:ext cx="2223412" cy="1897761"/>
          </a:xfrm>
          <a:prstGeom prst="rect">
            <a:avLst/>
          </a:prstGeom>
        </p:spPr>
      </p:pic>
      <p:sp>
        <p:nvSpPr>
          <p:cNvPr id="25" name="Rettangolo 24"/>
          <p:cNvSpPr/>
          <p:nvPr/>
        </p:nvSpPr>
        <p:spPr>
          <a:xfrm>
            <a:off x="3887044" y="4452745"/>
            <a:ext cx="145318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20000"/>
              </a:lnSpc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 cavity R</a:t>
            </a:r>
            <a:r>
              <a:rPr lang="en-GB" sz="1200" dirty="0">
                <a:solidFill>
                  <a:prstClr val="black"/>
                </a:solidFill>
                <a:latin typeface="Calibri"/>
                <a:sym typeface="Symbol"/>
              </a:rPr>
              <a:t>1T</a:t>
            </a:r>
          </a:p>
        </p:txBody>
      </p:sp>
      <p:graphicFrame>
        <p:nvGraphicFramePr>
          <p:cNvPr id="26" name="Oggetto 25"/>
          <p:cNvGraphicFramePr>
            <a:graphicFrameLocks noChangeAspect="1"/>
          </p:cNvGraphicFramePr>
          <p:nvPr/>
        </p:nvGraphicFramePr>
        <p:xfrm>
          <a:off x="1558345" y="3555485"/>
          <a:ext cx="139065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8" imgW="901440" imgH="457200" progId="Equation.3">
                  <p:embed/>
                </p:oleObj>
              </mc:Choice>
              <mc:Fallback>
                <p:oleObj name="Equazione" r:id="rId8" imgW="901440" imgH="457200" progId="Equation.3">
                  <p:embed/>
                  <p:pic>
                    <p:nvPicPr>
                      <p:cNvPr id="26" name="Oggetto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345" y="3555485"/>
                        <a:ext cx="1390650" cy="7112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ggetto 26"/>
          <p:cNvGraphicFramePr>
            <a:graphicFrameLocks noChangeAspect="1"/>
          </p:cNvGraphicFramePr>
          <p:nvPr/>
        </p:nvGraphicFramePr>
        <p:xfrm>
          <a:off x="3346471" y="3617072"/>
          <a:ext cx="2210800" cy="625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0" imgW="1765080" imgH="495000" progId="Equation.3">
                  <p:embed/>
                </p:oleObj>
              </mc:Choice>
              <mc:Fallback>
                <p:oleObj name="Equazione" r:id="rId10" imgW="1765080" imgH="495000" progId="Equation.3">
                  <p:embed/>
                  <p:pic>
                    <p:nvPicPr>
                      <p:cNvPr id="27" name="Oggetto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471" y="3617072"/>
                        <a:ext cx="2210800" cy="62586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asellaDiTesto 27"/>
          <p:cNvSpPr txBox="1"/>
          <p:nvPr/>
        </p:nvSpPr>
        <p:spPr>
          <a:xfrm>
            <a:off x="3258846" y="3315665"/>
            <a:ext cx="3029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SHUNT IMPEDANCE PER UNIT LENGTH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7032000" y="5188233"/>
            <a:ext cx="48973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i="1" dirty="0"/>
              <a:t>Example:</a:t>
            </a:r>
          </a:p>
          <a:p>
            <a:pPr marL="0" lvl="1" algn="just"/>
            <a:r>
              <a:rPr lang="en-GB" sz="1400" dirty="0"/>
              <a:t>R</a:t>
            </a:r>
            <a:r>
              <a:rPr lang="en-GB" sz="1400" dirty="0">
                <a:sym typeface="Symbol"/>
              </a:rPr>
              <a:t>1M</a:t>
            </a:r>
          </a:p>
          <a:p>
            <a:pPr algn="just"/>
            <a:r>
              <a:rPr lang="en-US" sz="1400" dirty="0" err="1"/>
              <a:t>P</a:t>
            </a:r>
            <a:r>
              <a:rPr lang="en-US" sz="1400" baseline="-25000" dirty="0" err="1"/>
              <a:t>diss</a:t>
            </a:r>
            <a:r>
              <a:rPr lang="en-US" sz="1400" dirty="0"/>
              <a:t>=1 MW</a:t>
            </a:r>
          </a:p>
          <a:p>
            <a:pPr algn="just"/>
            <a:r>
              <a:rPr lang="en-US" sz="1400" dirty="0" err="1"/>
              <a:t>V</a:t>
            </a:r>
            <a:r>
              <a:rPr lang="en-US" sz="1400" baseline="-25000" dirty="0" err="1"/>
              <a:t>acc</a:t>
            </a:r>
            <a:r>
              <a:rPr lang="en-US" sz="1400" dirty="0"/>
              <a:t>=1MV</a:t>
            </a:r>
          </a:p>
          <a:p>
            <a:pPr algn="just"/>
            <a:r>
              <a:rPr lang="en-US" sz="1400" dirty="0"/>
              <a:t>For a cavity working at 1 GHz with a structure length  of 10 cm we have an average accelerating field of 10 MV/m</a:t>
            </a:r>
          </a:p>
        </p:txBody>
      </p:sp>
    </p:spTree>
    <p:extLst>
      <p:ext uri="{BB962C8B-B14F-4D97-AF65-F5344CB8AC3E}">
        <p14:creationId xmlns:p14="http://schemas.microsoft.com/office/powerpoint/2010/main" val="37034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9" grpId="0"/>
      <p:bldP spid="142" grpId="0"/>
      <p:bldP spid="149" grpId="0"/>
      <p:bldP spid="157" grpId="0"/>
      <p:bldP spid="159" grpId="0"/>
      <p:bldP spid="25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77947" y="-55857"/>
            <a:ext cx="9336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MULTI-CELL SW CAVITIES: </a:t>
            </a:r>
            <a:r>
              <a:rPr lang="en-US" sz="3600" b="1" dirty="0">
                <a:sym typeface="Symbol"/>
              </a:rPr>
              <a:t> MODE STRUCTURES</a:t>
            </a:r>
            <a:endParaRPr lang="en-US" sz="3600" b="1" dirty="0"/>
          </a:p>
        </p:txBody>
      </p:sp>
      <p:sp>
        <p:nvSpPr>
          <p:cNvPr id="11" name="Rettangolo 10"/>
          <p:cNvSpPr/>
          <p:nvPr/>
        </p:nvSpPr>
        <p:spPr>
          <a:xfrm>
            <a:off x="42567" y="857470"/>
            <a:ext cx="83381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/>
              <a:t>The N-cell structure behaves like a system composed by </a:t>
            </a:r>
            <a:r>
              <a:rPr lang="en-US" sz="1400" b="1" dirty="0"/>
              <a:t>N coupled oscillators </a:t>
            </a:r>
            <a:r>
              <a:rPr lang="en-US" sz="1400" dirty="0"/>
              <a:t>with</a:t>
            </a:r>
            <a:r>
              <a:rPr lang="en-US" sz="1400" b="1" dirty="0"/>
              <a:t> </a:t>
            </a:r>
            <a:r>
              <a:rPr lang="en-US" sz="1400" b="1" dirty="0">
                <a:ea typeface="Times New Roman" pitchFamily="18" charset="0"/>
                <a:cs typeface="Times New Roman" pitchFamily="18" charset="0"/>
              </a:rPr>
              <a:t>N coupled multi-cell resonant modes</a:t>
            </a:r>
            <a:r>
              <a:rPr lang="en-US" sz="1400" dirty="0"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1400" dirty="0">
              <a:ea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>
                <a:ea typeface="Times New Roman" pitchFamily="18" charset="0"/>
                <a:cs typeface="Times New Roman" pitchFamily="18" charset="0"/>
              </a:rPr>
              <a:t>The modes are characterized by a cell-to-cell phase advance given by:</a:t>
            </a:r>
            <a:endParaRPr lang="en-US" sz="1400" dirty="0">
              <a:cs typeface="Arial" pitchFamily="34" charset="0"/>
            </a:endParaRPr>
          </a:p>
          <a:p>
            <a:pPr algn="just"/>
            <a:endParaRPr lang="en-US" sz="1400" dirty="0"/>
          </a:p>
        </p:txBody>
      </p:sp>
      <p:graphicFrame>
        <p:nvGraphicFramePr>
          <p:cNvPr id="24" name="Oggetto 23"/>
          <p:cNvGraphicFramePr>
            <a:graphicFrameLocks noChangeAspect="1"/>
          </p:cNvGraphicFramePr>
          <p:nvPr/>
        </p:nvGraphicFramePr>
        <p:xfrm>
          <a:off x="3307557" y="1810130"/>
          <a:ext cx="2366510" cy="404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3568700" imgH="609600" progId="Equation.3">
                  <p:embed/>
                </p:oleObj>
              </mc:Choice>
              <mc:Fallback>
                <p:oleObj name="Equazione" r:id="rId2" imgW="3568700" imgH="609600" progId="Equation.3">
                  <p:embed/>
                  <p:pic>
                    <p:nvPicPr>
                      <p:cNvPr id="24" name="Oggetto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7557" y="1810130"/>
                        <a:ext cx="2366510" cy="4046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4575777" y="103453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900113" algn="l"/>
                <a:tab pos="8101013" algn="l"/>
                <a:tab pos="8191500" algn="l"/>
              </a:tabLst>
            </a:pPr>
            <a:r>
              <a:rPr lang="en-GB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8469" y="2283432"/>
            <a:ext cx="84816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/>
              <a:t>The multi cell mode generally used for acceleration is the </a:t>
            </a:r>
            <a:r>
              <a:rPr lang="en-US" sz="1400" b="1" dirty="0">
                <a:sym typeface="Symbol"/>
              </a:rPr>
              <a:t>,</a:t>
            </a:r>
            <a:r>
              <a:rPr lang="en-US" sz="1400" b="1" dirty="0"/>
              <a:t> </a:t>
            </a:r>
            <a:r>
              <a:rPr lang="en-US" sz="1400" b="1" dirty="0">
                <a:sym typeface="Symbol"/>
              </a:rPr>
              <a:t>/2 and 0 </a:t>
            </a:r>
            <a:r>
              <a:rPr lang="en-US" sz="1400" b="1" dirty="0"/>
              <a:t>mode </a:t>
            </a:r>
            <a:r>
              <a:rPr lang="en-US" sz="1400" dirty="0"/>
              <a:t>(DTL as example operate in the 0 mode).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1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/>
              <a:t>The cell lengths have to be chosen in order to synchronize the accelerating field with the particle traveling into the structure at a certain velocity </a:t>
            </a:r>
          </a:p>
        </p:txBody>
      </p:sp>
      <p:cxnSp>
        <p:nvCxnSpPr>
          <p:cNvPr id="34" name="Connettore 2 33"/>
          <p:cNvCxnSpPr/>
          <p:nvPr/>
        </p:nvCxnSpPr>
        <p:spPr>
          <a:xfrm>
            <a:off x="9192012" y="2343742"/>
            <a:ext cx="2310167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flipV="1">
            <a:off x="9192011" y="1722349"/>
            <a:ext cx="0" cy="621394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8871145" y="161740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z</a:t>
            </a:r>
            <a:endParaRPr lang="en-US" baseline="-25000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11449538" y="220095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4" name="Figura a mano libera 3"/>
          <p:cNvSpPr/>
          <p:nvPr/>
        </p:nvSpPr>
        <p:spPr>
          <a:xfrm>
            <a:off x="9773690" y="1802069"/>
            <a:ext cx="1258340" cy="544027"/>
          </a:xfrm>
          <a:custGeom>
            <a:avLst/>
            <a:gdLst>
              <a:gd name="connsiteX0" fmla="*/ 0 w 1150705"/>
              <a:gd name="connsiteY0" fmla="*/ 562998 h 562998"/>
              <a:gd name="connsiteX1" fmla="*/ 184934 w 1150705"/>
              <a:gd name="connsiteY1" fmla="*/ 49290 h 562998"/>
              <a:gd name="connsiteX2" fmla="*/ 575352 w 1150705"/>
              <a:gd name="connsiteY2" fmla="*/ 69838 h 562998"/>
              <a:gd name="connsiteX3" fmla="*/ 924674 w 1150705"/>
              <a:gd name="connsiteY3" fmla="*/ 28742 h 562998"/>
              <a:gd name="connsiteX4" fmla="*/ 1150705 w 1150705"/>
              <a:gd name="connsiteY4" fmla="*/ 562998 h 562998"/>
              <a:gd name="connsiteX0" fmla="*/ 0 w 1150705"/>
              <a:gd name="connsiteY0" fmla="*/ 564518 h 564518"/>
              <a:gd name="connsiteX1" fmla="*/ 178171 w 1150705"/>
              <a:gd name="connsiteY1" fmla="*/ 27950 h 564518"/>
              <a:gd name="connsiteX2" fmla="*/ 575352 w 1150705"/>
              <a:gd name="connsiteY2" fmla="*/ 71358 h 564518"/>
              <a:gd name="connsiteX3" fmla="*/ 924674 w 1150705"/>
              <a:gd name="connsiteY3" fmla="*/ 30262 h 564518"/>
              <a:gd name="connsiteX4" fmla="*/ 1150705 w 1150705"/>
              <a:gd name="connsiteY4" fmla="*/ 564518 h 564518"/>
              <a:gd name="connsiteX0" fmla="*/ 0 w 1150705"/>
              <a:gd name="connsiteY0" fmla="*/ 556659 h 556659"/>
              <a:gd name="connsiteX1" fmla="*/ 178171 w 1150705"/>
              <a:gd name="connsiteY1" fmla="*/ 20091 h 556659"/>
              <a:gd name="connsiteX2" fmla="*/ 558443 w 1150705"/>
              <a:gd name="connsiteY2" fmla="*/ 105409 h 556659"/>
              <a:gd name="connsiteX3" fmla="*/ 924674 w 1150705"/>
              <a:gd name="connsiteY3" fmla="*/ 22403 h 556659"/>
              <a:gd name="connsiteX4" fmla="*/ 1150705 w 1150705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36818 h 536818"/>
              <a:gd name="connsiteX1" fmla="*/ 178171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36818 h 536818"/>
              <a:gd name="connsiteX1" fmla="*/ 233969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44027 h 544027"/>
              <a:gd name="connsiteX1" fmla="*/ 233969 w 1116888"/>
              <a:gd name="connsiteY1" fmla="*/ 7459 h 544027"/>
              <a:gd name="connsiteX2" fmla="*/ 539844 w 1116888"/>
              <a:gd name="connsiteY2" fmla="*/ 468062 h 544027"/>
              <a:gd name="connsiteX3" fmla="*/ 868875 w 1116888"/>
              <a:gd name="connsiteY3" fmla="*/ 246 h 544027"/>
              <a:gd name="connsiteX4" fmla="*/ 1116888 w 1116888"/>
              <a:gd name="connsiteY4" fmla="*/ 544027 h 54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888" h="544027">
                <a:moveTo>
                  <a:pt x="0" y="544027"/>
                </a:moveTo>
                <a:cubicBezTo>
                  <a:pt x="44521" y="328269"/>
                  <a:pt x="143995" y="20120"/>
                  <a:pt x="233969" y="7459"/>
                </a:cubicBezTo>
                <a:cubicBezTo>
                  <a:pt x="323943" y="-5202"/>
                  <a:pt x="434026" y="469264"/>
                  <a:pt x="539844" y="468062"/>
                </a:cubicBezTo>
                <a:cubicBezTo>
                  <a:pt x="645662" y="466860"/>
                  <a:pt x="772701" y="-12415"/>
                  <a:pt x="868875" y="246"/>
                </a:cubicBezTo>
                <a:cubicBezTo>
                  <a:pt x="965049" y="12907"/>
                  <a:pt x="1065345" y="302755"/>
                  <a:pt x="1116888" y="54402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uppo 18"/>
          <p:cNvGrpSpPr/>
          <p:nvPr/>
        </p:nvGrpSpPr>
        <p:grpSpPr>
          <a:xfrm>
            <a:off x="9075627" y="806917"/>
            <a:ext cx="2694534" cy="813610"/>
            <a:chOff x="6290310" y="512270"/>
            <a:chExt cx="2694534" cy="813610"/>
          </a:xfrm>
        </p:grpSpPr>
        <p:cxnSp>
          <p:nvCxnSpPr>
            <p:cNvPr id="6" name="Connettore 1 5"/>
            <p:cNvCxnSpPr/>
            <p:nvPr/>
          </p:nvCxnSpPr>
          <p:spPr>
            <a:xfrm flipV="1">
              <a:off x="6290310" y="1036320"/>
              <a:ext cx="3810" cy="2895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6294120" y="1036320"/>
              <a:ext cx="6057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igura a mano libera 15"/>
            <p:cNvSpPr/>
            <p:nvPr/>
          </p:nvSpPr>
          <p:spPr>
            <a:xfrm>
              <a:off x="6899910" y="512270"/>
              <a:ext cx="737235" cy="550719"/>
            </a:xfrm>
            <a:custGeom>
              <a:avLst/>
              <a:gdLst>
                <a:gd name="connsiteX0" fmla="*/ 0 w 784860"/>
                <a:gd name="connsiteY0" fmla="*/ 591946 h 629504"/>
                <a:gd name="connsiteX1" fmla="*/ 114300 w 784860"/>
                <a:gd name="connsiteY1" fmla="*/ 473836 h 629504"/>
                <a:gd name="connsiteX2" fmla="*/ 281940 w 784860"/>
                <a:gd name="connsiteY2" fmla="*/ 100456 h 629504"/>
                <a:gd name="connsiteX3" fmla="*/ 529590 w 784860"/>
                <a:gd name="connsiteY3" fmla="*/ 31876 h 629504"/>
                <a:gd name="connsiteX4" fmla="*/ 674370 w 784860"/>
                <a:gd name="connsiteY4" fmla="*/ 546226 h 629504"/>
                <a:gd name="connsiteX5" fmla="*/ 784860 w 784860"/>
                <a:gd name="connsiteY5" fmla="*/ 622426 h 629504"/>
                <a:gd name="connsiteX0" fmla="*/ 0 w 784860"/>
                <a:gd name="connsiteY0" fmla="*/ 547430 h 583133"/>
                <a:gd name="connsiteX1" fmla="*/ 114300 w 784860"/>
                <a:gd name="connsiteY1" fmla="*/ 429320 h 583133"/>
                <a:gd name="connsiteX2" fmla="*/ 281940 w 784860"/>
                <a:gd name="connsiteY2" fmla="*/ 55940 h 583133"/>
                <a:gd name="connsiteX3" fmla="*/ 525780 w 784860"/>
                <a:gd name="connsiteY3" fmla="*/ 48320 h 583133"/>
                <a:gd name="connsiteX4" fmla="*/ 674370 w 784860"/>
                <a:gd name="connsiteY4" fmla="*/ 501710 h 583133"/>
                <a:gd name="connsiteX5" fmla="*/ 784860 w 784860"/>
                <a:gd name="connsiteY5" fmla="*/ 577910 h 583133"/>
                <a:gd name="connsiteX0" fmla="*/ 0 w 750570"/>
                <a:gd name="connsiteY0" fmla="*/ 547430 h 579937"/>
                <a:gd name="connsiteX1" fmla="*/ 114300 w 750570"/>
                <a:gd name="connsiteY1" fmla="*/ 429320 h 579937"/>
                <a:gd name="connsiteX2" fmla="*/ 281940 w 750570"/>
                <a:gd name="connsiteY2" fmla="*/ 55940 h 579937"/>
                <a:gd name="connsiteX3" fmla="*/ 525780 w 750570"/>
                <a:gd name="connsiteY3" fmla="*/ 48320 h 579937"/>
                <a:gd name="connsiteX4" fmla="*/ 674370 w 750570"/>
                <a:gd name="connsiteY4" fmla="*/ 501710 h 579937"/>
                <a:gd name="connsiteX5" fmla="*/ 750570 w 750570"/>
                <a:gd name="connsiteY5" fmla="*/ 574100 h 579937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38289 h 564959"/>
                <a:gd name="connsiteX1" fmla="*/ 114300 w 750570"/>
                <a:gd name="connsiteY1" fmla="*/ 420179 h 564959"/>
                <a:gd name="connsiteX2" fmla="*/ 281940 w 750570"/>
                <a:gd name="connsiteY2" fmla="*/ 46799 h 564959"/>
                <a:gd name="connsiteX3" fmla="*/ 525780 w 750570"/>
                <a:gd name="connsiteY3" fmla="*/ 39179 h 564959"/>
                <a:gd name="connsiteX4" fmla="*/ 640080 w 750570"/>
                <a:gd name="connsiteY4" fmla="*/ 353504 h 564959"/>
                <a:gd name="connsiteX5" fmla="*/ 750570 w 750570"/>
                <a:gd name="connsiteY5" fmla="*/ 564959 h 564959"/>
                <a:gd name="connsiteX0" fmla="*/ 0 w 756285"/>
                <a:gd name="connsiteY0" fmla="*/ 538289 h 538306"/>
                <a:gd name="connsiteX1" fmla="*/ 114300 w 756285"/>
                <a:gd name="connsiteY1" fmla="*/ 420179 h 538306"/>
                <a:gd name="connsiteX2" fmla="*/ 281940 w 756285"/>
                <a:gd name="connsiteY2" fmla="*/ 46799 h 538306"/>
                <a:gd name="connsiteX3" fmla="*/ 525780 w 756285"/>
                <a:gd name="connsiteY3" fmla="*/ 39179 h 538306"/>
                <a:gd name="connsiteX4" fmla="*/ 640080 w 756285"/>
                <a:gd name="connsiteY4" fmla="*/ 353504 h 538306"/>
                <a:gd name="connsiteX5" fmla="*/ 756285 w 756285"/>
                <a:gd name="connsiteY5" fmla="*/ 534479 h 538306"/>
                <a:gd name="connsiteX0" fmla="*/ 0 w 741045"/>
                <a:gd name="connsiteY0" fmla="*/ 538289 h 564959"/>
                <a:gd name="connsiteX1" fmla="*/ 114300 w 741045"/>
                <a:gd name="connsiteY1" fmla="*/ 420179 h 564959"/>
                <a:gd name="connsiteX2" fmla="*/ 281940 w 741045"/>
                <a:gd name="connsiteY2" fmla="*/ 46799 h 564959"/>
                <a:gd name="connsiteX3" fmla="*/ 525780 w 741045"/>
                <a:gd name="connsiteY3" fmla="*/ 39179 h 564959"/>
                <a:gd name="connsiteX4" fmla="*/ 640080 w 741045"/>
                <a:gd name="connsiteY4" fmla="*/ 353504 h 564959"/>
                <a:gd name="connsiteX5" fmla="*/ 741045 w 741045"/>
                <a:gd name="connsiteY5" fmla="*/ 564959 h 564959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8665"/>
                <a:gd name="connsiteY0" fmla="*/ 538892 h 565562"/>
                <a:gd name="connsiteX1" fmla="*/ 114300 w 748665"/>
                <a:gd name="connsiteY1" fmla="*/ 420782 h 565562"/>
                <a:gd name="connsiteX2" fmla="*/ 281940 w 748665"/>
                <a:gd name="connsiteY2" fmla="*/ 47402 h 565562"/>
                <a:gd name="connsiteX3" fmla="*/ 525780 w 748665"/>
                <a:gd name="connsiteY3" fmla="*/ 39782 h 565562"/>
                <a:gd name="connsiteX4" fmla="*/ 636270 w 748665"/>
                <a:gd name="connsiteY4" fmla="*/ 363632 h 565562"/>
                <a:gd name="connsiteX5" fmla="*/ 748665 w 748665"/>
                <a:gd name="connsiteY5" fmla="*/ 565562 h 565562"/>
                <a:gd name="connsiteX0" fmla="*/ 0 w 737235"/>
                <a:gd name="connsiteY0" fmla="*/ 538892 h 565562"/>
                <a:gd name="connsiteX1" fmla="*/ 114300 w 737235"/>
                <a:gd name="connsiteY1" fmla="*/ 420782 h 565562"/>
                <a:gd name="connsiteX2" fmla="*/ 281940 w 737235"/>
                <a:gd name="connsiteY2" fmla="*/ 47402 h 565562"/>
                <a:gd name="connsiteX3" fmla="*/ 525780 w 737235"/>
                <a:gd name="connsiteY3" fmla="*/ 39782 h 565562"/>
                <a:gd name="connsiteX4" fmla="*/ 636270 w 737235"/>
                <a:gd name="connsiteY4" fmla="*/ 363632 h 565562"/>
                <a:gd name="connsiteX5" fmla="*/ 737235 w 737235"/>
                <a:gd name="connsiteY5" fmla="*/ 565562 h 565562"/>
                <a:gd name="connsiteX0" fmla="*/ 0 w 737235"/>
                <a:gd name="connsiteY0" fmla="*/ 532670 h 559340"/>
                <a:gd name="connsiteX1" fmla="*/ 114300 w 737235"/>
                <a:gd name="connsiteY1" fmla="*/ 414560 h 559340"/>
                <a:gd name="connsiteX2" fmla="*/ 281940 w 737235"/>
                <a:gd name="connsiteY2" fmla="*/ 41180 h 559340"/>
                <a:gd name="connsiteX3" fmla="*/ 520065 w 737235"/>
                <a:gd name="connsiteY3" fmla="*/ 44990 h 559340"/>
                <a:gd name="connsiteX4" fmla="*/ 636270 w 737235"/>
                <a:gd name="connsiteY4" fmla="*/ 357410 h 559340"/>
                <a:gd name="connsiteX5" fmla="*/ 737235 w 737235"/>
                <a:gd name="connsiteY5" fmla="*/ 559340 h 559340"/>
                <a:gd name="connsiteX0" fmla="*/ 0 w 737235"/>
                <a:gd name="connsiteY0" fmla="*/ 532923 h 559593"/>
                <a:gd name="connsiteX1" fmla="*/ 125730 w 737235"/>
                <a:gd name="connsiteY1" fmla="*/ 418623 h 559593"/>
                <a:gd name="connsiteX2" fmla="*/ 281940 w 737235"/>
                <a:gd name="connsiteY2" fmla="*/ 41433 h 559593"/>
                <a:gd name="connsiteX3" fmla="*/ 520065 w 737235"/>
                <a:gd name="connsiteY3" fmla="*/ 45243 h 559593"/>
                <a:gd name="connsiteX4" fmla="*/ 636270 w 737235"/>
                <a:gd name="connsiteY4" fmla="*/ 357663 h 559593"/>
                <a:gd name="connsiteX5" fmla="*/ 737235 w 737235"/>
                <a:gd name="connsiteY5" fmla="*/ 559593 h 559593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6494 h 553164"/>
                <a:gd name="connsiteX1" fmla="*/ 150495 w 737235"/>
                <a:gd name="connsiteY1" fmla="*/ 313134 h 553164"/>
                <a:gd name="connsiteX2" fmla="*/ 281940 w 737235"/>
                <a:gd name="connsiteY2" fmla="*/ 35004 h 553164"/>
                <a:gd name="connsiteX3" fmla="*/ 520065 w 737235"/>
                <a:gd name="connsiteY3" fmla="*/ 38814 h 553164"/>
                <a:gd name="connsiteX4" fmla="*/ 636270 w 737235"/>
                <a:gd name="connsiteY4" fmla="*/ 351234 h 553164"/>
                <a:gd name="connsiteX5" fmla="*/ 737235 w 737235"/>
                <a:gd name="connsiteY5" fmla="*/ 553164 h 553164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235" h="550719">
                  <a:moveTo>
                    <a:pt x="0" y="524049"/>
                  </a:moveTo>
                  <a:cubicBezTo>
                    <a:pt x="58420" y="525001"/>
                    <a:pt x="103505" y="409749"/>
                    <a:pt x="150495" y="310689"/>
                  </a:cubicBezTo>
                  <a:cubicBezTo>
                    <a:pt x="197485" y="211629"/>
                    <a:pt x="220345" y="78279"/>
                    <a:pt x="281940" y="32559"/>
                  </a:cubicBezTo>
                  <a:cubicBezTo>
                    <a:pt x="343535" y="-13161"/>
                    <a:pt x="461645" y="-9669"/>
                    <a:pt x="520065" y="36369"/>
                  </a:cubicBezTo>
                  <a:cubicBezTo>
                    <a:pt x="578485" y="82407"/>
                    <a:pt x="607695" y="215439"/>
                    <a:pt x="632460" y="308784"/>
                  </a:cubicBezTo>
                  <a:cubicBezTo>
                    <a:pt x="657225" y="402129"/>
                    <a:pt x="678497" y="548496"/>
                    <a:pt x="737235" y="55071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igura a mano libera 52"/>
            <p:cNvSpPr/>
            <p:nvPr/>
          </p:nvSpPr>
          <p:spPr>
            <a:xfrm flipH="1">
              <a:off x="7637145" y="512270"/>
              <a:ext cx="737235" cy="550719"/>
            </a:xfrm>
            <a:custGeom>
              <a:avLst/>
              <a:gdLst>
                <a:gd name="connsiteX0" fmla="*/ 0 w 784860"/>
                <a:gd name="connsiteY0" fmla="*/ 591946 h 629504"/>
                <a:gd name="connsiteX1" fmla="*/ 114300 w 784860"/>
                <a:gd name="connsiteY1" fmla="*/ 473836 h 629504"/>
                <a:gd name="connsiteX2" fmla="*/ 281940 w 784860"/>
                <a:gd name="connsiteY2" fmla="*/ 100456 h 629504"/>
                <a:gd name="connsiteX3" fmla="*/ 529590 w 784860"/>
                <a:gd name="connsiteY3" fmla="*/ 31876 h 629504"/>
                <a:gd name="connsiteX4" fmla="*/ 674370 w 784860"/>
                <a:gd name="connsiteY4" fmla="*/ 546226 h 629504"/>
                <a:gd name="connsiteX5" fmla="*/ 784860 w 784860"/>
                <a:gd name="connsiteY5" fmla="*/ 622426 h 629504"/>
                <a:gd name="connsiteX0" fmla="*/ 0 w 784860"/>
                <a:gd name="connsiteY0" fmla="*/ 547430 h 583133"/>
                <a:gd name="connsiteX1" fmla="*/ 114300 w 784860"/>
                <a:gd name="connsiteY1" fmla="*/ 429320 h 583133"/>
                <a:gd name="connsiteX2" fmla="*/ 281940 w 784860"/>
                <a:gd name="connsiteY2" fmla="*/ 55940 h 583133"/>
                <a:gd name="connsiteX3" fmla="*/ 525780 w 784860"/>
                <a:gd name="connsiteY3" fmla="*/ 48320 h 583133"/>
                <a:gd name="connsiteX4" fmla="*/ 674370 w 784860"/>
                <a:gd name="connsiteY4" fmla="*/ 501710 h 583133"/>
                <a:gd name="connsiteX5" fmla="*/ 784860 w 784860"/>
                <a:gd name="connsiteY5" fmla="*/ 577910 h 583133"/>
                <a:gd name="connsiteX0" fmla="*/ 0 w 750570"/>
                <a:gd name="connsiteY0" fmla="*/ 547430 h 579937"/>
                <a:gd name="connsiteX1" fmla="*/ 114300 w 750570"/>
                <a:gd name="connsiteY1" fmla="*/ 429320 h 579937"/>
                <a:gd name="connsiteX2" fmla="*/ 281940 w 750570"/>
                <a:gd name="connsiteY2" fmla="*/ 55940 h 579937"/>
                <a:gd name="connsiteX3" fmla="*/ 525780 w 750570"/>
                <a:gd name="connsiteY3" fmla="*/ 48320 h 579937"/>
                <a:gd name="connsiteX4" fmla="*/ 674370 w 750570"/>
                <a:gd name="connsiteY4" fmla="*/ 501710 h 579937"/>
                <a:gd name="connsiteX5" fmla="*/ 750570 w 750570"/>
                <a:gd name="connsiteY5" fmla="*/ 574100 h 579937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38289 h 564959"/>
                <a:gd name="connsiteX1" fmla="*/ 114300 w 750570"/>
                <a:gd name="connsiteY1" fmla="*/ 420179 h 564959"/>
                <a:gd name="connsiteX2" fmla="*/ 281940 w 750570"/>
                <a:gd name="connsiteY2" fmla="*/ 46799 h 564959"/>
                <a:gd name="connsiteX3" fmla="*/ 525780 w 750570"/>
                <a:gd name="connsiteY3" fmla="*/ 39179 h 564959"/>
                <a:gd name="connsiteX4" fmla="*/ 640080 w 750570"/>
                <a:gd name="connsiteY4" fmla="*/ 353504 h 564959"/>
                <a:gd name="connsiteX5" fmla="*/ 750570 w 750570"/>
                <a:gd name="connsiteY5" fmla="*/ 564959 h 564959"/>
                <a:gd name="connsiteX0" fmla="*/ 0 w 756285"/>
                <a:gd name="connsiteY0" fmla="*/ 538289 h 538306"/>
                <a:gd name="connsiteX1" fmla="*/ 114300 w 756285"/>
                <a:gd name="connsiteY1" fmla="*/ 420179 h 538306"/>
                <a:gd name="connsiteX2" fmla="*/ 281940 w 756285"/>
                <a:gd name="connsiteY2" fmla="*/ 46799 h 538306"/>
                <a:gd name="connsiteX3" fmla="*/ 525780 w 756285"/>
                <a:gd name="connsiteY3" fmla="*/ 39179 h 538306"/>
                <a:gd name="connsiteX4" fmla="*/ 640080 w 756285"/>
                <a:gd name="connsiteY4" fmla="*/ 353504 h 538306"/>
                <a:gd name="connsiteX5" fmla="*/ 756285 w 756285"/>
                <a:gd name="connsiteY5" fmla="*/ 534479 h 538306"/>
                <a:gd name="connsiteX0" fmla="*/ 0 w 741045"/>
                <a:gd name="connsiteY0" fmla="*/ 538289 h 564959"/>
                <a:gd name="connsiteX1" fmla="*/ 114300 w 741045"/>
                <a:gd name="connsiteY1" fmla="*/ 420179 h 564959"/>
                <a:gd name="connsiteX2" fmla="*/ 281940 w 741045"/>
                <a:gd name="connsiteY2" fmla="*/ 46799 h 564959"/>
                <a:gd name="connsiteX3" fmla="*/ 525780 w 741045"/>
                <a:gd name="connsiteY3" fmla="*/ 39179 h 564959"/>
                <a:gd name="connsiteX4" fmla="*/ 640080 w 741045"/>
                <a:gd name="connsiteY4" fmla="*/ 353504 h 564959"/>
                <a:gd name="connsiteX5" fmla="*/ 741045 w 741045"/>
                <a:gd name="connsiteY5" fmla="*/ 564959 h 564959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8665"/>
                <a:gd name="connsiteY0" fmla="*/ 538892 h 565562"/>
                <a:gd name="connsiteX1" fmla="*/ 114300 w 748665"/>
                <a:gd name="connsiteY1" fmla="*/ 420782 h 565562"/>
                <a:gd name="connsiteX2" fmla="*/ 281940 w 748665"/>
                <a:gd name="connsiteY2" fmla="*/ 47402 h 565562"/>
                <a:gd name="connsiteX3" fmla="*/ 525780 w 748665"/>
                <a:gd name="connsiteY3" fmla="*/ 39782 h 565562"/>
                <a:gd name="connsiteX4" fmla="*/ 636270 w 748665"/>
                <a:gd name="connsiteY4" fmla="*/ 363632 h 565562"/>
                <a:gd name="connsiteX5" fmla="*/ 748665 w 748665"/>
                <a:gd name="connsiteY5" fmla="*/ 565562 h 565562"/>
                <a:gd name="connsiteX0" fmla="*/ 0 w 737235"/>
                <a:gd name="connsiteY0" fmla="*/ 538892 h 565562"/>
                <a:gd name="connsiteX1" fmla="*/ 114300 w 737235"/>
                <a:gd name="connsiteY1" fmla="*/ 420782 h 565562"/>
                <a:gd name="connsiteX2" fmla="*/ 281940 w 737235"/>
                <a:gd name="connsiteY2" fmla="*/ 47402 h 565562"/>
                <a:gd name="connsiteX3" fmla="*/ 525780 w 737235"/>
                <a:gd name="connsiteY3" fmla="*/ 39782 h 565562"/>
                <a:gd name="connsiteX4" fmla="*/ 636270 w 737235"/>
                <a:gd name="connsiteY4" fmla="*/ 363632 h 565562"/>
                <a:gd name="connsiteX5" fmla="*/ 737235 w 737235"/>
                <a:gd name="connsiteY5" fmla="*/ 565562 h 565562"/>
                <a:gd name="connsiteX0" fmla="*/ 0 w 737235"/>
                <a:gd name="connsiteY0" fmla="*/ 532670 h 559340"/>
                <a:gd name="connsiteX1" fmla="*/ 114300 w 737235"/>
                <a:gd name="connsiteY1" fmla="*/ 414560 h 559340"/>
                <a:gd name="connsiteX2" fmla="*/ 281940 w 737235"/>
                <a:gd name="connsiteY2" fmla="*/ 41180 h 559340"/>
                <a:gd name="connsiteX3" fmla="*/ 520065 w 737235"/>
                <a:gd name="connsiteY3" fmla="*/ 44990 h 559340"/>
                <a:gd name="connsiteX4" fmla="*/ 636270 w 737235"/>
                <a:gd name="connsiteY4" fmla="*/ 357410 h 559340"/>
                <a:gd name="connsiteX5" fmla="*/ 737235 w 737235"/>
                <a:gd name="connsiteY5" fmla="*/ 559340 h 559340"/>
                <a:gd name="connsiteX0" fmla="*/ 0 w 737235"/>
                <a:gd name="connsiteY0" fmla="*/ 532923 h 559593"/>
                <a:gd name="connsiteX1" fmla="*/ 125730 w 737235"/>
                <a:gd name="connsiteY1" fmla="*/ 418623 h 559593"/>
                <a:gd name="connsiteX2" fmla="*/ 281940 w 737235"/>
                <a:gd name="connsiteY2" fmla="*/ 41433 h 559593"/>
                <a:gd name="connsiteX3" fmla="*/ 520065 w 737235"/>
                <a:gd name="connsiteY3" fmla="*/ 45243 h 559593"/>
                <a:gd name="connsiteX4" fmla="*/ 636270 w 737235"/>
                <a:gd name="connsiteY4" fmla="*/ 357663 h 559593"/>
                <a:gd name="connsiteX5" fmla="*/ 737235 w 737235"/>
                <a:gd name="connsiteY5" fmla="*/ 559593 h 559593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6494 h 553164"/>
                <a:gd name="connsiteX1" fmla="*/ 150495 w 737235"/>
                <a:gd name="connsiteY1" fmla="*/ 313134 h 553164"/>
                <a:gd name="connsiteX2" fmla="*/ 281940 w 737235"/>
                <a:gd name="connsiteY2" fmla="*/ 35004 h 553164"/>
                <a:gd name="connsiteX3" fmla="*/ 520065 w 737235"/>
                <a:gd name="connsiteY3" fmla="*/ 38814 h 553164"/>
                <a:gd name="connsiteX4" fmla="*/ 636270 w 737235"/>
                <a:gd name="connsiteY4" fmla="*/ 351234 h 553164"/>
                <a:gd name="connsiteX5" fmla="*/ 737235 w 737235"/>
                <a:gd name="connsiteY5" fmla="*/ 553164 h 553164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235" h="550719">
                  <a:moveTo>
                    <a:pt x="0" y="524049"/>
                  </a:moveTo>
                  <a:cubicBezTo>
                    <a:pt x="58420" y="525001"/>
                    <a:pt x="103505" y="409749"/>
                    <a:pt x="150495" y="310689"/>
                  </a:cubicBezTo>
                  <a:cubicBezTo>
                    <a:pt x="197485" y="211629"/>
                    <a:pt x="220345" y="78279"/>
                    <a:pt x="281940" y="32559"/>
                  </a:cubicBezTo>
                  <a:cubicBezTo>
                    <a:pt x="343535" y="-13161"/>
                    <a:pt x="461645" y="-9669"/>
                    <a:pt x="520065" y="36369"/>
                  </a:cubicBezTo>
                  <a:cubicBezTo>
                    <a:pt x="578485" y="82407"/>
                    <a:pt x="607695" y="215439"/>
                    <a:pt x="632460" y="308784"/>
                  </a:cubicBezTo>
                  <a:cubicBezTo>
                    <a:pt x="657225" y="402129"/>
                    <a:pt x="678497" y="548496"/>
                    <a:pt x="737235" y="55071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Connettore 1 53"/>
            <p:cNvCxnSpPr/>
            <p:nvPr/>
          </p:nvCxnSpPr>
          <p:spPr>
            <a:xfrm>
              <a:off x="8379054" y="1036320"/>
              <a:ext cx="6057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 flipV="1">
              <a:off x="8981034" y="1036320"/>
              <a:ext cx="3810" cy="2895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6290310" y="1325880"/>
              <a:ext cx="269072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uppo 110"/>
          <p:cNvGrpSpPr/>
          <p:nvPr/>
        </p:nvGrpSpPr>
        <p:grpSpPr>
          <a:xfrm>
            <a:off x="9695129" y="896628"/>
            <a:ext cx="1447800" cy="662537"/>
            <a:chOff x="6810375" y="739644"/>
            <a:chExt cx="1447800" cy="662537"/>
          </a:xfrm>
        </p:grpSpPr>
        <p:grpSp>
          <p:nvGrpSpPr>
            <p:cNvPr id="61" name="Gruppo 60"/>
            <p:cNvGrpSpPr/>
            <p:nvPr/>
          </p:nvGrpSpPr>
          <p:grpSpPr>
            <a:xfrm>
              <a:off x="6960493" y="739644"/>
              <a:ext cx="1139190" cy="274320"/>
              <a:chOff x="7059930" y="601980"/>
              <a:chExt cx="1139190" cy="274320"/>
            </a:xfrm>
          </p:grpSpPr>
          <p:sp>
            <p:nvSpPr>
              <p:cNvPr id="20" name="Figura a mano libera 19"/>
              <p:cNvSpPr/>
              <p:nvPr/>
            </p:nvSpPr>
            <p:spPr>
              <a:xfrm>
                <a:off x="7059930" y="792480"/>
                <a:ext cx="464820" cy="83820"/>
              </a:xfrm>
              <a:custGeom>
                <a:avLst/>
                <a:gdLst>
                  <a:gd name="connsiteX0" fmla="*/ 0 w 464820"/>
                  <a:gd name="connsiteY0" fmla="*/ 0 h 83820"/>
                  <a:gd name="connsiteX1" fmla="*/ 213360 w 464820"/>
                  <a:gd name="connsiteY1" fmla="*/ 83820 h 83820"/>
                  <a:gd name="connsiteX2" fmla="*/ 464820 w 464820"/>
                  <a:gd name="connsiteY2" fmla="*/ 0 h 8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820" h="83820">
                    <a:moveTo>
                      <a:pt x="0" y="0"/>
                    </a:moveTo>
                    <a:cubicBezTo>
                      <a:pt x="67945" y="41910"/>
                      <a:pt x="135890" y="83820"/>
                      <a:pt x="213360" y="83820"/>
                    </a:cubicBezTo>
                    <a:cubicBezTo>
                      <a:pt x="290830" y="83820"/>
                      <a:pt x="377825" y="41910"/>
                      <a:pt x="464820" y="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igura a mano libera 20"/>
              <p:cNvSpPr/>
              <p:nvPr/>
            </p:nvSpPr>
            <p:spPr>
              <a:xfrm>
                <a:off x="7749540" y="788670"/>
                <a:ext cx="449580" cy="72398"/>
              </a:xfrm>
              <a:custGeom>
                <a:avLst/>
                <a:gdLst>
                  <a:gd name="connsiteX0" fmla="*/ 0 w 449580"/>
                  <a:gd name="connsiteY0" fmla="*/ 0 h 72398"/>
                  <a:gd name="connsiteX1" fmla="*/ 232410 w 449580"/>
                  <a:gd name="connsiteY1" fmla="*/ 72390 h 72398"/>
                  <a:gd name="connsiteX2" fmla="*/ 449580 w 449580"/>
                  <a:gd name="connsiteY2" fmla="*/ 3810 h 72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9580" h="72398">
                    <a:moveTo>
                      <a:pt x="0" y="0"/>
                    </a:moveTo>
                    <a:cubicBezTo>
                      <a:pt x="78740" y="35877"/>
                      <a:pt x="157480" y="71755"/>
                      <a:pt x="232410" y="72390"/>
                    </a:cubicBezTo>
                    <a:cubicBezTo>
                      <a:pt x="307340" y="73025"/>
                      <a:pt x="378460" y="38417"/>
                      <a:pt x="44958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igura a mano libera 56"/>
              <p:cNvSpPr/>
              <p:nvPr/>
            </p:nvSpPr>
            <p:spPr>
              <a:xfrm>
                <a:off x="7143750" y="601980"/>
                <a:ext cx="320040" cy="49583"/>
              </a:xfrm>
              <a:custGeom>
                <a:avLst/>
                <a:gdLst>
                  <a:gd name="connsiteX0" fmla="*/ 0 w 320040"/>
                  <a:gd name="connsiteY0" fmla="*/ 0 h 49583"/>
                  <a:gd name="connsiteX1" fmla="*/ 144780 w 320040"/>
                  <a:gd name="connsiteY1" fmla="*/ 49530 h 49583"/>
                  <a:gd name="connsiteX2" fmla="*/ 320040 w 320040"/>
                  <a:gd name="connsiteY2" fmla="*/ 7620 h 4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0040" h="49583">
                    <a:moveTo>
                      <a:pt x="0" y="0"/>
                    </a:moveTo>
                    <a:cubicBezTo>
                      <a:pt x="45720" y="24130"/>
                      <a:pt x="91440" y="48260"/>
                      <a:pt x="144780" y="49530"/>
                    </a:cubicBezTo>
                    <a:cubicBezTo>
                      <a:pt x="198120" y="50800"/>
                      <a:pt x="259080" y="29210"/>
                      <a:pt x="320040" y="762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igura a mano libera 57"/>
              <p:cNvSpPr/>
              <p:nvPr/>
            </p:nvSpPr>
            <p:spPr>
              <a:xfrm>
                <a:off x="7810500" y="617220"/>
                <a:ext cx="327660" cy="34308"/>
              </a:xfrm>
              <a:custGeom>
                <a:avLst/>
                <a:gdLst>
                  <a:gd name="connsiteX0" fmla="*/ 0 w 327660"/>
                  <a:gd name="connsiteY0" fmla="*/ 0 h 34308"/>
                  <a:gd name="connsiteX1" fmla="*/ 182880 w 327660"/>
                  <a:gd name="connsiteY1" fmla="*/ 34290 h 34308"/>
                  <a:gd name="connsiteX2" fmla="*/ 327660 w 327660"/>
                  <a:gd name="connsiteY2" fmla="*/ 3810 h 3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34308">
                    <a:moveTo>
                      <a:pt x="0" y="0"/>
                    </a:moveTo>
                    <a:cubicBezTo>
                      <a:pt x="64135" y="16827"/>
                      <a:pt x="128270" y="33655"/>
                      <a:pt x="182880" y="34290"/>
                    </a:cubicBezTo>
                    <a:cubicBezTo>
                      <a:pt x="237490" y="34925"/>
                      <a:pt x="282575" y="19367"/>
                      <a:pt x="32766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Figura a mano libera 97"/>
            <p:cNvSpPr/>
            <p:nvPr/>
          </p:nvSpPr>
          <p:spPr>
            <a:xfrm>
              <a:off x="6890385" y="1089660"/>
              <a:ext cx="584835" cy="120627"/>
            </a:xfrm>
            <a:custGeom>
              <a:avLst/>
              <a:gdLst>
                <a:gd name="connsiteX0" fmla="*/ 0 w 584835"/>
                <a:gd name="connsiteY0" fmla="*/ 0 h 120627"/>
                <a:gd name="connsiteX1" fmla="*/ 272415 w 584835"/>
                <a:gd name="connsiteY1" fmla="*/ 120015 h 120627"/>
                <a:gd name="connsiteX2" fmla="*/ 584835 w 584835"/>
                <a:gd name="connsiteY2" fmla="*/ 38100 h 12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835" h="120627">
                  <a:moveTo>
                    <a:pt x="0" y="0"/>
                  </a:moveTo>
                  <a:cubicBezTo>
                    <a:pt x="87471" y="56832"/>
                    <a:pt x="174943" y="113665"/>
                    <a:pt x="272415" y="120015"/>
                  </a:cubicBezTo>
                  <a:cubicBezTo>
                    <a:pt x="369887" y="126365"/>
                    <a:pt x="477361" y="82232"/>
                    <a:pt x="584835" y="3810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igura a mano libera 107"/>
            <p:cNvSpPr/>
            <p:nvPr/>
          </p:nvSpPr>
          <p:spPr>
            <a:xfrm>
              <a:off x="7599045" y="1122045"/>
              <a:ext cx="603885" cy="78180"/>
            </a:xfrm>
            <a:custGeom>
              <a:avLst/>
              <a:gdLst>
                <a:gd name="connsiteX0" fmla="*/ 0 w 603885"/>
                <a:gd name="connsiteY0" fmla="*/ 11430 h 78180"/>
                <a:gd name="connsiteX1" fmla="*/ 289560 w 603885"/>
                <a:gd name="connsiteY1" fmla="*/ 78105 h 78180"/>
                <a:gd name="connsiteX2" fmla="*/ 603885 w 603885"/>
                <a:gd name="connsiteY2" fmla="*/ 0 h 7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885" h="78180">
                  <a:moveTo>
                    <a:pt x="0" y="11430"/>
                  </a:moveTo>
                  <a:cubicBezTo>
                    <a:pt x="94456" y="45720"/>
                    <a:pt x="188913" y="80010"/>
                    <a:pt x="289560" y="78105"/>
                  </a:cubicBezTo>
                  <a:cubicBezTo>
                    <a:pt x="390207" y="76200"/>
                    <a:pt x="497046" y="38100"/>
                    <a:pt x="603885" y="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igura a mano libera 108"/>
            <p:cNvSpPr/>
            <p:nvPr/>
          </p:nvSpPr>
          <p:spPr>
            <a:xfrm>
              <a:off x="6810375" y="1177290"/>
              <a:ext cx="710565" cy="223049"/>
            </a:xfrm>
            <a:custGeom>
              <a:avLst/>
              <a:gdLst>
                <a:gd name="connsiteX0" fmla="*/ 0 w 710565"/>
                <a:gd name="connsiteY0" fmla="*/ 0 h 223049"/>
                <a:gd name="connsiteX1" fmla="*/ 293370 w 710565"/>
                <a:gd name="connsiteY1" fmla="*/ 222885 h 223049"/>
                <a:gd name="connsiteX2" fmla="*/ 710565 w 710565"/>
                <a:gd name="connsiteY2" fmla="*/ 28575 h 22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0565" h="223049">
                  <a:moveTo>
                    <a:pt x="0" y="0"/>
                  </a:moveTo>
                  <a:cubicBezTo>
                    <a:pt x="87471" y="109061"/>
                    <a:pt x="174943" y="218123"/>
                    <a:pt x="293370" y="222885"/>
                  </a:cubicBezTo>
                  <a:cubicBezTo>
                    <a:pt x="411797" y="227647"/>
                    <a:pt x="561181" y="128111"/>
                    <a:pt x="710565" y="28575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igura a mano libera 109"/>
            <p:cNvSpPr/>
            <p:nvPr/>
          </p:nvSpPr>
          <p:spPr>
            <a:xfrm>
              <a:off x="7559040" y="1175385"/>
              <a:ext cx="699135" cy="226796"/>
            </a:xfrm>
            <a:custGeom>
              <a:avLst/>
              <a:gdLst>
                <a:gd name="connsiteX0" fmla="*/ 0 w 699135"/>
                <a:gd name="connsiteY0" fmla="*/ 22860 h 226796"/>
                <a:gd name="connsiteX1" fmla="*/ 333375 w 699135"/>
                <a:gd name="connsiteY1" fmla="*/ 226695 h 226796"/>
                <a:gd name="connsiteX2" fmla="*/ 699135 w 699135"/>
                <a:gd name="connsiteY2" fmla="*/ 0 h 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135" h="226796">
                  <a:moveTo>
                    <a:pt x="0" y="22860"/>
                  </a:moveTo>
                  <a:cubicBezTo>
                    <a:pt x="108426" y="126682"/>
                    <a:pt x="216853" y="230505"/>
                    <a:pt x="333375" y="226695"/>
                  </a:cubicBezTo>
                  <a:cubicBezTo>
                    <a:pt x="449897" y="222885"/>
                    <a:pt x="574516" y="111442"/>
                    <a:pt x="699135" y="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uppo 113"/>
          <p:cNvGrpSpPr/>
          <p:nvPr/>
        </p:nvGrpSpPr>
        <p:grpSpPr>
          <a:xfrm>
            <a:off x="9692847" y="896691"/>
            <a:ext cx="1447800" cy="662537"/>
            <a:chOff x="6810375" y="739644"/>
            <a:chExt cx="1447800" cy="662537"/>
          </a:xfrm>
        </p:grpSpPr>
        <p:grpSp>
          <p:nvGrpSpPr>
            <p:cNvPr id="115" name="Gruppo 114"/>
            <p:cNvGrpSpPr/>
            <p:nvPr/>
          </p:nvGrpSpPr>
          <p:grpSpPr>
            <a:xfrm>
              <a:off x="6960493" y="739644"/>
              <a:ext cx="1139190" cy="274320"/>
              <a:chOff x="7059930" y="601980"/>
              <a:chExt cx="1139190" cy="274320"/>
            </a:xfrm>
          </p:grpSpPr>
          <p:sp>
            <p:nvSpPr>
              <p:cNvPr id="120" name="Figura a mano libera 119"/>
              <p:cNvSpPr/>
              <p:nvPr/>
            </p:nvSpPr>
            <p:spPr>
              <a:xfrm>
                <a:off x="7059930" y="792480"/>
                <a:ext cx="464820" cy="83820"/>
              </a:xfrm>
              <a:custGeom>
                <a:avLst/>
                <a:gdLst>
                  <a:gd name="connsiteX0" fmla="*/ 0 w 464820"/>
                  <a:gd name="connsiteY0" fmla="*/ 0 h 83820"/>
                  <a:gd name="connsiteX1" fmla="*/ 213360 w 464820"/>
                  <a:gd name="connsiteY1" fmla="*/ 83820 h 83820"/>
                  <a:gd name="connsiteX2" fmla="*/ 464820 w 464820"/>
                  <a:gd name="connsiteY2" fmla="*/ 0 h 8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820" h="83820">
                    <a:moveTo>
                      <a:pt x="0" y="0"/>
                    </a:moveTo>
                    <a:cubicBezTo>
                      <a:pt x="67945" y="41910"/>
                      <a:pt x="135890" y="83820"/>
                      <a:pt x="213360" y="83820"/>
                    </a:cubicBezTo>
                    <a:cubicBezTo>
                      <a:pt x="290830" y="83820"/>
                      <a:pt x="377825" y="41910"/>
                      <a:pt x="464820" y="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Figura a mano libera 120"/>
              <p:cNvSpPr/>
              <p:nvPr/>
            </p:nvSpPr>
            <p:spPr>
              <a:xfrm>
                <a:off x="7749540" y="788670"/>
                <a:ext cx="449580" cy="72398"/>
              </a:xfrm>
              <a:custGeom>
                <a:avLst/>
                <a:gdLst>
                  <a:gd name="connsiteX0" fmla="*/ 0 w 449580"/>
                  <a:gd name="connsiteY0" fmla="*/ 0 h 72398"/>
                  <a:gd name="connsiteX1" fmla="*/ 232410 w 449580"/>
                  <a:gd name="connsiteY1" fmla="*/ 72390 h 72398"/>
                  <a:gd name="connsiteX2" fmla="*/ 449580 w 449580"/>
                  <a:gd name="connsiteY2" fmla="*/ 3810 h 72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9580" h="72398">
                    <a:moveTo>
                      <a:pt x="0" y="0"/>
                    </a:moveTo>
                    <a:cubicBezTo>
                      <a:pt x="78740" y="35877"/>
                      <a:pt x="157480" y="71755"/>
                      <a:pt x="232410" y="72390"/>
                    </a:cubicBezTo>
                    <a:cubicBezTo>
                      <a:pt x="307340" y="73025"/>
                      <a:pt x="378460" y="38417"/>
                      <a:pt x="44958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Figura a mano libera 121"/>
              <p:cNvSpPr/>
              <p:nvPr/>
            </p:nvSpPr>
            <p:spPr>
              <a:xfrm>
                <a:off x="7143750" y="601980"/>
                <a:ext cx="320040" cy="49583"/>
              </a:xfrm>
              <a:custGeom>
                <a:avLst/>
                <a:gdLst>
                  <a:gd name="connsiteX0" fmla="*/ 0 w 320040"/>
                  <a:gd name="connsiteY0" fmla="*/ 0 h 49583"/>
                  <a:gd name="connsiteX1" fmla="*/ 144780 w 320040"/>
                  <a:gd name="connsiteY1" fmla="*/ 49530 h 49583"/>
                  <a:gd name="connsiteX2" fmla="*/ 320040 w 320040"/>
                  <a:gd name="connsiteY2" fmla="*/ 7620 h 4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0040" h="49583">
                    <a:moveTo>
                      <a:pt x="0" y="0"/>
                    </a:moveTo>
                    <a:cubicBezTo>
                      <a:pt x="45720" y="24130"/>
                      <a:pt x="91440" y="48260"/>
                      <a:pt x="144780" y="49530"/>
                    </a:cubicBezTo>
                    <a:cubicBezTo>
                      <a:pt x="198120" y="50800"/>
                      <a:pt x="259080" y="29210"/>
                      <a:pt x="320040" y="762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Figura a mano libera 122"/>
              <p:cNvSpPr/>
              <p:nvPr/>
            </p:nvSpPr>
            <p:spPr>
              <a:xfrm>
                <a:off x="7810500" y="617220"/>
                <a:ext cx="327660" cy="34308"/>
              </a:xfrm>
              <a:custGeom>
                <a:avLst/>
                <a:gdLst>
                  <a:gd name="connsiteX0" fmla="*/ 0 w 327660"/>
                  <a:gd name="connsiteY0" fmla="*/ 0 h 34308"/>
                  <a:gd name="connsiteX1" fmla="*/ 182880 w 327660"/>
                  <a:gd name="connsiteY1" fmla="*/ 34290 h 34308"/>
                  <a:gd name="connsiteX2" fmla="*/ 327660 w 327660"/>
                  <a:gd name="connsiteY2" fmla="*/ 3810 h 3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34308">
                    <a:moveTo>
                      <a:pt x="0" y="0"/>
                    </a:moveTo>
                    <a:cubicBezTo>
                      <a:pt x="64135" y="16827"/>
                      <a:pt x="128270" y="33655"/>
                      <a:pt x="182880" y="34290"/>
                    </a:cubicBezTo>
                    <a:cubicBezTo>
                      <a:pt x="237490" y="34925"/>
                      <a:pt x="282575" y="19367"/>
                      <a:pt x="32766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6" name="Figura a mano libera 115"/>
            <p:cNvSpPr/>
            <p:nvPr/>
          </p:nvSpPr>
          <p:spPr>
            <a:xfrm>
              <a:off x="6890385" y="1089660"/>
              <a:ext cx="584835" cy="120627"/>
            </a:xfrm>
            <a:custGeom>
              <a:avLst/>
              <a:gdLst>
                <a:gd name="connsiteX0" fmla="*/ 0 w 584835"/>
                <a:gd name="connsiteY0" fmla="*/ 0 h 120627"/>
                <a:gd name="connsiteX1" fmla="*/ 272415 w 584835"/>
                <a:gd name="connsiteY1" fmla="*/ 120015 h 120627"/>
                <a:gd name="connsiteX2" fmla="*/ 584835 w 584835"/>
                <a:gd name="connsiteY2" fmla="*/ 38100 h 12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835" h="120627">
                  <a:moveTo>
                    <a:pt x="0" y="0"/>
                  </a:moveTo>
                  <a:cubicBezTo>
                    <a:pt x="87471" y="56832"/>
                    <a:pt x="174943" y="113665"/>
                    <a:pt x="272415" y="120015"/>
                  </a:cubicBezTo>
                  <a:cubicBezTo>
                    <a:pt x="369887" y="126365"/>
                    <a:pt x="477361" y="82232"/>
                    <a:pt x="584835" y="3810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igura a mano libera 116"/>
            <p:cNvSpPr/>
            <p:nvPr/>
          </p:nvSpPr>
          <p:spPr>
            <a:xfrm>
              <a:off x="7599045" y="1122045"/>
              <a:ext cx="603885" cy="78180"/>
            </a:xfrm>
            <a:custGeom>
              <a:avLst/>
              <a:gdLst>
                <a:gd name="connsiteX0" fmla="*/ 0 w 603885"/>
                <a:gd name="connsiteY0" fmla="*/ 11430 h 78180"/>
                <a:gd name="connsiteX1" fmla="*/ 289560 w 603885"/>
                <a:gd name="connsiteY1" fmla="*/ 78105 h 78180"/>
                <a:gd name="connsiteX2" fmla="*/ 603885 w 603885"/>
                <a:gd name="connsiteY2" fmla="*/ 0 h 7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885" h="78180">
                  <a:moveTo>
                    <a:pt x="0" y="11430"/>
                  </a:moveTo>
                  <a:cubicBezTo>
                    <a:pt x="94456" y="45720"/>
                    <a:pt x="188913" y="80010"/>
                    <a:pt x="289560" y="78105"/>
                  </a:cubicBezTo>
                  <a:cubicBezTo>
                    <a:pt x="390207" y="76200"/>
                    <a:pt x="497046" y="38100"/>
                    <a:pt x="603885" y="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igura a mano libera 117"/>
            <p:cNvSpPr/>
            <p:nvPr/>
          </p:nvSpPr>
          <p:spPr>
            <a:xfrm>
              <a:off x="6810375" y="1177290"/>
              <a:ext cx="710565" cy="223049"/>
            </a:xfrm>
            <a:custGeom>
              <a:avLst/>
              <a:gdLst>
                <a:gd name="connsiteX0" fmla="*/ 0 w 710565"/>
                <a:gd name="connsiteY0" fmla="*/ 0 h 223049"/>
                <a:gd name="connsiteX1" fmla="*/ 293370 w 710565"/>
                <a:gd name="connsiteY1" fmla="*/ 222885 h 223049"/>
                <a:gd name="connsiteX2" fmla="*/ 710565 w 710565"/>
                <a:gd name="connsiteY2" fmla="*/ 28575 h 22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0565" h="223049">
                  <a:moveTo>
                    <a:pt x="0" y="0"/>
                  </a:moveTo>
                  <a:cubicBezTo>
                    <a:pt x="87471" y="109061"/>
                    <a:pt x="174943" y="218123"/>
                    <a:pt x="293370" y="222885"/>
                  </a:cubicBezTo>
                  <a:cubicBezTo>
                    <a:pt x="411797" y="227647"/>
                    <a:pt x="561181" y="128111"/>
                    <a:pt x="710565" y="28575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igura a mano libera 118"/>
            <p:cNvSpPr/>
            <p:nvPr/>
          </p:nvSpPr>
          <p:spPr>
            <a:xfrm>
              <a:off x="7559040" y="1175385"/>
              <a:ext cx="699135" cy="226796"/>
            </a:xfrm>
            <a:custGeom>
              <a:avLst/>
              <a:gdLst>
                <a:gd name="connsiteX0" fmla="*/ 0 w 699135"/>
                <a:gd name="connsiteY0" fmla="*/ 22860 h 226796"/>
                <a:gd name="connsiteX1" fmla="*/ 333375 w 699135"/>
                <a:gd name="connsiteY1" fmla="*/ 226695 h 226796"/>
                <a:gd name="connsiteX2" fmla="*/ 699135 w 699135"/>
                <a:gd name="connsiteY2" fmla="*/ 0 h 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135" h="226796">
                  <a:moveTo>
                    <a:pt x="0" y="22860"/>
                  </a:moveTo>
                  <a:cubicBezTo>
                    <a:pt x="108426" y="126682"/>
                    <a:pt x="216853" y="230505"/>
                    <a:pt x="333375" y="226695"/>
                  </a:cubicBezTo>
                  <a:cubicBezTo>
                    <a:pt x="449897" y="222885"/>
                    <a:pt x="574516" y="111442"/>
                    <a:pt x="699135" y="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4" name="Figura a mano libera 123"/>
          <p:cNvSpPr/>
          <p:nvPr/>
        </p:nvSpPr>
        <p:spPr>
          <a:xfrm flipV="1">
            <a:off x="9772857" y="2346096"/>
            <a:ext cx="1258340" cy="544027"/>
          </a:xfrm>
          <a:custGeom>
            <a:avLst/>
            <a:gdLst>
              <a:gd name="connsiteX0" fmla="*/ 0 w 1150705"/>
              <a:gd name="connsiteY0" fmla="*/ 562998 h 562998"/>
              <a:gd name="connsiteX1" fmla="*/ 184934 w 1150705"/>
              <a:gd name="connsiteY1" fmla="*/ 49290 h 562998"/>
              <a:gd name="connsiteX2" fmla="*/ 575352 w 1150705"/>
              <a:gd name="connsiteY2" fmla="*/ 69838 h 562998"/>
              <a:gd name="connsiteX3" fmla="*/ 924674 w 1150705"/>
              <a:gd name="connsiteY3" fmla="*/ 28742 h 562998"/>
              <a:gd name="connsiteX4" fmla="*/ 1150705 w 1150705"/>
              <a:gd name="connsiteY4" fmla="*/ 562998 h 562998"/>
              <a:gd name="connsiteX0" fmla="*/ 0 w 1150705"/>
              <a:gd name="connsiteY0" fmla="*/ 564518 h 564518"/>
              <a:gd name="connsiteX1" fmla="*/ 178171 w 1150705"/>
              <a:gd name="connsiteY1" fmla="*/ 27950 h 564518"/>
              <a:gd name="connsiteX2" fmla="*/ 575352 w 1150705"/>
              <a:gd name="connsiteY2" fmla="*/ 71358 h 564518"/>
              <a:gd name="connsiteX3" fmla="*/ 924674 w 1150705"/>
              <a:gd name="connsiteY3" fmla="*/ 30262 h 564518"/>
              <a:gd name="connsiteX4" fmla="*/ 1150705 w 1150705"/>
              <a:gd name="connsiteY4" fmla="*/ 564518 h 564518"/>
              <a:gd name="connsiteX0" fmla="*/ 0 w 1150705"/>
              <a:gd name="connsiteY0" fmla="*/ 556659 h 556659"/>
              <a:gd name="connsiteX1" fmla="*/ 178171 w 1150705"/>
              <a:gd name="connsiteY1" fmla="*/ 20091 h 556659"/>
              <a:gd name="connsiteX2" fmla="*/ 558443 w 1150705"/>
              <a:gd name="connsiteY2" fmla="*/ 105409 h 556659"/>
              <a:gd name="connsiteX3" fmla="*/ 924674 w 1150705"/>
              <a:gd name="connsiteY3" fmla="*/ 22403 h 556659"/>
              <a:gd name="connsiteX4" fmla="*/ 1150705 w 1150705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36818 h 536818"/>
              <a:gd name="connsiteX1" fmla="*/ 178171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36818 h 536818"/>
              <a:gd name="connsiteX1" fmla="*/ 233969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44027 h 544027"/>
              <a:gd name="connsiteX1" fmla="*/ 233969 w 1116888"/>
              <a:gd name="connsiteY1" fmla="*/ 7459 h 544027"/>
              <a:gd name="connsiteX2" fmla="*/ 539844 w 1116888"/>
              <a:gd name="connsiteY2" fmla="*/ 468062 h 544027"/>
              <a:gd name="connsiteX3" fmla="*/ 868875 w 1116888"/>
              <a:gd name="connsiteY3" fmla="*/ 246 h 544027"/>
              <a:gd name="connsiteX4" fmla="*/ 1116888 w 1116888"/>
              <a:gd name="connsiteY4" fmla="*/ 544027 h 54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888" h="544027">
                <a:moveTo>
                  <a:pt x="0" y="544027"/>
                </a:moveTo>
                <a:cubicBezTo>
                  <a:pt x="44521" y="328269"/>
                  <a:pt x="143995" y="20120"/>
                  <a:pt x="233969" y="7459"/>
                </a:cubicBezTo>
                <a:cubicBezTo>
                  <a:pt x="323943" y="-5202"/>
                  <a:pt x="434026" y="469264"/>
                  <a:pt x="539844" y="468062"/>
                </a:cubicBezTo>
                <a:cubicBezTo>
                  <a:pt x="645662" y="466860"/>
                  <a:pt x="772701" y="-12415"/>
                  <a:pt x="868875" y="246"/>
                </a:cubicBezTo>
                <a:cubicBezTo>
                  <a:pt x="965049" y="12907"/>
                  <a:pt x="1065345" y="302755"/>
                  <a:pt x="1116888" y="54402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Connettore 2 124"/>
          <p:cNvCxnSpPr/>
          <p:nvPr/>
        </p:nvCxnSpPr>
        <p:spPr>
          <a:xfrm>
            <a:off x="9263514" y="4555001"/>
            <a:ext cx="2310167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2 125"/>
          <p:cNvCxnSpPr/>
          <p:nvPr/>
        </p:nvCxnSpPr>
        <p:spPr>
          <a:xfrm flipV="1">
            <a:off x="9263513" y="3933608"/>
            <a:ext cx="0" cy="621394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asellaDiTesto 126"/>
          <p:cNvSpPr txBox="1"/>
          <p:nvPr/>
        </p:nvSpPr>
        <p:spPr>
          <a:xfrm>
            <a:off x="8924556" y="387497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z</a:t>
            </a:r>
            <a:endParaRPr lang="en-US" baseline="-25000" dirty="0"/>
          </a:p>
        </p:txBody>
      </p:sp>
      <p:sp>
        <p:nvSpPr>
          <p:cNvPr id="128" name="CasellaDiTesto 127"/>
          <p:cNvSpPr txBox="1"/>
          <p:nvPr/>
        </p:nvSpPr>
        <p:spPr>
          <a:xfrm>
            <a:off x="11521040" y="441221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129" name="Figura a mano libera 128"/>
          <p:cNvSpPr/>
          <p:nvPr/>
        </p:nvSpPr>
        <p:spPr>
          <a:xfrm>
            <a:off x="9845192" y="4008241"/>
            <a:ext cx="1258340" cy="1092019"/>
          </a:xfrm>
          <a:custGeom>
            <a:avLst/>
            <a:gdLst>
              <a:gd name="connsiteX0" fmla="*/ 0 w 1150705"/>
              <a:gd name="connsiteY0" fmla="*/ 562998 h 562998"/>
              <a:gd name="connsiteX1" fmla="*/ 184934 w 1150705"/>
              <a:gd name="connsiteY1" fmla="*/ 49290 h 562998"/>
              <a:gd name="connsiteX2" fmla="*/ 575352 w 1150705"/>
              <a:gd name="connsiteY2" fmla="*/ 69838 h 562998"/>
              <a:gd name="connsiteX3" fmla="*/ 924674 w 1150705"/>
              <a:gd name="connsiteY3" fmla="*/ 28742 h 562998"/>
              <a:gd name="connsiteX4" fmla="*/ 1150705 w 1150705"/>
              <a:gd name="connsiteY4" fmla="*/ 562998 h 562998"/>
              <a:gd name="connsiteX0" fmla="*/ 0 w 1150705"/>
              <a:gd name="connsiteY0" fmla="*/ 564518 h 564518"/>
              <a:gd name="connsiteX1" fmla="*/ 178171 w 1150705"/>
              <a:gd name="connsiteY1" fmla="*/ 27950 h 564518"/>
              <a:gd name="connsiteX2" fmla="*/ 575352 w 1150705"/>
              <a:gd name="connsiteY2" fmla="*/ 71358 h 564518"/>
              <a:gd name="connsiteX3" fmla="*/ 924674 w 1150705"/>
              <a:gd name="connsiteY3" fmla="*/ 30262 h 564518"/>
              <a:gd name="connsiteX4" fmla="*/ 1150705 w 1150705"/>
              <a:gd name="connsiteY4" fmla="*/ 564518 h 564518"/>
              <a:gd name="connsiteX0" fmla="*/ 0 w 1150705"/>
              <a:gd name="connsiteY0" fmla="*/ 556659 h 556659"/>
              <a:gd name="connsiteX1" fmla="*/ 178171 w 1150705"/>
              <a:gd name="connsiteY1" fmla="*/ 20091 h 556659"/>
              <a:gd name="connsiteX2" fmla="*/ 558443 w 1150705"/>
              <a:gd name="connsiteY2" fmla="*/ 105409 h 556659"/>
              <a:gd name="connsiteX3" fmla="*/ 924674 w 1150705"/>
              <a:gd name="connsiteY3" fmla="*/ 22403 h 556659"/>
              <a:gd name="connsiteX4" fmla="*/ 1150705 w 1150705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36818 h 536818"/>
              <a:gd name="connsiteX1" fmla="*/ 178171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36818 h 536818"/>
              <a:gd name="connsiteX1" fmla="*/ 233969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44027 h 544027"/>
              <a:gd name="connsiteX1" fmla="*/ 233969 w 1116888"/>
              <a:gd name="connsiteY1" fmla="*/ 7459 h 544027"/>
              <a:gd name="connsiteX2" fmla="*/ 539844 w 1116888"/>
              <a:gd name="connsiteY2" fmla="*/ 468062 h 544027"/>
              <a:gd name="connsiteX3" fmla="*/ 868875 w 1116888"/>
              <a:gd name="connsiteY3" fmla="*/ 246 h 544027"/>
              <a:gd name="connsiteX4" fmla="*/ 1116888 w 1116888"/>
              <a:gd name="connsiteY4" fmla="*/ 544027 h 544027"/>
              <a:gd name="connsiteX0" fmla="*/ 0 w 1116888"/>
              <a:gd name="connsiteY0" fmla="*/ 536966 h 1084898"/>
              <a:gd name="connsiteX1" fmla="*/ 233969 w 1116888"/>
              <a:gd name="connsiteY1" fmla="*/ 398 h 1084898"/>
              <a:gd name="connsiteX2" fmla="*/ 539844 w 1116888"/>
              <a:gd name="connsiteY2" fmla="*/ 461001 h 1084898"/>
              <a:gd name="connsiteX3" fmla="*/ 867185 w 1116888"/>
              <a:gd name="connsiteY3" fmla="*/ 1084750 h 1084898"/>
              <a:gd name="connsiteX4" fmla="*/ 1116888 w 1116888"/>
              <a:gd name="connsiteY4" fmla="*/ 536966 h 1084898"/>
              <a:gd name="connsiteX0" fmla="*/ 0 w 1116888"/>
              <a:gd name="connsiteY0" fmla="*/ 549564 h 1097496"/>
              <a:gd name="connsiteX1" fmla="*/ 233969 w 1116888"/>
              <a:gd name="connsiteY1" fmla="*/ 12996 h 1097496"/>
              <a:gd name="connsiteX2" fmla="*/ 867185 w 1116888"/>
              <a:gd name="connsiteY2" fmla="*/ 1097348 h 1097496"/>
              <a:gd name="connsiteX3" fmla="*/ 1116888 w 1116888"/>
              <a:gd name="connsiteY3" fmla="*/ 549564 h 1097496"/>
              <a:gd name="connsiteX0" fmla="*/ 0 w 1116888"/>
              <a:gd name="connsiteY0" fmla="*/ 549564 h 1097630"/>
              <a:gd name="connsiteX1" fmla="*/ 233969 w 1116888"/>
              <a:gd name="connsiteY1" fmla="*/ 12996 h 1097630"/>
              <a:gd name="connsiteX2" fmla="*/ 867185 w 1116888"/>
              <a:gd name="connsiteY2" fmla="*/ 1097348 h 1097630"/>
              <a:gd name="connsiteX3" fmla="*/ 1116888 w 1116888"/>
              <a:gd name="connsiteY3" fmla="*/ 549564 h 1097630"/>
              <a:gd name="connsiteX0" fmla="*/ 0 w 1116888"/>
              <a:gd name="connsiteY0" fmla="*/ 549115 h 1085758"/>
              <a:gd name="connsiteX1" fmla="*/ 233969 w 1116888"/>
              <a:gd name="connsiteY1" fmla="*/ 12547 h 1085758"/>
              <a:gd name="connsiteX2" fmla="*/ 868876 w 1116888"/>
              <a:gd name="connsiteY2" fmla="*/ 1085469 h 1085758"/>
              <a:gd name="connsiteX3" fmla="*/ 1116888 w 1116888"/>
              <a:gd name="connsiteY3" fmla="*/ 549115 h 1085758"/>
              <a:gd name="connsiteX0" fmla="*/ 0 w 1116888"/>
              <a:gd name="connsiteY0" fmla="*/ 549115 h 1092019"/>
              <a:gd name="connsiteX1" fmla="*/ 233969 w 1116888"/>
              <a:gd name="connsiteY1" fmla="*/ 12547 h 1092019"/>
              <a:gd name="connsiteX2" fmla="*/ 868876 w 1116888"/>
              <a:gd name="connsiteY2" fmla="*/ 1085469 h 1092019"/>
              <a:gd name="connsiteX3" fmla="*/ 1116888 w 1116888"/>
              <a:gd name="connsiteY3" fmla="*/ 549115 h 109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6888" h="1092019">
                <a:moveTo>
                  <a:pt x="0" y="549115"/>
                </a:moveTo>
                <a:cubicBezTo>
                  <a:pt x="44521" y="333357"/>
                  <a:pt x="89156" y="-76845"/>
                  <a:pt x="233969" y="12547"/>
                </a:cubicBezTo>
                <a:cubicBezTo>
                  <a:pt x="378782" y="101939"/>
                  <a:pt x="726796" y="1018901"/>
                  <a:pt x="868876" y="1085469"/>
                </a:cubicBezTo>
                <a:cubicBezTo>
                  <a:pt x="1010956" y="1152037"/>
                  <a:pt x="1089017" y="692653"/>
                  <a:pt x="1116888" y="54911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uppo 129"/>
          <p:cNvGrpSpPr/>
          <p:nvPr/>
        </p:nvGrpSpPr>
        <p:grpSpPr>
          <a:xfrm>
            <a:off x="9092924" y="3071056"/>
            <a:ext cx="2694534" cy="813610"/>
            <a:chOff x="6290310" y="512270"/>
            <a:chExt cx="2694534" cy="813610"/>
          </a:xfrm>
        </p:grpSpPr>
        <p:cxnSp>
          <p:nvCxnSpPr>
            <p:cNvPr id="131" name="Connettore 1 130"/>
            <p:cNvCxnSpPr/>
            <p:nvPr/>
          </p:nvCxnSpPr>
          <p:spPr>
            <a:xfrm flipV="1">
              <a:off x="6290310" y="1036320"/>
              <a:ext cx="3810" cy="2895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31"/>
            <p:cNvCxnSpPr/>
            <p:nvPr/>
          </p:nvCxnSpPr>
          <p:spPr>
            <a:xfrm>
              <a:off x="6294120" y="1036320"/>
              <a:ext cx="6057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Figura a mano libera 132"/>
            <p:cNvSpPr/>
            <p:nvPr/>
          </p:nvSpPr>
          <p:spPr>
            <a:xfrm>
              <a:off x="6899910" y="512270"/>
              <a:ext cx="737235" cy="550719"/>
            </a:xfrm>
            <a:custGeom>
              <a:avLst/>
              <a:gdLst>
                <a:gd name="connsiteX0" fmla="*/ 0 w 784860"/>
                <a:gd name="connsiteY0" fmla="*/ 591946 h 629504"/>
                <a:gd name="connsiteX1" fmla="*/ 114300 w 784860"/>
                <a:gd name="connsiteY1" fmla="*/ 473836 h 629504"/>
                <a:gd name="connsiteX2" fmla="*/ 281940 w 784860"/>
                <a:gd name="connsiteY2" fmla="*/ 100456 h 629504"/>
                <a:gd name="connsiteX3" fmla="*/ 529590 w 784860"/>
                <a:gd name="connsiteY3" fmla="*/ 31876 h 629504"/>
                <a:gd name="connsiteX4" fmla="*/ 674370 w 784860"/>
                <a:gd name="connsiteY4" fmla="*/ 546226 h 629504"/>
                <a:gd name="connsiteX5" fmla="*/ 784860 w 784860"/>
                <a:gd name="connsiteY5" fmla="*/ 622426 h 629504"/>
                <a:gd name="connsiteX0" fmla="*/ 0 w 784860"/>
                <a:gd name="connsiteY0" fmla="*/ 547430 h 583133"/>
                <a:gd name="connsiteX1" fmla="*/ 114300 w 784860"/>
                <a:gd name="connsiteY1" fmla="*/ 429320 h 583133"/>
                <a:gd name="connsiteX2" fmla="*/ 281940 w 784860"/>
                <a:gd name="connsiteY2" fmla="*/ 55940 h 583133"/>
                <a:gd name="connsiteX3" fmla="*/ 525780 w 784860"/>
                <a:gd name="connsiteY3" fmla="*/ 48320 h 583133"/>
                <a:gd name="connsiteX4" fmla="*/ 674370 w 784860"/>
                <a:gd name="connsiteY4" fmla="*/ 501710 h 583133"/>
                <a:gd name="connsiteX5" fmla="*/ 784860 w 784860"/>
                <a:gd name="connsiteY5" fmla="*/ 577910 h 583133"/>
                <a:gd name="connsiteX0" fmla="*/ 0 w 750570"/>
                <a:gd name="connsiteY0" fmla="*/ 547430 h 579937"/>
                <a:gd name="connsiteX1" fmla="*/ 114300 w 750570"/>
                <a:gd name="connsiteY1" fmla="*/ 429320 h 579937"/>
                <a:gd name="connsiteX2" fmla="*/ 281940 w 750570"/>
                <a:gd name="connsiteY2" fmla="*/ 55940 h 579937"/>
                <a:gd name="connsiteX3" fmla="*/ 525780 w 750570"/>
                <a:gd name="connsiteY3" fmla="*/ 48320 h 579937"/>
                <a:gd name="connsiteX4" fmla="*/ 674370 w 750570"/>
                <a:gd name="connsiteY4" fmla="*/ 501710 h 579937"/>
                <a:gd name="connsiteX5" fmla="*/ 750570 w 750570"/>
                <a:gd name="connsiteY5" fmla="*/ 574100 h 579937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38289 h 564959"/>
                <a:gd name="connsiteX1" fmla="*/ 114300 w 750570"/>
                <a:gd name="connsiteY1" fmla="*/ 420179 h 564959"/>
                <a:gd name="connsiteX2" fmla="*/ 281940 w 750570"/>
                <a:gd name="connsiteY2" fmla="*/ 46799 h 564959"/>
                <a:gd name="connsiteX3" fmla="*/ 525780 w 750570"/>
                <a:gd name="connsiteY3" fmla="*/ 39179 h 564959"/>
                <a:gd name="connsiteX4" fmla="*/ 640080 w 750570"/>
                <a:gd name="connsiteY4" fmla="*/ 353504 h 564959"/>
                <a:gd name="connsiteX5" fmla="*/ 750570 w 750570"/>
                <a:gd name="connsiteY5" fmla="*/ 564959 h 564959"/>
                <a:gd name="connsiteX0" fmla="*/ 0 w 756285"/>
                <a:gd name="connsiteY0" fmla="*/ 538289 h 538306"/>
                <a:gd name="connsiteX1" fmla="*/ 114300 w 756285"/>
                <a:gd name="connsiteY1" fmla="*/ 420179 h 538306"/>
                <a:gd name="connsiteX2" fmla="*/ 281940 w 756285"/>
                <a:gd name="connsiteY2" fmla="*/ 46799 h 538306"/>
                <a:gd name="connsiteX3" fmla="*/ 525780 w 756285"/>
                <a:gd name="connsiteY3" fmla="*/ 39179 h 538306"/>
                <a:gd name="connsiteX4" fmla="*/ 640080 w 756285"/>
                <a:gd name="connsiteY4" fmla="*/ 353504 h 538306"/>
                <a:gd name="connsiteX5" fmla="*/ 756285 w 756285"/>
                <a:gd name="connsiteY5" fmla="*/ 534479 h 538306"/>
                <a:gd name="connsiteX0" fmla="*/ 0 w 741045"/>
                <a:gd name="connsiteY0" fmla="*/ 538289 h 564959"/>
                <a:gd name="connsiteX1" fmla="*/ 114300 w 741045"/>
                <a:gd name="connsiteY1" fmla="*/ 420179 h 564959"/>
                <a:gd name="connsiteX2" fmla="*/ 281940 w 741045"/>
                <a:gd name="connsiteY2" fmla="*/ 46799 h 564959"/>
                <a:gd name="connsiteX3" fmla="*/ 525780 w 741045"/>
                <a:gd name="connsiteY3" fmla="*/ 39179 h 564959"/>
                <a:gd name="connsiteX4" fmla="*/ 640080 w 741045"/>
                <a:gd name="connsiteY4" fmla="*/ 353504 h 564959"/>
                <a:gd name="connsiteX5" fmla="*/ 741045 w 741045"/>
                <a:gd name="connsiteY5" fmla="*/ 564959 h 564959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8665"/>
                <a:gd name="connsiteY0" fmla="*/ 538892 h 565562"/>
                <a:gd name="connsiteX1" fmla="*/ 114300 w 748665"/>
                <a:gd name="connsiteY1" fmla="*/ 420782 h 565562"/>
                <a:gd name="connsiteX2" fmla="*/ 281940 w 748665"/>
                <a:gd name="connsiteY2" fmla="*/ 47402 h 565562"/>
                <a:gd name="connsiteX3" fmla="*/ 525780 w 748665"/>
                <a:gd name="connsiteY3" fmla="*/ 39782 h 565562"/>
                <a:gd name="connsiteX4" fmla="*/ 636270 w 748665"/>
                <a:gd name="connsiteY4" fmla="*/ 363632 h 565562"/>
                <a:gd name="connsiteX5" fmla="*/ 748665 w 748665"/>
                <a:gd name="connsiteY5" fmla="*/ 565562 h 565562"/>
                <a:gd name="connsiteX0" fmla="*/ 0 w 737235"/>
                <a:gd name="connsiteY0" fmla="*/ 538892 h 565562"/>
                <a:gd name="connsiteX1" fmla="*/ 114300 w 737235"/>
                <a:gd name="connsiteY1" fmla="*/ 420782 h 565562"/>
                <a:gd name="connsiteX2" fmla="*/ 281940 w 737235"/>
                <a:gd name="connsiteY2" fmla="*/ 47402 h 565562"/>
                <a:gd name="connsiteX3" fmla="*/ 525780 w 737235"/>
                <a:gd name="connsiteY3" fmla="*/ 39782 h 565562"/>
                <a:gd name="connsiteX4" fmla="*/ 636270 w 737235"/>
                <a:gd name="connsiteY4" fmla="*/ 363632 h 565562"/>
                <a:gd name="connsiteX5" fmla="*/ 737235 w 737235"/>
                <a:gd name="connsiteY5" fmla="*/ 565562 h 565562"/>
                <a:gd name="connsiteX0" fmla="*/ 0 w 737235"/>
                <a:gd name="connsiteY0" fmla="*/ 532670 h 559340"/>
                <a:gd name="connsiteX1" fmla="*/ 114300 w 737235"/>
                <a:gd name="connsiteY1" fmla="*/ 414560 h 559340"/>
                <a:gd name="connsiteX2" fmla="*/ 281940 w 737235"/>
                <a:gd name="connsiteY2" fmla="*/ 41180 h 559340"/>
                <a:gd name="connsiteX3" fmla="*/ 520065 w 737235"/>
                <a:gd name="connsiteY3" fmla="*/ 44990 h 559340"/>
                <a:gd name="connsiteX4" fmla="*/ 636270 w 737235"/>
                <a:gd name="connsiteY4" fmla="*/ 357410 h 559340"/>
                <a:gd name="connsiteX5" fmla="*/ 737235 w 737235"/>
                <a:gd name="connsiteY5" fmla="*/ 559340 h 559340"/>
                <a:gd name="connsiteX0" fmla="*/ 0 w 737235"/>
                <a:gd name="connsiteY0" fmla="*/ 532923 h 559593"/>
                <a:gd name="connsiteX1" fmla="*/ 125730 w 737235"/>
                <a:gd name="connsiteY1" fmla="*/ 418623 h 559593"/>
                <a:gd name="connsiteX2" fmla="*/ 281940 w 737235"/>
                <a:gd name="connsiteY2" fmla="*/ 41433 h 559593"/>
                <a:gd name="connsiteX3" fmla="*/ 520065 w 737235"/>
                <a:gd name="connsiteY3" fmla="*/ 45243 h 559593"/>
                <a:gd name="connsiteX4" fmla="*/ 636270 w 737235"/>
                <a:gd name="connsiteY4" fmla="*/ 357663 h 559593"/>
                <a:gd name="connsiteX5" fmla="*/ 737235 w 737235"/>
                <a:gd name="connsiteY5" fmla="*/ 559593 h 559593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6494 h 553164"/>
                <a:gd name="connsiteX1" fmla="*/ 150495 w 737235"/>
                <a:gd name="connsiteY1" fmla="*/ 313134 h 553164"/>
                <a:gd name="connsiteX2" fmla="*/ 281940 w 737235"/>
                <a:gd name="connsiteY2" fmla="*/ 35004 h 553164"/>
                <a:gd name="connsiteX3" fmla="*/ 520065 w 737235"/>
                <a:gd name="connsiteY3" fmla="*/ 38814 h 553164"/>
                <a:gd name="connsiteX4" fmla="*/ 636270 w 737235"/>
                <a:gd name="connsiteY4" fmla="*/ 351234 h 553164"/>
                <a:gd name="connsiteX5" fmla="*/ 737235 w 737235"/>
                <a:gd name="connsiteY5" fmla="*/ 553164 h 553164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235" h="550719">
                  <a:moveTo>
                    <a:pt x="0" y="524049"/>
                  </a:moveTo>
                  <a:cubicBezTo>
                    <a:pt x="58420" y="525001"/>
                    <a:pt x="103505" y="409749"/>
                    <a:pt x="150495" y="310689"/>
                  </a:cubicBezTo>
                  <a:cubicBezTo>
                    <a:pt x="197485" y="211629"/>
                    <a:pt x="220345" y="78279"/>
                    <a:pt x="281940" y="32559"/>
                  </a:cubicBezTo>
                  <a:cubicBezTo>
                    <a:pt x="343535" y="-13161"/>
                    <a:pt x="461645" y="-9669"/>
                    <a:pt x="520065" y="36369"/>
                  </a:cubicBezTo>
                  <a:cubicBezTo>
                    <a:pt x="578485" y="82407"/>
                    <a:pt x="607695" y="215439"/>
                    <a:pt x="632460" y="308784"/>
                  </a:cubicBezTo>
                  <a:cubicBezTo>
                    <a:pt x="657225" y="402129"/>
                    <a:pt x="678497" y="548496"/>
                    <a:pt x="737235" y="55071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Figura a mano libera 133"/>
            <p:cNvSpPr/>
            <p:nvPr/>
          </p:nvSpPr>
          <p:spPr>
            <a:xfrm flipH="1">
              <a:off x="7637145" y="512270"/>
              <a:ext cx="737235" cy="550719"/>
            </a:xfrm>
            <a:custGeom>
              <a:avLst/>
              <a:gdLst>
                <a:gd name="connsiteX0" fmla="*/ 0 w 784860"/>
                <a:gd name="connsiteY0" fmla="*/ 591946 h 629504"/>
                <a:gd name="connsiteX1" fmla="*/ 114300 w 784860"/>
                <a:gd name="connsiteY1" fmla="*/ 473836 h 629504"/>
                <a:gd name="connsiteX2" fmla="*/ 281940 w 784860"/>
                <a:gd name="connsiteY2" fmla="*/ 100456 h 629504"/>
                <a:gd name="connsiteX3" fmla="*/ 529590 w 784860"/>
                <a:gd name="connsiteY3" fmla="*/ 31876 h 629504"/>
                <a:gd name="connsiteX4" fmla="*/ 674370 w 784860"/>
                <a:gd name="connsiteY4" fmla="*/ 546226 h 629504"/>
                <a:gd name="connsiteX5" fmla="*/ 784860 w 784860"/>
                <a:gd name="connsiteY5" fmla="*/ 622426 h 629504"/>
                <a:gd name="connsiteX0" fmla="*/ 0 w 784860"/>
                <a:gd name="connsiteY0" fmla="*/ 547430 h 583133"/>
                <a:gd name="connsiteX1" fmla="*/ 114300 w 784860"/>
                <a:gd name="connsiteY1" fmla="*/ 429320 h 583133"/>
                <a:gd name="connsiteX2" fmla="*/ 281940 w 784860"/>
                <a:gd name="connsiteY2" fmla="*/ 55940 h 583133"/>
                <a:gd name="connsiteX3" fmla="*/ 525780 w 784860"/>
                <a:gd name="connsiteY3" fmla="*/ 48320 h 583133"/>
                <a:gd name="connsiteX4" fmla="*/ 674370 w 784860"/>
                <a:gd name="connsiteY4" fmla="*/ 501710 h 583133"/>
                <a:gd name="connsiteX5" fmla="*/ 784860 w 784860"/>
                <a:gd name="connsiteY5" fmla="*/ 577910 h 583133"/>
                <a:gd name="connsiteX0" fmla="*/ 0 w 750570"/>
                <a:gd name="connsiteY0" fmla="*/ 547430 h 579937"/>
                <a:gd name="connsiteX1" fmla="*/ 114300 w 750570"/>
                <a:gd name="connsiteY1" fmla="*/ 429320 h 579937"/>
                <a:gd name="connsiteX2" fmla="*/ 281940 w 750570"/>
                <a:gd name="connsiteY2" fmla="*/ 55940 h 579937"/>
                <a:gd name="connsiteX3" fmla="*/ 525780 w 750570"/>
                <a:gd name="connsiteY3" fmla="*/ 48320 h 579937"/>
                <a:gd name="connsiteX4" fmla="*/ 674370 w 750570"/>
                <a:gd name="connsiteY4" fmla="*/ 501710 h 579937"/>
                <a:gd name="connsiteX5" fmla="*/ 750570 w 750570"/>
                <a:gd name="connsiteY5" fmla="*/ 574100 h 579937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47430 h 574100"/>
                <a:gd name="connsiteX1" fmla="*/ 114300 w 750570"/>
                <a:gd name="connsiteY1" fmla="*/ 429320 h 574100"/>
                <a:gd name="connsiteX2" fmla="*/ 281940 w 750570"/>
                <a:gd name="connsiteY2" fmla="*/ 55940 h 574100"/>
                <a:gd name="connsiteX3" fmla="*/ 525780 w 750570"/>
                <a:gd name="connsiteY3" fmla="*/ 48320 h 574100"/>
                <a:gd name="connsiteX4" fmla="*/ 674370 w 750570"/>
                <a:gd name="connsiteY4" fmla="*/ 501710 h 574100"/>
                <a:gd name="connsiteX5" fmla="*/ 750570 w 750570"/>
                <a:gd name="connsiteY5" fmla="*/ 574100 h 574100"/>
                <a:gd name="connsiteX0" fmla="*/ 0 w 750570"/>
                <a:gd name="connsiteY0" fmla="*/ 538289 h 564959"/>
                <a:gd name="connsiteX1" fmla="*/ 114300 w 750570"/>
                <a:gd name="connsiteY1" fmla="*/ 420179 h 564959"/>
                <a:gd name="connsiteX2" fmla="*/ 281940 w 750570"/>
                <a:gd name="connsiteY2" fmla="*/ 46799 h 564959"/>
                <a:gd name="connsiteX3" fmla="*/ 525780 w 750570"/>
                <a:gd name="connsiteY3" fmla="*/ 39179 h 564959"/>
                <a:gd name="connsiteX4" fmla="*/ 640080 w 750570"/>
                <a:gd name="connsiteY4" fmla="*/ 353504 h 564959"/>
                <a:gd name="connsiteX5" fmla="*/ 750570 w 750570"/>
                <a:gd name="connsiteY5" fmla="*/ 564959 h 564959"/>
                <a:gd name="connsiteX0" fmla="*/ 0 w 756285"/>
                <a:gd name="connsiteY0" fmla="*/ 538289 h 538306"/>
                <a:gd name="connsiteX1" fmla="*/ 114300 w 756285"/>
                <a:gd name="connsiteY1" fmla="*/ 420179 h 538306"/>
                <a:gd name="connsiteX2" fmla="*/ 281940 w 756285"/>
                <a:gd name="connsiteY2" fmla="*/ 46799 h 538306"/>
                <a:gd name="connsiteX3" fmla="*/ 525780 w 756285"/>
                <a:gd name="connsiteY3" fmla="*/ 39179 h 538306"/>
                <a:gd name="connsiteX4" fmla="*/ 640080 w 756285"/>
                <a:gd name="connsiteY4" fmla="*/ 353504 h 538306"/>
                <a:gd name="connsiteX5" fmla="*/ 756285 w 756285"/>
                <a:gd name="connsiteY5" fmla="*/ 534479 h 538306"/>
                <a:gd name="connsiteX0" fmla="*/ 0 w 741045"/>
                <a:gd name="connsiteY0" fmla="*/ 538289 h 564959"/>
                <a:gd name="connsiteX1" fmla="*/ 114300 w 741045"/>
                <a:gd name="connsiteY1" fmla="*/ 420179 h 564959"/>
                <a:gd name="connsiteX2" fmla="*/ 281940 w 741045"/>
                <a:gd name="connsiteY2" fmla="*/ 46799 h 564959"/>
                <a:gd name="connsiteX3" fmla="*/ 525780 w 741045"/>
                <a:gd name="connsiteY3" fmla="*/ 39179 h 564959"/>
                <a:gd name="connsiteX4" fmla="*/ 640080 w 741045"/>
                <a:gd name="connsiteY4" fmla="*/ 353504 h 564959"/>
                <a:gd name="connsiteX5" fmla="*/ 741045 w 741045"/>
                <a:gd name="connsiteY5" fmla="*/ 564959 h 564959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1045"/>
                <a:gd name="connsiteY0" fmla="*/ 538892 h 565562"/>
                <a:gd name="connsiteX1" fmla="*/ 114300 w 741045"/>
                <a:gd name="connsiteY1" fmla="*/ 420782 h 565562"/>
                <a:gd name="connsiteX2" fmla="*/ 281940 w 741045"/>
                <a:gd name="connsiteY2" fmla="*/ 47402 h 565562"/>
                <a:gd name="connsiteX3" fmla="*/ 525780 w 741045"/>
                <a:gd name="connsiteY3" fmla="*/ 39782 h 565562"/>
                <a:gd name="connsiteX4" fmla="*/ 636270 w 741045"/>
                <a:gd name="connsiteY4" fmla="*/ 363632 h 565562"/>
                <a:gd name="connsiteX5" fmla="*/ 741045 w 741045"/>
                <a:gd name="connsiteY5" fmla="*/ 565562 h 565562"/>
                <a:gd name="connsiteX0" fmla="*/ 0 w 748665"/>
                <a:gd name="connsiteY0" fmla="*/ 538892 h 565562"/>
                <a:gd name="connsiteX1" fmla="*/ 114300 w 748665"/>
                <a:gd name="connsiteY1" fmla="*/ 420782 h 565562"/>
                <a:gd name="connsiteX2" fmla="*/ 281940 w 748665"/>
                <a:gd name="connsiteY2" fmla="*/ 47402 h 565562"/>
                <a:gd name="connsiteX3" fmla="*/ 525780 w 748665"/>
                <a:gd name="connsiteY3" fmla="*/ 39782 h 565562"/>
                <a:gd name="connsiteX4" fmla="*/ 636270 w 748665"/>
                <a:gd name="connsiteY4" fmla="*/ 363632 h 565562"/>
                <a:gd name="connsiteX5" fmla="*/ 748665 w 748665"/>
                <a:gd name="connsiteY5" fmla="*/ 565562 h 565562"/>
                <a:gd name="connsiteX0" fmla="*/ 0 w 737235"/>
                <a:gd name="connsiteY0" fmla="*/ 538892 h 565562"/>
                <a:gd name="connsiteX1" fmla="*/ 114300 w 737235"/>
                <a:gd name="connsiteY1" fmla="*/ 420782 h 565562"/>
                <a:gd name="connsiteX2" fmla="*/ 281940 w 737235"/>
                <a:gd name="connsiteY2" fmla="*/ 47402 h 565562"/>
                <a:gd name="connsiteX3" fmla="*/ 525780 w 737235"/>
                <a:gd name="connsiteY3" fmla="*/ 39782 h 565562"/>
                <a:gd name="connsiteX4" fmla="*/ 636270 w 737235"/>
                <a:gd name="connsiteY4" fmla="*/ 363632 h 565562"/>
                <a:gd name="connsiteX5" fmla="*/ 737235 w 737235"/>
                <a:gd name="connsiteY5" fmla="*/ 565562 h 565562"/>
                <a:gd name="connsiteX0" fmla="*/ 0 w 737235"/>
                <a:gd name="connsiteY0" fmla="*/ 532670 h 559340"/>
                <a:gd name="connsiteX1" fmla="*/ 114300 w 737235"/>
                <a:gd name="connsiteY1" fmla="*/ 414560 h 559340"/>
                <a:gd name="connsiteX2" fmla="*/ 281940 w 737235"/>
                <a:gd name="connsiteY2" fmla="*/ 41180 h 559340"/>
                <a:gd name="connsiteX3" fmla="*/ 520065 w 737235"/>
                <a:gd name="connsiteY3" fmla="*/ 44990 h 559340"/>
                <a:gd name="connsiteX4" fmla="*/ 636270 w 737235"/>
                <a:gd name="connsiteY4" fmla="*/ 357410 h 559340"/>
                <a:gd name="connsiteX5" fmla="*/ 737235 w 737235"/>
                <a:gd name="connsiteY5" fmla="*/ 559340 h 559340"/>
                <a:gd name="connsiteX0" fmla="*/ 0 w 737235"/>
                <a:gd name="connsiteY0" fmla="*/ 532923 h 559593"/>
                <a:gd name="connsiteX1" fmla="*/ 125730 w 737235"/>
                <a:gd name="connsiteY1" fmla="*/ 418623 h 559593"/>
                <a:gd name="connsiteX2" fmla="*/ 281940 w 737235"/>
                <a:gd name="connsiteY2" fmla="*/ 41433 h 559593"/>
                <a:gd name="connsiteX3" fmla="*/ 520065 w 737235"/>
                <a:gd name="connsiteY3" fmla="*/ 45243 h 559593"/>
                <a:gd name="connsiteX4" fmla="*/ 636270 w 737235"/>
                <a:gd name="connsiteY4" fmla="*/ 357663 h 559593"/>
                <a:gd name="connsiteX5" fmla="*/ 737235 w 737235"/>
                <a:gd name="connsiteY5" fmla="*/ 559593 h 559593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5546 h 552216"/>
                <a:gd name="connsiteX1" fmla="*/ 171450 w 737235"/>
                <a:gd name="connsiteY1" fmla="*/ 296946 h 552216"/>
                <a:gd name="connsiteX2" fmla="*/ 281940 w 737235"/>
                <a:gd name="connsiteY2" fmla="*/ 34056 h 552216"/>
                <a:gd name="connsiteX3" fmla="*/ 520065 w 737235"/>
                <a:gd name="connsiteY3" fmla="*/ 37866 h 552216"/>
                <a:gd name="connsiteX4" fmla="*/ 636270 w 737235"/>
                <a:gd name="connsiteY4" fmla="*/ 350286 h 552216"/>
                <a:gd name="connsiteX5" fmla="*/ 737235 w 737235"/>
                <a:gd name="connsiteY5" fmla="*/ 552216 h 552216"/>
                <a:gd name="connsiteX0" fmla="*/ 0 w 737235"/>
                <a:gd name="connsiteY0" fmla="*/ 526494 h 553164"/>
                <a:gd name="connsiteX1" fmla="*/ 150495 w 737235"/>
                <a:gd name="connsiteY1" fmla="*/ 313134 h 553164"/>
                <a:gd name="connsiteX2" fmla="*/ 281940 w 737235"/>
                <a:gd name="connsiteY2" fmla="*/ 35004 h 553164"/>
                <a:gd name="connsiteX3" fmla="*/ 520065 w 737235"/>
                <a:gd name="connsiteY3" fmla="*/ 38814 h 553164"/>
                <a:gd name="connsiteX4" fmla="*/ 636270 w 737235"/>
                <a:gd name="connsiteY4" fmla="*/ 351234 h 553164"/>
                <a:gd name="connsiteX5" fmla="*/ 737235 w 737235"/>
                <a:gd name="connsiteY5" fmla="*/ 553164 h 553164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508 h 551178"/>
                <a:gd name="connsiteX1" fmla="*/ 150495 w 737235"/>
                <a:gd name="connsiteY1" fmla="*/ 311148 h 551178"/>
                <a:gd name="connsiteX2" fmla="*/ 281940 w 737235"/>
                <a:gd name="connsiteY2" fmla="*/ 33018 h 551178"/>
                <a:gd name="connsiteX3" fmla="*/ 520065 w 737235"/>
                <a:gd name="connsiteY3" fmla="*/ 36828 h 551178"/>
                <a:gd name="connsiteX4" fmla="*/ 641985 w 737235"/>
                <a:gd name="connsiteY4" fmla="*/ 316863 h 551178"/>
                <a:gd name="connsiteX5" fmla="*/ 737235 w 737235"/>
                <a:gd name="connsiteY5" fmla="*/ 551178 h 551178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  <a:gd name="connsiteX0" fmla="*/ 0 w 737235"/>
                <a:gd name="connsiteY0" fmla="*/ 524049 h 550719"/>
                <a:gd name="connsiteX1" fmla="*/ 150495 w 737235"/>
                <a:gd name="connsiteY1" fmla="*/ 310689 h 550719"/>
                <a:gd name="connsiteX2" fmla="*/ 281940 w 737235"/>
                <a:gd name="connsiteY2" fmla="*/ 32559 h 550719"/>
                <a:gd name="connsiteX3" fmla="*/ 520065 w 737235"/>
                <a:gd name="connsiteY3" fmla="*/ 36369 h 550719"/>
                <a:gd name="connsiteX4" fmla="*/ 632460 w 737235"/>
                <a:gd name="connsiteY4" fmla="*/ 308784 h 550719"/>
                <a:gd name="connsiteX5" fmla="*/ 737235 w 737235"/>
                <a:gd name="connsiteY5" fmla="*/ 550719 h 5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235" h="550719">
                  <a:moveTo>
                    <a:pt x="0" y="524049"/>
                  </a:moveTo>
                  <a:cubicBezTo>
                    <a:pt x="58420" y="525001"/>
                    <a:pt x="103505" y="409749"/>
                    <a:pt x="150495" y="310689"/>
                  </a:cubicBezTo>
                  <a:cubicBezTo>
                    <a:pt x="197485" y="211629"/>
                    <a:pt x="220345" y="78279"/>
                    <a:pt x="281940" y="32559"/>
                  </a:cubicBezTo>
                  <a:cubicBezTo>
                    <a:pt x="343535" y="-13161"/>
                    <a:pt x="461645" y="-9669"/>
                    <a:pt x="520065" y="36369"/>
                  </a:cubicBezTo>
                  <a:cubicBezTo>
                    <a:pt x="578485" y="82407"/>
                    <a:pt x="607695" y="215439"/>
                    <a:pt x="632460" y="308784"/>
                  </a:cubicBezTo>
                  <a:cubicBezTo>
                    <a:pt x="657225" y="402129"/>
                    <a:pt x="678497" y="548496"/>
                    <a:pt x="737235" y="55071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Connettore 1 134"/>
            <p:cNvCxnSpPr/>
            <p:nvPr/>
          </p:nvCxnSpPr>
          <p:spPr>
            <a:xfrm>
              <a:off x="8379054" y="1036320"/>
              <a:ext cx="60579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/>
          </p:nvCxnSpPr>
          <p:spPr>
            <a:xfrm flipV="1">
              <a:off x="8981034" y="1036320"/>
              <a:ext cx="3810" cy="2895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/>
          </p:nvCxnSpPr>
          <p:spPr>
            <a:xfrm>
              <a:off x="6290310" y="1325880"/>
              <a:ext cx="269072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uppo 137"/>
          <p:cNvGrpSpPr/>
          <p:nvPr/>
        </p:nvGrpSpPr>
        <p:grpSpPr>
          <a:xfrm>
            <a:off x="9710144" y="3160830"/>
            <a:ext cx="1447800" cy="662537"/>
            <a:chOff x="6810375" y="739644"/>
            <a:chExt cx="1447800" cy="662537"/>
          </a:xfrm>
        </p:grpSpPr>
        <p:grpSp>
          <p:nvGrpSpPr>
            <p:cNvPr id="139" name="Gruppo 138"/>
            <p:cNvGrpSpPr/>
            <p:nvPr/>
          </p:nvGrpSpPr>
          <p:grpSpPr>
            <a:xfrm>
              <a:off x="6960493" y="739644"/>
              <a:ext cx="1139190" cy="274320"/>
              <a:chOff x="7059930" y="601980"/>
              <a:chExt cx="1139190" cy="274320"/>
            </a:xfrm>
          </p:grpSpPr>
          <p:sp>
            <p:nvSpPr>
              <p:cNvPr id="144" name="Figura a mano libera 143"/>
              <p:cNvSpPr/>
              <p:nvPr/>
            </p:nvSpPr>
            <p:spPr>
              <a:xfrm>
                <a:off x="7059930" y="792480"/>
                <a:ext cx="464820" cy="83820"/>
              </a:xfrm>
              <a:custGeom>
                <a:avLst/>
                <a:gdLst>
                  <a:gd name="connsiteX0" fmla="*/ 0 w 464820"/>
                  <a:gd name="connsiteY0" fmla="*/ 0 h 83820"/>
                  <a:gd name="connsiteX1" fmla="*/ 213360 w 464820"/>
                  <a:gd name="connsiteY1" fmla="*/ 83820 h 83820"/>
                  <a:gd name="connsiteX2" fmla="*/ 464820 w 464820"/>
                  <a:gd name="connsiteY2" fmla="*/ 0 h 8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820" h="83820">
                    <a:moveTo>
                      <a:pt x="0" y="0"/>
                    </a:moveTo>
                    <a:cubicBezTo>
                      <a:pt x="67945" y="41910"/>
                      <a:pt x="135890" y="83820"/>
                      <a:pt x="213360" y="83820"/>
                    </a:cubicBezTo>
                    <a:cubicBezTo>
                      <a:pt x="290830" y="83820"/>
                      <a:pt x="377825" y="41910"/>
                      <a:pt x="464820" y="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Figura a mano libera 144"/>
              <p:cNvSpPr/>
              <p:nvPr/>
            </p:nvSpPr>
            <p:spPr>
              <a:xfrm>
                <a:off x="7749540" y="788670"/>
                <a:ext cx="449580" cy="72398"/>
              </a:xfrm>
              <a:custGeom>
                <a:avLst/>
                <a:gdLst>
                  <a:gd name="connsiteX0" fmla="*/ 0 w 449580"/>
                  <a:gd name="connsiteY0" fmla="*/ 0 h 72398"/>
                  <a:gd name="connsiteX1" fmla="*/ 232410 w 449580"/>
                  <a:gd name="connsiteY1" fmla="*/ 72390 h 72398"/>
                  <a:gd name="connsiteX2" fmla="*/ 449580 w 449580"/>
                  <a:gd name="connsiteY2" fmla="*/ 3810 h 72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9580" h="72398">
                    <a:moveTo>
                      <a:pt x="0" y="0"/>
                    </a:moveTo>
                    <a:cubicBezTo>
                      <a:pt x="78740" y="35877"/>
                      <a:pt x="157480" y="71755"/>
                      <a:pt x="232410" y="72390"/>
                    </a:cubicBezTo>
                    <a:cubicBezTo>
                      <a:pt x="307340" y="73025"/>
                      <a:pt x="378460" y="38417"/>
                      <a:pt x="44958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Figura a mano libera 145"/>
              <p:cNvSpPr/>
              <p:nvPr/>
            </p:nvSpPr>
            <p:spPr>
              <a:xfrm>
                <a:off x="7143750" y="601980"/>
                <a:ext cx="320040" cy="49583"/>
              </a:xfrm>
              <a:custGeom>
                <a:avLst/>
                <a:gdLst>
                  <a:gd name="connsiteX0" fmla="*/ 0 w 320040"/>
                  <a:gd name="connsiteY0" fmla="*/ 0 h 49583"/>
                  <a:gd name="connsiteX1" fmla="*/ 144780 w 320040"/>
                  <a:gd name="connsiteY1" fmla="*/ 49530 h 49583"/>
                  <a:gd name="connsiteX2" fmla="*/ 320040 w 320040"/>
                  <a:gd name="connsiteY2" fmla="*/ 7620 h 4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0040" h="49583">
                    <a:moveTo>
                      <a:pt x="0" y="0"/>
                    </a:moveTo>
                    <a:cubicBezTo>
                      <a:pt x="45720" y="24130"/>
                      <a:pt x="91440" y="48260"/>
                      <a:pt x="144780" y="49530"/>
                    </a:cubicBezTo>
                    <a:cubicBezTo>
                      <a:pt x="198120" y="50800"/>
                      <a:pt x="259080" y="29210"/>
                      <a:pt x="320040" y="762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Figura a mano libera 146"/>
              <p:cNvSpPr/>
              <p:nvPr/>
            </p:nvSpPr>
            <p:spPr>
              <a:xfrm>
                <a:off x="7810500" y="617220"/>
                <a:ext cx="327660" cy="34308"/>
              </a:xfrm>
              <a:custGeom>
                <a:avLst/>
                <a:gdLst>
                  <a:gd name="connsiteX0" fmla="*/ 0 w 327660"/>
                  <a:gd name="connsiteY0" fmla="*/ 0 h 34308"/>
                  <a:gd name="connsiteX1" fmla="*/ 182880 w 327660"/>
                  <a:gd name="connsiteY1" fmla="*/ 34290 h 34308"/>
                  <a:gd name="connsiteX2" fmla="*/ 327660 w 327660"/>
                  <a:gd name="connsiteY2" fmla="*/ 3810 h 3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34308">
                    <a:moveTo>
                      <a:pt x="0" y="0"/>
                    </a:moveTo>
                    <a:cubicBezTo>
                      <a:pt x="64135" y="16827"/>
                      <a:pt x="128270" y="33655"/>
                      <a:pt x="182880" y="34290"/>
                    </a:cubicBezTo>
                    <a:cubicBezTo>
                      <a:pt x="237490" y="34925"/>
                      <a:pt x="282575" y="19367"/>
                      <a:pt x="32766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Figura a mano libera 139"/>
            <p:cNvSpPr/>
            <p:nvPr/>
          </p:nvSpPr>
          <p:spPr>
            <a:xfrm>
              <a:off x="6890385" y="1089660"/>
              <a:ext cx="584835" cy="120627"/>
            </a:xfrm>
            <a:custGeom>
              <a:avLst/>
              <a:gdLst>
                <a:gd name="connsiteX0" fmla="*/ 0 w 584835"/>
                <a:gd name="connsiteY0" fmla="*/ 0 h 120627"/>
                <a:gd name="connsiteX1" fmla="*/ 272415 w 584835"/>
                <a:gd name="connsiteY1" fmla="*/ 120015 h 120627"/>
                <a:gd name="connsiteX2" fmla="*/ 584835 w 584835"/>
                <a:gd name="connsiteY2" fmla="*/ 38100 h 12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835" h="120627">
                  <a:moveTo>
                    <a:pt x="0" y="0"/>
                  </a:moveTo>
                  <a:cubicBezTo>
                    <a:pt x="87471" y="56832"/>
                    <a:pt x="174943" y="113665"/>
                    <a:pt x="272415" y="120015"/>
                  </a:cubicBezTo>
                  <a:cubicBezTo>
                    <a:pt x="369887" y="126365"/>
                    <a:pt x="477361" y="82232"/>
                    <a:pt x="584835" y="3810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Figura a mano libera 140"/>
            <p:cNvSpPr/>
            <p:nvPr/>
          </p:nvSpPr>
          <p:spPr>
            <a:xfrm>
              <a:off x="7599045" y="1122045"/>
              <a:ext cx="603885" cy="78180"/>
            </a:xfrm>
            <a:custGeom>
              <a:avLst/>
              <a:gdLst>
                <a:gd name="connsiteX0" fmla="*/ 0 w 603885"/>
                <a:gd name="connsiteY0" fmla="*/ 11430 h 78180"/>
                <a:gd name="connsiteX1" fmla="*/ 289560 w 603885"/>
                <a:gd name="connsiteY1" fmla="*/ 78105 h 78180"/>
                <a:gd name="connsiteX2" fmla="*/ 603885 w 603885"/>
                <a:gd name="connsiteY2" fmla="*/ 0 h 7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885" h="78180">
                  <a:moveTo>
                    <a:pt x="0" y="11430"/>
                  </a:moveTo>
                  <a:cubicBezTo>
                    <a:pt x="94456" y="45720"/>
                    <a:pt x="188913" y="80010"/>
                    <a:pt x="289560" y="78105"/>
                  </a:cubicBezTo>
                  <a:cubicBezTo>
                    <a:pt x="390207" y="76200"/>
                    <a:pt x="497046" y="38100"/>
                    <a:pt x="603885" y="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Figura a mano libera 141"/>
            <p:cNvSpPr/>
            <p:nvPr/>
          </p:nvSpPr>
          <p:spPr>
            <a:xfrm>
              <a:off x="6810375" y="1177290"/>
              <a:ext cx="710565" cy="223049"/>
            </a:xfrm>
            <a:custGeom>
              <a:avLst/>
              <a:gdLst>
                <a:gd name="connsiteX0" fmla="*/ 0 w 710565"/>
                <a:gd name="connsiteY0" fmla="*/ 0 h 223049"/>
                <a:gd name="connsiteX1" fmla="*/ 293370 w 710565"/>
                <a:gd name="connsiteY1" fmla="*/ 222885 h 223049"/>
                <a:gd name="connsiteX2" fmla="*/ 710565 w 710565"/>
                <a:gd name="connsiteY2" fmla="*/ 28575 h 22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0565" h="223049">
                  <a:moveTo>
                    <a:pt x="0" y="0"/>
                  </a:moveTo>
                  <a:cubicBezTo>
                    <a:pt x="87471" y="109061"/>
                    <a:pt x="174943" y="218123"/>
                    <a:pt x="293370" y="222885"/>
                  </a:cubicBezTo>
                  <a:cubicBezTo>
                    <a:pt x="411797" y="227647"/>
                    <a:pt x="561181" y="128111"/>
                    <a:pt x="710565" y="28575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igura a mano libera 142"/>
            <p:cNvSpPr/>
            <p:nvPr/>
          </p:nvSpPr>
          <p:spPr>
            <a:xfrm>
              <a:off x="7559040" y="1175385"/>
              <a:ext cx="699135" cy="226796"/>
            </a:xfrm>
            <a:custGeom>
              <a:avLst/>
              <a:gdLst>
                <a:gd name="connsiteX0" fmla="*/ 0 w 699135"/>
                <a:gd name="connsiteY0" fmla="*/ 22860 h 226796"/>
                <a:gd name="connsiteX1" fmla="*/ 333375 w 699135"/>
                <a:gd name="connsiteY1" fmla="*/ 226695 h 226796"/>
                <a:gd name="connsiteX2" fmla="*/ 699135 w 699135"/>
                <a:gd name="connsiteY2" fmla="*/ 0 h 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135" h="226796">
                  <a:moveTo>
                    <a:pt x="0" y="22860"/>
                  </a:moveTo>
                  <a:cubicBezTo>
                    <a:pt x="108426" y="126682"/>
                    <a:pt x="216853" y="230505"/>
                    <a:pt x="333375" y="226695"/>
                  </a:cubicBezTo>
                  <a:cubicBezTo>
                    <a:pt x="449897" y="222885"/>
                    <a:pt x="574516" y="111442"/>
                    <a:pt x="699135" y="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8" name="Gruppo 147"/>
          <p:cNvGrpSpPr/>
          <p:nvPr/>
        </p:nvGrpSpPr>
        <p:grpSpPr>
          <a:xfrm>
            <a:off x="9710144" y="3160830"/>
            <a:ext cx="1447800" cy="662537"/>
            <a:chOff x="6810375" y="739644"/>
            <a:chExt cx="1447800" cy="662537"/>
          </a:xfrm>
        </p:grpSpPr>
        <p:grpSp>
          <p:nvGrpSpPr>
            <p:cNvPr id="149" name="Gruppo 148"/>
            <p:cNvGrpSpPr/>
            <p:nvPr/>
          </p:nvGrpSpPr>
          <p:grpSpPr>
            <a:xfrm>
              <a:off x="6960493" y="739644"/>
              <a:ext cx="1139190" cy="274320"/>
              <a:chOff x="7059930" y="601980"/>
              <a:chExt cx="1139190" cy="274320"/>
            </a:xfrm>
          </p:grpSpPr>
          <p:sp>
            <p:nvSpPr>
              <p:cNvPr id="154" name="Figura a mano libera 153"/>
              <p:cNvSpPr/>
              <p:nvPr/>
            </p:nvSpPr>
            <p:spPr>
              <a:xfrm>
                <a:off x="7059930" y="792480"/>
                <a:ext cx="464820" cy="83820"/>
              </a:xfrm>
              <a:custGeom>
                <a:avLst/>
                <a:gdLst>
                  <a:gd name="connsiteX0" fmla="*/ 0 w 464820"/>
                  <a:gd name="connsiteY0" fmla="*/ 0 h 83820"/>
                  <a:gd name="connsiteX1" fmla="*/ 213360 w 464820"/>
                  <a:gd name="connsiteY1" fmla="*/ 83820 h 83820"/>
                  <a:gd name="connsiteX2" fmla="*/ 464820 w 464820"/>
                  <a:gd name="connsiteY2" fmla="*/ 0 h 8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820" h="83820">
                    <a:moveTo>
                      <a:pt x="0" y="0"/>
                    </a:moveTo>
                    <a:cubicBezTo>
                      <a:pt x="67945" y="41910"/>
                      <a:pt x="135890" y="83820"/>
                      <a:pt x="213360" y="83820"/>
                    </a:cubicBezTo>
                    <a:cubicBezTo>
                      <a:pt x="290830" y="83820"/>
                      <a:pt x="377825" y="41910"/>
                      <a:pt x="464820" y="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Figura a mano libera 154"/>
              <p:cNvSpPr/>
              <p:nvPr/>
            </p:nvSpPr>
            <p:spPr>
              <a:xfrm>
                <a:off x="7749540" y="788670"/>
                <a:ext cx="449580" cy="72398"/>
              </a:xfrm>
              <a:custGeom>
                <a:avLst/>
                <a:gdLst>
                  <a:gd name="connsiteX0" fmla="*/ 0 w 449580"/>
                  <a:gd name="connsiteY0" fmla="*/ 0 h 72398"/>
                  <a:gd name="connsiteX1" fmla="*/ 232410 w 449580"/>
                  <a:gd name="connsiteY1" fmla="*/ 72390 h 72398"/>
                  <a:gd name="connsiteX2" fmla="*/ 449580 w 449580"/>
                  <a:gd name="connsiteY2" fmla="*/ 3810 h 72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9580" h="72398">
                    <a:moveTo>
                      <a:pt x="0" y="0"/>
                    </a:moveTo>
                    <a:cubicBezTo>
                      <a:pt x="78740" y="35877"/>
                      <a:pt x="157480" y="71755"/>
                      <a:pt x="232410" y="72390"/>
                    </a:cubicBezTo>
                    <a:cubicBezTo>
                      <a:pt x="307340" y="73025"/>
                      <a:pt x="378460" y="38417"/>
                      <a:pt x="44958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igura a mano libera 155"/>
              <p:cNvSpPr/>
              <p:nvPr/>
            </p:nvSpPr>
            <p:spPr>
              <a:xfrm>
                <a:off x="7143750" y="601980"/>
                <a:ext cx="320040" cy="49583"/>
              </a:xfrm>
              <a:custGeom>
                <a:avLst/>
                <a:gdLst>
                  <a:gd name="connsiteX0" fmla="*/ 0 w 320040"/>
                  <a:gd name="connsiteY0" fmla="*/ 0 h 49583"/>
                  <a:gd name="connsiteX1" fmla="*/ 144780 w 320040"/>
                  <a:gd name="connsiteY1" fmla="*/ 49530 h 49583"/>
                  <a:gd name="connsiteX2" fmla="*/ 320040 w 320040"/>
                  <a:gd name="connsiteY2" fmla="*/ 7620 h 4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0040" h="49583">
                    <a:moveTo>
                      <a:pt x="0" y="0"/>
                    </a:moveTo>
                    <a:cubicBezTo>
                      <a:pt x="45720" y="24130"/>
                      <a:pt x="91440" y="48260"/>
                      <a:pt x="144780" y="49530"/>
                    </a:cubicBezTo>
                    <a:cubicBezTo>
                      <a:pt x="198120" y="50800"/>
                      <a:pt x="259080" y="29210"/>
                      <a:pt x="320040" y="762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Figura a mano libera 156"/>
              <p:cNvSpPr/>
              <p:nvPr/>
            </p:nvSpPr>
            <p:spPr>
              <a:xfrm>
                <a:off x="7810500" y="617220"/>
                <a:ext cx="327660" cy="34308"/>
              </a:xfrm>
              <a:custGeom>
                <a:avLst/>
                <a:gdLst>
                  <a:gd name="connsiteX0" fmla="*/ 0 w 327660"/>
                  <a:gd name="connsiteY0" fmla="*/ 0 h 34308"/>
                  <a:gd name="connsiteX1" fmla="*/ 182880 w 327660"/>
                  <a:gd name="connsiteY1" fmla="*/ 34290 h 34308"/>
                  <a:gd name="connsiteX2" fmla="*/ 327660 w 327660"/>
                  <a:gd name="connsiteY2" fmla="*/ 3810 h 3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660" h="34308">
                    <a:moveTo>
                      <a:pt x="0" y="0"/>
                    </a:moveTo>
                    <a:cubicBezTo>
                      <a:pt x="64135" y="16827"/>
                      <a:pt x="128270" y="33655"/>
                      <a:pt x="182880" y="34290"/>
                    </a:cubicBezTo>
                    <a:cubicBezTo>
                      <a:pt x="237490" y="34925"/>
                      <a:pt x="282575" y="19367"/>
                      <a:pt x="327660" y="3810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Figura a mano libera 149"/>
            <p:cNvSpPr/>
            <p:nvPr/>
          </p:nvSpPr>
          <p:spPr>
            <a:xfrm>
              <a:off x="6890385" y="1089660"/>
              <a:ext cx="584835" cy="120627"/>
            </a:xfrm>
            <a:custGeom>
              <a:avLst/>
              <a:gdLst>
                <a:gd name="connsiteX0" fmla="*/ 0 w 584835"/>
                <a:gd name="connsiteY0" fmla="*/ 0 h 120627"/>
                <a:gd name="connsiteX1" fmla="*/ 272415 w 584835"/>
                <a:gd name="connsiteY1" fmla="*/ 120015 h 120627"/>
                <a:gd name="connsiteX2" fmla="*/ 584835 w 584835"/>
                <a:gd name="connsiteY2" fmla="*/ 38100 h 12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4835" h="120627">
                  <a:moveTo>
                    <a:pt x="0" y="0"/>
                  </a:moveTo>
                  <a:cubicBezTo>
                    <a:pt x="87471" y="56832"/>
                    <a:pt x="174943" y="113665"/>
                    <a:pt x="272415" y="120015"/>
                  </a:cubicBezTo>
                  <a:cubicBezTo>
                    <a:pt x="369887" y="126365"/>
                    <a:pt x="477361" y="82232"/>
                    <a:pt x="584835" y="38100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Figura a mano libera 150"/>
            <p:cNvSpPr/>
            <p:nvPr/>
          </p:nvSpPr>
          <p:spPr>
            <a:xfrm>
              <a:off x="7599045" y="1122045"/>
              <a:ext cx="603885" cy="78180"/>
            </a:xfrm>
            <a:custGeom>
              <a:avLst/>
              <a:gdLst>
                <a:gd name="connsiteX0" fmla="*/ 0 w 603885"/>
                <a:gd name="connsiteY0" fmla="*/ 11430 h 78180"/>
                <a:gd name="connsiteX1" fmla="*/ 289560 w 603885"/>
                <a:gd name="connsiteY1" fmla="*/ 78105 h 78180"/>
                <a:gd name="connsiteX2" fmla="*/ 603885 w 603885"/>
                <a:gd name="connsiteY2" fmla="*/ 0 h 7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3885" h="78180">
                  <a:moveTo>
                    <a:pt x="0" y="11430"/>
                  </a:moveTo>
                  <a:cubicBezTo>
                    <a:pt x="94456" y="45720"/>
                    <a:pt x="188913" y="80010"/>
                    <a:pt x="289560" y="78105"/>
                  </a:cubicBezTo>
                  <a:cubicBezTo>
                    <a:pt x="390207" y="76200"/>
                    <a:pt x="497046" y="38100"/>
                    <a:pt x="603885" y="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Figura a mano libera 151"/>
            <p:cNvSpPr/>
            <p:nvPr/>
          </p:nvSpPr>
          <p:spPr>
            <a:xfrm>
              <a:off x="6810375" y="1177290"/>
              <a:ext cx="710565" cy="223049"/>
            </a:xfrm>
            <a:custGeom>
              <a:avLst/>
              <a:gdLst>
                <a:gd name="connsiteX0" fmla="*/ 0 w 710565"/>
                <a:gd name="connsiteY0" fmla="*/ 0 h 223049"/>
                <a:gd name="connsiteX1" fmla="*/ 293370 w 710565"/>
                <a:gd name="connsiteY1" fmla="*/ 222885 h 223049"/>
                <a:gd name="connsiteX2" fmla="*/ 710565 w 710565"/>
                <a:gd name="connsiteY2" fmla="*/ 28575 h 22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0565" h="223049">
                  <a:moveTo>
                    <a:pt x="0" y="0"/>
                  </a:moveTo>
                  <a:cubicBezTo>
                    <a:pt x="87471" y="109061"/>
                    <a:pt x="174943" y="218123"/>
                    <a:pt x="293370" y="222885"/>
                  </a:cubicBezTo>
                  <a:cubicBezTo>
                    <a:pt x="411797" y="227647"/>
                    <a:pt x="561181" y="128111"/>
                    <a:pt x="710565" y="28575"/>
                  </a:cubicBezTo>
                </a:path>
              </a:pathLst>
            </a:cu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Figura a mano libera 152"/>
            <p:cNvSpPr/>
            <p:nvPr/>
          </p:nvSpPr>
          <p:spPr>
            <a:xfrm>
              <a:off x="7559040" y="1175385"/>
              <a:ext cx="699135" cy="226796"/>
            </a:xfrm>
            <a:custGeom>
              <a:avLst/>
              <a:gdLst>
                <a:gd name="connsiteX0" fmla="*/ 0 w 699135"/>
                <a:gd name="connsiteY0" fmla="*/ 22860 h 226796"/>
                <a:gd name="connsiteX1" fmla="*/ 333375 w 699135"/>
                <a:gd name="connsiteY1" fmla="*/ 226695 h 226796"/>
                <a:gd name="connsiteX2" fmla="*/ 699135 w 699135"/>
                <a:gd name="connsiteY2" fmla="*/ 0 h 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9135" h="226796">
                  <a:moveTo>
                    <a:pt x="0" y="22860"/>
                  </a:moveTo>
                  <a:cubicBezTo>
                    <a:pt x="108426" y="126682"/>
                    <a:pt x="216853" y="230505"/>
                    <a:pt x="333375" y="226695"/>
                  </a:cubicBezTo>
                  <a:cubicBezTo>
                    <a:pt x="449897" y="222885"/>
                    <a:pt x="574516" y="111442"/>
                    <a:pt x="699135" y="0"/>
                  </a:cubicBezTo>
                </a:path>
              </a:pathLst>
            </a:cu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8" name="Figura a mano libera 157"/>
          <p:cNvSpPr/>
          <p:nvPr/>
        </p:nvSpPr>
        <p:spPr>
          <a:xfrm flipV="1">
            <a:off x="9844359" y="3999021"/>
            <a:ext cx="1258340" cy="1108124"/>
          </a:xfrm>
          <a:custGeom>
            <a:avLst/>
            <a:gdLst>
              <a:gd name="connsiteX0" fmla="*/ 0 w 1150705"/>
              <a:gd name="connsiteY0" fmla="*/ 562998 h 562998"/>
              <a:gd name="connsiteX1" fmla="*/ 184934 w 1150705"/>
              <a:gd name="connsiteY1" fmla="*/ 49290 h 562998"/>
              <a:gd name="connsiteX2" fmla="*/ 575352 w 1150705"/>
              <a:gd name="connsiteY2" fmla="*/ 69838 h 562998"/>
              <a:gd name="connsiteX3" fmla="*/ 924674 w 1150705"/>
              <a:gd name="connsiteY3" fmla="*/ 28742 h 562998"/>
              <a:gd name="connsiteX4" fmla="*/ 1150705 w 1150705"/>
              <a:gd name="connsiteY4" fmla="*/ 562998 h 562998"/>
              <a:gd name="connsiteX0" fmla="*/ 0 w 1150705"/>
              <a:gd name="connsiteY0" fmla="*/ 564518 h 564518"/>
              <a:gd name="connsiteX1" fmla="*/ 178171 w 1150705"/>
              <a:gd name="connsiteY1" fmla="*/ 27950 h 564518"/>
              <a:gd name="connsiteX2" fmla="*/ 575352 w 1150705"/>
              <a:gd name="connsiteY2" fmla="*/ 71358 h 564518"/>
              <a:gd name="connsiteX3" fmla="*/ 924674 w 1150705"/>
              <a:gd name="connsiteY3" fmla="*/ 30262 h 564518"/>
              <a:gd name="connsiteX4" fmla="*/ 1150705 w 1150705"/>
              <a:gd name="connsiteY4" fmla="*/ 564518 h 564518"/>
              <a:gd name="connsiteX0" fmla="*/ 0 w 1150705"/>
              <a:gd name="connsiteY0" fmla="*/ 556659 h 556659"/>
              <a:gd name="connsiteX1" fmla="*/ 178171 w 1150705"/>
              <a:gd name="connsiteY1" fmla="*/ 20091 h 556659"/>
              <a:gd name="connsiteX2" fmla="*/ 558443 w 1150705"/>
              <a:gd name="connsiteY2" fmla="*/ 105409 h 556659"/>
              <a:gd name="connsiteX3" fmla="*/ 924674 w 1150705"/>
              <a:gd name="connsiteY3" fmla="*/ 22403 h 556659"/>
              <a:gd name="connsiteX4" fmla="*/ 1150705 w 1150705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56659 h 556659"/>
              <a:gd name="connsiteX1" fmla="*/ 178171 w 1116888"/>
              <a:gd name="connsiteY1" fmla="*/ 20091 h 556659"/>
              <a:gd name="connsiteX2" fmla="*/ 558443 w 1116888"/>
              <a:gd name="connsiteY2" fmla="*/ 105409 h 556659"/>
              <a:gd name="connsiteX3" fmla="*/ 924674 w 1116888"/>
              <a:gd name="connsiteY3" fmla="*/ 22403 h 556659"/>
              <a:gd name="connsiteX4" fmla="*/ 1116888 w 1116888"/>
              <a:gd name="connsiteY4" fmla="*/ 556659 h 556659"/>
              <a:gd name="connsiteX0" fmla="*/ 0 w 1116888"/>
              <a:gd name="connsiteY0" fmla="*/ 536818 h 536818"/>
              <a:gd name="connsiteX1" fmla="*/ 178171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36818 h 536818"/>
              <a:gd name="connsiteX1" fmla="*/ 233969 w 1116888"/>
              <a:gd name="connsiteY1" fmla="*/ 250 h 536818"/>
              <a:gd name="connsiteX2" fmla="*/ 539844 w 1116888"/>
              <a:gd name="connsiteY2" fmla="*/ 460853 h 536818"/>
              <a:gd name="connsiteX3" fmla="*/ 924674 w 1116888"/>
              <a:gd name="connsiteY3" fmla="*/ 2562 h 536818"/>
              <a:gd name="connsiteX4" fmla="*/ 1116888 w 1116888"/>
              <a:gd name="connsiteY4" fmla="*/ 536818 h 536818"/>
              <a:gd name="connsiteX0" fmla="*/ 0 w 1116888"/>
              <a:gd name="connsiteY0" fmla="*/ 544027 h 544027"/>
              <a:gd name="connsiteX1" fmla="*/ 233969 w 1116888"/>
              <a:gd name="connsiteY1" fmla="*/ 7459 h 544027"/>
              <a:gd name="connsiteX2" fmla="*/ 539844 w 1116888"/>
              <a:gd name="connsiteY2" fmla="*/ 468062 h 544027"/>
              <a:gd name="connsiteX3" fmla="*/ 868875 w 1116888"/>
              <a:gd name="connsiteY3" fmla="*/ 246 h 544027"/>
              <a:gd name="connsiteX4" fmla="*/ 1116888 w 1116888"/>
              <a:gd name="connsiteY4" fmla="*/ 544027 h 544027"/>
              <a:gd name="connsiteX0" fmla="*/ 0 w 1116888"/>
              <a:gd name="connsiteY0" fmla="*/ 536968 h 1092519"/>
              <a:gd name="connsiteX1" fmla="*/ 233969 w 1116888"/>
              <a:gd name="connsiteY1" fmla="*/ 400 h 1092519"/>
              <a:gd name="connsiteX2" fmla="*/ 539844 w 1116888"/>
              <a:gd name="connsiteY2" fmla="*/ 461003 h 1092519"/>
              <a:gd name="connsiteX3" fmla="*/ 907765 w 1116888"/>
              <a:gd name="connsiteY3" fmla="*/ 1092372 h 1092519"/>
              <a:gd name="connsiteX4" fmla="*/ 1116888 w 1116888"/>
              <a:gd name="connsiteY4" fmla="*/ 536968 h 1092519"/>
              <a:gd name="connsiteX0" fmla="*/ 0 w 1116888"/>
              <a:gd name="connsiteY0" fmla="*/ 549867 h 1105418"/>
              <a:gd name="connsiteX1" fmla="*/ 233969 w 1116888"/>
              <a:gd name="connsiteY1" fmla="*/ 13299 h 1105418"/>
              <a:gd name="connsiteX2" fmla="*/ 907765 w 1116888"/>
              <a:gd name="connsiteY2" fmla="*/ 1105271 h 1105418"/>
              <a:gd name="connsiteX3" fmla="*/ 1116888 w 1116888"/>
              <a:gd name="connsiteY3" fmla="*/ 549867 h 1105418"/>
              <a:gd name="connsiteX0" fmla="*/ 0 w 1116888"/>
              <a:gd name="connsiteY0" fmla="*/ 549867 h 1105531"/>
              <a:gd name="connsiteX1" fmla="*/ 233969 w 1116888"/>
              <a:gd name="connsiteY1" fmla="*/ 13299 h 1105531"/>
              <a:gd name="connsiteX2" fmla="*/ 907765 w 1116888"/>
              <a:gd name="connsiteY2" fmla="*/ 1105271 h 1105531"/>
              <a:gd name="connsiteX3" fmla="*/ 1116888 w 1116888"/>
              <a:gd name="connsiteY3" fmla="*/ 549867 h 1105531"/>
              <a:gd name="connsiteX0" fmla="*/ 0 w 1116888"/>
              <a:gd name="connsiteY0" fmla="*/ 549792 h 1103552"/>
              <a:gd name="connsiteX1" fmla="*/ 233969 w 1116888"/>
              <a:gd name="connsiteY1" fmla="*/ 13224 h 1103552"/>
              <a:gd name="connsiteX2" fmla="*/ 877330 w 1116888"/>
              <a:gd name="connsiteY2" fmla="*/ 1103291 h 1103552"/>
              <a:gd name="connsiteX3" fmla="*/ 1116888 w 1116888"/>
              <a:gd name="connsiteY3" fmla="*/ 549792 h 1103552"/>
              <a:gd name="connsiteX0" fmla="*/ 0 w 1116888"/>
              <a:gd name="connsiteY0" fmla="*/ 549792 h 1108124"/>
              <a:gd name="connsiteX1" fmla="*/ 233969 w 1116888"/>
              <a:gd name="connsiteY1" fmla="*/ 13224 h 1108124"/>
              <a:gd name="connsiteX2" fmla="*/ 877330 w 1116888"/>
              <a:gd name="connsiteY2" fmla="*/ 1103291 h 1108124"/>
              <a:gd name="connsiteX3" fmla="*/ 1116888 w 1116888"/>
              <a:gd name="connsiteY3" fmla="*/ 549792 h 110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6888" h="1108124">
                <a:moveTo>
                  <a:pt x="0" y="549792"/>
                </a:moveTo>
                <a:cubicBezTo>
                  <a:pt x="44521" y="334034"/>
                  <a:pt x="87747" y="-79026"/>
                  <a:pt x="233969" y="13224"/>
                </a:cubicBezTo>
                <a:cubicBezTo>
                  <a:pt x="380191" y="105474"/>
                  <a:pt x="743704" y="1044343"/>
                  <a:pt x="877330" y="1103291"/>
                </a:cubicBezTo>
                <a:cubicBezTo>
                  <a:pt x="1010956" y="1162239"/>
                  <a:pt x="1089017" y="664755"/>
                  <a:pt x="1116888" y="54979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CasellaDiTesto 158"/>
          <p:cNvSpPr txBox="1"/>
          <p:nvPr/>
        </p:nvSpPr>
        <p:spPr>
          <a:xfrm>
            <a:off x="8871146" y="71404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mode</a:t>
            </a:r>
          </a:p>
        </p:txBody>
      </p:sp>
      <p:sp>
        <p:nvSpPr>
          <p:cNvPr id="162" name="CasellaDiTesto 161"/>
          <p:cNvSpPr txBox="1"/>
          <p:nvPr/>
        </p:nvSpPr>
        <p:spPr>
          <a:xfrm>
            <a:off x="8911924" y="297616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</a:t>
            </a:r>
            <a:r>
              <a:rPr lang="en-US" dirty="0"/>
              <a:t> mode</a:t>
            </a:r>
          </a:p>
        </p:txBody>
      </p:sp>
      <p:pic>
        <p:nvPicPr>
          <p:cNvPr id="148490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4"/>
          <a:stretch/>
        </p:blipFill>
        <p:spPr bwMode="auto">
          <a:xfrm>
            <a:off x="489800" y="3864251"/>
            <a:ext cx="4001012" cy="219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5" name="Connettore 2 164"/>
          <p:cNvCxnSpPr/>
          <p:nvPr/>
        </p:nvCxnSpPr>
        <p:spPr>
          <a:xfrm flipV="1">
            <a:off x="2638310" y="6146167"/>
            <a:ext cx="474518" cy="1039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ttore 1 166"/>
          <p:cNvCxnSpPr/>
          <p:nvPr/>
        </p:nvCxnSpPr>
        <p:spPr>
          <a:xfrm flipV="1">
            <a:off x="2638310" y="5605840"/>
            <a:ext cx="0" cy="67541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1 170"/>
          <p:cNvCxnSpPr/>
          <p:nvPr/>
        </p:nvCxnSpPr>
        <p:spPr>
          <a:xfrm flipV="1">
            <a:off x="3112828" y="5605840"/>
            <a:ext cx="0" cy="67541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9" name="Oggetto 168"/>
          <p:cNvGraphicFramePr>
            <a:graphicFrameLocks noChangeAspect="1"/>
          </p:cNvGraphicFramePr>
          <p:nvPr/>
        </p:nvGraphicFramePr>
        <p:xfrm>
          <a:off x="2750954" y="6192086"/>
          <a:ext cx="1810772" cy="69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1130040" imgH="431640" progId="Equation.3">
                  <p:embed/>
                </p:oleObj>
              </mc:Choice>
              <mc:Fallback>
                <p:oleObj name="Equazione" r:id="rId5" imgW="1130040" imgH="431640" progId="Equation.3">
                  <p:embed/>
                  <p:pic>
                    <p:nvPicPr>
                      <p:cNvPr id="169" name="Oggetto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0954" y="6192086"/>
                        <a:ext cx="1810772" cy="692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" name="Rettangolo 169"/>
          <p:cNvSpPr/>
          <p:nvPr/>
        </p:nvSpPr>
        <p:spPr>
          <a:xfrm>
            <a:off x="5013985" y="4221967"/>
            <a:ext cx="3219972" cy="224676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dirty="0"/>
              <a:t>For </a:t>
            </a:r>
            <a:r>
              <a:rPr lang="en-US" sz="1400" b="1" dirty="0"/>
              <a:t>ions and protons </a:t>
            </a:r>
            <a:r>
              <a:rPr lang="en-US" sz="1400" dirty="0"/>
              <a:t>the cell lengths have to be increased along the </a:t>
            </a:r>
            <a:r>
              <a:rPr lang="en-US" sz="1400" dirty="0" err="1"/>
              <a:t>linac</a:t>
            </a:r>
            <a:r>
              <a:rPr lang="en-US" sz="1400" dirty="0"/>
              <a:t> that will be a sequence of different accelerating structures matched to the ion/proton velocity.</a:t>
            </a:r>
          </a:p>
          <a:p>
            <a:pPr algn="just"/>
            <a:endParaRPr lang="en-US" sz="1400" dirty="0"/>
          </a:p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dirty="0"/>
              <a:t>For </a:t>
            </a:r>
            <a:r>
              <a:rPr lang="en-US" sz="1400" b="1" dirty="0"/>
              <a:t>electron</a:t>
            </a:r>
            <a:r>
              <a:rPr lang="en-US" sz="1400" dirty="0"/>
              <a:t>, </a:t>
            </a:r>
            <a:r>
              <a:rPr lang="en-US" sz="1400" dirty="0">
                <a:sym typeface="Symbol"/>
              </a:rPr>
              <a:t></a:t>
            </a:r>
            <a:r>
              <a:rPr lang="en-US" sz="1400" dirty="0"/>
              <a:t>=1, d=</a:t>
            </a:r>
            <a:r>
              <a:rPr lang="en-US" sz="1400" dirty="0">
                <a:sym typeface="Symbol"/>
              </a:rPr>
              <a:t></a:t>
            </a:r>
            <a:r>
              <a:rPr lang="en-US" sz="1400" baseline="-25000" dirty="0">
                <a:sym typeface="Symbol"/>
              </a:rPr>
              <a:t>RF</a:t>
            </a:r>
            <a:r>
              <a:rPr lang="en-US" sz="1400" dirty="0">
                <a:sym typeface="Symbol"/>
              </a:rPr>
              <a:t>/2 and the </a:t>
            </a:r>
            <a:r>
              <a:rPr lang="en-US" sz="1400" dirty="0"/>
              <a:t>linac will be made of an injector followed by a series of identical accelerating structures, with cells all the same length.</a:t>
            </a:r>
          </a:p>
        </p:txBody>
      </p:sp>
      <p:sp>
        <p:nvSpPr>
          <p:cNvPr id="83" name="CasellaDiTesto 82"/>
          <p:cNvSpPr txBox="1"/>
          <p:nvPr/>
        </p:nvSpPr>
        <p:spPr>
          <a:xfrm>
            <a:off x="3877611" y="477487"/>
            <a:ext cx="453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/>
              <a:t>(</a:t>
            </a:r>
            <a:r>
              <a:rPr lang="it-IT" b="1" i="1" dirty="0" err="1"/>
              <a:t>electrons</a:t>
            </a:r>
            <a:r>
              <a:rPr lang="it-IT" b="1" i="1" dirty="0"/>
              <a:t> or </a:t>
            </a:r>
            <a:r>
              <a:rPr lang="it-IT" b="1" i="1" dirty="0" err="1"/>
              <a:t>protons</a:t>
            </a:r>
            <a:r>
              <a:rPr lang="it-IT" b="1" i="1" dirty="0"/>
              <a:t> and </a:t>
            </a:r>
            <a:r>
              <a:rPr lang="it-IT" b="1" i="1" dirty="0" err="1"/>
              <a:t>ions</a:t>
            </a:r>
            <a:r>
              <a:rPr lang="it-IT" b="1" i="1" dirty="0"/>
              <a:t> </a:t>
            </a:r>
            <a:r>
              <a:rPr lang="it-IT" b="1" i="1" dirty="0" err="1"/>
              <a:t>at</a:t>
            </a:r>
            <a:r>
              <a:rPr lang="it-IT" b="1" i="1" dirty="0"/>
              <a:t> high </a:t>
            </a:r>
            <a:r>
              <a:rPr lang="it-IT" b="1" i="1" dirty="0" err="1"/>
              <a:t>energy</a:t>
            </a:r>
            <a:r>
              <a:rPr lang="it-IT" b="1" i="1" dirty="0"/>
              <a:t>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89648" y="3557577"/>
            <a:ext cx="425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/>
              <a:t>EXAMPLE: 4 </a:t>
            </a:r>
            <a:r>
              <a:rPr lang="it-IT" sz="1600" i="1" dirty="0" err="1"/>
              <a:t>cell</a:t>
            </a:r>
            <a:r>
              <a:rPr lang="it-IT" sz="1600" i="1" dirty="0"/>
              <a:t> </a:t>
            </a:r>
            <a:r>
              <a:rPr lang="it-IT" sz="1600" i="1" dirty="0" err="1"/>
              <a:t>cavity</a:t>
            </a:r>
            <a:r>
              <a:rPr lang="it-IT" sz="1600" i="1" dirty="0"/>
              <a:t> </a:t>
            </a:r>
            <a:r>
              <a:rPr lang="it-IT" sz="1600" i="1" dirty="0" err="1"/>
              <a:t>operating</a:t>
            </a:r>
            <a:r>
              <a:rPr lang="it-IT" sz="1600" i="1" dirty="0"/>
              <a:t> on the </a:t>
            </a:r>
            <a:r>
              <a:rPr lang="it-IT" sz="1600" i="1" dirty="0">
                <a:sym typeface="Symbol" panose="05050102010706020507" pitchFamily="18" charset="2"/>
              </a:rPr>
              <a:t>-</a:t>
            </a:r>
            <a:r>
              <a:rPr lang="it-IT" sz="1600" i="1" dirty="0"/>
              <a:t>mode</a:t>
            </a:r>
          </a:p>
        </p:txBody>
      </p:sp>
    </p:spTree>
    <p:extLst>
      <p:ext uri="{BB962C8B-B14F-4D97-AF65-F5344CB8AC3E}">
        <p14:creationId xmlns:p14="http://schemas.microsoft.com/office/powerpoint/2010/main" val="140532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250"/>
                            </p:stCondLst>
                            <p:childTnLst>
                              <p:par>
                                <p:cTn id="1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"/>
                            </p:stCondLst>
                            <p:childTnLst>
                              <p:par>
                                <p:cTn id="1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250"/>
                            </p:stCondLst>
                            <p:childTnLst>
                              <p:par>
                                <p:cTn id="1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" grpId="0" animBg="1"/>
      <p:bldP spid="4" grpId="1" animBg="1"/>
      <p:bldP spid="4" grpId="2" animBg="1"/>
      <p:bldP spid="4" grpId="3" animBg="1"/>
      <p:bldP spid="4" grpId="4" animBg="1"/>
      <p:bldP spid="124" grpId="0" animBg="1"/>
      <p:bldP spid="124" grpId="1" animBg="1"/>
      <p:bldP spid="124" grpId="2" animBg="1"/>
      <p:bldP spid="124" grpId="3" animBg="1"/>
      <p:bldP spid="127" grpId="0"/>
      <p:bldP spid="128" grpId="0"/>
      <p:bldP spid="129" grpId="0" animBg="1"/>
      <p:bldP spid="129" grpId="1" animBg="1"/>
      <p:bldP spid="129" grpId="2" animBg="1"/>
      <p:bldP spid="129" grpId="3" animBg="1"/>
      <p:bldP spid="129" grpId="4" animBg="1"/>
      <p:bldP spid="158" grpId="0" animBg="1"/>
      <p:bldP spid="158" grpId="1" animBg="1"/>
      <p:bldP spid="158" grpId="2" animBg="1"/>
      <p:bldP spid="158" grpId="3" animBg="1"/>
      <p:bldP spid="159" grpId="0"/>
      <p:bldP spid="162" grpId="0"/>
      <p:bldP spid="170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36000" y="-16474"/>
            <a:ext cx="4031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5: SOLUTION</a:t>
            </a:r>
            <a:endParaRPr lang="en-US" sz="3200" b="1" dirty="0"/>
          </a:p>
        </p:txBody>
      </p:sp>
      <p:sp>
        <p:nvSpPr>
          <p:cNvPr id="3" name="Rettangolo 2"/>
          <p:cNvSpPr/>
          <p:nvPr/>
        </p:nvSpPr>
        <p:spPr>
          <a:xfrm>
            <a:off x="25358" y="628487"/>
            <a:ext cx="3406642" cy="4669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R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=N*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 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sqrt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)=4.9 MV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/(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*N)=4.08 MV/m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 β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=2*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=0.4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being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=c/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=0.7495 m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ggetto 3"/>
              <p:cNvSpPr txBox="1"/>
              <p:nvPr/>
            </p:nvSpPr>
            <p:spPr bwMode="auto">
              <a:xfrm>
                <a:off x="3576638" y="3068638"/>
                <a:ext cx="1809750" cy="693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Ogget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6638" y="3068638"/>
                <a:ext cx="1809750" cy="6937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ccia a destra 4"/>
          <p:cNvSpPr/>
          <p:nvPr/>
        </p:nvSpPr>
        <p:spPr>
          <a:xfrm rot="10800000">
            <a:off x="2352000" y="3175394"/>
            <a:ext cx="792000" cy="43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517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823840" y="0"/>
            <a:ext cx="48264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6: TW STRUCTURES</a:t>
            </a:r>
            <a:endParaRPr lang="en-GB" sz="3000" cap="all" dirty="0"/>
          </a:p>
        </p:txBody>
      </p:sp>
      <p:sp>
        <p:nvSpPr>
          <p:cNvPr id="4" name="Rettangolo 3"/>
          <p:cNvSpPr/>
          <p:nvPr/>
        </p:nvSpPr>
        <p:spPr>
          <a:xfrm>
            <a:off x="0" y="2441594"/>
            <a:ext cx="1220832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B) Demonstrate that if we define the </a:t>
            </a:r>
            <a:r>
              <a:rPr lang="en-US" b="1" dirty="0"/>
              <a:t>shunt impedance per unit length </a:t>
            </a:r>
            <a:r>
              <a:rPr lang="en-US" dirty="0"/>
              <a:t>as: </a:t>
            </a:r>
          </a:p>
          <a:p>
            <a:pPr algn="just">
              <a:lnSpc>
                <a:spcPct val="110000"/>
              </a:lnSpc>
            </a:pPr>
            <a:endParaRPr lang="en-US" dirty="0"/>
          </a:p>
          <a:p>
            <a:pPr algn="just">
              <a:lnSpc>
                <a:spcPct val="110000"/>
              </a:lnSpc>
            </a:pPr>
            <a:endParaRPr lang="en-US" dirty="0"/>
          </a:p>
          <a:p>
            <a:pPr algn="just">
              <a:lnSpc>
                <a:spcPct val="110000"/>
              </a:lnSpc>
            </a:pPr>
            <a:r>
              <a:rPr lang="en-US" dirty="0"/>
              <a:t>the accelerating field “seen” by an </a:t>
            </a:r>
            <a:r>
              <a:rPr lang="en-US" dirty="0" err="1"/>
              <a:t>ultrarelativistic</a:t>
            </a:r>
            <a:r>
              <a:rPr lang="en-US" dirty="0"/>
              <a:t> particle (z=</a:t>
            </a:r>
            <a:r>
              <a:rPr lang="en-US" dirty="0" err="1"/>
              <a:t>ct</a:t>
            </a:r>
            <a:r>
              <a:rPr lang="en-US" dirty="0"/>
              <a:t>) along the structure can be expressed as: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41972"/>
              </p:ext>
            </p:extLst>
          </p:nvPr>
        </p:nvGraphicFramePr>
        <p:xfrm>
          <a:off x="3576000" y="3881372"/>
          <a:ext cx="3958638" cy="52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1993680" imgH="266400" progId="Equation.3">
                  <p:embed/>
                </p:oleObj>
              </mc:Choice>
              <mc:Fallback>
                <p:oleObj name="Equazione" r:id="rId2" imgW="1993680" imgH="266400" progId="Equation.3">
                  <p:embed/>
                  <p:pic>
                    <p:nvPicPr>
                      <p:cNvPr id="9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000" y="3881372"/>
                        <a:ext cx="3958638" cy="52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/>
          <p:cNvSpPr/>
          <p:nvPr/>
        </p:nvSpPr>
        <p:spPr>
          <a:xfrm>
            <a:off x="11760" y="763050"/>
            <a:ext cx="12208320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A) Demonstrate that if we define the </a:t>
            </a:r>
            <a:r>
              <a:rPr lang="en-US" b="1" dirty="0"/>
              <a:t>attenuation constant </a:t>
            </a:r>
            <a:r>
              <a:rPr lang="en-US" dirty="0"/>
              <a:t>as: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/>
        </p:nvGraphicFramePr>
        <p:xfrm>
          <a:off x="4361332" y="1475977"/>
          <a:ext cx="1695672" cy="413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977760" imgH="241200" progId="Equation.3">
                  <p:embed/>
                </p:oleObj>
              </mc:Choice>
              <mc:Fallback>
                <p:oleObj name="Equazione" r:id="rId4" imgW="977760" imgH="241200" progId="Equation.3">
                  <p:embed/>
                  <p:pic>
                    <p:nvPicPr>
                      <p:cNvPr id="8" name="Ogget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1332" y="1475977"/>
                        <a:ext cx="1695672" cy="4131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-22191" y="1486371"/>
            <a:ext cx="4450706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the </a:t>
            </a:r>
            <a:r>
              <a:rPr lang="en-US" b="1" dirty="0"/>
              <a:t>power flow along the structure scales as</a:t>
            </a:r>
            <a:r>
              <a:rPr lang="en-US" dirty="0"/>
              <a:t>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/>
        </p:nvGraphicFramePr>
        <p:xfrm>
          <a:off x="5955645" y="553998"/>
          <a:ext cx="1931983" cy="861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965160" imgH="431640" progId="Equation.3">
                  <p:embed/>
                </p:oleObj>
              </mc:Choice>
              <mc:Fallback>
                <p:oleObj name="Equazione" r:id="rId6" imgW="965160" imgH="431640" progId="Equation.3">
                  <p:embed/>
                  <p:pic>
                    <p:nvPicPr>
                      <p:cNvPr id="1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5645" y="553998"/>
                        <a:ext cx="1931983" cy="8619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/>
        </p:nvGraphicFramePr>
        <p:xfrm>
          <a:off x="7073010" y="2205001"/>
          <a:ext cx="1495883" cy="86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8" imgW="812520" imgH="469800" progId="Equation.3">
                  <p:embed/>
                </p:oleObj>
              </mc:Choice>
              <mc:Fallback>
                <p:oleObj name="Equazione" r:id="rId8" imgW="812520" imgH="469800" progId="Equation.3">
                  <p:embed/>
                  <p:pic>
                    <p:nvPicPr>
                      <p:cNvPr id="11" name="Oggetto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3010" y="2205001"/>
                        <a:ext cx="1495883" cy="863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455132" y="4984469"/>
          <a:ext cx="2076173" cy="781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0" imgW="1104840" imgH="419040" progId="Equation.3">
                  <p:embed/>
                </p:oleObj>
              </mc:Choice>
              <mc:Fallback>
                <p:oleObj name="Equazione" r:id="rId10" imgW="1104840" imgH="419040" progId="Equation.3">
                  <p:embed/>
                  <p:pic>
                    <p:nvPicPr>
                      <p:cNvPr id="12" name="Oggetto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5132" y="4984469"/>
                        <a:ext cx="2076173" cy="7815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tangolo 12"/>
          <p:cNvSpPr/>
          <p:nvPr/>
        </p:nvSpPr>
        <p:spPr>
          <a:xfrm>
            <a:off x="-16320" y="4587437"/>
            <a:ext cx="12208320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C) Demonstrate that the </a:t>
            </a:r>
            <a:r>
              <a:rPr lang="en-US" b="1" dirty="0"/>
              <a:t>total accelerating voltage </a:t>
            </a:r>
            <a:r>
              <a:rPr lang="en-US" dirty="0"/>
              <a:t>is given by: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332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856000" y="-67956"/>
            <a:ext cx="6774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TW CAVITIES PARAMETERS: r, </a:t>
            </a:r>
            <a:r>
              <a:rPr lang="en-US" sz="3600" b="1" dirty="0">
                <a:solidFill>
                  <a:prstClr val="black"/>
                </a:solidFill>
                <a:latin typeface="Calibri"/>
                <a:sym typeface="Symbol"/>
              </a:rPr>
              <a:t>, v</a:t>
            </a:r>
            <a:r>
              <a:rPr lang="en-US" sz="3600" b="1" baseline="-25000" dirty="0">
                <a:solidFill>
                  <a:prstClr val="black"/>
                </a:solidFill>
                <a:latin typeface="Calibri"/>
                <a:sym typeface="Symbol"/>
              </a:rPr>
              <a:t>g</a:t>
            </a:r>
            <a:endParaRPr lang="en-US" sz="3600" b="1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11735" y="491250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Similarly to the SW cavities 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it is possible to define some figure of merit for the TW structures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/>
        </p:nvGraphicFramePr>
        <p:xfrm>
          <a:off x="5940425" y="3459163"/>
          <a:ext cx="1430338" cy="295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965160" imgH="1993680" progId="Equation.3">
                  <p:embed/>
                </p:oleObj>
              </mc:Choice>
              <mc:Fallback>
                <p:oleObj name="Equazione" r:id="rId2" imgW="965160" imgH="1993680" progId="Equation.3">
                  <p:embed/>
                  <p:pic>
                    <p:nvPicPr>
                      <p:cNvPr id="7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459163"/>
                        <a:ext cx="1430338" cy="2951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/>
        </p:nvGraphicFramePr>
        <p:xfrm>
          <a:off x="192000" y="3275014"/>
          <a:ext cx="4470400" cy="329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4851360" imgH="3606480" progId="Equation.3">
                  <p:embed/>
                </p:oleObj>
              </mc:Choice>
              <mc:Fallback>
                <p:oleObj name="Equazione" r:id="rId4" imgW="4851360" imgH="3606480" progId="Equation.3">
                  <p:embed/>
                  <p:pic>
                    <p:nvPicPr>
                      <p:cNvPr id="9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00" y="3275014"/>
                        <a:ext cx="4470400" cy="3290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magine 9" descr="fig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20" y="955545"/>
            <a:ext cx="1973580" cy="20364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306813" y="4797152"/>
            <a:ext cx="2693186" cy="73866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Group velocity [m/s]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: the velocity of the energy flow in the structure (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/>
              </a:rPr>
              <a:t>1-2% of c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). </a:t>
            </a:r>
            <a:endParaRPr lang="en-US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9306812" y="2132857"/>
            <a:ext cx="2693186" cy="11695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Shunt impedance per unit length [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 panose="05050102010706020507" pitchFamily="18" charset="2"/>
              </a:rPr>
              <a:t>/m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. Similarly to SW structures the higher is r, the higher the available accelerating field for a given RF power.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9306814" y="3485274"/>
            <a:ext cx="2693185" cy="11695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Field attenuation constant [1/m]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: because of the wall dissipation, the RF power flux and the accelerating field decrease along the structure.</a:t>
            </a:r>
            <a:endParaRPr lang="en-US" alt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9306813" y="5643826"/>
            <a:ext cx="2693187" cy="95410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Working mode [rad]: 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defined as the phase advance over a period </a:t>
            </a:r>
            <a:r>
              <a:rPr lang="en-US" sz="14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D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. For several reasons the most common mode is the 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2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/>
              </a:rPr>
              <a:t>/3</a:t>
            </a:r>
            <a:endParaRPr lang="en-US" altLang="en-US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75" y="880072"/>
            <a:ext cx="3964145" cy="2143116"/>
          </a:xfrm>
          <a:prstGeom prst="rect">
            <a:avLst/>
          </a:prstGeom>
        </p:spPr>
      </p:pic>
      <p:cxnSp>
        <p:nvCxnSpPr>
          <p:cNvPr id="16" name="Connettore 2 15"/>
          <p:cNvCxnSpPr>
            <a:stCxn id="12" idx="1"/>
          </p:cNvCxnSpPr>
          <p:nvPr/>
        </p:nvCxnSpPr>
        <p:spPr>
          <a:xfrm flipH="1">
            <a:off x="6923332" y="2717633"/>
            <a:ext cx="2383480" cy="104933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13" idx="1"/>
          </p:cNvCxnSpPr>
          <p:nvPr/>
        </p:nvCxnSpPr>
        <p:spPr>
          <a:xfrm flipH="1">
            <a:off x="7045400" y="4070050"/>
            <a:ext cx="2261414" cy="3577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1" idx="1"/>
          </p:cNvCxnSpPr>
          <p:nvPr/>
        </p:nvCxnSpPr>
        <p:spPr>
          <a:xfrm flipH="1" flipV="1">
            <a:off x="7045400" y="5131878"/>
            <a:ext cx="2261413" cy="346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14" idx="1"/>
          </p:cNvCxnSpPr>
          <p:nvPr/>
        </p:nvCxnSpPr>
        <p:spPr>
          <a:xfrm flipH="1">
            <a:off x="6923332" y="6120880"/>
            <a:ext cx="2383481" cy="1189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716" name="Picture 284" descr="C:\Users\David\Desktop\SPARC\SPARC_OLD_PC\banda_C\articolo\figure\fig14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400" y="1168359"/>
            <a:ext cx="1628148" cy="151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94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Connettore 2 55"/>
          <p:cNvCxnSpPr>
            <a:endCxn id="57" idx="2"/>
          </p:cNvCxnSpPr>
          <p:nvPr/>
        </p:nvCxnSpPr>
        <p:spPr>
          <a:xfrm>
            <a:off x="1104250" y="2070870"/>
            <a:ext cx="344327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-6675" y="490082"/>
            <a:ext cx="6274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We consider now the acceleration between two electrodes fed by an RF generator</a:t>
            </a: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2565566" y="1350475"/>
            <a:ext cx="510087" cy="33874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1600" noProof="1">
                <a:latin typeface="Calibri" pitchFamily="34" charset="0"/>
              </a:rPr>
              <a:t>E</a:t>
            </a:r>
            <a:r>
              <a:rPr lang="it-IT" sz="1600" baseline="-25000" noProof="1">
                <a:latin typeface="Calibri" pitchFamily="34" charset="0"/>
              </a:rPr>
              <a:t>z</a:t>
            </a:r>
            <a:endParaRPr sz="1600" baseline="-25000" noProof="1">
              <a:latin typeface="Calibri" pitchFamily="34" charset="0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2641839" y="2000284"/>
            <a:ext cx="118076" cy="117137"/>
          </a:xfrm>
          <a:prstGeom prst="ellipse">
            <a:avLst/>
          </a:prstGeom>
          <a:solidFill>
            <a:srgbClr val="002060"/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34"/>
          <p:cNvSpPr>
            <a:spLocks noChangeArrowheads="1"/>
          </p:cNvSpPr>
          <p:nvPr/>
        </p:nvSpPr>
        <p:spPr bwMode="auto">
          <a:xfrm>
            <a:off x="552000" y="1588967"/>
            <a:ext cx="739941" cy="33874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alibri" pitchFamily="34" charset="0"/>
              </a:rPr>
              <a:t>source</a:t>
            </a:r>
            <a:endParaRPr sz="1600" noProof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4414310" y="1732316"/>
            <a:ext cx="266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  <p:cxnSp>
        <p:nvCxnSpPr>
          <p:cNvPr id="7" name="Connettore 1 6"/>
          <p:cNvCxnSpPr/>
          <p:nvPr/>
        </p:nvCxnSpPr>
        <p:spPr>
          <a:xfrm flipV="1">
            <a:off x="1850027" y="973727"/>
            <a:ext cx="0" cy="7366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 flipV="1">
            <a:off x="3672979" y="1377934"/>
            <a:ext cx="0" cy="33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850025" y="973727"/>
            <a:ext cx="2626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3672979" y="1377934"/>
            <a:ext cx="808170" cy="37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 flipH="1">
            <a:off x="4472581" y="973728"/>
            <a:ext cx="4284" cy="816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66"/>
          <p:cNvCxnSpPr>
            <a:stCxn id="15" idx="4"/>
          </p:cNvCxnSpPr>
          <p:nvPr/>
        </p:nvCxnSpPr>
        <p:spPr>
          <a:xfrm>
            <a:off x="4470589" y="1329338"/>
            <a:ext cx="1992" cy="523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Memoria ad accesso diretto 71"/>
          <p:cNvSpPr/>
          <p:nvPr/>
        </p:nvSpPr>
        <p:spPr>
          <a:xfrm>
            <a:off x="1343060" y="1696365"/>
            <a:ext cx="1013935" cy="729756"/>
          </a:xfrm>
          <a:prstGeom prst="flowChartMagneticDru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Memoria ad accesso diretto 77"/>
          <p:cNvSpPr/>
          <p:nvPr/>
        </p:nvSpPr>
        <p:spPr>
          <a:xfrm>
            <a:off x="3169643" y="1705269"/>
            <a:ext cx="1013935" cy="729756"/>
          </a:xfrm>
          <a:prstGeom prst="flowChartMagneticDru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splosione 1 79"/>
          <p:cNvSpPr/>
          <p:nvPr/>
        </p:nvSpPr>
        <p:spPr>
          <a:xfrm>
            <a:off x="830831" y="1972580"/>
            <a:ext cx="182281" cy="172542"/>
          </a:xfrm>
          <a:prstGeom prst="irregularSeal1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ttore 2 11"/>
          <p:cNvCxnSpPr/>
          <p:nvPr/>
        </p:nvCxnSpPr>
        <p:spPr>
          <a:xfrm>
            <a:off x="2350188" y="1696365"/>
            <a:ext cx="819454" cy="890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2343991" y="2439598"/>
            <a:ext cx="819454" cy="890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/>
          <p:cNvCxnSpPr>
            <a:endCxn id="93" idx="2"/>
          </p:cNvCxnSpPr>
          <p:nvPr/>
        </p:nvCxnSpPr>
        <p:spPr>
          <a:xfrm>
            <a:off x="1195393" y="3765204"/>
            <a:ext cx="341039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>
            <a:off x="4472581" y="3426650"/>
            <a:ext cx="266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  <p:cxnSp>
        <p:nvCxnSpPr>
          <p:cNvPr id="25" name="Connettore 2 24"/>
          <p:cNvCxnSpPr/>
          <p:nvPr/>
        </p:nvCxnSpPr>
        <p:spPr>
          <a:xfrm flipV="1">
            <a:off x="2770308" y="2557260"/>
            <a:ext cx="0" cy="1200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>
            <a:off x="2203595" y="1161552"/>
            <a:ext cx="0" cy="2898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3334225" y="1161552"/>
            <a:ext cx="0" cy="2898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2192725" y="1330925"/>
            <a:ext cx="113063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2499010" y="980660"/>
            <a:ext cx="52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</a:t>
            </a:r>
          </a:p>
        </p:txBody>
      </p:sp>
      <p:sp>
        <p:nvSpPr>
          <p:cNvPr id="96" name="Figura a mano libera 95"/>
          <p:cNvSpPr/>
          <p:nvPr/>
        </p:nvSpPr>
        <p:spPr>
          <a:xfrm>
            <a:off x="2198979" y="2886631"/>
            <a:ext cx="1118122" cy="878542"/>
          </a:xfrm>
          <a:custGeom>
            <a:avLst/>
            <a:gdLst>
              <a:gd name="connsiteX0" fmla="*/ 0 w 1129552"/>
              <a:gd name="connsiteY0" fmla="*/ 860627 h 878556"/>
              <a:gd name="connsiteX1" fmla="*/ 519952 w 1129552"/>
              <a:gd name="connsiteY1" fmla="*/ 15 h 878556"/>
              <a:gd name="connsiteX2" fmla="*/ 1129552 w 1129552"/>
              <a:gd name="connsiteY2" fmla="*/ 878556 h 878556"/>
              <a:gd name="connsiteX0" fmla="*/ 0 w 1129552"/>
              <a:gd name="connsiteY0" fmla="*/ 878555 h 896484"/>
              <a:gd name="connsiteX1" fmla="*/ 582705 w 1129552"/>
              <a:gd name="connsiteY1" fmla="*/ 14 h 896484"/>
              <a:gd name="connsiteX2" fmla="*/ 1129552 w 1129552"/>
              <a:gd name="connsiteY2" fmla="*/ 896484 h 896484"/>
              <a:gd name="connsiteX0" fmla="*/ 0 w 1118122"/>
              <a:gd name="connsiteY0" fmla="*/ 878543 h 878543"/>
              <a:gd name="connsiteX1" fmla="*/ 582705 w 1118122"/>
              <a:gd name="connsiteY1" fmla="*/ 2 h 878543"/>
              <a:gd name="connsiteX2" fmla="*/ 1118122 w 1118122"/>
              <a:gd name="connsiteY2" fmla="*/ 873612 h 878543"/>
              <a:gd name="connsiteX0" fmla="*/ 0 w 1118122"/>
              <a:gd name="connsiteY0" fmla="*/ 878543 h 878543"/>
              <a:gd name="connsiteX1" fmla="*/ 582705 w 1118122"/>
              <a:gd name="connsiteY1" fmla="*/ 2 h 878543"/>
              <a:gd name="connsiteX2" fmla="*/ 1118122 w 1118122"/>
              <a:gd name="connsiteY2" fmla="*/ 873612 h 878543"/>
              <a:gd name="connsiteX0" fmla="*/ 0 w 1118122"/>
              <a:gd name="connsiteY0" fmla="*/ 878542 h 878542"/>
              <a:gd name="connsiteX1" fmla="*/ 582705 w 1118122"/>
              <a:gd name="connsiteY1" fmla="*/ 1 h 878542"/>
              <a:gd name="connsiteX2" fmla="*/ 1118122 w 1118122"/>
              <a:gd name="connsiteY2" fmla="*/ 873611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8122" h="878542">
                <a:moveTo>
                  <a:pt x="0" y="878542"/>
                </a:moveTo>
                <a:cubicBezTo>
                  <a:pt x="261096" y="766782"/>
                  <a:pt x="396351" y="823"/>
                  <a:pt x="582705" y="1"/>
                </a:cubicBezTo>
                <a:cubicBezTo>
                  <a:pt x="769059" y="-821"/>
                  <a:pt x="850301" y="778734"/>
                  <a:pt x="1118122" y="873611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758663" y="0"/>
            <a:ext cx="10674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600" indent="-1117600" algn="ctr"/>
            <a:r>
              <a:rPr lang="en-US" altLang="en-US" sz="3600" b="1" dirty="0"/>
              <a:t>RF ACCELERATION: ENERGY GAIN</a:t>
            </a:r>
          </a:p>
        </p:txBody>
      </p:sp>
      <p:sp>
        <p:nvSpPr>
          <p:cNvPr id="15" name="Ovale 14"/>
          <p:cNvSpPr/>
          <p:nvPr/>
        </p:nvSpPr>
        <p:spPr>
          <a:xfrm>
            <a:off x="4327767" y="1044948"/>
            <a:ext cx="285644" cy="2843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igura a mano libera 16"/>
          <p:cNvSpPr/>
          <p:nvPr/>
        </p:nvSpPr>
        <p:spPr>
          <a:xfrm>
            <a:off x="4377297" y="1122658"/>
            <a:ext cx="175260" cy="109045"/>
          </a:xfrm>
          <a:custGeom>
            <a:avLst/>
            <a:gdLst>
              <a:gd name="connsiteX0" fmla="*/ 0 w 175260"/>
              <a:gd name="connsiteY0" fmla="*/ 58443 h 109045"/>
              <a:gd name="connsiteX1" fmla="*/ 53340 w 175260"/>
              <a:gd name="connsiteY1" fmla="*/ 1293 h 109045"/>
              <a:gd name="connsiteX2" fmla="*/ 118110 w 175260"/>
              <a:gd name="connsiteY2" fmla="*/ 107973 h 109045"/>
              <a:gd name="connsiteX3" fmla="*/ 175260 w 175260"/>
              <a:gd name="connsiteY3" fmla="*/ 47013 h 10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" h="109045">
                <a:moveTo>
                  <a:pt x="0" y="58443"/>
                </a:moveTo>
                <a:cubicBezTo>
                  <a:pt x="16827" y="25740"/>
                  <a:pt x="33655" y="-6962"/>
                  <a:pt x="53340" y="1293"/>
                </a:cubicBezTo>
                <a:cubicBezTo>
                  <a:pt x="73025" y="9548"/>
                  <a:pt x="97790" y="100353"/>
                  <a:pt x="118110" y="107973"/>
                </a:cubicBezTo>
                <a:cubicBezTo>
                  <a:pt x="138430" y="115593"/>
                  <a:pt x="156845" y="81303"/>
                  <a:pt x="175260" y="4701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ggetto 22"/>
          <p:cNvGraphicFramePr>
            <a:graphicFrameLocks noChangeAspect="1"/>
          </p:cNvGraphicFramePr>
          <p:nvPr/>
        </p:nvGraphicFramePr>
        <p:xfrm>
          <a:off x="8589153" y="1680431"/>
          <a:ext cx="2380959" cy="303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1688760" imgH="215640" progId="Equation.3">
                  <p:embed/>
                </p:oleObj>
              </mc:Choice>
              <mc:Fallback>
                <p:oleObj name="Equazione" r:id="rId3" imgW="1688760" imgH="215640" progId="Equation.3">
                  <p:embed/>
                  <p:pic>
                    <p:nvPicPr>
                      <p:cNvPr id="23" name="Oggetto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9153" y="1680431"/>
                        <a:ext cx="2380959" cy="303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" name="Oggetto 149"/>
          <p:cNvGraphicFramePr>
            <a:graphicFrameLocks noChangeAspect="1"/>
          </p:cNvGraphicFramePr>
          <p:nvPr/>
        </p:nvGraphicFramePr>
        <p:xfrm>
          <a:off x="1484313" y="3810000"/>
          <a:ext cx="9220201" cy="122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6451560" imgH="850680" progId="Equation.3">
                  <p:embed/>
                </p:oleObj>
              </mc:Choice>
              <mc:Fallback>
                <p:oleObj name="Equazione" r:id="rId5" imgW="6451560" imgH="850680" progId="Equation.3">
                  <p:embed/>
                  <p:pic>
                    <p:nvPicPr>
                      <p:cNvPr id="150" name="Oggetto 1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4313" y="3810000"/>
                        <a:ext cx="9220201" cy="1220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" name="Oggetto 173"/>
          <p:cNvGraphicFramePr>
            <a:graphicFrameLocks noChangeAspect="1"/>
          </p:cNvGraphicFramePr>
          <p:nvPr/>
        </p:nvGraphicFramePr>
        <p:xfrm>
          <a:off x="6915687" y="1642009"/>
          <a:ext cx="1392237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1206360" imgH="330120" progId="Equation.3">
                  <p:embed/>
                </p:oleObj>
              </mc:Choice>
              <mc:Fallback>
                <p:oleObj name="Equazione" r:id="rId7" imgW="1206360" imgH="330120" progId="Equation.3">
                  <p:embed/>
                  <p:pic>
                    <p:nvPicPr>
                      <p:cNvPr id="174" name="Oggetto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687" y="1642009"/>
                        <a:ext cx="1392237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" name="Oggetto 175"/>
          <p:cNvGraphicFramePr>
            <a:graphicFrameLocks noChangeAspect="1"/>
          </p:cNvGraphicFramePr>
          <p:nvPr/>
        </p:nvGraphicFramePr>
        <p:xfrm>
          <a:off x="6861038" y="2272821"/>
          <a:ext cx="45243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3720960" imgH="368280" progId="Equation.3">
                  <p:embed/>
                </p:oleObj>
              </mc:Choice>
              <mc:Fallback>
                <p:oleObj name="Equazione" r:id="rId9" imgW="3720960" imgH="368280" progId="Equation.3">
                  <p:embed/>
                  <p:pic>
                    <p:nvPicPr>
                      <p:cNvPr id="176" name="Oggetto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1038" y="2272821"/>
                        <a:ext cx="4524375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" name="Oggetto 176"/>
          <p:cNvGraphicFramePr>
            <a:graphicFrameLocks noChangeAspect="1"/>
          </p:cNvGraphicFramePr>
          <p:nvPr/>
        </p:nvGraphicFramePr>
        <p:xfrm>
          <a:off x="10379167" y="2709224"/>
          <a:ext cx="1005532" cy="329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736560" imgH="241200" progId="Equation.3">
                  <p:embed/>
                </p:oleObj>
              </mc:Choice>
              <mc:Fallback>
                <p:oleObj name="Equazione" r:id="rId11" imgW="736560" imgH="241200" progId="Equation.3">
                  <p:embed/>
                  <p:pic>
                    <p:nvPicPr>
                      <p:cNvPr id="177" name="Oggetto 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9167" y="2709224"/>
                        <a:ext cx="1005532" cy="3296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850028" y="332590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-L/2</a:t>
            </a:r>
          </a:p>
        </p:txBody>
      </p:sp>
      <p:sp>
        <p:nvSpPr>
          <p:cNvPr id="178" name="CasellaDiTesto 177"/>
          <p:cNvSpPr txBox="1"/>
          <p:nvPr/>
        </p:nvSpPr>
        <p:spPr>
          <a:xfrm>
            <a:off x="3135618" y="3347708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+L/2</a:t>
            </a:r>
          </a:p>
        </p:txBody>
      </p:sp>
      <p:graphicFrame>
        <p:nvGraphicFramePr>
          <p:cNvPr id="179" name="Oggetto 178"/>
          <p:cNvGraphicFramePr>
            <a:graphicFrameLocks noChangeAspect="1"/>
          </p:cNvGraphicFramePr>
          <p:nvPr/>
        </p:nvGraphicFramePr>
        <p:xfrm>
          <a:off x="1970771" y="2662504"/>
          <a:ext cx="627063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3" imgW="444240" imgH="215640" progId="Equation.3">
                  <p:embed/>
                </p:oleObj>
              </mc:Choice>
              <mc:Fallback>
                <p:oleObj name="Equazione" r:id="rId13" imgW="444240" imgH="215640" progId="Equation.3">
                  <p:embed/>
                  <p:pic>
                    <p:nvPicPr>
                      <p:cNvPr id="179" name="Oggetto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771" y="2662504"/>
                        <a:ext cx="627063" cy="30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ttore 2 15"/>
          <p:cNvCxnSpPr/>
          <p:nvPr/>
        </p:nvCxnSpPr>
        <p:spPr>
          <a:xfrm>
            <a:off x="6678629" y="3891381"/>
            <a:ext cx="0" cy="4864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5903121" y="3429000"/>
            <a:ext cx="1544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Hyp</a:t>
            </a:r>
            <a:r>
              <a:rPr lang="en-US" sz="1400" dirty="0"/>
              <a:t>. of symmetric  accelerating field </a:t>
            </a:r>
          </a:p>
        </p:txBody>
      </p:sp>
      <p:sp>
        <p:nvSpPr>
          <p:cNvPr id="6" name="Callout con freccia in giù 5"/>
          <p:cNvSpPr/>
          <p:nvPr/>
        </p:nvSpPr>
        <p:spPr>
          <a:xfrm>
            <a:off x="6888110" y="4134592"/>
            <a:ext cx="1008140" cy="1094658"/>
          </a:xfrm>
          <a:prstGeom prst="downArrowCallout">
            <a:avLst>
              <a:gd name="adj1" fmla="val 6016"/>
              <a:gd name="adj2" fmla="val 11290"/>
              <a:gd name="adj3" fmla="val 25000"/>
              <a:gd name="adj4" fmla="val 649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Callout con freccia in giù 47"/>
          <p:cNvSpPr/>
          <p:nvPr/>
        </p:nvSpPr>
        <p:spPr>
          <a:xfrm>
            <a:off x="7926226" y="3853906"/>
            <a:ext cx="1986304" cy="1519365"/>
          </a:xfrm>
          <a:prstGeom prst="downArrowCallout">
            <a:avLst>
              <a:gd name="adj1" fmla="val 4814"/>
              <a:gd name="adj2" fmla="val 8398"/>
              <a:gd name="adj3" fmla="val 14783"/>
              <a:gd name="adj4" fmla="val 761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llout con freccia in giù 49"/>
          <p:cNvSpPr/>
          <p:nvPr/>
        </p:nvSpPr>
        <p:spPr>
          <a:xfrm>
            <a:off x="9959489" y="4207898"/>
            <a:ext cx="708511" cy="861211"/>
          </a:xfrm>
          <a:prstGeom prst="downArrowCallout">
            <a:avLst>
              <a:gd name="adj1" fmla="val 10817"/>
              <a:gd name="adj2" fmla="val 17402"/>
              <a:gd name="adj3" fmla="val 14783"/>
              <a:gd name="adj4" fmla="val 613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6603149" y="5230643"/>
            <a:ext cx="157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it-IT" sz="1600" dirty="0"/>
          </a:p>
          <a:p>
            <a:pPr algn="ctr"/>
            <a:r>
              <a:rPr lang="it-IT" sz="1600" dirty="0" err="1"/>
              <a:t>Peak</a:t>
            </a:r>
            <a:r>
              <a:rPr lang="it-IT" sz="1600" dirty="0"/>
              <a:t> gap </a:t>
            </a:r>
            <a:r>
              <a:rPr lang="it-IT" sz="1600" dirty="0" err="1"/>
              <a:t>voltage</a:t>
            </a:r>
            <a:endParaRPr lang="it-IT" sz="1600" dirty="0"/>
          </a:p>
        </p:txBody>
      </p:sp>
      <p:sp>
        <p:nvSpPr>
          <p:cNvPr id="51" name="CasellaDiTesto 50"/>
          <p:cNvSpPr txBox="1"/>
          <p:nvPr/>
        </p:nvSpPr>
        <p:spPr>
          <a:xfrm>
            <a:off x="8063108" y="5301261"/>
            <a:ext cx="17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/>
              <a:t>T&lt;1</a:t>
            </a:r>
            <a:endParaRPr lang="it-IT" sz="1600" baseline="-25000" dirty="0"/>
          </a:p>
          <a:p>
            <a:pPr algn="ctr"/>
            <a:r>
              <a:rPr lang="it-IT" sz="1600" dirty="0" err="1"/>
              <a:t>Transit</a:t>
            </a:r>
            <a:r>
              <a:rPr lang="it-IT" sz="1600" dirty="0"/>
              <a:t> time </a:t>
            </a:r>
            <a:r>
              <a:rPr lang="it-IT" sz="1600" dirty="0" err="1"/>
              <a:t>factor</a:t>
            </a:r>
            <a:endParaRPr lang="it-IT" sz="1600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9741214" y="5027547"/>
            <a:ext cx="1068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/>
              <a:t>Injection</a:t>
            </a:r>
            <a:r>
              <a:rPr lang="it-IT" sz="1600" dirty="0"/>
              <a:t> </a:t>
            </a:r>
            <a:r>
              <a:rPr lang="it-IT" sz="1600" dirty="0" err="1"/>
              <a:t>phase</a:t>
            </a:r>
            <a:endParaRPr lang="it-IT" sz="1600" dirty="0"/>
          </a:p>
        </p:txBody>
      </p:sp>
      <p:graphicFrame>
        <p:nvGraphicFramePr>
          <p:cNvPr id="53" name="Oggetto 52"/>
          <p:cNvGraphicFramePr>
            <a:graphicFrameLocks noChangeAspect="1"/>
          </p:cNvGraphicFramePr>
          <p:nvPr/>
        </p:nvGraphicFramePr>
        <p:xfrm>
          <a:off x="4713288" y="948441"/>
          <a:ext cx="2879725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2527200" imgH="431640" progId="Equation.3">
                  <p:embed/>
                </p:oleObj>
              </mc:Choice>
              <mc:Fallback>
                <p:oleObj name="Equazione" r:id="rId15" imgW="2527200" imgH="431640" progId="Equation.3">
                  <p:embed/>
                  <p:pic>
                    <p:nvPicPr>
                      <p:cNvPr id="53" name="Oggetto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3288" y="948441"/>
                        <a:ext cx="2879725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ggetto 53"/>
          <p:cNvGraphicFramePr>
            <a:graphicFrameLocks noChangeAspect="1"/>
          </p:cNvGraphicFramePr>
          <p:nvPr/>
        </p:nvGraphicFramePr>
        <p:xfrm>
          <a:off x="7192963" y="5229225"/>
          <a:ext cx="40005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7" imgW="241200" imgH="215640" progId="Equation.3">
                  <p:embed/>
                </p:oleObj>
              </mc:Choice>
              <mc:Fallback>
                <p:oleObj name="Equazione" r:id="rId17" imgW="241200" imgH="215640" progId="Equation.3">
                  <p:embed/>
                  <p:pic>
                    <p:nvPicPr>
                      <p:cNvPr id="54" name="Oggetto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2963" y="5229225"/>
                        <a:ext cx="400050" cy="36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po 3"/>
          <p:cNvGrpSpPr/>
          <p:nvPr/>
        </p:nvGrpSpPr>
        <p:grpSpPr>
          <a:xfrm>
            <a:off x="631432" y="5126866"/>
            <a:ext cx="4216137" cy="1207556"/>
            <a:chOff x="106363" y="4835710"/>
            <a:chExt cx="4405441" cy="1306709"/>
          </a:xfrm>
        </p:grpSpPr>
        <p:graphicFrame>
          <p:nvGraphicFramePr>
            <p:cNvPr id="58" name="Oggetto 57"/>
            <p:cNvGraphicFramePr>
              <a:graphicFrameLocks noChangeAspect="1"/>
            </p:cNvGraphicFramePr>
            <p:nvPr/>
          </p:nvGraphicFramePr>
          <p:xfrm>
            <a:off x="106363" y="5610607"/>
            <a:ext cx="4394200" cy="531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19" imgW="2209680" imgH="266400" progId="Equation.3">
                    <p:embed/>
                  </p:oleObj>
                </mc:Choice>
                <mc:Fallback>
                  <p:oleObj name="Equazione" r:id="rId19" imgW="2209680" imgH="266400" progId="Equation.3">
                    <p:embed/>
                    <p:pic>
                      <p:nvPicPr>
                        <p:cNvPr id="58" name="Oggetto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363" y="5610607"/>
                          <a:ext cx="4394200" cy="531812"/>
                        </a:xfrm>
                        <a:prstGeom prst="rect">
                          <a:avLst/>
                        </a:prstGeom>
                        <a:solidFill>
                          <a:srgbClr val="FFC000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ggetto 63"/>
            <p:cNvGraphicFramePr>
              <a:graphicFrameLocks noChangeAspect="1"/>
            </p:cNvGraphicFramePr>
            <p:nvPr/>
          </p:nvGraphicFramePr>
          <p:xfrm>
            <a:off x="1111337" y="4845501"/>
            <a:ext cx="504825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21" imgW="253800" imgH="253800" progId="Equation.3">
                    <p:embed/>
                  </p:oleObj>
                </mc:Choice>
                <mc:Fallback>
                  <p:oleObj name="Equazione" r:id="rId21" imgW="253800" imgH="253800" progId="Equation.3">
                    <p:embed/>
                    <p:pic>
                      <p:nvPicPr>
                        <p:cNvPr id="64" name="Oggetto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337" y="4845501"/>
                          <a:ext cx="504825" cy="506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ggetto 64"/>
            <p:cNvGraphicFramePr>
              <a:graphicFrameLocks noChangeAspect="1"/>
            </p:cNvGraphicFramePr>
            <p:nvPr/>
          </p:nvGraphicFramePr>
          <p:xfrm>
            <a:off x="3558725" y="4835710"/>
            <a:ext cx="504825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23" imgW="253800" imgH="228600" progId="Equation.3">
                    <p:embed/>
                  </p:oleObj>
                </mc:Choice>
                <mc:Fallback>
                  <p:oleObj name="Equazione" r:id="rId23" imgW="253800" imgH="228600" progId="Equation.3">
                    <p:embed/>
                    <p:pic>
                      <p:nvPicPr>
                        <p:cNvPr id="65" name="Oggetto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8725" y="4835710"/>
                          <a:ext cx="504825" cy="45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Parentesi graffa aperta 13"/>
            <p:cNvSpPr/>
            <p:nvPr/>
          </p:nvSpPr>
          <p:spPr>
            <a:xfrm rot="5400000">
              <a:off x="3607583" y="4756483"/>
              <a:ext cx="358888" cy="1449554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Parentesi graffa aperta 65"/>
            <p:cNvSpPr/>
            <p:nvPr/>
          </p:nvSpPr>
          <p:spPr>
            <a:xfrm rot="5400000">
              <a:off x="1146111" y="5204188"/>
              <a:ext cx="358888" cy="581215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59" name="Oggetto 58"/>
          <p:cNvGraphicFramePr>
            <a:graphicFrameLocks noChangeAspect="1"/>
          </p:cNvGraphicFramePr>
          <p:nvPr/>
        </p:nvGraphicFramePr>
        <p:xfrm>
          <a:off x="7364442" y="6012372"/>
          <a:ext cx="1151226" cy="361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5" imgW="812520" imgH="253800" progId="Equation.3">
                  <p:embed/>
                </p:oleObj>
              </mc:Choice>
              <mc:Fallback>
                <p:oleObj name="Equazione" r:id="rId25" imgW="812520" imgH="253800" progId="Equation.3">
                  <p:embed/>
                  <p:pic>
                    <p:nvPicPr>
                      <p:cNvPr id="59" name="Oggetto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4442" y="6012372"/>
                        <a:ext cx="1151226" cy="361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ggetto 59"/>
          <p:cNvGraphicFramePr>
            <a:graphicFrameLocks noChangeAspect="1"/>
          </p:cNvGraphicFramePr>
          <p:nvPr/>
        </p:nvGraphicFramePr>
        <p:xfrm>
          <a:off x="7384519" y="6476867"/>
          <a:ext cx="1143531" cy="322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7" imgW="812520" imgH="228600" progId="Equation.3">
                  <p:embed/>
                </p:oleObj>
              </mc:Choice>
              <mc:Fallback>
                <p:oleObj name="Equazione" r:id="rId27" imgW="812520" imgH="228600" progId="Equation.3">
                  <p:embed/>
                  <p:pic>
                    <p:nvPicPr>
                      <p:cNvPr id="60" name="Oggetto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4519" y="6476867"/>
                        <a:ext cx="1143531" cy="3227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8580038" y="6030661"/>
            <a:ext cx="2865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Average</a:t>
            </a:r>
            <a:r>
              <a:rPr lang="it-IT" sz="1400" dirty="0"/>
              <a:t> </a:t>
            </a:r>
            <a:r>
              <a:rPr lang="it-IT" sz="1400" dirty="0" err="1"/>
              <a:t>accelerating</a:t>
            </a:r>
            <a:r>
              <a:rPr lang="it-IT" sz="1400" dirty="0"/>
              <a:t> </a:t>
            </a:r>
            <a:r>
              <a:rPr lang="it-IT" sz="1400" dirty="0" err="1"/>
              <a:t>field</a:t>
            </a:r>
            <a:r>
              <a:rPr lang="it-IT" sz="1400" dirty="0"/>
              <a:t> in the gap </a:t>
            </a:r>
          </a:p>
        </p:txBody>
      </p:sp>
      <p:sp>
        <p:nvSpPr>
          <p:cNvPr id="61" name="CasellaDiTesto 60"/>
          <p:cNvSpPr txBox="1"/>
          <p:nvPr/>
        </p:nvSpPr>
        <p:spPr>
          <a:xfrm>
            <a:off x="8598327" y="6430467"/>
            <a:ext cx="3556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Average</a:t>
            </a:r>
            <a:r>
              <a:rPr lang="it-IT" sz="1400" dirty="0"/>
              <a:t> </a:t>
            </a:r>
            <a:r>
              <a:rPr lang="it-IT" sz="1400" dirty="0" err="1"/>
              <a:t>accelerating</a:t>
            </a:r>
            <a:r>
              <a:rPr lang="it-IT" sz="1400" dirty="0"/>
              <a:t> </a:t>
            </a:r>
            <a:r>
              <a:rPr lang="it-IT" sz="1400" dirty="0" err="1"/>
              <a:t>field</a:t>
            </a:r>
            <a:r>
              <a:rPr lang="it-IT" sz="1400" dirty="0"/>
              <a:t> </a:t>
            </a:r>
            <a:r>
              <a:rPr lang="it-IT" sz="1400" dirty="0" err="1"/>
              <a:t>seen</a:t>
            </a:r>
            <a:r>
              <a:rPr lang="it-IT" sz="1400" dirty="0"/>
              <a:t> by the </a:t>
            </a:r>
            <a:r>
              <a:rPr lang="it-IT" sz="1400" dirty="0" err="1"/>
              <a:t>particle</a:t>
            </a:r>
            <a:endParaRPr lang="it-IT" sz="1400" dirty="0"/>
          </a:p>
        </p:txBody>
      </p:sp>
      <p:cxnSp>
        <p:nvCxnSpPr>
          <p:cNvPr id="62" name="Connettore 2 61"/>
          <p:cNvCxnSpPr/>
          <p:nvPr/>
        </p:nvCxnSpPr>
        <p:spPr>
          <a:xfrm>
            <a:off x="3777680" y="4134593"/>
            <a:ext cx="12475" cy="2747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sellaDiTesto 62"/>
          <p:cNvSpPr txBox="1"/>
          <p:nvPr/>
        </p:nvSpPr>
        <p:spPr>
          <a:xfrm>
            <a:off x="3477132" y="3851740"/>
            <a:ext cx="66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t=z/v</a:t>
            </a:r>
          </a:p>
        </p:txBody>
      </p:sp>
    </p:spTree>
    <p:extLst>
      <p:ext uri="{BB962C8B-B14F-4D97-AF65-F5344CB8AC3E}">
        <p14:creationId xmlns:p14="http://schemas.microsoft.com/office/powerpoint/2010/main" val="17600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48" grpId="0" animBg="1"/>
      <p:bldP spid="50" grpId="0" animBg="1"/>
      <p:bldP spid="10" grpId="0"/>
      <p:bldP spid="51" grpId="0"/>
      <p:bldP spid="52" grpId="0"/>
      <p:bldP spid="2" grpId="0"/>
      <p:bldP spid="61" grpId="0"/>
      <p:bldP spid="6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asellaDiTesto 28"/>
          <p:cNvSpPr txBox="1"/>
          <p:nvPr/>
        </p:nvSpPr>
        <p:spPr>
          <a:xfrm>
            <a:off x="1062987" y="-55419"/>
            <a:ext cx="10540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 CAVITIES: EQUIVALENT CIRCUIT AND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FILLING TIME</a:t>
            </a:r>
            <a:endParaRPr kumimoji="0" lang="en-US" sz="36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17203" y="740396"/>
            <a:ext cx="7966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 TW structure, 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 power enters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 the cavity through an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input coupler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flows (travels) through the cavity in the same direction as the beam and an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output coupler at the end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structure is connected to a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matched power load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there is no beam, the input power, reduced by the cavity losses, goes to the power load where it is dissipated.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the presence of a large beam current, however, a  fraction of the TW power is transferred to the beam.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969" y="2963016"/>
            <a:ext cx="2718045" cy="139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3091272" y="2625387"/>
            <a:ext cx="49648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In a purely periodic structure, made by a sequence of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identical cells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(also called “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constant impedance structure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”),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  <a:sym typeface="Symbol" pitchFamily="18" charset="2"/>
              </a:rPr>
              <a:t>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does not depend on z and both the RF power flux and the intensity of the accelerating field decay exponentially along the structure :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4" name="Oggetto 33"/>
          <p:cNvGraphicFramePr>
            <a:graphicFrameLocks noChangeAspect="1"/>
          </p:cNvGraphicFramePr>
          <p:nvPr/>
        </p:nvGraphicFramePr>
        <p:xfrm>
          <a:off x="3198263" y="3913520"/>
          <a:ext cx="5354638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4000320" imgH="507960" progId="Equation.3">
                  <p:embed/>
                </p:oleObj>
              </mc:Choice>
              <mc:Fallback>
                <p:oleObj name="Equazione" r:id="rId3" imgW="4000320" imgH="507960" progId="Equation.3">
                  <p:embed/>
                  <p:pic>
                    <p:nvPicPr>
                      <p:cNvPr id="34" name="Oggetto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8263" y="3913520"/>
                        <a:ext cx="5354638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125712" y="5447145"/>
            <a:ext cx="20911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filling time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is the time necessary to propagate the RF wave-front from the input to the end of the section of length 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L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is: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/>
        </p:nvGraphicFramePr>
        <p:xfrm>
          <a:off x="5888182" y="5575709"/>
          <a:ext cx="1160070" cy="96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533160" imgH="444240" progId="Equation.3">
                  <p:embed/>
                </p:oleObj>
              </mc:Choice>
              <mc:Fallback>
                <p:oleObj name="Equazione" r:id="rId5" imgW="533160" imgH="444240" progId="Equation.3">
                  <p:embed/>
                  <p:pic>
                    <p:nvPicPr>
                      <p:cNvPr id="36" name="Oggetto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8182" y="5575709"/>
                        <a:ext cx="1160070" cy="96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Picture 5" descr="C:\Users\David\Desktop\MASTER LEZIONI\CAS_2016\slide_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66" t="27394" r="8935" b="43976"/>
          <a:stretch/>
        </p:blipFill>
        <p:spPr bwMode="auto">
          <a:xfrm>
            <a:off x="8243435" y="848669"/>
            <a:ext cx="3883548" cy="198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Freccia in giù 37"/>
          <p:cNvSpPr/>
          <p:nvPr/>
        </p:nvSpPr>
        <p:spPr>
          <a:xfrm>
            <a:off x="8525086" y="599336"/>
            <a:ext cx="435987" cy="37652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9303239" y="1589380"/>
            <a:ext cx="1676549" cy="252030"/>
            <a:chOff x="6282318" y="1462192"/>
            <a:chExt cx="1676549" cy="252030"/>
          </a:xfrm>
          <a:solidFill>
            <a:srgbClr val="FF0000"/>
          </a:solidFill>
        </p:grpSpPr>
        <p:sp>
          <p:nvSpPr>
            <p:cNvPr id="40" name="Triangolo isoscele 39"/>
            <p:cNvSpPr/>
            <p:nvPr/>
          </p:nvSpPr>
          <p:spPr>
            <a:xfrm rot="5400000">
              <a:off x="6920199" y="824311"/>
              <a:ext cx="252028" cy="1527789"/>
            </a:xfrm>
            <a:prstGeom prst="triangl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riangolo isoscele 40"/>
            <p:cNvSpPr/>
            <p:nvPr/>
          </p:nvSpPr>
          <p:spPr>
            <a:xfrm rot="5400000">
              <a:off x="7684092" y="1439446"/>
              <a:ext cx="252030" cy="297521"/>
            </a:xfrm>
            <a:prstGeom prst="triangl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Freccia in giù 41"/>
          <p:cNvSpPr/>
          <p:nvPr/>
        </p:nvSpPr>
        <p:spPr>
          <a:xfrm rot="10800000">
            <a:off x="11459493" y="775653"/>
            <a:ext cx="108997" cy="188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" name="Connettore 2 42"/>
          <p:cNvCxnSpPr/>
          <p:nvPr/>
        </p:nvCxnSpPr>
        <p:spPr>
          <a:xfrm flipV="1">
            <a:off x="234586" y="5847255"/>
            <a:ext cx="2189414" cy="10446"/>
          </a:xfrm>
          <a:prstGeom prst="straightConnector1">
            <a:avLst/>
          </a:prstGeom>
          <a:ln w="38100"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1188068" y="601912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7664453" y="5554866"/>
            <a:ext cx="23195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Differently from SW cavities after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one filling time the cavity is completely full of energy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6" name="Immagine 4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3" y="2352773"/>
            <a:ext cx="2573217" cy="3440776"/>
          </a:xfrm>
          <a:prstGeom prst="rect">
            <a:avLst/>
          </a:prstGeom>
        </p:spPr>
      </p:pic>
      <p:graphicFrame>
        <p:nvGraphicFramePr>
          <p:cNvPr id="47" name="Oggetto 46"/>
          <p:cNvGraphicFramePr>
            <a:graphicFrameLocks noChangeAspect="1"/>
          </p:cNvGraphicFramePr>
          <p:nvPr/>
        </p:nvGraphicFramePr>
        <p:xfrm>
          <a:off x="3216073" y="4856544"/>
          <a:ext cx="130968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977760" imgH="241200" progId="Equation.3">
                  <p:embed/>
                </p:oleObj>
              </mc:Choice>
              <mc:Fallback>
                <p:oleObj name="Equazione" r:id="rId9" imgW="977760" imgH="241200" progId="Equation.3">
                  <p:embed/>
                  <p:pic>
                    <p:nvPicPr>
                      <p:cNvPr id="47" name="Oggetto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073" y="4856544"/>
                        <a:ext cx="1309687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/>
        </p:nvGraphicFramePr>
        <p:xfrm>
          <a:off x="4948429" y="4829189"/>
          <a:ext cx="124777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939600" imgH="241200" progId="Equation.3">
                  <p:embed/>
                </p:oleObj>
              </mc:Choice>
              <mc:Fallback>
                <p:oleObj name="Equazione" r:id="rId11" imgW="939600" imgH="241200" progId="Equation.3">
                  <p:embed/>
                  <p:pic>
                    <p:nvPicPr>
                      <p:cNvPr id="49" name="Oggetto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429" y="4829189"/>
                        <a:ext cx="124777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ggetto 52"/>
          <p:cNvGraphicFramePr>
            <a:graphicFrameLocks noChangeAspect="1"/>
          </p:cNvGraphicFramePr>
          <p:nvPr/>
        </p:nvGraphicFramePr>
        <p:xfrm>
          <a:off x="8984369" y="547044"/>
          <a:ext cx="52228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3" imgW="393480" imgH="228600" progId="Equation.3">
                  <p:embed/>
                </p:oleObj>
              </mc:Choice>
              <mc:Fallback>
                <p:oleObj name="Equazione" r:id="rId13" imgW="393480" imgH="228600" progId="Equation.3">
                  <p:embed/>
                  <p:pic>
                    <p:nvPicPr>
                      <p:cNvPr id="53" name="Oggetto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4369" y="547044"/>
                        <a:ext cx="522288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ggetto 53"/>
          <p:cNvGraphicFramePr>
            <a:graphicFrameLocks noChangeAspect="1"/>
          </p:cNvGraphicFramePr>
          <p:nvPr/>
        </p:nvGraphicFramePr>
        <p:xfrm>
          <a:off x="11637871" y="544701"/>
          <a:ext cx="4222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317160" imgH="228600" progId="Equation.3">
                  <p:embed/>
                </p:oleObj>
              </mc:Choice>
              <mc:Fallback>
                <p:oleObj name="Equazione" r:id="rId15" imgW="317160" imgH="228600" progId="Equation.3">
                  <p:embed/>
                  <p:pic>
                    <p:nvPicPr>
                      <p:cNvPr id="54" name="Oggetto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37871" y="544701"/>
                        <a:ext cx="422275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ggetto 54"/>
          <p:cNvGraphicFramePr>
            <a:graphicFrameLocks noChangeAspect="1"/>
          </p:cNvGraphicFramePr>
          <p:nvPr/>
        </p:nvGraphicFramePr>
        <p:xfrm>
          <a:off x="8859204" y="4535183"/>
          <a:ext cx="1731305" cy="651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7" imgW="1104840" imgH="419040" progId="Equation.3">
                  <p:embed/>
                </p:oleObj>
              </mc:Choice>
              <mc:Fallback>
                <p:oleObj name="Equazione" r:id="rId17" imgW="1104840" imgH="419040" progId="Equation.3">
                  <p:embed/>
                  <p:pic>
                    <p:nvPicPr>
                      <p:cNvPr id="55" name="Oggetto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9204" y="4535183"/>
                        <a:ext cx="1731305" cy="6517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ggetto 55"/>
          <p:cNvGraphicFramePr>
            <a:graphicFrameLocks noChangeAspect="1"/>
          </p:cNvGraphicFramePr>
          <p:nvPr/>
        </p:nvGraphicFramePr>
        <p:xfrm>
          <a:off x="6554217" y="4673863"/>
          <a:ext cx="1588961" cy="44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9" imgW="952200" imgH="266400" progId="Equation.3">
                  <p:embed/>
                </p:oleObj>
              </mc:Choice>
              <mc:Fallback>
                <p:oleObj name="Equazione" r:id="rId19" imgW="952200" imgH="266400" progId="Equation.3">
                  <p:embed/>
                  <p:pic>
                    <p:nvPicPr>
                      <p:cNvPr id="56" name="Oggetto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4217" y="4673863"/>
                        <a:ext cx="1588961" cy="449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522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23840" y="0"/>
            <a:ext cx="37856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6: SOLUTION</a:t>
            </a:r>
            <a:endParaRPr lang="en-GB" sz="3000" cap="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ggetto 3"/>
              <p:cNvSpPr txBox="1"/>
              <p:nvPr/>
            </p:nvSpPr>
            <p:spPr bwMode="auto">
              <a:xfrm>
                <a:off x="663055" y="5217998"/>
                <a:ext cx="4930775" cy="10445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𝐼𝑁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𝐼𝑁</m:t>
                              </m:r>
                            </m:sub>
                          </m:sSub>
                        </m:e>
                      </m:nary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Ogget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3055" y="5217998"/>
                <a:ext cx="4930775" cy="10445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ggetto 5"/>
              <p:cNvSpPr txBox="1"/>
              <p:nvPr/>
            </p:nvSpPr>
            <p:spPr bwMode="auto">
              <a:xfrm>
                <a:off x="695325" y="909638"/>
                <a:ext cx="7920675" cy="1046162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  <m:limLow>
                        <m:limLow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e>
                          </m:groupChr>
                        </m:e>
                        <m:lim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𝑑𝑖𝑠𝑠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den>
                          </m:f>
                        </m:lim>
                      </m:limLow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limLow>
                        <m:limLow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integrating</m:t>
                              </m:r>
                              <m:r>
                                <m:rPr>
                                  <m:nor/>
                                </m:rPr>
                                <a:rPr lang="en-US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m:rPr>
                                  <m:nor/>
                                </m:rPr>
                                <a:rPr lang="en-US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assuming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</m:e>
                          </m:eqArr>
                        </m:lim>
                      </m:limLow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𝐼𝑁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Ogget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325" y="909638"/>
                <a:ext cx="7920675" cy="1046162"/>
              </a:xfrm>
              <a:prstGeom prst="rect">
                <a:avLst/>
              </a:prstGeom>
              <a:blipFill>
                <a:blip r:embed="rId3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0" y="98100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ggetto 6"/>
              <p:cNvSpPr txBox="1"/>
              <p:nvPr/>
            </p:nvSpPr>
            <p:spPr bwMode="auto">
              <a:xfrm>
                <a:off x="696000" y="3011488"/>
                <a:ext cx="8280000" cy="1647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limLow>
                        <m:limLow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𝑎𝑐𝑐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𝑑𝑖𝑠𝑠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lim>
                      </m:limLow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𝑑𝑖𝑠𝑠</m:t>
                              </m:r>
                            </m:sub>
                          </m:sSub>
                        </m:e>
                      </m:rad>
                      <m:limLow>
                        <m:limLow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𝑑𝑖𝑠𝑠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lim>
                      </m:limLow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rad>
                      <m:limLow>
                        <m:limLow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eqArr>
                        </m:lim>
                      </m:limLow>
                      <m:limLow>
                        <m:limLow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𝐼𝑁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𝐼𝑁</m:t>
                              </m:r>
                            </m:sub>
                          </m:sSub>
                        </m:lim>
                      </m:limLow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𝐼𝑁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Ogget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0" y="3011488"/>
                <a:ext cx="8280000" cy="16478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-9002" y="310243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B)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8592" y="533301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C) </a:t>
            </a:r>
          </a:p>
        </p:txBody>
      </p:sp>
      <p:cxnSp>
        <p:nvCxnSpPr>
          <p:cNvPr id="10" name="Connettore diritto 9"/>
          <p:cNvCxnSpPr/>
          <p:nvPr/>
        </p:nvCxnSpPr>
        <p:spPr>
          <a:xfrm>
            <a:off x="9336000" y="909000"/>
            <a:ext cx="216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/>
        </p:nvCxnSpPr>
        <p:spPr>
          <a:xfrm>
            <a:off x="9336000" y="1989000"/>
            <a:ext cx="216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/>
        </p:nvCxnSpPr>
        <p:spPr>
          <a:xfrm>
            <a:off x="10056000" y="549000"/>
            <a:ext cx="0" cy="180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9336000" y="2349000"/>
            <a:ext cx="2520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>
            <a:off x="10596000" y="549000"/>
            <a:ext cx="0" cy="180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9907296" y="238147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0457981" y="238147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z+dz</a:t>
            </a:r>
            <a:endParaRPr lang="en-GB" dirty="0"/>
          </a:p>
        </p:txBody>
      </p:sp>
      <p:sp>
        <p:nvSpPr>
          <p:cNvPr id="19" name="Freccia a destra 18"/>
          <p:cNvSpPr/>
          <p:nvPr/>
        </p:nvSpPr>
        <p:spPr>
          <a:xfrm>
            <a:off x="9190961" y="1188551"/>
            <a:ext cx="571296" cy="5607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asellaDiTesto 19"/>
          <p:cNvSpPr txBox="1"/>
          <p:nvPr/>
        </p:nvSpPr>
        <p:spPr>
          <a:xfrm>
            <a:off x="8942362" y="909883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F</a:t>
            </a:r>
            <a:r>
              <a:rPr lang="en-GB" dirty="0"/>
              <a:t>(z)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0889744" y="977593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F</a:t>
            </a:r>
            <a:r>
              <a:rPr lang="en-GB" dirty="0"/>
              <a:t>(</a:t>
            </a:r>
            <a:r>
              <a:rPr lang="en-GB" dirty="0" err="1"/>
              <a:t>z+dz</a:t>
            </a:r>
            <a:r>
              <a:rPr lang="en-GB" dirty="0"/>
              <a:t>)</a:t>
            </a:r>
          </a:p>
        </p:txBody>
      </p:sp>
      <p:sp>
        <p:nvSpPr>
          <p:cNvPr id="22" name="Freccia a destra 21"/>
          <p:cNvSpPr/>
          <p:nvPr/>
        </p:nvSpPr>
        <p:spPr>
          <a:xfrm>
            <a:off x="10760352" y="1364022"/>
            <a:ext cx="571296" cy="284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/>
          <p:cNvSpPr txBox="1"/>
          <p:nvPr/>
        </p:nvSpPr>
        <p:spPr>
          <a:xfrm>
            <a:off x="9907296" y="180778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</a:t>
            </a:r>
            <a:r>
              <a:rPr lang="en-GB" baseline="-25000" dirty="0" err="1"/>
              <a:t>diss</a:t>
            </a:r>
            <a:r>
              <a:rPr lang="en-GB" dirty="0" err="1"/>
              <a:t>dz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ggetto 23"/>
              <p:cNvSpPr txBox="1"/>
              <p:nvPr/>
            </p:nvSpPr>
            <p:spPr bwMode="auto">
              <a:xfrm>
                <a:off x="8976000" y="3069001"/>
                <a:ext cx="3216000" cy="108000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  <m:oMath xmlns:m="http://schemas.openxmlformats.org/officeDocument/2006/math"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4" name="Ogget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76000" y="3069001"/>
                <a:ext cx="3216000" cy="108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64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42510"/>
            <a:ext cx="12192000" cy="276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SLAC-type TW structure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accelerate ultra-relativistic electrons. The structure length is L=3m and it can be simplified as a structure with a group velocity is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=1.1%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velocity of light. Calculate:</a:t>
            </a:r>
          </a:p>
          <a:p>
            <a:pPr algn="just">
              <a:lnSpc>
                <a:spcPct val="110000"/>
              </a:lnSpc>
            </a:pP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filling time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we suppose that the structure has a field attenuation constant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=0.2 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calculate the total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accelerating voltage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accelerating field at the beginning of the structure is E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=20 MV/m;</a:t>
            </a: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average accelerating field</a:t>
            </a:r>
            <a:endParaRPr lang="it-IT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average dissipated power per unit length in the structure, corresponding to the previous value of the accelerating field, is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4 MW/m calculate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shunt impedance per unit length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823840" y="0"/>
            <a:ext cx="48264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7: TW STRUCTURES</a:t>
            </a:r>
            <a:endParaRPr lang="en-GB" sz="3000" cap="all" dirty="0"/>
          </a:p>
        </p:txBody>
      </p:sp>
    </p:spTree>
    <p:extLst>
      <p:ext uri="{BB962C8B-B14F-4D97-AF65-F5344CB8AC3E}">
        <p14:creationId xmlns:p14="http://schemas.microsoft.com/office/powerpoint/2010/main" val="4029993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856000" y="-67956"/>
            <a:ext cx="6774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TW CAVITIES PARAMETERS: r, </a:t>
            </a:r>
            <a:r>
              <a:rPr lang="en-US" sz="3600" b="1" dirty="0">
                <a:solidFill>
                  <a:prstClr val="black"/>
                </a:solidFill>
                <a:latin typeface="Calibri"/>
                <a:sym typeface="Symbol"/>
              </a:rPr>
              <a:t>, v</a:t>
            </a:r>
            <a:r>
              <a:rPr lang="en-US" sz="3600" b="1" baseline="-25000" dirty="0">
                <a:solidFill>
                  <a:prstClr val="black"/>
                </a:solidFill>
                <a:latin typeface="Calibri"/>
                <a:sym typeface="Symbol"/>
              </a:rPr>
              <a:t>g</a:t>
            </a:r>
            <a:endParaRPr lang="en-US" sz="3600" b="1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11735" y="491250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Similarly to the SW cavities 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it is possible to define some figure of merit for the TW structures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/>
        </p:nvGraphicFramePr>
        <p:xfrm>
          <a:off x="5940425" y="3459163"/>
          <a:ext cx="1430338" cy="295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965160" imgH="1993680" progId="Equation.3">
                  <p:embed/>
                </p:oleObj>
              </mc:Choice>
              <mc:Fallback>
                <p:oleObj name="Equazione" r:id="rId2" imgW="965160" imgH="1993680" progId="Equation.3">
                  <p:embed/>
                  <p:pic>
                    <p:nvPicPr>
                      <p:cNvPr id="7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459163"/>
                        <a:ext cx="1430338" cy="2951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/>
        </p:nvGraphicFramePr>
        <p:xfrm>
          <a:off x="192000" y="3275014"/>
          <a:ext cx="4470400" cy="329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4851360" imgH="3606480" progId="Equation.3">
                  <p:embed/>
                </p:oleObj>
              </mc:Choice>
              <mc:Fallback>
                <p:oleObj name="Equazione" r:id="rId4" imgW="4851360" imgH="3606480" progId="Equation.3">
                  <p:embed/>
                  <p:pic>
                    <p:nvPicPr>
                      <p:cNvPr id="9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00" y="3275014"/>
                        <a:ext cx="4470400" cy="3290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magine 9" descr="fig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20" y="955545"/>
            <a:ext cx="1973580" cy="20364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306813" y="4797152"/>
            <a:ext cx="2693186" cy="73866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Group velocity [m/s]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: the velocity of the energy flow in the structure (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/>
              </a:rPr>
              <a:t>1-2% of c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). </a:t>
            </a:r>
            <a:endParaRPr lang="en-US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9306812" y="2132857"/>
            <a:ext cx="2693186" cy="11695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Shunt impedance per unit length [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 panose="05050102010706020507" pitchFamily="18" charset="2"/>
              </a:rPr>
              <a:t>/m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. Similarly to SW structures the higher is r, the higher the available accelerating field for a given RF power.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9306814" y="3485274"/>
            <a:ext cx="2693185" cy="11695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Field attenuation constant [1/m]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: because of the wall dissipation, the RF power flux and the accelerating field decrease along the structure.</a:t>
            </a:r>
            <a:endParaRPr lang="en-US" alt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9306813" y="5643826"/>
            <a:ext cx="2693187" cy="95410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Working mode [rad]: 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defined as the phase advance over a period </a:t>
            </a:r>
            <a:r>
              <a:rPr lang="en-US" sz="14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D</a:t>
            </a:r>
            <a:r>
              <a:rPr lang="en-US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. For several reasons the most common mode is the 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2</a:t>
            </a:r>
            <a:r>
              <a:rPr lang="en-US" sz="1400" b="1" dirty="0">
                <a:solidFill>
                  <a:prstClr val="black"/>
                </a:solidFill>
                <a:latin typeface="Calibri"/>
                <a:cs typeface="Times New Roman" pitchFamily="18" charset="0"/>
                <a:sym typeface="Symbol"/>
              </a:rPr>
              <a:t>/3</a:t>
            </a:r>
            <a:endParaRPr lang="en-US" altLang="en-US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75" y="880072"/>
            <a:ext cx="3964145" cy="2143116"/>
          </a:xfrm>
          <a:prstGeom prst="rect">
            <a:avLst/>
          </a:prstGeom>
        </p:spPr>
      </p:pic>
      <p:cxnSp>
        <p:nvCxnSpPr>
          <p:cNvPr id="16" name="Connettore 2 15"/>
          <p:cNvCxnSpPr>
            <a:stCxn id="12" idx="1"/>
          </p:cNvCxnSpPr>
          <p:nvPr/>
        </p:nvCxnSpPr>
        <p:spPr>
          <a:xfrm flipH="1">
            <a:off x="6923332" y="2717633"/>
            <a:ext cx="2383480" cy="104933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13" idx="1"/>
          </p:cNvCxnSpPr>
          <p:nvPr/>
        </p:nvCxnSpPr>
        <p:spPr>
          <a:xfrm flipH="1">
            <a:off x="7045400" y="4070050"/>
            <a:ext cx="2261414" cy="3577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1" idx="1"/>
          </p:cNvCxnSpPr>
          <p:nvPr/>
        </p:nvCxnSpPr>
        <p:spPr>
          <a:xfrm flipH="1" flipV="1">
            <a:off x="7045400" y="5131878"/>
            <a:ext cx="2261413" cy="346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14" idx="1"/>
          </p:cNvCxnSpPr>
          <p:nvPr/>
        </p:nvCxnSpPr>
        <p:spPr>
          <a:xfrm flipH="1">
            <a:off x="6923332" y="6120880"/>
            <a:ext cx="2383481" cy="1189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716" name="Picture 284" descr="C:\Users\David\Desktop\SPARC\SPARC_OLD_PC\banda_C\articolo\figure\fig14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400" y="1168359"/>
            <a:ext cx="1628148" cy="151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56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asellaDiTesto 28"/>
          <p:cNvSpPr txBox="1"/>
          <p:nvPr/>
        </p:nvSpPr>
        <p:spPr>
          <a:xfrm>
            <a:off x="1062987" y="-55419"/>
            <a:ext cx="10540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 CAVITIES: EQUIVALENT CIRCUIT AND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FILLING TIME</a:t>
            </a:r>
            <a:endParaRPr kumimoji="0" lang="en-US" sz="36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17203" y="740396"/>
            <a:ext cx="7966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 TW structure, 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 power enters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 the cavity through an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input coupler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flows (travels) through the cavity in the same direction as the beam and an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output coupler at the end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structure is connected to a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matched power load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there is no beam, the input power, reduced by the cavity losses, goes to the power load where it is dissipated.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the presence of a large beam current, however, a  fraction of the TW power is transferred to the beam.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969" y="2963016"/>
            <a:ext cx="2718045" cy="139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3091272" y="2625387"/>
            <a:ext cx="49648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In a purely periodic structure, made by a sequence of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identical cells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(also called “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constant impedance structure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”),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  <a:sym typeface="Symbol" pitchFamily="18" charset="2"/>
              </a:rPr>
              <a:t>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does not depend on z and both the RF power flux and the intensity of the accelerating field decay exponentially along the structure :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4" name="Oggetto 33"/>
          <p:cNvGraphicFramePr>
            <a:graphicFrameLocks noChangeAspect="1"/>
          </p:cNvGraphicFramePr>
          <p:nvPr/>
        </p:nvGraphicFramePr>
        <p:xfrm>
          <a:off x="3198263" y="3913520"/>
          <a:ext cx="5354638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4000320" imgH="507960" progId="Equation.3">
                  <p:embed/>
                </p:oleObj>
              </mc:Choice>
              <mc:Fallback>
                <p:oleObj name="Equazione" r:id="rId3" imgW="4000320" imgH="507960" progId="Equation.3">
                  <p:embed/>
                  <p:pic>
                    <p:nvPicPr>
                      <p:cNvPr id="34" name="Oggetto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8263" y="3913520"/>
                        <a:ext cx="5354638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125712" y="5447145"/>
            <a:ext cx="20911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filling time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is the time necessary to propagate the RF wave-front from the input to the end of the section of length 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L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is: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/>
        </p:nvGraphicFramePr>
        <p:xfrm>
          <a:off x="5888182" y="5575709"/>
          <a:ext cx="1160070" cy="96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533160" imgH="444240" progId="Equation.3">
                  <p:embed/>
                </p:oleObj>
              </mc:Choice>
              <mc:Fallback>
                <p:oleObj name="Equazione" r:id="rId5" imgW="533160" imgH="444240" progId="Equation.3">
                  <p:embed/>
                  <p:pic>
                    <p:nvPicPr>
                      <p:cNvPr id="36" name="Oggetto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8182" y="5575709"/>
                        <a:ext cx="1160070" cy="96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Picture 5" descr="C:\Users\David\Desktop\MASTER LEZIONI\CAS_2016\slide_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66" t="27394" r="8935" b="43976"/>
          <a:stretch/>
        </p:blipFill>
        <p:spPr bwMode="auto">
          <a:xfrm>
            <a:off x="8243435" y="848669"/>
            <a:ext cx="3883548" cy="198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Freccia in giù 37"/>
          <p:cNvSpPr/>
          <p:nvPr/>
        </p:nvSpPr>
        <p:spPr>
          <a:xfrm>
            <a:off x="8525086" y="599336"/>
            <a:ext cx="435987" cy="37652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9303239" y="1589380"/>
            <a:ext cx="1676549" cy="252030"/>
            <a:chOff x="6282318" y="1462192"/>
            <a:chExt cx="1676549" cy="252030"/>
          </a:xfrm>
          <a:solidFill>
            <a:srgbClr val="FF0000"/>
          </a:solidFill>
        </p:grpSpPr>
        <p:sp>
          <p:nvSpPr>
            <p:cNvPr id="40" name="Triangolo isoscele 39"/>
            <p:cNvSpPr/>
            <p:nvPr/>
          </p:nvSpPr>
          <p:spPr>
            <a:xfrm rot="5400000">
              <a:off x="6920199" y="824311"/>
              <a:ext cx="252028" cy="1527789"/>
            </a:xfrm>
            <a:prstGeom prst="triangl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riangolo isoscele 40"/>
            <p:cNvSpPr/>
            <p:nvPr/>
          </p:nvSpPr>
          <p:spPr>
            <a:xfrm rot="5400000">
              <a:off x="7684092" y="1439446"/>
              <a:ext cx="252030" cy="297521"/>
            </a:xfrm>
            <a:prstGeom prst="triangl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Freccia in giù 41"/>
          <p:cNvSpPr/>
          <p:nvPr/>
        </p:nvSpPr>
        <p:spPr>
          <a:xfrm rot="10800000">
            <a:off x="11459493" y="775653"/>
            <a:ext cx="108997" cy="188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" name="Connettore 2 42"/>
          <p:cNvCxnSpPr/>
          <p:nvPr/>
        </p:nvCxnSpPr>
        <p:spPr>
          <a:xfrm flipV="1">
            <a:off x="234586" y="5847255"/>
            <a:ext cx="2189414" cy="10446"/>
          </a:xfrm>
          <a:prstGeom prst="straightConnector1">
            <a:avLst/>
          </a:prstGeom>
          <a:ln w="38100"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1188068" y="601912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7664453" y="5554866"/>
            <a:ext cx="23195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Differently from SW cavities after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one filling time the cavity is completely full of energy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6" name="Immagine 4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3" y="2352773"/>
            <a:ext cx="2573217" cy="3440776"/>
          </a:xfrm>
          <a:prstGeom prst="rect">
            <a:avLst/>
          </a:prstGeom>
        </p:spPr>
      </p:pic>
      <p:graphicFrame>
        <p:nvGraphicFramePr>
          <p:cNvPr id="47" name="Oggetto 46"/>
          <p:cNvGraphicFramePr>
            <a:graphicFrameLocks noChangeAspect="1"/>
          </p:cNvGraphicFramePr>
          <p:nvPr/>
        </p:nvGraphicFramePr>
        <p:xfrm>
          <a:off x="3216073" y="4856544"/>
          <a:ext cx="130968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977760" imgH="241200" progId="Equation.3">
                  <p:embed/>
                </p:oleObj>
              </mc:Choice>
              <mc:Fallback>
                <p:oleObj name="Equazione" r:id="rId9" imgW="977760" imgH="241200" progId="Equation.3">
                  <p:embed/>
                  <p:pic>
                    <p:nvPicPr>
                      <p:cNvPr id="47" name="Oggetto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073" y="4856544"/>
                        <a:ext cx="1309687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/>
        </p:nvGraphicFramePr>
        <p:xfrm>
          <a:off x="4948429" y="4829189"/>
          <a:ext cx="124777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939600" imgH="241200" progId="Equation.3">
                  <p:embed/>
                </p:oleObj>
              </mc:Choice>
              <mc:Fallback>
                <p:oleObj name="Equazione" r:id="rId11" imgW="939600" imgH="241200" progId="Equation.3">
                  <p:embed/>
                  <p:pic>
                    <p:nvPicPr>
                      <p:cNvPr id="49" name="Oggetto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429" y="4829189"/>
                        <a:ext cx="124777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ggetto 52"/>
          <p:cNvGraphicFramePr>
            <a:graphicFrameLocks noChangeAspect="1"/>
          </p:cNvGraphicFramePr>
          <p:nvPr/>
        </p:nvGraphicFramePr>
        <p:xfrm>
          <a:off x="8984369" y="547044"/>
          <a:ext cx="52228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3" imgW="393480" imgH="228600" progId="Equation.3">
                  <p:embed/>
                </p:oleObj>
              </mc:Choice>
              <mc:Fallback>
                <p:oleObj name="Equazione" r:id="rId13" imgW="393480" imgH="228600" progId="Equation.3">
                  <p:embed/>
                  <p:pic>
                    <p:nvPicPr>
                      <p:cNvPr id="53" name="Oggetto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4369" y="547044"/>
                        <a:ext cx="522288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ggetto 53"/>
          <p:cNvGraphicFramePr>
            <a:graphicFrameLocks noChangeAspect="1"/>
          </p:cNvGraphicFramePr>
          <p:nvPr/>
        </p:nvGraphicFramePr>
        <p:xfrm>
          <a:off x="11637871" y="544701"/>
          <a:ext cx="4222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317160" imgH="228600" progId="Equation.3">
                  <p:embed/>
                </p:oleObj>
              </mc:Choice>
              <mc:Fallback>
                <p:oleObj name="Equazione" r:id="rId15" imgW="317160" imgH="228600" progId="Equation.3">
                  <p:embed/>
                  <p:pic>
                    <p:nvPicPr>
                      <p:cNvPr id="54" name="Oggetto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37871" y="544701"/>
                        <a:ext cx="422275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ggetto 54"/>
          <p:cNvGraphicFramePr>
            <a:graphicFrameLocks noChangeAspect="1"/>
          </p:cNvGraphicFramePr>
          <p:nvPr/>
        </p:nvGraphicFramePr>
        <p:xfrm>
          <a:off x="8859204" y="4535183"/>
          <a:ext cx="1731305" cy="651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7" imgW="1104840" imgH="419040" progId="Equation.3">
                  <p:embed/>
                </p:oleObj>
              </mc:Choice>
              <mc:Fallback>
                <p:oleObj name="Equazione" r:id="rId17" imgW="1104840" imgH="419040" progId="Equation.3">
                  <p:embed/>
                  <p:pic>
                    <p:nvPicPr>
                      <p:cNvPr id="55" name="Oggetto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9204" y="4535183"/>
                        <a:ext cx="1731305" cy="6517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ggetto 55"/>
          <p:cNvGraphicFramePr>
            <a:graphicFrameLocks noChangeAspect="1"/>
          </p:cNvGraphicFramePr>
          <p:nvPr/>
        </p:nvGraphicFramePr>
        <p:xfrm>
          <a:off x="6554217" y="4673863"/>
          <a:ext cx="1588961" cy="44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9" imgW="952200" imgH="266400" progId="Equation.3">
                  <p:embed/>
                </p:oleObj>
              </mc:Choice>
              <mc:Fallback>
                <p:oleObj name="Equazione" r:id="rId19" imgW="952200" imgH="266400" progId="Equation.3">
                  <p:embed/>
                  <p:pic>
                    <p:nvPicPr>
                      <p:cNvPr id="56" name="Oggetto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4217" y="4673863"/>
                        <a:ext cx="1588961" cy="449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647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23840" y="0"/>
            <a:ext cx="37856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7: SOLUTION</a:t>
            </a:r>
            <a:endParaRPr lang="en-GB" sz="3000" cap="all" dirty="0"/>
          </a:p>
        </p:txBody>
      </p:sp>
      <p:sp>
        <p:nvSpPr>
          <p:cNvPr id="12" name="Rettangolo 11"/>
          <p:cNvSpPr/>
          <p:nvPr/>
        </p:nvSpPr>
        <p:spPr>
          <a:xfrm>
            <a:off x="0" y="583278"/>
            <a:ext cx="6096000" cy="3731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L=3; 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=L/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=909.7 ns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328328"/>
              </p:ext>
            </p:extLst>
          </p:nvPr>
        </p:nvGraphicFramePr>
        <p:xfrm>
          <a:off x="696000" y="1629000"/>
          <a:ext cx="4574118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2959100" imgH="419100" progId="Equation.3">
                  <p:embed/>
                </p:oleObj>
              </mc:Choice>
              <mc:Fallback>
                <p:oleObj name="Equazione" r:id="rId2" imgW="2959100" imgH="419100" progId="Equation.3">
                  <p:embed/>
                  <p:pic>
                    <p:nvPicPr>
                      <p:cNvPr id="14" name="Oggetto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000" y="1629000"/>
                        <a:ext cx="4574118" cy="64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-3480" y="169600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2) 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0" y="2709000"/>
            <a:ext cx="2358594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/L=15 MV/m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0" y="3789000"/>
            <a:ext cx="2841804" cy="373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 r=E</a:t>
            </a:r>
            <a:r>
              <a:rPr lang="it-IT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^2/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diss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=56.5 M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/m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061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65707"/>
            <a:ext cx="12192000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constant impedance TW structure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accelerates ultra-relativistic electrons (β=1). The cavity has the following parameters: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=0.25 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shunt impedance r=65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MOhm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/m and a total length of 2 m. Calculate: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power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have an energy gain of the particles of 60 MeV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group velocity v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1% the speed of light, which is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filling time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structure?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823840" y="0"/>
            <a:ext cx="48264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8: TW STRUCTURES</a:t>
            </a:r>
            <a:endParaRPr lang="en-GB" sz="3000" cap="all" dirty="0"/>
          </a:p>
        </p:txBody>
      </p:sp>
    </p:spTree>
    <p:extLst>
      <p:ext uri="{BB962C8B-B14F-4D97-AF65-F5344CB8AC3E}">
        <p14:creationId xmlns:p14="http://schemas.microsoft.com/office/powerpoint/2010/main" val="1989801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23840" y="0"/>
            <a:ext cx="37856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8: SOLUTION</a:t>
            </a:r>
            <a:endParaRPr lang="en-GB" sz="3000" cap="all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912231"/>
              </p:ext>
            </p:extLst>
          </p:nvPr>
        </p:nvGraphicFramePr>
        <p:xfrm>
          <a:off x="492218" y="691728"/>
          <a:ext cx="68770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4470120" imgH="469800" progId="Equation.3">
                  <p:embed/>
                </p:oleObj>
              </mc:Choice>
              <mc:Fallback>
                <p:oleObj name="Equazione" r:id="rId2" imgW="4470120" imgH="469800" progId="Equation.3">
                  <p:embed/>
                  <p:pic>
                    <p:nvPicPr>
                      <p:cNvPr id="4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218" y="691728"/>
                        <a:ext cx="6877050" cy="720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20000" y="8370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1)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6215" y="1659425"/>
            <a:ext cx="237600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=L/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=667 ns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027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693000"/>
            <a:ext cx="12192000" cy="226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multi cell SW cavity, operating on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-mode at 1 GHz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accelerates protons at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β=0.5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cavity is 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cell structure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Assuming a negligible variation of the particle velocity through the cavity itself calculate: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distance between the centers of the accelerating cells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assuming a shunt impedance of the single cell (R) of 1 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calculate the dissipated power to have a peak accelerating voltage on the overall structure of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US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=10 MV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the maximum average accelerating field;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cavity is fed by 4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pulses with a repetition rate of 100 Hz, calculate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Duty Cycle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76000" y="-16474"/>
            <a:ext cx="8985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9:  MODE STRUCTURES AND DUTY CYCLE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426496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73476" y="-69634"/>
            <a:ext cx="9489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RF STRUCTURE AND BEAM STRUCTURE: NC vs SC</a:t>
            </a:r>
            <a:endParaRPr lang="en-US" sz="3600" b="1" baseline="-25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 t="22385" r="6571" b="19964"/>
          <a:stretch/>
        </p:blipFill>
        <p:spPr bwMode="auto">
          <a:xfrm>
            <a:off x="7007095" y="1565901"/>
            <a:ext cx="4843605" cy="24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0254" y="465292"/>
            <a:ext cx="9054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The “</a:t>
            </a:r>
            <a:r>
              <a:rPr lang="en-US" sz="1400" b="1" dirty="0"/>
              <a:t>beam structure</a:t>
            </a:r>
            <a:r>
              <a:rPr lang="en-US" sz="1400" dirty="0"/>
              <a:t>” in a LINAC is directly related to the “</a:t>
            </a:r>
            <a:r>
              <a:rPr lang="en-US" sz="1400" b="1" dirty="0"/>
              <a:t>RF structure</a:t>
            </a:r>
            <a:r>
              <a:rPr lang="en-US" sz="1400" dirty="0"/>
              <a:t>”. There are two possible type of operations:</a:t>
            </a:r>
          </a:p>
          <a:p>
            <a:pPr algn="just"/>
            <a:r>
              <a:rPr lang="en-US" sz="1400" dirty="0"/>
              <a:t>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b="1" dirty="0"/>
              <a:t>CW</a:t>
            </a:r>
            <a:r>
              <a:rPr lang="en-US" sz="1400" dirty="0"/>
              <a:t> (Continuous Wave) operation </a:t>
            </a:r>
            <a:r>
              <a:rPr lang="en-US" sz="1400" dirty="0">
                <a:sym typeface="Symbol"/>
              </a:rPr>
              <a:t> allow, in principle, to operate with a continuous (bunched) beam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b="1" dirty="0">
                <a:sym typeface="Symbol"/>
              </a:rPr>
              <a:t>PULSED</a:t>
            </a:r>
            <a:r>
              <a:rPr lang="en-US" sz="1400" dirty="0">
                <a:sym typeface="Symbol"/>
              </a:rPr>
              <a:t> operation  there are RF pulses at a certain repetition rate  (</a:t>
            </a:r>
            <a:r>
              <a:rPr lang="en-US" sz="1400" b="1" dirty="0">
                <a:sym typeface="Symbol"/>
              </a:rPr>
              <a:t>Duty Cycle (DC)=pulsed width/period</a:t>
            </a:r>
            <a:r>
              <a:rPr lang="en-US" sz="1400" dirty="0">
                <a:sym typeface="Symbol"/>
              </a:rPr>
              <a:t>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" y="1926747"/>
            <a:ext cx="3902202" cy="1935858"/>
          </a:xfrm>
          <a:prstGeom prst="rect">
            <a:avLst/>
          </a:prstGeom>
        </p:spPr>
      </p:pic>
      <p:sp>
        <p:nvSpPr>
          <p:cNvPr id="5" name="Freccia a destra 4"/>
          <p:cNvSpPr/>
          <p:nvPr/>
        </p:nvSpPr>
        <p:spPr>
          <a:xfrm>
            <a:off x="4963370" y="2571627"/>
            <a:ext cx="2029872" cy="4821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771289" y="4864707"/>
            <a:ext cx="727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b="1" dirty="0"/>
              <a:t>SC structures allow operation at very high Duty Cycle (&gt;1%) up to a CW operation (DC=100%) </a:t>
            </a:r>
            <a:r>
              <a:rPr lang="en-US" sz="1400" dirty="0"/>
              <a:t>(because of the extremely low dissipated power) </a:t>
            </a:r>
            <a:r>
              <a:rPr lang="en-US" sz="1400" b="1" dirty="0"/>
              <a:t>with relatively high gradient (&gt;20 MV/m)</a:t>
            </a:r>
            <a:r>
              <a:rPr lang="en-US" sz="1400" dirty="0"/>
              <a:t>. This means that a continuous (bunched) beam can be accelerated.</a:t>
            </a:r>
          </a:p>
          <a:p>
            <a:pPr algn="just"/>
            <a:endParaRPr lang="en-US" sz="1400" dirty="0"/>
          </a:p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b="1" dirty="0"/>
              <a:t>NC structures can operate in pulsed mode </a:t>
            </a:r>
            <a:r>
              <a:rPr lang="en-US" sz="1400" dirty="0"/>
              <a:t>at </a:t>
            </a:r>
            <a:r>
              <a:rPr lang="en-US" sz="1400" b="1" dirty="0"/>
              <a:t>very low DC </a:t>
            </a:r>
            <a:r>
              <a:rPr lang="en-US" sz="1400" dirty="0">
                <a:solidFill>
                  <a:prstClr val="black"/>
                </a:solidFill>
              </a:rPr>
              <a:t>(10</a:t>
            </a:r>
            <a:r>
              <a:rPr lang="en-US" sz="1400" baseline="30000" dirty="0">
                <a:solidFill>
                  <a:prstClr val="black"/>
                </a:solidFill>
              </a:rPr>
              <a:t>-2</a:t>
            </a:r>
            <a:r>
              <a:rPr lang="en-US" sz="1400" dirty="0">
                <a:solidFill>
                  <a:prstClr val="black"/>
                </a:solidFill>
              </a:rPr>
              <a:t>-10</a:t>
            </a:r>
            <a:r>
              <a:rPr lang="en-US" sz="1400" baseline="30000" dirty="0">
                <a:solidFill>
                  <a:prstClr val="black"/>
                </a:solidFill>
              </a:rPr>
              <a:t>-1 </a:t>
            </a:r>
            <a:r>
              <a:rPr lang="en-US" sz="1400" dirty="0">
                <a:solidFill>
                  <a:prstClr val="black"/>
                </a:solidFill>
              </a:rPr>
              <a:t>%)</a:t>
            </a:r>
            <a:r>
              <a:rPr lang="en-US" sz="1400" dirty="0"/>
              <a:t> (because of the higher dissipated power)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/>
              <a:t>with, in principle, </a:t>
            </a:r>
            <a:r>
              <a:rPr lang="en-US" sz="1400" b="1" dirty="0"/>
              <a:t>larger peak accelerating gradient</a:t>
            </a:r>
            <a:r>
              <a:rPr lang="en-US" sz="1400" dirty="0"/>
              <a:t>(&gt;30 MV/m). This means that one or few tens of bunches can be, in general, accelerated. NB: NC structures can also operate in CW but at very low gradient because of the dissipated power. 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8884560" y="4128579"/>
            <a:ext cx="838127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664103" y="4162161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spacing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340426" y="1636344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pulses</a:t>
            </a:r>
          </a:p>
        </p:txBody>
      </p:sp>
      <p:sp>
        <p:nvSpPr>
          <p:cNvPr id="12" name="Ovale 11"/>
          <p:cNvSpPr/>
          <p:nvPr/>
        </p:nvSpPr>
        <p:spPr>
          <a:xfrm>
            <a:off x="1166474" y="1919505"/>
            <a:ext cx="265176" cy="4846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Connettore 1 13"/>
          <p:cNvCxnSpPr>
            <a:stCxn id="12" idx="5"/>
          </p:cNvCxnSpPr>
          <p:nvPr/>
        </p:nvCxnSpPr>
        <p:spPr>
          <a:xfrm>
            <a:off x="1392816" y="2333165"/>
            <a:ext cx="294352" cy="2868911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853266" y="6657930"/>
            <a:ext cx="251002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V="1">
            <a:off x="871554" y="5432634"/>
            <a:ext cx="0" cy="12435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871554" y="6625926"/>
            <a:ext cx="608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1479630" y="5670378"/>
            <a:ext cx="0" cy="955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1479631" y="5670378"/>
            <a:ext cx="9444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>
            <a:off x="2424049" y="5670378"/>
            <a:ext cx="0" cy="955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424050" y="6625926"/>
            <a:ext cx="50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igura a mano libera 40"/>
          <p:cNvSpPr/>
          <p:nvPr/>
        </p:nvSpPr>
        <p:spPr>
          <a:xfrm>
            <a:off x="1478106" y="5665806"/>
            <a:ext cx="922020" cy="975360"/>
          </a:xfrm>
          <a:custGeom>
            <a:avLst/>
            <a:gdLst>
              <a:gd name="connsiteX0" fmla="*/ 0 w 922020"/>
              <a:gd name="connsiteY0" fmla="*/ 960120 h 975360"/>
              <a:gd name="connsiteX1" fmla="*/ 49530 w 922020"/>
              <a:gd name="connsiteY1" fmla="*/ 3810 h 975360"/>
              <a:gd name="connsiteX2" fmla="*/ 80010 w 922020"/>
              <a:gd name="connsiteY2" fmla="*/ 952500 h 975360"/>
              <a:gd name="connsiteX3" fmla="*/ 110490 w 922020"/>
              <a:gd name="connsiteY3" fmla="*/ 3810 h 975360"/>
              <a:gd name="connsiteX4" fmla="*/ 148590 w 922020"/>
              <a:gd name="connsiteY4" fmla="*/ 952500 h 975360"/>
              <a:gd name="connsiteX5" fmla="*/ 175260 w 922020"/>
              <a:gd name="connsiteY5" fmla="*/ 11430 h 975360"/>
              <a:gd name="connsiteX6" fmla="*/ 209550 w 922020"/>
              <a:gd name="connsiteY6" fmla="*/ 960120 h 975360"/>
              <a:gd name="connsiteX7" fmla="*/ 228600 w 922020"/>
              <a:gd name="connsiteY7" fmla="*/ 3810 h 975360"/>
              <a:gd name="connsiteX8" fmla="*/ 262890 w 922020"/>
              <a:gd name="connsiteY8" fmla="*/ 963930 h 975360"/>
              <a:gd name="connsiteX9" fmla="*/ 289560 w 922020"/>
              <a:gd name="connsiteY9" fmla="*/ 0 h 975360"/>
              <a:gd name="connsiteX10" fmla="*/ 323850 w 922020"/>
              <a:gd name="connsiteY10" fmla="*/ 967740 h 975360"/>
              <a:gd name="connsiteX11" fmla="*/ 342900 w 922020"/>
              <a:gd name="connsiteY11" fmla="*/ 7620 h 975360"/>
              <a:gd name="connsiteX12" fmla="*/ 384810 w 922020"/>
              <a:gd name="connsiteY12" fmla="*/ 967740 h 975360"/>
              <a:gd name="connsiteX13" fmla="*/ 407670 w 922020"/>
              <a:gd name="connsiteY13" fmla="*/ 7620 h 975360"/>
              <a:gd name="connsiteX14" fmla="*/ 445770 w 922020"/>
              <a:gd name="connsiteY14" fmla="*/ 971550 h 975360"/>
              <a:gd name="connsiteX15" fmla="*/ 468630 w 922020"/>
              <a:gd name="connsiteY15" fmla="*/ 3810 h 975360"/>
              <a:gd name="connsiteX16" fmla="*/ 510540 w 922020"/>
              <a:gd name="connsiteY16" fmla="*/ 971550 h 975360"/>
              <a:gd name="connsiteX17" fmla="*/ 533400 w 922020"/>
              <a:gd name="connsiteY17" fmla="*/ 3810 h 975360"/>
              <a:gd name="connsiteX18" fmla="*/ 586740 w 922020"/>
              <a:gd name="connsiteY18" fmla="*/ 967740 h 975360"/>
              <a:gd name="connsiteX19" fmla="*/ 594360 w 922020"/>
              <a:gd name="connsiteY19" fmla="*/ 7620 h 975360"/>
              <a:gd name="connsiteX20" fmla="*/ 647700 w 922020"/>
              <a:gd name="connsiteY20" fmla="*/ 975360 h 975360"/>
              <a:gd name="connsiteX21" fmla="*/ 659130 w 922020"/>
              <a:gd name="connsiteY21" fmla="*/ 3810 h 975360"/>
              <a:gd name="connsiteX22" fmla="*/ 708660 w 922020"/>
              <a:gd name="connsiteY22" fmla="*/ 975360 h 975360"/>
              <a:gd name="connsiteX23" fmla="*/ 727710 w 922020"/>
              <a:gd name="connsiteY23" fmla="*/ 7620 h 975360"/>
              <a:gd name="connsiteX24" fmla="*/ 773430 w 922020"/>
              <a:gd name="connsiteY24" fmla="*/ 971550 h 975360"/>
              <a:gd name="connsiteX25" fmla="*/ 792480 w 922020"/>
              <a:gd name="connsiteY25" fmla="*/ 3810 h 975360"/>
              <a:gd name="connsiteX26" fmla="*/ 842010 w 922020"/>
              <a:gd name="connsiteY26" fmla="*/ 971550 h 975360"/>
              <a:gd name="connsiteX27" fmla="*/ 857250 w 922020"/>
              <a:gd name="connsiteY27" fmla="*/ 7620 h 975360"/>
              <a:gd name="connsiteX28" fmla="*/ 899160 w 922020"/>
              <a:gd name="connsiteY28" fmla="*/ 975360 h 975360"/>
              <a:gd name="connsiteX29" fmla="*/ 922020 w 922020"/>
              <a:gd name="connsiteY29" fmla="*/ 7620 h 97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22020" h="975360">
                <a:moveTo>
                  <a:pt x="0" y="960120"/>
                </a:moveTo>
                <a:cubicBezTo>
                  <a:pt x="18097" y="482600"/>
                  <a:pt x="36195" y="5080"/>
                  <a:pt x="49530" y="3810"/>
                </a:cubicBezTo>
                <a:cubicBezTo>
                  <a:pt x="62865" y="2540"/>
                  <a:pt x="69850" y="952500"/>
                  <a:pt x="80010" y="952500"/>
                </a:cubicBezTo>
                <a:cubicBezTo>
                  <a:pt x="90170" y="952500"/>
                  <a:pt x="99060" y="3810"/>
                  <a:pt x="110490" y="3810"/>
                </a:cubicBezTo>
                <a:cubicBezTo>
                  <a:pt x="121920" y="3810"/>
                  <a:pt x="137795" y="951230"/>
                  <a:pt x="148590" y="952500"/>
                </a:cubicBezTo>
                <a:cubicBezTo>
                  <a:pt x="159385" y="953770"/>
                  <a:pt x="165100" y="10160"/>
                  <a:pt x="175260" y="11430"/>
                </a:cubicBezTo>
                <a:cubicBezTo>
                  <a:pt x="185420" y="12700"/>
                  <a:pt x="200660" y="961390"/>
                  <a:pt x="209550" y="960120"/>
                </a:cubicBezTo>
                <a:cubicBezTo>
                  <a:pt x="218440" y="958850"/>
                  <a:pt x="219710" y="3175"/>
                  <a:pt x="228600" y="3810"/>
                </a:cubicBezTo>
                <a:cubicBezTo>
                  <a:pt x="237490" y="4445"/>
                  <a:pt x="252730" y="964565"/>
                  <a:pt x="262890" y="963930"/>
                </a:cubicBezTo>
                <a:cubicBezTo>
                  <a:pt x="273050" y="963295"/>
                  <a:pt x="279400" y="-635"/>
                  <a:pt x="289560" y="0"/>
                </a:cubicBezTo>
                <a:cubicBezTo>
                  <a:pt x="299720" y="635"/>
                  <a:pt x="314960" y="966470"/>
                  <a:pt x="323850" y="967740"/>
                </a:cubicBezTo>
                <a:cubicBezTo>
                  <a:pt x="332740" y="969010"/>
                  <a:pt x="332740" y="7620"/>
                  <a:pt x="342900" y="7620"/>
                </a:cubicBezTo>
                <a:cubicBezTo>
                  <a:pt x="353060" y="7620"/>
                  <a:pt x="374015" y="967740"/>
                  <a:pt x="384810" y="967740"/>
                </a:cubicBezTo>
                <a:cubicBezTo>
                  <a:pt x="395605" y="967740"/>
                  <a:pt x="397510" y="6985"/>
                  <a:pt x="407670" y="7620"/>
                </a:cubicBezTo>
                <a:cubicBezTo>
                  <a:pt x="417830" y="8255"/>
                  <a:pt x="435610" y="972185"/>
                  <a:pt x="445770" y="971550"/>
                </a:cubicBezTo>
                <a:cubicBezTo>
                  <a:pt x="455930" y="970915"/>
                  <a:pt x="457835" y="3810"/>
                  <a:pt x="468630" y="3810"/>
                </a:cubicBezTo>
                <a:cubicBezTo>
                  <a:pt x="479425" y="3810"/>
                  <a:pt x="499745" y="971550"/>
                  <a:pt x="510540" y="971550"/>
                </a:cubicBezTo>
                <a:cubicBezTo>
                  <a:pt x="521335" y="971550"/>
                  <a:pt x="520700" y="4445"/>
                  <a:pt x="533400" y="3810"/>
                </a:cubicBezTo>
                <a:cubicBezTo>
                  <a:pt x="546100" y="3175"/>
                  <a:pt x="576580" y="967105"/>
                  <a:pt x="586740" y="967740"/>
                </a:cubicBezTo>
                <a:cubicBezTo>
                  <a:pt x="596900" y="968375"/>
                  <a:pt x="584200" y="6350"/>
                  <a:pt x="594360" y="7620"/>
                </a:cubicBezTo>
                <a:cubicBezTo>
                  <a:pt x="604520" y="8890"/>
                  <a:pt x="636905" y="975995"/>
                  <a:pt x="647700" y="975360"/>
                </a:cubicBezTo>
                <a:cubicBezTo>
                  <a:pt x="658495" y="974725"/>
                  <a:pt x="648970" y="3810"/>
                  <a:pt x="659130" y="3810"/>
                </a:cubicBezTo>
                <a:cubicBezTo>
                  <a:pt x="669290" y="3810"/>
                  <a:pt x="697230" y="974725"/>
                  <a:pt x="708660" y="975360"/>
                </a:cubicBezTo>
                <a:cubicBezTo>
                  <a:pt x="720090" y="975995"/>
                  <a:pt x="716915" y="8255"/>
                  <a:pt x="727710" y="7620"/>
                </a:cubicBezTo>
                <a:cubicBezTo>
                  <a:pt x="738505" y="6985"/>
                  <a:pt x="762635" y="972185"/>
                  <a:pt x="773430" y="971550"/>
                </a:cubicBezTo>
                <a:cubicBezTo>
                  <a:pt x="784225" y="970915"/>
                  <a:pt x="781050" y="3810"/>
                  <a:pt x="792480" y="3810"/>
                </a:cubicBezTo>
                <a:cubicBezTo>
                  <a:pt x="803910" y="3810"/>
                  <a:pt x="831215" y="970915"/>
                  <a:pt x="842010" y="971550"/>
                </a:cubicBezTo>
                <a:cubicBezTo>
                  <a:pt x="852805" y="972185"/>
                  <a:pt x="847725" y="6985"/>
                  <a:pt x="857250" y="7620"/>
                </a:cubicBezTo>
                <a:cubicBezTo>
                  <a:pt x="866775" y="8255"/>
                  <a:pt x="888365" y="975360"/>
                  <a:pt x="899160" y="975360"/>
                </a:cubicBezTo>
                <a:cubicBezTo>
                  <a:pt x="909955" y="975360"/>
                  <a:pt x="915987" y="491490"/>
                  <a:pt x="922020" y="762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Connettore 2 42"/>
          <p:cNvCxnSpPr/>
          <p:nvPr/>
        </p:nvCxnSpPr>
        <p:spPr>
          <a:xfrm>
            <a:off x="540582" y="3874035"/>
            <a:ext cx="410154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/>
          <p:nvPr/>
        </p:nvCxnSpPr>
        <p:spPr>
          <a:xfrm flipV="1">
            <a:off x="540582" y="1660649"/>
            <a:ext cx="0" cy="22133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629051" y="1553813"/>
            <a:ext cx="871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power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3202096" y="628859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51" name="CasellaDiTesto 50"/>
          <p:cNvSpPr txBox="1"/>
          <p:nvPr/>
        </p:nvSpPr>
        <p:spPr>
          <a:xfrm>
            <a:off x="372791" y="5223156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Amplitude</a:t>
            </a:r>
          </a:p>
        </p:txBody>
      </p:sp>
      <p:sp>
        <p:nvSpPr>
          <p:cNvPr id="52" name="Parentesi graffa aperta 51"/>
          <p:cNvSpPr/>
          <p:nvPr/>
        </p:nvSpPr>
        <p:spPr>
          <a:xfrm rot="5400000">
            <a:off x="1890006" y="5049198"/>
            <a:ext cx="190500" cy="94975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1510380" y="5181937"/>
            <a:ext cx="1534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</a:t>
            </a:r>
            <a:r>
              <a:rPr lang="en-US" sz="1400" dirty="0"/>
              <a:t>-10</a:t>
            </a:r>
            <a:r>
              <a:rPr lang="en-US" sz="1400" baseline="30000" dirty="0"/>
              <a:t>8</a:t>
            </a:r>
            <a:r>
              <a:rPr lang="en-US" sz="1400" dirty="0"/>
              <a:t> RF periods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039996" y="388546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33694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2" grpId="0" animBg="1"/>
      <p:bldP spid="41" grpId="0" animBg="1"/>
      <p:bldP spid="50" grpId="0"/>
      <p:bldP spid="51" grpId="0"/>
      <p:bldP spid="52" grpId="0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223981" y="94789"/>
            <a:ext cx="378565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30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1: SOLUTION</a:t>
            </a:r>
            <a:endParaRPr lang="it-IT" sz="3000" cap="al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ggetto 4"/>
              <p:cNvSpPr txBox="1"/>
              <p:nvPr/>
            </p:nvSpPr>
            <p:spPr bwMode="auto">
              <a:xfrm>
                <a:off x="133350" y="1009650"/>
                <a:ext cx="6797675" cy="1319213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𝑅𝐹</m:t>
                                          </m:r>
                                        </m:sub>
                                      </m:sSub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e>
                          </m:nary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𝑅𝐹</m:t>
                                          </m:r>
                                        </m:sub>
                                      </m:sSub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e>
                          </m:nary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</m:sSub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𝑅𝐹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Ogget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350" y="1009650"/>
                <a:ext cx="6797675" cy="13192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ggetto 5"/>
              <p:cNvSpPr txBox="1"/>
              <p:nvPr/>
            </p:nvSpPr>
            <p:spPr bwMode="auto">
              <a:xfrm>
                <a:off x="149225" y="2868613"/>
                <a:ext cx="3508375" cy="700087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gget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225" y="2868613"/>
                <a:ext cx="3508375" cy="7000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ggetto 8"/>
              <p:cNvSpPr txBox="1"/>
              <p:nvPr/>
            </p:nvSpPr>
            <p:spPr bwMode="auto">
              <a:xfrm>
                <a:off x="129425" y="4509000"/>
                <a:ext cx="3131500" cy="1077913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1⋅1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sup>
                                  </m:sSup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0.1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3⋅1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1⋅1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p>
                          </m:sSup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0.1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3⋅1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≅0.8268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Ogget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9425" y="4509000"/>
                <a:ext cx="3131500" cy="10779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20684CFD-171F-0113-B0F5-D404DE6AC953}"/>
              </a:ext>
            </a:extLst>
          </p:cNvPr>
          <p:cNvCxnSpPr>
            <a:endCxn id="12" idx="2"/>
          </p:cNvCxnSpPr>
          <p:nvPr/>
        </p:nvCxnSpPr>
        <p:spPr>
          <a:xfrm>
            <a:off x="7896000" y="1989000"/>
            <a:ext cx="341039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4B6DF95-FEF4-8B20-3DC8-15807C65AFC2}"/>
              </a:ext>
            </a:extLst>
          </p:cNvPr>
          <p:cNvSpPr txBox="1"/>
          <p:nvPr/>
        </p:nvSpPr>
        <p:spPr>
          <a:xfrm>
            <a:off x="11173188" y="1650446"/>
            <a:ext cx="266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0B3CA26-B63A-6DF4-BC4D-21DB9D972F43}"/>
              </a:ext>
            </a:extLst>
          </p:cNvPr>
          <p:cNvCxnSpPr>
            <a:cxnSpLocks/>
          </p:cNvCxnSpPr>
          <p:nvPr/>
        </p:nvCxnSpPr>
        <p:spPr>
          <a:xfrm flipV="1">
            <a:off x="9696000" y="189000"/>
            <a:ext cx="0" cy="1800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D3D353B-3748-B3C6-1BBF-AC266A5BA866}"/>
              </a:ext>
            </a:extLst>
          </p:cNvPr>
          <p:cNvSpPr txBox="1"/>
          <p:nvPr/>
        </p:nvSpPr>
        <p:spPr>
          <a:xfrm>
            <a:off x="8256000" y="1629000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-L/2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0E53307-FE28-5947-0D47-5E9265873C5F}"/>
              </a:ext>
            </a:extLst>
          </p:cNvPr>
          <p:cNvSpPr txBox="1"/>
          <p:nvPr/>
        </p:nvSpPr>
        <p:spPr>
          <a:xfrm>
            <a:off x="10416000" y="1629000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+L/2</a:t>
            </a:r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1D1F3E46-3BB8-F710-EB50-279330B593DE}"/>
              </a:ext>
            </a:extLst>
          </p:cNvPr>
          <p:cNvCxnSpPr/>
          <p:nvPr/>
        </p:nvCxnSpPr>
        <p:spPr>
          <a:xfrm flipV="1">
            <a:off x="8976000" y="909000"/>
            <a:ext cx="0" cy="10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BD3CF415-6A2F-C99C-CD01-62CBED6942E0}"/>
              </a:ext>
            </a:extLst>
          </p:cNvPr>
          <p:cNvCxnSpPr>
            <a:cxnSpLocks/>
          </p:cNvCxnSpPr>
          <p:nvPr/>
        </p:nvCxnSpPr>
        <p:spPr>
          <a:xfrm flipH="1">
            <a:off x="8976000" y="909000"/>
            <a:ext cx="14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A67FC5F7-9DF4-4627-2D34-209BF8121EB6}"/>
              </a:ext>
            </a:extLst>
          </p:cNvPr>
          <p:cNvCxnSpPr/>
          <p:nvPr/>
        </p:nvCxnSpPr>
        <p:spPr>
          <a:xfrm flipV="1">
            <a:off x="10416000" y="909000"/>
            <a:ext cx="0" cy="10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DFE27615-DDA0-C76B-AEFC-56F6EF2FE745}"/>
                  </a:ext>
                </a:extLst>
              </p:cNvPr>
              <p:cNvSpPr txBox="1"/>
              <p:nvPr/>
            </p:nvSpPr>
            <p:spPr>
              <a:xfrm>
                <a:off x="9336000" y="549000"/>
                <a:ext cx="416524" cy="284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DFE27615-DDA0-C76B-AEFC-56F6EF2FE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000" y="549000"/>
                <a:ext cx="416524" cy="284437"/>
              </a:xfrm>
              <a:prstGeom prst="rect">
                <a:avLst/>
              </a:prstGeom>
              <a:blipFill>
                <a:blip r:embed="rId5"/>
                <a:stretch>
                  <a:fillRect l="-11594" t="-17021" r="-26087" b="-170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Immagine 35">
            <a:extLst>
              <a:ext uri="{FF2B5EF4-FFF2-40B4-BE49-F238E27FC236}">
                <a16:creationId xmlns:a16="http://schemas.microsoft.com/office/drawing/2014/main" id="{1DE66351-05ED-B39C-D79C-452ED3B431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00" y="3429000"/>
            <a:ext cx="3956876" cy="313458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9989FFE4-42BF-36CD-28F7-277DCEDCFF05}"/>
              </a:ext>
            </a:extLst>
          </p:cNvPr>
          <p:cNvSpPr txBox="1"/>
          <p:nvPr/>
        </p:nvSpPr>
        <p:spPr>
          <a:xfrm>
            <a:off x="152465" y="2349000"/>
            <a:ext cx="236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 is equal to zero when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4D67F24-F416-0EEF-A739-F557868EAB33}"/>
              </a:ext>
            </a:extLst>
          </p:cNvPr>
          <p:cNvSpPr txBox="1"/>
          <p:nvPr/>
        </p:nvSpPr>
        <p:spPr>
          <a:xfrm>
            <a:off x="0" y="3789000"/>
            <a:ext cx="221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Numerical calculation</a:t>
            </a:r>
          </a:p>
        </p:txBody>
      </p:sp>
    </p:spTree>
    <p:extLst>
      <p:ext uri="{BB962C8B-B14F-4D97-AF65-F5344CB8AC3E}">
        <p14:creationId xmlns:p14="http://schemas.microsoft.com/office/powerpoint/2010/main" val="27290643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886884" y="0"/>
            <a:ext cx="4031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9: SOLUTION</a:t>
            </a:r>
            <a:endParaRPr lang="en-US" sz="3200" b="1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822667"/>
              </p:ext>
            </p:extLst>
          </p:nvPr>
        </p:nvGraphicFramePr>
        <p:xfrm>
          <a:off x="406563" y="797727"/>
          <a:ext cx="2590853" cy="686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1625600" imgH="431800" progId="Equation.3">
                  <p:embed/>
                </p:oleObj>
              </mc:Choice>
              <mc:Fallback>
                <p:oleObj name="Equazione" r:id="rId2" imgW="1625600" imgH="431800" progId="Equation.3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563" y="797727"/>
                        <a:ext cx="2590853" cy="686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-6461" y="9090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1) </a:t>
            </a:r>
          </a:p>
        </p:txBody>
      </p:sp>
      <p:sp>
        <p:nvSpPr>
          <p:cNvPr id="7" name="Rettangolo 6"/>
          <p:cNvSpPr/>
          <p:nvPr/>
        </p:nvSpPr>
        <p:spPr>
          <a:xfrm>
            <a:off x="0" y="1697255"/>
            <a:ext cx="6096000" cy="12777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=N*R=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=V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^2/R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=11.1 MW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-25846" y="3235343"/>
            <a:ext cx="6096000" cy="1574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=d*N=67.4 cm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/L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=14.8 MV/m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-50584" y="472726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DC=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period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=4e-6/0.01=4e-4 (0.04%)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6047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4000" y="765000"/>
            <a:ext cx="121440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RF accelerating structure operating at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=400 MHz, is used to accelerate protons at an input nominal kinetic energy W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=10 MeV. Assuming that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nominal synchronous phase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=-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/6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that the average accelerating field is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=2 MV/m, calculate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maximum kinetic energy of the protons that is possible to capture in the RF bucket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(assuming that it is injected at a phase corresponding to the synchronous one).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928000" y="0"/>
            <a:ext cx="6143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10: </a:t>
            </a:r>
            <a:r>
              <a:rPr lang="en-US" sz="32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 acceptance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602055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7860304" y="1721402"/>
            <a:ext cx="3782751" cy="4693856"/>
            <a:chOff x="5295545" y="1974072"/>
            <a:chExt cx="3782751" cy="4693856"/>
          </a:xfrm>
        </p:grpSpPr>
        <p:grpSp>
          <p:nvGrpSpPr>
            <p:cNvPr id="4" name="Gruppo 3"/>
            <p:cNvGrpSpPr/>
            <p:nvPr/>
          </p:nvGrpSpPr>
          <p:grpSpPr>
            <a:xfrm>
              <a:off x="5295545" y="1974072"/>
              <a:ext cx="3782751" cy="4693856"/>
              <a:chOff x="5295545" y="1974072"/>
              <a:chExt cx="3782751" cy="4693856"/>
            </a:xfrm>
          </p:grpSpPr>
          <p:grpSp>
            <p:nvGrpSpPr>
              <p:cNvPr id="25" name="Gruppo 24"/>
              <p:cNvGrpSpPr/>
              <p:nvPr/>
            </p:nvGrpSpPr>
            <p:grpSpPr>
              <a:xfrm>
                <a:off x="5295545" y="1974072"/>
                <a:ext cx="3782751" cy="4693856"/>
                <a:chOff x="5295545" y="1922702"/>
                <a:chExt cx="3782751" cy="4693856"/>
              </a:xfrm>
            </p:grpSpPr>
            <p:pic>
              <p:nvPicPr>
                <p:cNvPr id="17412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/>
                <a:srcRect b="2956"/>
                <a:stretch/>
              </p:blipFill>
              <p:spPr bwMode="auto">
                <a:xfrm>
                  <a:off x="5295545" y="1922702"/>
                  <a:ext cx="3782751" cy="46938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9" name="CasellaDiTesto 8"/>
                <p:cNvSpPr txBox="1"/>
                <p:nvPr/>
              </p:nvSpPr>
              <p:spPr>
                <a:xfrm>
                  <a:off x="8725966" y="2960965"/>
                  <a:ext cx="32412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ym typeface="Symbol"/>
                    </a:rPr>
                    <a:t></a:t>
                  </a:r>
                  <a:endParaRPr lang="en-US" i="1" dirty="0"/>
                </a:p>
              </p:txBody>
            </p:sp>
            <p:sp>
              <p:nvSpPr>
                <p:cNvPr id="21" name="CasellaDiTesto 20"/>
                <p:cNvSpPr txBox="1"/>
                <p:nvPr/>
              </p:nvSpPr>
              <p:spPr>
                <a:xfrm>
                  <a:off x="8725966" y="4173740"/>
                  <a:ext cx="32412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ym typeface="Symbol"/>
                    </a:rPr>
                    <a:t></a:t>
                  </a:r>
                  <a:endParaRPr lang="en-US" i="1" dirty="0"/>
                </a:p>
              </p:txBody>
            </p:sp>
            <p:sp>
              <p:nvSpPr>
                <p:cNvPr id="22" name="CasellaDiTesto 21"/>
                <p:cNvSpPr txBox="1"/>
                <p:nvPr/>
              </p:nvSpPr>
              <p:spPr>
                <a:xfrm>
                  <a:off x="8659152" y="5733320"/>
                  <a:ext cx="32412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ym typeface="Symbol"/>
                    </a:rPr>
                    <a:t></a:t>
                  </a:r>
                  <a:endParaRPr lang="en-US" i="1" dirty="0"/>
                </a:p>
              </p:txBody>
            </p:sp>
            <p:cxnSp>
              <p:nvCxnSpPr>
                <p:cNvPr id="15" name="Connettore 2 14"/>
                <p:cNvCxnSpPr/>
                <p:nvPr/>
              </p:nvCxnSpPr>
              <p:spPr>
                <a:xfrm flipV="1">
                  <a:off x="5420670" y="3017306"/>
                  <a:ext cx="3467360" cy="1796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ttore 2 30"/>
                <p:cNvCxnSpPr/>
                <p:nvPr/>
              </p:nvCxnSpPr>
              <p:spPr>
                <a:xfrm flipV="1">
                  <a:off x="5453240" y="4236506"/>
                  <a:ext cx="3467360" cy="1796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ttore 2 31"/>
                <p:cNvCxnSpPr/>
                <p:nvPr/>
              </p:nvCxnSpPr>
              <p:spPr>
                <a:xfrm flipV="1">
                  <a:off x="5515920" y="5763597"/>
                  <a:ext cx="3467360" cy="1796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ttangolo 23"/>
                <p:cNvSpPr/>
                <p:nvPr/>
              </p:nvSpPr>
              <p:spPr>
                <a:xfrm>
                  <a:off x="8084820" y="4284954"/>
                  <a:ext cx="297180" cy="288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8027670" y="5814054"/>
                  <a:ext cx="297180" cy="2885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" name="CasellaDiTesto 2"/>
              <p:cNvSpPr txBox="1"/>
              <p:nvPr/>
            </p:nvSpPr>
            <p:spPr>
              <a:xfrm>
                <a:off x="6121397" y="3101879"/>
                <a:ext cx="36580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ym typeface="Symbol" panose="05050102010706020507" pitchFamily="18" charset="2"/>
                  </a:rPr>
                  <a:t></a:t>
                </a:r>
                <a:r>
                  <a:rPr lang="it-IT" baseline="-25000" dirty="0">
                    <a:sym typeface="Symbol" panose="05050102010706020507" pitchFamily="18" charset="2"/>
                  </a:rPr>
                  <a:t>s</a:t>
                </a:r>
                <a:endParaRPr lang="it-IT" baseline="-25000" dirty="0"/>
              </a:p>
            </p:txBody>
          </p:sp>
          <p:sp>
            <p:nvSpPr>
              <p:cNvPr id="41" name="CasellaDiTesto 40"/>
              <p:cNvSpPr txBox="1"/>
              <p:nvPr/>
            </p:nvSpPr>
            <p:spPr>
              <a:xfrm>
                <a:off x="7006558" y="3101106"/>
                <a:ext cx="4363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ym typeface="Symbol" panose="05050102010706020507" pitchFamily="18" charset="2"/>
                  </a:rPr>
                  <a:t>-</a:t>
                </a:r>
                <a:r>
                  <a:rPr lang="it-IT" baseline="-25000" dirty="0">
                    <a:sym typeface="Symbol" panose="05050102010706020507" pitchFamily="18" charset="2"/>
                  </a:rPr>
                  <a:t>s</a:t>
                </a:r>
                <a:endParaRPr lang="it-IT" baseline="-25000" dirty="0"/>
              </a:p>
            </p:txBody>
          </p:sp>
        </p:grpSp>
        <p:graphicFrame>
          <p:nvGraphicFramePr>
            <p:cNvPr id="38" name="Oggetto 37"/>
            <p:cNvGraphicFramePr>
              <a:graphicFrameLocks noChangeAspect="1"/>
            </p:cNvGraphicFramePr>
            <p:nvPr/>
          </p:nvGraphicFramePr>
          <p:xfrm>
            <a:off x="7463479" y="2624395"/>
            <a:ext cx="793750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4" imgW="672840" imgH="253800" progId="Equation.3">
                    <p:embed/>
                  </p:oleObj>
                </mc:Choice>
                <mc:Fallback>
                  <p:oleObj name="Equazione" r:id="rId4" imgW="672840" imgH="253800" progId="Equation.3">
                    <p:embed/>
                    <p:pic>
                      <p:nvPicPr>
                        <p:cNvPr id="38" name="Oggetto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63479" y="2624395"/>
                          <a:ext cx="793750" cy="30003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3260" y="557166"/>
            <a:ext cx="121107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To study the longitudinal dynamics </a:t>
            </a:r>
            <a:r>
              <a:rPr lang="en-US" sz="1400" b="1" dirty="0"/>
              <a:t>at large oscillations</a:t>
            </a:r>
            <a:r>
              <a:rPr lang="en-US" sz="1400" dirty="0"/>
              <a:t>, we have to consider the </a:t>
            </a:r>
            <a:r>
              <a:rPr lang="en-US" sz="1400" b="1" dirty="0"/>
              <a:t>non linear system of differential equations </a:t>
            </a:r>
            <a:r>
              <a:rPr lang="en-US" sz="1400" dirty="0"/>
              <a:t>without approximations. In the </a:t>
            </a:r>
            <a:r>
              <a:rPr lang="en-US" sz="1400" b="1" dirty="0"/>
              <a:t>adiabatic acceleration</a:t>
            </a:r>
            <a:r>
              <a:rPr lang="en-US" sz="1400" dirty="0"/>
              <a:t> case it is possible to easily obtain the following relation between w and </a:t>
            </a:r>
            <a:r>
              <a:rPr lang="en-US" sz="1400" dirty="0">
                <a:sym typeface="Symbol"/>
              </a:rPr>
              <a:t> that is the </a:t>
            </a:r>
            <a:r>
              <a:rPr lang="en-US" sz="1400" b="1" dirty="0">
                <a:sym typeface="Symbol"/>
              </a:rPr>
              <a:t>Hamiltonian of the system</a:t>
            </a:r>
            <a:r>
              <a:rPr lang="en-US" sz="1400" dirty="0">
                <a:sym typeface="Symbol"/>
              </a:rPr>
              <a:t> related to the total particle energy:</a:t>
            </a:r>
            <a:endParaRPr lang="en-US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368071" y="-61023"/>
            <a:ext cx="9855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APPENDIX: LARGE OSCILLATIONS AND SEPARATRIX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2666324" y="1100461"/>
          <a:ext cx="6124575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4520880" imgH="533160" progId="Equation.3">
                  <p:embed/>
                </p:oleObj>
              </mc:Choice>
              <mc:Fallback>
                <p:oleObj name="Equazione" r:id="rId6" imgW="4520880" imgH="533160" progId="Equation.3">
                  <p:embed/>
                  <p:pic>
                    <p:nvPicPr>
                      <p:cNvPr id="5" name="Oggetto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6324" y="1100461"/>
                        <a:ext cx="6124575" cy="72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/>
          <p:cNvSpPr/>
          <p:nvPr/>
        </p:nvSpPr>
        <p:spPr>
          <a:xfrm>
            <a:off x="66260" y="2085811"/>
            <a:ext cx="70103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altLang="en-US" sz="1400" dirty="0">
                <a:sym typeface="Symbol"/>
              </a:rPr>
              <a:t></a:t>
            </a:r>
            <a:r>
              <a:rPr lang="en-AU" altLang="en-US" sz="1400" b="1" dirty="0"/>
              <a:t>For each H we have different trajectories </a:t>
            </a:r>
            <a:r>
              <a:rPr lang="en-AU" altLang="en-US" sz="1400" dirty="0"/>
              <a:t>in the longitudinal phase space </a:t>
            </a:r>
          </a:p>
          <a:p>
            <a:pPr algn="just"/>
            <a:endParaRPr lang="en-AU" altLang="en-US" sz="1400" dirty="0"/>
          </a:p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dirty="0"/>
              <a:t>the oscillations are </a:t>
            </a:r>
            <a:r>
              <a:rPr lang="en-US" sz="1400" b="1" dirty="0"/>
              <a:t>stable</a:t>
            </a:r>
            <a:r>
              <a:rPr lang="en-US" sz="1400" dirty="0"/>
              <a:t> within a region bounded by a special curve called </a:t>
            </a:r>
            <a:r>
              <a:rPr lang="en-US" sz="1400" b="1" dirty="0" err="1"/>
              <a:t>separatrix</a:t>
            </a:r>
            <a:r>
              <a:rPr lang="en-US" sz="1400" dirty="0"/>
              <a:t>: its equation is:</a:t>
            </a:r>
          </a:p>
          <a:p>
            <a:pPr algn="just"/>
            <a:endParaRPr lang="en-US" sz="1400" dirty="0"/>
          </a:p>
          <a:p>
            <a:pPr algn="just"/>
            <a:endParaRPr lang="en-US" sz="1400" dirty="0"/>
          </a:p>
          <a:p>
            <a:pPr algn="just"/>
            <a:endParaRPr lang="en-US" sz="1400" dirty="0"/>
          </a:p>
          <a:p>
            <a:pPr algn="just"/>
            <a:endParaRPr lang="en-US" sz="1400" dirty="0"/>
          </a:p>
          <a:p>
            <a:pPr algn="just"/>
            <a:endParaRPr lang="en-US" altLang="en-US" sz="1400" dirty="0"/>
          </a:p>
          <a:p>
            <a:pPr algn="just"/>
            <a:r>
              <a:rPr lang="en-US" sz="1400" dirty="0">
                <a:sym typeface="Symbol"/>
              </a:rPr>
              <a:t></a:t>
            </a:r>
            <a:r>
              <a:rPr lang="en-US" sz="1400" dirty="0"/>
              <a:t>the region inside the </a:t>
            </a:r>
            <a:r>
              <a:rPr lang="en-US" sz="1400" dirty="0" err="1"/>
              <a:t>separatrix</a:t>
            </a:r>
            <a:r>
              <a:rPr lang="en-US" sz="1400" dirty="0"/>
              <a:t> is called </a:t>
            </a:r>
            <a:r>
              <a:rPr lang="en-US" sz="1400" b="1" dirty="0"/>
              <a:t>RF bucket</a:t>
            </a:r>
            <a:r>
              <a:rPr lang="en-US" sz="1400" dirty="0"/>
              <a:t>. The dimensions of the bucket shrinks to zero if </a:t>
            </a:r>
            <a:r>
              <a:rPr lang="en-US" sz="1400" i="1" dirty="0">
                <a:sym typeface="Symbol" pitchFamily="18" charset="2"/>
              </a:rPr>
              <a:t></a:t>
            </a:r>
            <a:r>
              <a:rPr lang="en-US" sz="1400" i="1" baseline="-25000" dirty="0">
                <a:sym typeface="Symbol" pitchFamily="18" charset="2"/>
              </a:rPr>
              <a:t>s</a:t>
            </a:r>
            <a:r>
              <a:rPr lang="en-US" sz="1400" dirty="0">
                <a:sym typeface="Symbol" pitchFamily="18" charset="2"/>
              </a:rPr>
              <a:t>=0.</a:t>
            </a:r>
            <a:r>
              <a:rPr lang="en-US" sz="1400" dirty="0"/>
              <a:t> </a:t>
            </a:r>
          </a:p>
          <a:p>
            <a:pPr algn="just"/>
            <a:endParaRPr lang="en-US" sz="1400" dirty="0"/>
          </a:p>
          <a:p>
            <a:pPr algn="just"/>
            <a:r>
              <a:rPr lang="en-US" sz="1400" dirty="0">
                <a:sym typeface="Symbol"/>
              </a:rPr>
              <a:t>trajectories </a:t>
            </a:r>
            <a:r>
              <a:rPr lang="en-US" sz="1400" dirty="0"/>
              <a:t>outside the RF buckets are </a:t>
            </a:r>
            <a:r>
              <a:rPr lang="en-US" sz="1400" b="1" dirty="0"/>
              <a:t>unstable</a:t>
            </a:r>
            <a:r>
              <a:rPr lang="en-US" sz="1400" dirty="0"/>
              <a:t>.</a:t>
            </a:r>
          </a:p>
          <a:p>
            <a:pPr algn="just"/>
            <a:endParaRPr lang="en-US" sz="1400" dirty="0"/>
          </a:p>
          <a:p>
            <a:pPr algn="just"/>
            <a:r>
              <a:rPr lang="en-US" altLang="en-US" sz="1400" dirty="0">
                <a:sym typeface="Symbol"/>
              </a:rPr>
              <a:t>we can define </a:t>
            </a:r>
            <a:r>
              <a:rPr lang="en-US" altLang="en-US" sz="1400" dirty="0"/>
              <a:t>the </a:t>
            </a:r>
            <a:r>
              <a:rPr lang="en-US" altLang="en-US" sz="1400" b="1" dirty="0"/>
              <a:t>RF acceptance</a:t>
            </a:r>
            <a:r>
              <a:rPr lang="en-US" altLang="en-US" sz="1400" dirty="0"/>
              <a:t> as the maximum extension in phase and energy that we can accept in an accelerator:</a:t>
            </a:r>
          </a:p>
          <a:p>
            <a:pPr algn="just"/>
            <a:endParaRPr lang="en-US" sz="1400" dirty="0"/>
          </a:p>
          <a:p>
            <a:pPr algn="just"/>
            <a:endParaRPr lang="en-AU" altLang="en-US" sz="1400" dirty="0"/>
          </a:p>
          <a:p>
            <a:pPr algn="just"/>
            <a:endParaRPr lang="en-AU" sz="1400" dirty="0"/>
          </a:p>
          <a:p>
            <a:pPr algn="just"/>
            <a:endParaRPr lang="en-US" sz="1400" dirty="0"/>
          </a:p>
        </p:txBody>
      </p:sp>
      <p:sp>
        <p:nvSpPr>
          <p:cNvPr id="8" name="Figura a mano libera 7"/>
          <p:cNvSpPr/>
          <p:nvPr/>
        </p:nvSpPr>
        <p:spPr>
          <a:xfrm>
            <a:off x="8315206" y="5052473"/>
            <a:ext cx="1270112" cy="1055587"/>
          </a:xfrm>
          <a:custGeom>
            <a:avLst/>
            <a:gdLst>
              <a:gd name="connsiteX0" fmla="*/ 1270000 w 1270000"/>
              <a:gd name="connsiteY0" fmla="*/ 497840 h 1046480"/>
              <a:gd name="connsiteX1" fmla="*/ 833120 w 1270000"/>
              <a:gd name="connsiteY1" fmla="*/ 142240 h 1046480"/>
              <a:gd name="connsiteX2" fmla="*/ 375920 w 1270000"/>
              <a:gd name="connsiteY2" fmla="*/ 0 h 1046480"/>
              <a:gd name="connsiteX3" fmla="*/ 0 w 1270000"/>
              <a:gd name="connsiteY3" fmla="*/ 518160 h 1046480"/>
              <a:gd name="connsiteX4" fmla="*/ 406400 w 1270000"/>
              <a:gd name="connsiteY4" fmla="*/ 1046480 h 1046480"/>
              <a:gd name="connsiteX5" fmla="*/ 863600 w 1270000"/>
              <a:gd name="connsiteY5" fmla="*/ 853440 h 1046480"/>
              <a:gd name="connsiteX6" fmla="*/ 1270000 w 1270000"/>
              <a:gd name="connsiteY6" fmla="*/ 497840 h 1046480"/>
              <a:gd name="connsiteX0" fmla="*/ 1270000 w 1270000"/>
              <a:gd name="connsiteY0" fmla="*/ 497840 h 1046480"/>
              <a:gd name="connsiteX1" fmla="*/ 833120 w 1270000"/>
              <a:gd name="connsiteY1" fmla="*/ 142240 h 1046480"/>
              <a:gd name="connsiteX2" fmla="*/ 375920 w 1270000"/>
              <a:gd name="connsiteY2" fmla="*/ 0 h 1046480"/>
              <a:gd name="connsiteX3" fmla="*/ 0 w 1270000"/>
              <a:gd name="connsiteY3" fmla="*/ 518160 h 1046480"/>
              <a:gd name="connsiteX4" fmla="*/ 406400 w 1270000"/>
              <a:gd name="connsiteY4" fmla="*/ 1046480 h 1046480"/>
              <a:gd name="connsiteX5" fmla="*/ 863600 w 1270000"/>
              <a:gd name="connsiteY5" fmla="*/ 853440 h 1046480"/>
              <a:gd name="connsiteX6" fmla="*/ 1270000 w 1270000"/>
              <a:gd name="connsiteY6" fmla="*/ 497840 h 1046480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80 w 1270080"/>
              <a:gd name="connsiteY0" fmla="*/ 506947 h 1055587"/>
              <a:gd name="connsiteX1" fmla="*/ 833200 w 1270080"/>
              <a:gd name="connsiteY1" fmla="*/ 151347 h 1055587"/>
              <a:gd name="connsiteX2" fmla="*/ 376000 w 1270080"/>
              <a:gd name="connsiteY2" fmla="*/ 9107 h 1055587"/>
              <a:gd name="connsiteX3" fmla="*/ 80 w 1270080"/>
              <a:gd name="connsiteY3" fmla="*/ 527267 h 1055587"/>
              <a:gd name="connsiteX4" fmla="*/ 406480 w 1270080"/>
              <a:gd name="connsiteY4" fmla="*/ 1055587 h 1055587"/>
              <a:gd name="connsiteX5" fmla="*/ 863680 w 1270080"/>
              <a:gd name="connsiteY5" fmla="*/ 862547 h 1055587"/>
              <a:gd name="connsiteX6" fmla="*/ 1270080 w 1270080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112" h="1055587">
                <a:moveTo>
                  <a:pt x="1270112" y="506947"/>
                </a:moveTo>
                <a:lnTo>
                  <a:pt x="833232" y="151347"/>
                </a:lnTo>
                <a:cubicBezTo>
                  <a:pt x="688452" y="50594"/>
                  <a:pt x="577962" y="-27300"/>
                  <a:pt x="376032" y="9107"/>
                </a:cubicBezTo>
                <a:cubicBezTo>
                  <a:pt x="98325" y="132297"/>
                  <a:pt x="41599" y="308827"/>
                  <a:pt x="112" y="527267"/>
                </a:cubicBezTo>
                <a:cubicBezTo>
                  <a:pt x="-5391" y="764334"/>
                  <a:pt x="191035" y="997590"/>
                  <a:pt x="406512" y="1055587"/>
                </a:cubicBezTo>
                <a:cubicBezTo>
                  <a:pt x="616062" y="1044580"/>
                  <a:pt x="741792" y="957374"/>
                  <a:pt x="863712" y="862547"/>
                </a:cubicBezTo>
                <a:lnTo>
                  <a:pt x="1270112" y="506947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igura a mano libera 18"/>
          <p:cNvSpPr/>
          <p:nvPr/>
        </p:nvSpPr>
        <p:spPr>
          <a:xfrm>
            <a:off x="8315206" y="4892668"/>
            <a:ext cx="2028302" cy="1413510"/>
          </a:xfrm>
          <a:custGeom>
            <a:avLst/>
            <a:gdLst>
              <a:gd name="connsiteX0" fmla="*/ 1270000 w 1270000"/>
              <a:gd name="connsiteY0" fmla="*/ 497840 h 1046480"/>
              <a:gd name="connsiteX1" fmla="*/ 833120 w 1270000"/>
              <a:gd name="connsiteY1" fmla="*/ 142240 h 1046480"/>
              <a:gd name="connsiteX2" fmla="*/ 375920 w 1270000"/>
              <a:gd name="connsiteY2" fmla="*/ 0 h 1046480"/>
              <a:gd name="connsiteX3" fmla="*/ 0 w 1270000"/>
              <a:gd name="connsiteY3" fmla="*/ 518160 h 1046480"/>
              <a:gd name="connsiteX4" fmla="*/ 406400 w 1270000"/>
              <a:gd name="connsiteY4" fmla="*/ 1046480 h 1046480"/>
              <a:gd name="connsiteX5" fmla="*/ 863600 w 1270000"/>
              <a:gd name="connsiteY5" fmla="*/ 853440 h 1046480"/>
              <a:gd name="connsiteX6" fmla="*/ 1270000 w 1270000"/>
              <a:gd name="connsiteY6" fmla="*/ 497840 h 1046480"/>
              <a:gd name="connsiteX0" fmla="*/ 1270000 w 1270000"/>
              <a:gd name="connsiteY0" fmla="*/ 497840 h 1046480"/>
              <a:gd name="connsiteX1" fmla="*/ 833120 w 1270000"/>
              <a:gd name="connsiteY1" fmla="*/ 142240 h 1046480"/>
              <a:gd name="connsiteX2" fmla="*/ 375920 w 1270000"/>
              <a:gd name="connsiteY2" fmla="*/ 0 h 1046480"/>
              <a:gd name="connsiteX3" fmla="*/ 0 w 1270000"/>
              <a:gd name="connsiteY3" fmla="*/ 518160 h 1046480"/>
              <a:gd name="connsiteX4" fmla="*/ 406400 w 1270000"/>
              <a:gd name="connsiteY4" fmla="*/ 1046480 h 1046480"/>
              <a:gd name="connsiteX5" fmla="*/ 863600 w 1270000"/>
              <a:gd name="connsiteY5" fmla="*/ 853440 h 1046480"/>
              <a:gd name="connsiteX6" fmla="*/ 1270000 w 1270000"/>
              <a:gd name="connsiteY6" fmla="*/ 497840 h 1046480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00 w 1270000"/>
              <a:gd name="connsiteY0" fmla="*/ 506947 h 1055587"/>
              <a:gd name="connsiteX1" fmla="*/ 833120 w 1270000"/>
              <a:gd name="connsiteY1" fmla="*/ 151347 h 1055587"/>
              <a:gd name="connsiteX2" fmla="*/ 375920 w 1270000"/>
              <a:gd name="connsiteY2" fmla="*/ 9107 h 1055587"/>
              <a:gd name="connsiteX3" fmla="*/ 0 w 1270000"/>
              <a:gd name="connsiteY3" fmla="*/ 527267 h 1055587"/>
              <a:gd name="connsiteX4" fmla="*/ 406400 w 1270000"/>
              <a:gd name="connsiteY4" fmla="*/ 1055587 h 1055587"/>
              <a:gd name="connsiteX5" fmla="*/ 863600 w 1270000"/>
              <a:gd name="connsiteY5" fmla="*/ 862547 h 1055587"/>
              <a:gd name="connsiteX6" fmla="*/ 1270000 w 1270000"/>
              <a:gd name="connsiteY6" fmla="*/ 506947 h 1055587"/>
              <a:gd name="connsiteX0" fmla="*/ 1270080 w 1270080"/>
              <a:gd name="connsiteY0" fmla="*/ 506947 h 1055587"/>
              <a:gd name="connsiteX1" fmla="*/ 833200 w 1270080"/>
              <a:gd name="connsiteY1" fmla="*/ 151347 h 1055587"/>
              <a:gd name="connsiteX2" fmla="*/ 376000 w 1270080"/>
              <a:gd name="connsiteY2" fmla="*/ 9107 h 1055587"/>
              <a:gd name="connsiteX3" fmla="*/ 80 w 1270080"/>
              <a:gd name="connsiteY3" fmla="*/ 527267 h 1055587"/>
              <a:gd name="connsiteX4" fmla="*/ 406480 w 1270080"/>
              <a:gd name="connsiteY4" fmla="*/ 1055587 h 1055587"/>
              <a:gd name="connsiteX5" fmla="*/ 863680 w 1270080"/>
              <a:gd name="connsiteY5" fmla="*/ 862547 h 1055587"/>
              <a:gd name="connsiteX6" fmla="*/ 1270080 w 1270080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270112"/>
              <a:gd name="connsiteY0" fmla="*/ 506947 h 1055587"/>
              <a:gd name="connsiteX1" fmla="*/ 833232 w 1270112"/>
              <a:gd name="connsiteY1" fmla="*/ 151347 h 1055587"/>
              <a:gd name="connsiteX2" fmla="*/ 376032 w 1270112"/>
              <a:gd name="connsiteY2" fmla="*/ 9107 h 1055587"/>
              <a:gd name="connsiteX3" fmla="*/ 112 w 1270112"/>
              <a:gd name="connsiteY3" fmla="*/ 527267 h 1055587"/>
              <a:gd name="connsiteX4" fmla="*/ 406512 w 1270112"/>
              <a:gd name="connsiteY4" fmla="*/ 1055587 h 1055587"/>
              <a:gd name="connsiteX5" fmla="*/ 863712 w 1270112"/>
              <a:gd name="connsiteY5" fmla="*/ 862547 h 1055587"/>
              <a:gd name="connsiteX6" fmla="*/ 1270112 w 1270112"/>
              <a:gd name="connsiteY6" fmla="*/ 506947 h 1055587"/>
              <a:gd name="connsiteX0" fmla="*/ 1270112 w 1361552"/>
              <a:gd name="connsiteY0" fmla="*/ 506947 h 1055587"/>
              <a:gd name="connsiteX1" fmla="*/ 833232 w 1361552"/>
              <a:gd name="connsiteY1" fmla="*/ 151347 h 1055587"/>
              <a:gd name="connsiteX2" fmla="*/ 376032 w 1361552"/>
              <a:gd name="connsiteY2" fmla="*/ 9107 h 1055587"/>
              <a:gd name="connsiteX3" fmla="*/ 112 w 1361552"/>
              <a:gd name="connsiteY3" fmla="*/ 527267 h 1055587"/>
              <a:gd name="connsiteX4" fmla="*/ 406512 w 1361552"/>
              <a:gd name="connsiteY4" fmla="*/ 1055587 h 1055587"/>
              <a:gd name="connsiteX5" fmla="*/ 863712 w 1361552"/>
              <a:gd name="connsiteY5" fmla="*/ 862547 h 1055587"/>
              <a:gd name="connsiteX6" fmla="*/ 1361552 w 1361552"/>
              <a:gd name="connsiteY6" fmla="*/ 598387 h 1055587"/>
              <a:gd name="connsiteX0" fmla="*/ 1270112 w 2013062"/>
              <a:gd name="connsiteY0" fmla="*/ 666750 h 1215390"/>
              <a:gd name="connsiteX1" fmla="*/ 833232 w 2013062"/>
              <a:gd name="connsiteY1" fmla="*/ 311150 h 1215390"/>
              <a:gd name="connsiteX2" fmla="*/ 376032 w 2013062"/>
              <a:gd name="connsiteY2" fmla="*/ 168910 h 1215390"/>
              <a:gd name="connsiteX3" fmla="*/ 112 w 2013062"/>
              <a:gd name="connsiteY3" fmla="*/ 687070 h 1215390"/>
              <a:gd name="connsiteX4" fmla="*/ 406512 w 2013062"/>
              <a:gd name="connsiteY4" fmla="*/ 1215390 h 1215390"/>
              <a:gd name="connsiteX5" fmla="*/ 863712 w 2013062"/>
              <a:gd name="connsiteY5" fmla="*/ 1022350 h 1215390"/>
              <a:gd name="connsiteX6" fmla="*/ 2013062 w 2013062"/>
              <a:gd name="connsiteY6" fmla="*/ 0 h 1215390"/>
              <a:gd name="connsiteX0" fmla="*/ 2028302 w 2028302"/>
              <a:gd name="connsiteY0" fmla="*/ 1413510 h 1413510"/>
              <a:gd name="connsiteX1" fmla="*/ 833232 w 2028302"/>
              <a:gd name="connsiteY1" fmla="*/ 311150 h 1413510"/>
              <a:gd name="connsiteX2" fmla="*/ 376032 w 2028302"/>
              <a:gd name="connsiteY2" fmla="*/ 168910 h 1413510"/>
              <a:gd name="connsiteX3" fmla="*/ 112 w 2028302"/>
              <a:gd name="connsiteY3" fmla="*/ 687070 h 1413510"/>
              <a:gd name="connsiteX4" fmla="*/ 406512 w 2028302"/>
              <a:gd name="connsiteY4" fmla="*/ 1215390 h 1413510"/>
              <a:gd name="connsiteX5" fmla="*/ 863712 w 2028302"/>
              <a:gd name="connsiteY5" fmla="*/ 1022350 h 1413510"/>
              <a:gd name="connsiteX6" fmla="*/ 2013062 w 2028302"/>
              <a:gd name="connsiteY6" fmla="*/ 0 h 1413510"/>
              <a:gd name="connsiteX0" fmla="*/ 2028302 w 2028302"/>
              <a:gd name="connsiteY0" fmla="*/ 1413510 h 1413510"/>
              <a:gd name="connsiteX1" fmla="*/ 833232 w 2028302"/>
              <a:gd name="connsiteY1" fmla="*/ 311150 h 1413510"/>
              <a:gd name="connsiteX2" fmla="*/ 376032 w 2028302"/>
              <a:gd name="connsiteY2" fmla="*/ 168910 h 1413510"/>
              <a:gd name="connsiteX3" fmla="*/ 112 w 2028302"/>
              <a:gd name="connsiteY3" fmla="*/ 687070 h 1413510"/>
              <a:gd name="connsiteX4" fmla="*/ 406512 w 2028302"/>
              <a:gd name="connsiteY4" fmla="*/ 1215390 h 1413510"/>
              <a:gd name="connsiteX5" fmla="*/ 863712 w 2028302"/>
              <a:gd name="connsiteY5" fmla="*/ 1022350 h 1413510"/>
              <a:gd name="connsiteX6" fmla="*/ 2013062 w 2028302"/>
              <a:gd name="connsiteY6" fmla="*/ 0 h 1413510"/>
              <a:gd name="connsiteX0" fmla="*/ 2028302 w 2028302"/>
              <a:gd name="connsiteY0" fmla="*/ 1413510 h 1413510"/>
              <a:gd name="connsiteX1" fmla="*/ 833232 w 2028302"/>
              <a:gd name="connsiteY1" fmla="*/ 311150 h 1413510"/>
              <a:gd name="connsiteX2" fmla="*/ 376032 w 2028302"/>
              <a:gd name="connsiteY2" fmla="*/ 168910 h 1413510"/>
              <a:gd name="connsiteX3" fmla="*/ 112 w 2028302"/>
              <a:gd name="connsiteY3" fmla="*/ 687070 h 1413510"/>
              <a:gd name="connsiteX4" fmla="*/ 406512 w 2028302"/>
              <a:gd name="connsiteY4" fmla="*/ 1215390 h 1413510"/>
              <a:gd name="connsiteX5" fmla="*/ 863712 w 2028302"/>
              <a:gd name="connsiteY5" fmla="*/ 1022350 h 1413510"/>
              <a:gd name="connsiteX6" fmla="*/ 2013062 w 2028302"/>
              <a:gd name="connsiteY6" fmla="*/ 0 h 1413510"/>
              <a:gd name="connsiteX0" fmla="*/ 2028302 w 2028302"/>
              <a:gd name="connsiteY0" fmla="*/ 1413510 h 1413510"/>
              <a:gd name="connsiteX1" fmla="*/ 833232 w 2028302"/>
              <a:gd name="connsiteY1" fmla="*/ 311150 h 1413510"/>
              <a:gd name="connsiteX2" fmla="*/ 376032 w 2028302"/>
              <a:gd name="connsiteY2" fmla="*/ 168910 h 1413510"/>
              <a:gd name="connsiteX3" fmla="*/ 112 w 2028302"/>
              <a:gd name="connsiteY3" fmla="*/ 687070 h 1413510"/>
              <a:gd name="connsiteX4" fmla="*/ 406512 w 2028302"/>
              <a:gd name="connsiteY4" fmla="*/ 1215390 h 1413510"/>
              <a:gd name="connsiteX5" fmla="*/ 863712 w 2028302"/>
              <a:gd name="connsiteY5" fmla="*/ 1022350 h 1413510"/>
              <a:gd name="connsiteX6" fmla="*/ 2013062 w 2028302"/>
              <a:gd name="connsiteY6" fmla="*/ 0 h 141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8302" h="1413510">
                <a:moveTo>
                  <a:pt x="2028302" y="1413510"/>
                </a:moveTo>
                <a:cubicBezTo>
                  <a:pt x="1629945" y="1046057"/>
                  <a:pt x="1265879" y="632883"/>
                  <a:pt x="833232" y="311150"/>
                </a:cubicBezTo>
                <a:cubicBezTo>
                  <a:pt x="688452" y="210397"/>
                  <a:pt x="577962" y="132503"/>
                  <a:pt x="376032" y="168910"/>
                </a:cubicBezTo>
                <a:cubicBezTo>
                  <a:pt x="98325" y="292100"/>
                  <a:pt x="41599" y="468630"/>
                  <a:pt x="112" y="687070"/>
                </a:cubicBezTo>
                <a:cubicBezTo>
                  <a:pt x="-5391" y="924137"/>
                  <a:pt x="191035" y="1157393"/>
                  <a:pt x="406512" y="1215390"/>
                </a:cubicBezTo>
                <a:cubicBezTo>
                  <a:pt x="616062" y="1204383"/>
                  <a:pt x="741792" y="1117177"/>
                  <a:pt x="863712" y="1022350"/>
                </a:cubicBezTo>
                <a:cubicBezTo>
                  <a:pt x="1174439" y="770467"/>
                  <a:pt x="2013062" y="0"/>
                  <a:pt x="201306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Oggetto 26"/>
          <p:cNvGraphicFramePr>
            <a:graphicFrameLocks noChangeAspect="1"/>
          </p:cNvGraphicFramePr>
          <p:nvPr/>
        </p:nvGraphicFramePr>
        <p:xfrm>
          <a:off x="230110" y="3239470"/>
          <a:ext cx="46418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8" imgW="3936960" imgH="431640" progId="Equation.3">
                  <p:embed/>
                </p:oleObj>
              </mc:Choice>
              <mc:Fallback>
                <p:oleObj name="Equazione" r:id="rId8" imgW="3936960" imgH="431640" progId="Equation.3">
                  <p:embed/>
                  <p:pic>
                    <p:nvPicPr>
                      <p:cNvPr id="27" name="Oggetto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10" y="3239470"/>
                        <a:ext cx="46418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27"/>
          <p:cNvGraphicFramePr>
            <a:graphicFrameLocks noGrp="1" noChangeAspect="1"/>
          </p:cNvGraphicFramePr>
          <p:nvPr/>
        </p:nvGraphicFramePr>
        <p:xfrm>
          <a:off x="342823" y="5955683"/>
          <a:ext cx="332105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0" imgW="2882880" imgH="571320" progId="Equation.3">
                  <p:embed/>
                </p:oleObj>
              </mc:Choice>
              <mc:Fallback>
                <p:oleObj name="Equazione" r:id="rId10" imgW="2882880" imgH="571320" progId="Equation.3">
                  <p:embed/>
                  <p:pic>
                    <p:nvPicPr>
                      <p:cNvPr id="28" name="Oggetto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23" y="5955683"/>
                        <a:ext cx="3321050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ggetto 28"/>
          <p:cNvGraphicFramePr>
            <a:graphicFrameLocks noGrp="1" noChangeAspect="1"/>
          </p:cNvGraphicFramePr>
          <p:nvPr/>
        </p:nvGraphicFramePr>
        <p:xfrm>
          <a:off x="324484" y="5618544"/>
          <a:ext cx="1106684" cy="334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2" imgW="838080" imgH="253800" progId="Equation.3">
                  <p:embed/>
                </p:oleObj>
              </mc:Choice>
              <mc:Fallback>
                <p:oleObj name="Equazione" r:id="rId12" imgW="838080" imgH="253800" progId="Equation.3">
                  <p:embed/>
                  <p:pic>
                    <p:nvPicPr>
                      <p:cNvPr id="29" name="Oggetto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4" y="5618544"/>
                        <a:ext cx="1106684" cy="3347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Connettore 2 32"/>
          <p:cNvCxnSpPr/>
          <p:nvPr/>
        </p:nvCxnSpPr>
        <p:spPr>
          <a:xfrm>
            <a:off x="7850029" y="5052472"/>
            <a:ext cx="10274" cy="113675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 flipH="1">
            <a:off x="8302134" y="6304466"/>
            <a:ext cx="1296256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Oggetto 35"/>
          <p:cNvGraphicFramePr>
            <a:graphicFrameLocks noGrp="1" noChangeAspect="1"/>
          </p:cNvGraphicFramePr>
          <p:nvPr/>
        </p:nvGraphicFramePr>
        <p:xfrm>
          <a:off x="8629008" y="6314818"/>
          <a:ext cx="590550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4" imgW="482400" imgH="253800" progId="Equation.3">
                  <p:embed/>
                </p:oleObj>
              </mc:Choice>
              <mc:Fallback>
                <p:oleObj name="Equazione" r:id="rId14" imgW="482400" imgH="253800" progId="Equation.3">
                  <p:embed/>
                  <p:pic>
                    <p:nvPicPr>
                      <p:cNvPr id="36" name="Oggetto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9008" y="6314818"/>
                        <a:ext cx="590550" cy="309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ggetto 36"/>
          <p:cNvGraphicFramePr>
            <a:graphicFrameLocks noGrp="1" noChangeAspect="1"/>
          </p:cNvGraphicFramePr>
          <p:nvPr/>
        </p:nvGraphicFramePr>
        <p:xfrm>
          <a:off x="7200581" y="5442307"/>
          <a:ext cx="5413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6" imgW="469800" imgH="253800" progId="Equation.3">
                  <p:embed/>
                </p:oleObj>
              </mc:Choice>
              <mc:Fallback>
                <p:oleObj name="Equazione" r:id="rId16" imgW="469800" imgH="253800" progId="Equation.3">
                  <p:embed/>
                  <p:pic>
                    <p:nvPicPr>
                      <p:cNvPr id="37" name="Oggetto 3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581" y="5442307"/>
                        <a:ext cx="541337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Connettore 2 38"/>
          <p:cNvCxnSpPr/>
          <p:nvPr/>
        </p:nvCxnSpPr>
        <p:spPr>
          <a:xfrm>
            <a:off x="8302135" y="4720022"/>
            <a:ext cx="437393" cy="8119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7340948" y="4227624"/>
            <a:ext cx="1557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Small amplitude oscillations</a:t>
            </a:r>
          </a:p>
        </p:txBody>
      </p:sp>
      <p:cxnSp>
        <p:nvCxnSpPr>
          <p:cNvPr id="30" name="Connettore 2 29"/>
          <p:cNvCxnSpPr/>
          <p:nvPr/>
        </p:nvCxnSpPr>
        <p:spPr>
          <a:xfrm flipV="1">
            <a:off x="7860304" y="5833462"/>
            <a:ext cx="768705" cy="4813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7083069" y="6240400"/>
            <a:ext cx="1142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bucket</a:t>
            </a:r>
          </a:p>
        </p:txBody>
      </p:sp>
      <p:graphicFrame>
        <p:nvGraphicFramePr>
          <p:cNvPr id="43" name="Oggetto 42"/>
          <p:cNvGraphicFramePr>
            <a:graphicFrameLocks noChangeAspect="1"/>
          </p:cNvGraphicFramePr>
          <p:nvPr/>
        </p:nvGraphicFramePr>
        <p:xfrm>
          <a:off x="8970963" y="1665288"/>
          <a:ext cx="376237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8" imgW="279360" imgH="253800" progId="Equation.3">
                  <p:embed/>
                </p:oleObj>
              </mc:Choice>
              <mc:Fallback>
                <p:oleObj name="Equazione" r:id="rId18" imgW="279360" imgH="253800" progId="Equation.3">
                  <p:embed/>
                  <p:pic>
                    <p:nvPicPr>
                      <p:cNvPr id="43" name="Oggetto 42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970963" y="1665288"/>
                        <a:ext cx="376237" cy="344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50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9" grpId="0" animBg="1"/>
      <p:bldP spid="40" grpId="0"/>
      <p:bldP spid="40" grpId="1"/>
      <p:bldP spid="3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792000" y="-19074"/>
            <a:ext cx="4240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10: </a:t>
            </a:r>
            <a:r>
              <a:rPr lang="en-US" sz="32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SOLUTION</a:t>
            </a:r>
            <a:endParaRPr lang="en-US" sz="3200" b="1" dirty="0"/>
          </a:p>
        </p:txBody>
      </p:sp>
      <p:sp>
        <p:nvSpPr>
          <p:cNvPr id="6" name="Rettangolo 5"/>
          <p:cNvSpPr/>
          <p:nvPr/>
        </p:nvSpPr>
        <p:spPr>
          <a:xfrm>
            <a:off x="0" y="837000"/>
            <a:ext cx="2664000" cy="66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=(W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)/E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=1.0107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β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sqrt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(1-1/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^2)=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0.1449</a:t>
            </a:r>
            <a:endParaRPr lang="en-GB" dirty="0"/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617417"/>
              </p:ext>
            </p:extLst>
          </p:nvPr>
        </p:nvGraphicFramePr>
        <p:xfrm>
          <a:off x="0" y="1989000"/>
          <a:ext cx="6771429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3759200" imgH="596900" progId="Equation.3">
                  <p:embed/>
                </p:oleObj>
              </mc:Choice>
              <mc:Fallback>
                <p:oleObj name="Equazione" r:id="rId2" imgW="3759200" imgH="596900" progId="Equation.3">
                  <p:embed/>
                  <p:pic>
                    <p:nvPicPr>
                      <p:cNvPr id="8" name="Ogget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89000"/>
                        <a:ext cx="6771429" cy="108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ttangolo 8"/>
          <p:cNvSpPr/>
          <p:nvPr/>
        </p:nvSpPr>
        <p:spPr>
          <a:xfrm>
            <a:off x="-50333" y="3789000"/>
            <a:ext cx="276550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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w=10.362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MeV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54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A39C29-0944-CAEF-BC46-8C567D72212D}"/>
              </a:ext>
            </a:extLst>
          </p:cNvPr>
          <p:cNvSpPr txBox="1"/>
          <p:nvPr/>
        </p:nvSpPr>
        <p:spPr>
          <a:xfrm>
            <a:off x="0" y="7047"/>
            <a:ext cx="12192000" cy="2060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600" b="1" kern="100" cap="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Exercise 11: low energy electrons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 electron beam generated by a DC gun at 40 keV is directly accelerated by a TW structure. Calculate the minimum accelerating field needed to capture the beam, assuming an operating frequency of 6 GHz and a final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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equal to 1.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the accelerating field is twice the minimum accelerating field, what is the final phase (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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with respect to the accelerating field of a particle injected at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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=-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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/2?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23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3888156" y="1626025"/>
          <a:ext cx="44831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4089240" imgH="393480" progId="Equation.3">
                  <p:embed/>
                </p:oleObj>
              </mc:Choice>
              <mc:Fallback>
                <p:oleObj name="Equazione" r:id="rId3" imgW="4089240" imgH="393480" progId="Equation.3">
                  <p:embed/>
                  <p:pic>
                    <p:nvPicPr>
                      <p:cNvPr id="1536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8156" y="1626025"/>
                        <a:ext cx="4483100" cy="434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CasellaDiTesto 57"/>
          <p:cNvSpPr txBox="1"/>
          <p:nvPr/>
        </p:nvSpPr>
        <p:spPr>
          <a:xfrm>
            <a:off x="0" y="-9949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LONGITUDINAL DYNAMICS OF LOW ENERGY ELECTRONS: PHASE SPLIPPAGE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0900" y="985709"/>
            <a:ext cx="2919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The </a:t>
            </a:r>
            <a:r>
              <a:rPr lang="en-US" sz="1400" b="1" dirty="0"/>
              <a:t>accelerating field </a:t>
            </a:r>
            <a:r>
              <a:rPr lang="en-US" sz="1400" dirty="0"/>
              <a:t>of a TW structure can be expressed by</a:t>
            </a: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/>
        </p:nvGraphicFramePr>
        <p:xfrm>
          <a:off x="465917" y="1621424"/>
          <a:ext cx="189547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1536480" imgH="495000" progId="Equation.3">
                  <p:embed/>
                </p:oleObj>
              </mc:Choice>
              <mc:Fallback>
                <p:oleObj name="Equazione" r:id="rId5" imgW="1536480" imgH="495000" progId="Equation.3">
                  <p:embed/>
                  <p:pic>
                    <p:nvPicPr>
                      <p:cNvPr id="4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917" y="1621424"/>
                        <a:ext cx="189547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ccia a destra 4"/>
          <p:cNvSpPr/>
          <p:nvPr/>
        </p:nvSpPr>
        <p:spPr>
          <a:xfrm>
            <a:off x="3068751" y="1320944"/>
            <a:ext cx="700868" cy="320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asellaDiTesto 58"/>
          <p:cNvSpPr txBox="1"/>
          <p:nvPr/>
        </p:nvSpPr>
        <p:spPr>
          <a:xfrm>
            <a:off x="3811537" y="1056242"/>
            <a:ext cx="446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The </a:t>
            </a:r>
            <a:r>
              <a:rPr lang="en-US" sz="1400" b="1" dirty="0"/>
              <a:t>equation of motion of a particle with a position z at time t accelerated by the TW </a:t>
            </a:r>
            <a:r>
              <a:rPr lang="en-US" sz="1400" dirty="0"/>
              <a:t>is then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5815142" y="1996650"/>
            <a:ext cx="2279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It is useful to find which is the relation between </a:t>
            </a:r>
            <a:r>
              <a:rPr lang="en-US" sz="1400" dirty="0">
                <a:sym typeface="Symbol"/>
              </a:rPr>
              <a:t> and  from an initial condition (in) to a final one (fin)</a:t>
            </a:r>
            <a:endParaRPr lang="en-US" sz="1400" dirty="0"/>
          </a:p>
        </p:txBody>
      </p:sp>
      <p:graphicFrame>
        <p:nvGraphicFramePr>
          <p:cNvPr id="82" name="Oggetto 81"/>
          <p:cNvGraphicFramePr>
            <a:graphicFrameLocks noChangeAspect="1"/>
          </p:cNvGraphicFramePr>
          <p:nvPr/>
        </p:nvGraphicFramePr>
        <p:xfrm>
          <a:off x="283690" y="2468772"/>
          <a:ext cx="4246970" cy="756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3022560" imgH="533160" progId="Equation.3">
                  <p:embed/>
                </p:oleObj>
              </mc:Choice>
              <mc:Fallback>
                <p:oleObj name="Equazione" r:id="rId7" imgW="3022560" imgH="533160" progId="Equation.3">
                  <p:embed/>
                  <p:pic>
                    <p:nvPicPr>
                      <p:cNvPr id="82" name="Oggetto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690" y="2468772"/>
                        <a:ext cx="4246970" cy="756508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CasellaDiTesto 99"/>
          <p:cNvSpPr txBox="1"/>
          <p:nvPr/>
        </p:nvSpPr>
        <p:spPr>
          <a:xfrm>
            <a:off x="465917" y="3917600"/>
            <a:ext cx="4630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Suppose that the particle reach asymptotically the value </a:t>
            </a:r>
            <a:r>
              <a:rPr lang="en-US" sz="1400" i="1" dirty="0">
                <a:sym typeface="Symbol"/>
              </a:rPr>
              <a:t></a:t>
            </a:r>
            <a:r>
              <a:rPr lang="en-US" sz="1400" i="1" baseline="-25000" dirty="0">
                <a:sym typeface="Symbol"/>
              </a:rPr>
              <a:t>fin</a:t>
            </a:r>
            <a:r>
              <a:rPr lang="en-US" sz="1400" dirty="0">
                <a:sym typeface="Symbol"/>
              </a:rPr>
              <a:t>=1</a:t>
            </a:r>
            <a:r>
              <a:rPr lang="en-US" sz="1400" dirty="0"/>
              <a:t> we have:</a:t>
            </a:r>
          </a:p>
        </p:txBody>
      </p:sp>
      <p:graphicFrame>
        <p:nvGraphicFramePr>
          <p:cNvPr id="84" name="Oggetto 83"/>
          <p:cNvGraphicFramePr>
            <a:graphicFrameLocks noChangeAspect="1"/>
          </p:cNvGraphicFramePr>
          <p:nvPr/>
        </p:nvGraphicFramePr>
        <p:xfrm>
          <a:off x="6372226" y="3489325"/>
          <a:ext cx="3451225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2197080" imgH="482400" progId="Equation.3">
                  <p:embed/>
                </p:oleObj>
              </mc:Choice>
              <mc:Fallback>
                <p:oleObj name="Equazione" r:id="rId9" imgW="2197080" imgH="482400" progId="Equation.3">
                  <p:embed/>
                  <p:pic>
                    <p:nvPicPr>
                      <p:cNvPr id="84" name="Oggetto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6" y="3489325"/>
                        <a:ext cx="3451225" cy="76358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Freccia a destra 101"/>
          <p:cNvSpPr/>
          <p:nvPr/>
        </p:nvSpPr>
        <p:spPr>
          <a:xfrm>
            <a:off x="5164271" y="3782299"/>
            <a:ext cx="1098345" cy="320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8" name="Oggetto 87"/>
          <p:cNvGraphicFramePr>
            <a:graphicFrameLocks noChangeAspect="1"/>
          </p:cNvGraphicFramePr>
          <p:nvPr/>
        </p:nvGraphicFramePr>
        <p:xfrm>
          <a:off x="2660715" y="5156027"/>
          <a:ext cx="1840555" cy="273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1638000" imgH="241200" progId="Equation.3">
                  <p:embed/>
                </p:oleObj>
              </mc:Choice>
              <mc:Fallback>
                <p:oleObj name="Equazione" r:id="rId11" imgW="1638000" imgH="241200" progId="Equation.3">
                  <p:embed/>
                  <p:pic>
                    <p:nvPicPr>
                      <p:cNvPr id="88" name="Oggetto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715" y="5156027"/>
                        <a:ext cx="1840555" cy="27395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0" name="Connettore 2 89"/>
          <p:cNvCxnSpPr/>
          <p:nvPr/>
        </p:nvCxnSpPr>
        <p:spPr>
          <a:xfrm flipV="1">
            <a:off x="1101262" y="5958540"/>
            <a:ext cx="3231155" cy="122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/>
          <p:cNvCxnSpPr/>
          <p:nvPr/>
        </p:nvCxnSpPr>
        <p:spPr>
          <a:xfrm flipH="1" flipV="1">
            <a:off x="1953492" y="4990842"/>
            <a:ext cx="14309" cy="15953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>
            <a:off x="4129376" y="602495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endParaRPr lang="en-US" dirty="0"/>
          </a:p>
        </p:txBody>
      </p:sp>
      <p:sp>
        <p:nvSpPr>
          <p:cNvPr id="97" name="Figura a mano libera 96"/>
          <p:cNvSpPr/>
          <p:nvPr/>
        </p:nvSpPr>
        <p:spPr>
          <a:xfrm>
            <a:off x="1446142" y="5142291"/>
            <a:ext cx="713232" cy="480971"/>
          </a:xfrm>
          <a:custGeom>
            <a:avLst/>
            <a:gdLst>
              <a:gd name="connsiteX0" fmla="*/ 0 w 713232"/>
              <a:gd name="connsiteY0" fmla="*/ 480971 h 480971"/>
              <a:gd name="connsiteX1" fmla="*/ 365760 w 713232"/>
              <a:gd name="connsiteY1" fmla="*/ 23771 h 480971"/>
              <a:gd name="connsiteX2" fmla="*/ 713232 w 713232"/>
              <a:gd name="connsiteY2" fmla="*/ 106067 h 48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3232" h="480971">
                <a:moveTo>
                  <a:pt x="0" y="480971"/>
                </a:moveTo>
                <a:cubicBezTo>
                  <a:pt x="123444" y="283613"/>
                  <a:pt x="246888" y="86255"/>
                  <a:pt x="365760" y="23771"/>
                </a:cubicBezTo>
                <a:cubicBezTo>
                  <a:pt x="484632" y="-38713"/>
                  <a:pt x="598932" y="33677"/>
                  <a:pt x="713232" y="106067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CasellaDiTesto 100"/>
          <p:cNvSpPr txBox="1"/>
          <p:nvPr/>
        </p:nvSpPr>
        <p:spPr>
          <a:xfrm>
            <a:off x="1148829" y="4846763"/>
            <a:ext cx="49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baseline="-250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1391758" y="5991038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in</a:t>
            </a:r>
            <a:endParaRPr lang="en-US" baseline="-25000" dirty="0"/>
          </a:p>
        </p:txBody>
      </p:sp>
      <p:sp>
        <p:nvSpPr>
          <p:cNvPr id="94" name="Figura a mano libera 93"/>
          <p:cNvSpPr/>
          <p:nvPr/>
        </p:nvSpPr>
        <p:spPr>
          <a:xfrm flipH="1">
            <a:off x="1397935" y="5301485"/>
            <a:ext cx="2520350" cy="1241731"/>
          </a:xfrm>
          <a:custGeom>
            <a:avLst/>
            <a:gdLst>
              <a:gd name="connsiteX0" fmla="*/ 0 w 2002536"/>
              <a:gd name="connsiteY0" fmla="*/ 663146 h 1241731"/>
              <a:gd name="connsiteX1" fmla="*/ 658368 w 2002536"/>
              <a:gd name="connsiteY1" fmla="*/ 1220930 h 1241731"/>
              <a:gd name="connsiteX2" fmla="*/ 1472184 w 2002536"/>
              <a:gd name="connsiteY2" fmla="*/ 13922 h 1241731"/>
              <a:gd name="connsiteX3" fmla="*/ 2002536 w 2002536"/>
              <a:gd name="connsiteY3" fmla="*/ 672290 h 124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536" h="1241731">
                <a:moveTo>
                  <a:pt x="0" y="663146"/>
                </a:moveTo>
                <a:cubicBezTo>
                  <a:pt x="206502" y="996140"/>
                  <a:pt x="413004" y="1329134"/>
                  <a:pt x="658368" y="1220930"/>
                </a:cubicBezTo>
                <a:cubicBezTo>
                  <a:pt x="903732" y="1112726"/>
                  <a:pt x="1248156" y="105362"/>
                  <a:pt x="1472184" y="13922"/>
                </a:cubicBezTo>
                <a:cubicBezTo>
                  <a:pt x="1696212" y="-77518"/>
                  <a:pt x="1849374" y="297386"/>
                  <a:pt x="2002536" y="67229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e 94"/>
          <p:cNvSpPr/>
          <p:nvPr/>
        </p:nvSpPr>
        <p:spPr>
          <a:xfrm flipH="1">
            <a:off x="1477500" y="5647328"/>
            <a:ext cx="118536" cy="141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e 33"/>
          <p:cNvSpPr/>
          <p:nvPr/>
        </p:nvSpPr>
        <p:spPr>
          <a:xfrm flipH="1">
            <a:off x="2125590" y="5313616"/>
            <a:ext cx="118536" cy="141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sellaDiTesto 34"/>
          <p:cNvSpPr txBox="1"/>
          <p:nvPr/>
        </p:nvSpPr>
        <p:spPr>
          <a:xfrm>
            <a:off x="2028096" y="5958541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fin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fin</a:t>
            </a:r>
            <a:r>
              <a:rPr lang="en-US" dirty="0">
                <a:sym typeface="Symbol"/>
              </a:rPr>
              <a:t>=1</a:t>
            </a:r>
            <a:endParaRPr lang="en-US" dirty="0"/>
          </a:p>
        </p:txBody>
      </p:sp>
      <p:cxnSp>
        <p:nvCxnSpPr>
          <p:cNvPr id="9" name="Connettore 1 8"/>
          <p:cNvCxnSpPr>
            <a:endCxn id="95" idx="4"/>
          </p:cNvCxnSpPr>
          <p:nvPr/>
        </p:nvCxnSpPr>
        <p:spPr>
          <a:xfrm flipV="1">
            <a:off x="1536768" y="5788498"/>
            <a:ext cx="0" cy="17004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>
            <a:endCxn id="34" idx="4"/>
          </p:cNvCxnSpPr>
          <p:nvPr/>
        </p:nvCxnSpPr>
        <p:spPr>
          <a:xfrm flipH="1" flipV="1">
            <a:off x="2184858" y="5454787"/>
            <a:ext cx="4342" cy="51444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ccia a destra 38"/>
          <p:cNvSpPr/>
          <p:nvPr/>
        </p:nvSpPr>
        <p:spPr>
          <a:xfrm rot="5400000">
            <a:off x="2319616" y="3355778"/>
            <a:ext cx="555228" cy="3801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Connettore 2 40"/>
          <p:cNvCxnSpPr/>
          <p:nvPr/>
        </p:nvCxnSpPr>
        <p:spPr>
          <a:xfrm>
            <a:off x="6249179" y="5997919"/>
            <a:ext cx="317846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 flipV="1">
            <a:off x="6243470" y="4789671"/>
            <a:ext cx="1" cy="12082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9173726" y="562033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grpSp>
        <p:nvGrpSpPr>
          <p:cNvPr id="47" name="Gruppo 46"/>
          <p:cNvGrpSpPr/>
          <p:nvPr/>
        </p:nvGrpSpPr>
        <p:grpSpPr>
          <a:xfrm>
            <a:off x="6135456" y="4903653"/>
            <a:ext cx="2814099" cy="1921886"/>
            <a:chOff x="4103935" y="3943709"/>
            <a:chExt cx="2814099" cy="2685473"/>
          </a:xfrm>
        </p:grpSpPr>
        <p:grpSp>
          <p:nvGrpSpPr>
            <p:cNvPr id="48" name="Gruppo 47"/>
            <p:cNvGrpSpPr/>
            <p:nvPr/>
          </p:nvGrpSpPr>
          <p:grpSpPr>
            <a:xfrm>
              <a:off x="4103935" y="3943709"/>
              <a:ext cx="2706084" cy="2685473"/>
              <a:chOff x="4103935" y="3943709"/>
              <a:chExt cx="2706084" cy="2685473"/>
            </a:xfrm>
          </p:grpSpPr>
          <p:sp>
            <p:nvSpPr>
              <p:cNvPr id="50" name="Figura a mano libera 49"/>
              <p:cNvSpPr/>
              <p:nvPr/>
            </p:nvSpPr>
            <p:spPr>
              <a:xfrm>
                <a:off x="4211950" y="3943709"/>
                <a:ext cx="2598069" cy="2685473"/>
              </a:xfrm>
              <a:custGeom>
                <a:avLst/>
                <a:gdLst>
                  <a:gd name="connsiteX0" fmla="*/ 0 w 3484345"/>
                  <a:gd name="connsiteY0" fmla="*/ 1430033 h 2743588"/>
                  <a:gd name="connsiteX1" fmla="*/ 914400 w 3484345"/>
                  <a:gd name="connsiteY1" fmla="*/ 34370 h 2743588"/>
                  <a:gd name="connsiteX2" fmla="*/ 2406316 w 3484345"/>
                  <a:gd name="connsiteY2" fmla="*/ 2700568 h 2743588"/>
                  <a:gd name="connsiteX3" fmla="*/ 3484345 w 3484345"/>
                  <a:gd name="connsiteY3" fmla="*/ 1430033 h 2743588"/>
                  <a:gd name="connsiteX0" fmla="*/ 0 w 3484345"/>
                  <a:gd name="connsiteY0" fmla="*/ 1395776 h 2709331"/>
                  <a:gd name="connsiteX1" fmla="*/ 914400 w 3484345"/>
                  <a:gd name="connsiteY1" fmla="*/ 113 h 2709331"/>
                  <a:gd name="connsiteX2" fmla="*/ 2406316 w 3484345"/>
                  <a:gd name="connsiteY2" fmla="*/ 2666311 h 2709331"/>
                  <a:gd name="connsiteX3" fmla="*/ 3484345 w 3484345"/>
                  <a:gd name="connsiteY3" fmla="*/ 1395776 h 2709331"/>
                  <a:gd name="connsiteX0" fmla="*/ 0 w 3484345"/>
                  <a:gd name="connsiteY0" fmla="*/ 1395663 h 2709218"/>
                  <a:gd name="connsiteX1" fmla="*/ 914400 w 3484345"/>
                  <a:gd name="connsiteY1" fmla="*/ 0 h 2709218"/>
                  <a:gd name="connsiteX2" fmla="*/ 2406316 w 3484345"/>
                  <a:gd name="connsiteY2" fmla="*/ 2666198 h 2709218"/>
                  <a:gd name="connsiteX3" fmla="*/ 3484345 w 3484345"/>
                  <a:gd name="connsiteY3" fmla="*/ 1395663 h 2709218"/>
                  <a:gd name="connsiteX0" fmla="*/ 0 w 3484345"/>
                  <a:gd name="connsiteY0" fmla="*/ 1395663 h 2709218"/>
                  <a:gd name="connsiteX1" fmla="*/ 914400 w 3484345"/>
                  <a:gd name="connsiteY1" fmla="*/ 0 h 2709218"/>
                  <a:gd name="connsiteX2" fmla="*/ 2406316 w 3484345"/>
                  <a:gd name="connsiteY2" fmla="*/ 2666198 h 2709218"/>
                  <a:gd name="connsiteX3" fmla="*/ 3484345 w 3484345"/>
                  <a:gd name="connsiteY3" fmla="*/ 1395663 h 2709218"/>
                  <a:gd name="connsiteX0" fmla="*/ 0 w 3484345"/>
                  <a:gd name="connsiteY0" fmla="*/ 1395663 h 2709218"/>
                  <a:gd name="connsiteX1" fmla="*/ 914400 w 3484345"/>
                  <a:gd name="connsiteY1" fmla="*/ 0 h 2709218"/>
                  <a:gd name="connsiteX2" fmla="*/ 2406316 w 3484345"/>
                  <a:gd name="connsiteY2" fmla="*/ 2666198 h 2709218"/>
                  <a:gd name="connsiteX3" fmla="*/ 3484345 w 3484345"/>
                  <a:gd name="connsiteY3" fmla="*/ 1395663 h 2709218"/>
                  <a:gd name="connsiteX0" fmla="*/ 0 w 3484345"/>
                  <a:gd name="connsiteY0" fmla="*/ 1395663 h 2666201"/>
                  <a:gd name="connsiteX1" fmla="*/ 914400 w 3484345"/>
                  <a:gd name="connsiteY1" fmla="*/ 0 h 2666201"/>
                  <a:gd name="connsiteX2" fmla="*/ 2406316 w 3484345"/>
                  <a:gd name="connsiteY2" fmla="*/ 2666198 h 2666201"/>
                  <a:gd name="connsiteX3" fmla="*/ 3484345 w 3484345"/>
                  <a:gd name="connsiteY3" fmla="*/ 1395663 h 2666201"/>
                  <a:gd name="connsiteX0" fmla="*/ 0 w 3484345"/>
                  <a:gd name="connsiteY0" fmla="*/ 1395663 h 2666201"/>
                  <a:gd name="connsiteX1" fmla="*/ 914400 w 3484345"/>
                  <a:gd name="connsiteY1" fmla="*/ 0 h 2666201"/>
                  <a:gd name="connsiteX2" fmla="*/ 2406316 w 3484345"/>
                  <a:gd name="connsiteY2" fmla="*/ 2666198 h 2666201"/>
                  <a:gd name="connsiteX3" fmla="*/ 3484345 w 3484345"/>
                  <a:gd name="connsiteY3" fmla="*/ 1395663 h 2666201"/>
                  <a:gd name="connsiteX0" fmla="*/ 0 w 3484345"/>
                  <a:gd name="connsiteY0" fmla="*/ 1430772 h 2710935"/>
                  <a:gd name="connsiteX1" fmla="*/ 914400 w 3484345"/>
                  <a:gd name="connsiteY1" fmla="*/ 35109 h 2710935"/>
                  <a:gd name="connsiteX2" fmla="*/ 2483769 w 3484345"/>
                  <a:gd name="connsiteY2" fmla="*/ 2710932 h 2710935"/>
                  <a:gd name="connsiteX3" fmla="*/ 3484345 w 3484345"/>
                  <a:gd name="connsiteY3" fmla="*/ 1430772 h 2710935"/>
                  <a:gd name="connsiteX0" fmla="*/ 0 w 3484345"/>
                  <a:gd name="connsiteY0" fmla="*/ 1395667 h 2675830"/>
                  <a:gd name="connsiteX1" fmla="*/ 914400 w 3484345"/>
                  <a:gd name="connsiteY1" fmla="*/ 4 h 2675830"/>
                  <a:gd name="connsiteX2" fmla="*/ 2483769 w 3484345"/>
                  <a:gd name="connsiteY2" fmla="*/ 2675827 h 2675830"/>
                  <a:gd name="connsiteX3" fmla="*/ 3484345 w 3484345"/>
                  <a:gd name="connsiteY3" fmla="*/ 1395667 h 2675830"/>
                  <a:gd name="connsiteX0" fmla="*/ 0 w 3484345"/>
                  <a:gd name="connsiteY0" fmla="*/ 1414916 h 2738206"/>
                  <a:gd name="connsiteX1" fmla="*/ 862766 w 3484345"/>
                  <a:gd name="connsiteY1" fmla="*/ 3 h 2738206"/>
                  <a:gd name="connsiteX2" fmla="*/ 2483769 w 3484345"/>
                  <a:gd name="connsiteY2" fmla="*/ 2695076 h 2738206"/>
                  <a:gd name="connsiteX3" fmla="*/ 3484345 w 3484345"/>
                  <a:gd name="connsiteY3" fmla="*/ 1414916 h 2738206"/>
                  <a:gd name="connsiteX0" fmla="*/ 0 w 3484345"/>
                  <a:gd name="connsiteY0" fmla="*/ 1405291 h 2728121"/>
                  <a:gd name="connsiteX1" fmla="*/ 862766 w 3484345"/>
                  <a:gd name="connsiteY1" fmla="*/ 4 h 2728121"/>
                  <a:gd name="connsiteX2" fmla="*/ 2483769 w 3484345"/>
                  <a:gd name="connsiteY2" fmla="*/ 2685451 h 2728121"/>
                  <a:gd name="connsiteX3" fmla="*/ 3484345 w 3484345"/>
                  <a:gd name="connsiteY3" fmla="*/ 1405291 h 2728121"/>
                  <a:gd name="connsiteX0" fmla="*/ 0 w 3484345"/>
                  <a:gd name="connsiteY0" fmla="*/ 1405291 h 2685462"/>
                  <a:gd name="connsiteX1" fmla="*/ 862766 w 3484345"/>
                  <a:gd name="connsiteY1" fmla="*/ 4 h 2685462"/>
                  <a:gd name="connsiteX2" fmla="*/ 2483769 w 3484345"/>
                  <a:gd name="connsiteY2" fmla="*/ 2685451 h 2685462"/>
                  <a:gd name="connsiteX3" fmla="*/ 3484345 w 3484345"/>
                  <a:gd name="connsiteY3" fmla="*/ 1405291 h 2685462"/>
                  <a:gd name="connsiteX0" fmla="*/ 0 w 3484345"/>
                  <a:gd name="connsiteY0" fmla="*/ 1405291 h 2685522"/>
                  <a:gd name="connsiteX1" fmla="*/ 862766 w 3484345"/>
                  <a:gd name="connsiteY1" fmla="*/ 4 h 2685522"/>
                  <a:gd name="connsiteX2" fmla="*/ 2483769 w 3484345"/>
                  <a:gd name="connsiteY2" fmla="*/ 2685451 h 2685522"/>
                  <a:gd name="connsiteX3" fmla="*/ 3484345 w 3484345"/>
                  <a:gd name="connsiteY3" fmla="*/ 1405291 h 2685522"/>
                  <a:gd name="connsiteX0" fmla="*/ 0 w 3484345"/>
                  <a:gd name="connsiteY0" fmla="*/ 1405291 h 2685465"/>
                  <a:gd name="connsiteX1" fmla="*/ 862766 w 3484345"/>
                  <a:gd name="connsiteY1" fmla="*/ 4 h 2685465"/>
                  <a:gd name="connsiteX2" fmla="*/ 2483769 w 3484345"/>
                  <a:gd name="connsiteY2" fmla="*/ 2685451 h 2685465"/>
                  <a:gd name="connsiteX3" fmla="*/ 3484345 w 3484345"/>
                  <a:gd name="connsiteY3" fmla="*/ 1405291 h 2685465"/>
                  <a:gd name="connsiteX0" fmla="*/ 0 w 3484345"/>
                  <a:gd name="connsiteY0" fmla="*/ 1405291 h 2685462"/>
                  <a:gd name="connsiteX1" fmla="*/ 862766 w 3484345"/>
                  <a:gd name="connsiteY1" fmla="*/ 4 h 2685462"/>
                  <a:gd name="connsiteX2" fmla="*/ 2483769 w 3484345"/>
                  <a:gd name="connsiteY2" fmla="*/ 2685451 h 2685462"/>
                  <a:gd name="connsiteX3" fmla="*/ 3484345 w 3484345"/>
                  <a:gd name="connsiteY3" fmla="*/ 1405291 h 2685462"/>
                  <a:gd name="connsiteX0" fmla="*/ 0 w 3484345"/>
                  <a:gd name="connsiteY0" fmla="*/ 1405441 h 2685612"/>
                  <a:gd name="connsiteX1" fmla="*/ 862766 w 3484345"/>
                  <a:gd name="connsiteY1" fmla="*/ 154 h 2685612"/>
                  <a:gd name="connsiteX2" fmla="*/ 2483769 w 3484345"/>
                  <a:gd name="connsiteY2" fmla="*/ 2685601 h 2685612"/>
                  <a:gd name="connsiteX3" fmla="*/ 3484345 w 3484345"/>
                  <a:gd name="connsiteY3" fmla="*/ 1405441 h 2685612"/>
                  <a:gd name="connsiteX0" fmla="*/ 0 w 3484345"/>
                  <a:gd name="connsiteY0" fmla="*/ 1405305 h 2685476"/>
                  <a:gd name="connsiteX1" fmla="*/ 862766 w 3484345"/>
                  <a:gd name="connsiteY1" fmla="*/ 18 h 2685476"/>
                  <a:gd name="connsiteX2" fmla="*/ 2483769 w 3484345"/>
                  <a:gd name="connsiteY2" fmla="*/ 2685465 h 2685476"/>
                  <a:gd name="connsiteX3" fmla="*/ 3484345 w 3484345"/>
                  <a:gd name="connsiteY3" fmla="*/ 1405305 h 2685476"/>
                  <a:gd name="connsiteX0" fmla="*/ 0 w 3484345"/>
                  <a:gd name="connsiteY0" fmla="*/ 1405302 h 2685473"/>
                  <a:gd name="connsiteX1" fmla="*/ 862766 w 3484345"/>
                  <a:gd name="connsiteY1" fmla="*/ 15 h 2685473"/>
                  <a:gd name="connsiteX2" fmla="*/ 2483769 w 3484345"/>
                  <a:gd name="connsiteY2" fmla="*/ 2685462 h 2685473"/>
                  <a:gd name="connsiteX3" fmla="*/ 3484345 w 3484345"/>
                  <a:gd name="connsiteY3" fmla="*/ 1405302 h 2685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84345" h="2685473">
                    <a:moveTo>
                      <a:pt x="0" y="1405302"/>
                    </a:moveTo>
                    <a:cubicBezTo>
                      <a:pt x="308308" y="591967"/>
                      <a:pt x="489951" y="-3393"/>
                      <a:pt x="862766" y="15"/>
                    </a:cubicBezTo>
                    <a:cubicBezTo>
                      <a:pt x="1235581" y="3423"/>
                      <a:pt x="2072655" y="2691879"/>
                      <a:pt x="2483769" y="2685462"/>
                    </a:cubicBezTo>
                    <a:cubicBezTo>
                      <a:pt x="2894883" y="2679045"/>
                      <a:pt x="3069132" y="2147249"/>
                      <a:pt x="3484345" y="1405302"/>
                    </a:cubicBezTo>
                  </a:path>
                </a:pathLst>
              </a:cu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Connettore 1 4"/>
              <p:cNvCxnSpPr>
                <a:stCxn id="50" idx="0"/>
              </p:cNvCxnSpPr>
              <p:nvPr/>
            </p:nvCxnSpPr>
            <p:spPr>
              <a:xfrm flipH="1">
                <a:off x="4103935" y="5349011"/>
                <a:ext cx="108015" cy="411551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Connettore 1 31"/>
            <p:cNvCxnSpPr/>
            <p:nvPr/>
          </p:nvCxnSpPr>
          <p:spPr>
            <a:xfrm flipH="1">
              <a:off x="6810020" y="4972092"/>
              <a:ext cx="108014" cy="411551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vale 51"/>
          <p:cNvSpPr/>
          <p:nvPr/>
        </p:nvSpPr>
        <p:spPr>
          <a:xfrm>
            <a:off x="7179600" y="5390959"/>
            <a:ext cx="216030" cy="21603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asellaDiTesto 63"/>
          <p:cNvSpPr txBox="1"/>
          <p:nvPr/>
        </p:nvSpPr>
        <p:spPr>
          <a:xfrm>
            <a:off x="5662245" y="4657725"/>
            <a:ext cx="49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baseline="-25000" dirty="0"/>
          </a:p>
        </p:txBody>
      </p:sp>
      <p:sp>
        <p:nvSpPr>
          <p:cNvPr id="2" name="Parentesi graffa chiusa 1"/>
          <p:cNvSpPr/>
          <p:nvPr/>
        </p:nvSpPr>
        <p:spPr>
          <a:xfrm rot="16200000">
            <a:off x="8413504" y="2111729"/>
            <a:ext cx="320437" cy="2676556"/>
          </a:xfrm>
          <a:prstGeom prst="rightBrace">
            <a:avLst>
              <a:gd name="adj1" fmla="val 8333"/>
              <a:gd name="adj2" fmla="val 4933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6288150" y="2997001"/>
            <a:ext cx="4249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Should</a:t>
            </a:r>
            <a:r>
              <a:rPr lang="it-IT" sz="1400" dirty="0"/>
              <a:t> be in the </a:t>
            </a:r>
            <a:r>
              <a:rPr lang="it-IT" sz="1400" dirty="0" err="1"/>
              <a:t>interval</a:t>
            </a:r>
            <a:r>
              <a:rPr lang="it-IT" sz="1400" dirty="0"/>
              <a:t> [-1,1] to </a:t>
            </a:r>
            <a:r>
              <a:rPr lang="it-IT" sz="1400" dirty="0" err="1"/>
              <a:t>have</a:t>
            </a:r>
            <a:r>
              <a:rPr lang="it-IT" sz="1400" dirty="0"/>
              <a:t> a </a:t>
            </a:r>
            <a:r>
              <a:rPr lang="it-IT" sz="1400" dirty="0" err="1"/>
              <a:t>solution</a:t>
            </a:r>
            <a:r>
              <a:rPr lang="it-IT" sz="1400" dirty="0"/>
              <a:t> for </a:t>
            </a:r>
            <a:r>
              <a:rPr lang="it-IT" sz="1400" dirty="0">
                <a:sym typeface="Symbol" panose="05050102010706020507" pitchFamily="18" charset="2"/>
              </a:rPr>
              <a:t></a:t>
            </a:r>
            <a:r>
              <a:rPr lang="it-IT" sz="1400" baseline="-25000" dirty="0">
                <a:sym typeface="Symbol" panose="05050102010706020507" pitchFamily="18" charset="2"/>
              </a:rPr>
              <a:t>fin</a:t>
            </a:r>
            <a:endParaRPr lang="it-IT" sz="1400" baseline="-25000" dirty="0"/>
          </a:p>
        </p:txBody>
      </p:sp>
      <p:sp>
        <p:nvSpPr>
          <p:cNvPr id="40" name="Parentesi graffa chiusa 39"/>
          <p:cNvSpPr/>
          <p:nvPr/>
        </p:nvSpPr>
        <p:spPr>
          <a:xfrm rot="16200000" flipH="1">
            <a:off x="8784856" y="3446842"/>
            <a:ext cx="306442" cy="1753080"/>
          </a:xfrm>
          <a:prstGeom prst="rightBrace">
            <a:avLst>
              <a:gd name="adj1" fmla="val 8333"/>
              <a:gd name="adj2" fmla="val 7503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9072307" y="4421414"/>
            <a:ext cx="1632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This</a:t>
            </a:r>
            <a:r>
              <a:rPr lang="it-IT" sz="1400" dirty="0"/>
              <a:t> </a:t>
            </a:r>
            <a:r>
              <a:rPr lang="it-IT" sz="1400" dirty="0" err="1"/>
              <a:t>quantity</a:t>
            </a:r>
            <a:r>
              <a:rPr lang="it-IT" sz="1400" dirty="0"/>
              <a:t> </a:t>
            </a:r>
            <a:r>
              <a:rPr lang="it-IT" sz="1400" dirty="0" err="1"/>
              <a:t>is</a:t>
            </a:r>
            <a:r>
              <a:rPr lang="it-IT" sz="1400" dirty="0"/>
              <a:t> &gt;0</a:t>
            </a:r>
          </a:p>
        </p:txBody>
      </p:sp>
      <p:sp>
        <p:nvSpPr>
          <p:cNvPr id="46" name="Parentesi graffa chiusa 45"/>
          <p:cNvSpPr/>
          <p:nvPr/>
        </p:nvSpPr>
        <p:spPr>
          <a:xfrm rot="16200000" flipH="1">
            <a:off x="7393260" y="3879441"/>
            <a:ext cx="306442" cy="583856"/>
          </a:xfrm>
          <a:prstGeom prst="rightBrace">
            <a:avLst>
              <a:gd name="adj1" fmla="val 8333"/>
              <a:gd name="adj2" fmla="val 5100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2"/>
          <p:cNvSpPr txBox="1"/>
          <p:nvPr/>
        </p:nvSpPr>
        <p:spPr>
          <a:xfrm>
            <a:off x="5270680" y="4294931"/>
            <a:ext cx="334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i="1" dirty="0"/>
              <a:t>This limits the possible injection phases (i.e. the phase of the electrons that is possible to capture)</a:t>
            </a:r>
          </a:p>
        </p:txBody>
      </p:sp>
      <p:sp>
        <p:nvSpPr>
          <p:cNvPr id="10" name="Freccia angolare in su 9"/>
          <p:cNvSpPr/>
          <p:nvPr/>
        </p:nvSpPr>
        <p:spPr>
          <a:xfrm rot="5400000" flipV="1">
            <a:off x="4700151" y="1970295"/>
            <a:ext cx="1063703" cy="1151999"/>
          </a:xfrm>
          <a:prstGeom prst="bentUpArrow">
            <a:avLst>
              <a:gd name="adj1" fmla="val 12358"/>
              <a:gd name="adj2" fmla="val 1741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CasellaDiTesto 54"/>
          <p:cNvSpPr txBox="1"/>
          <p:nvPr/>
        </p:nvSpPr>
        <p:spPr>
          <a:xfrm>
            <a:off x="2698455" y="4768022"/>
            <a:ext cx="1707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We always have that</a:t>
            </a:r>
          </a:p>
        </p:txBody>
      </p:sp>
      <p:pic>
        <p:nvPicPr>
          <p:cNvPr id="54" name="Immagine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0" r="29054"/>
          <a:stretch/>
        </p:blipFill>
        <p:spPr>
          <a:xfrm>
            <a:off x="8555595" y="515963"/>
            <a:ext cx="3636405" cy="24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2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18091 -3.33333E-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0.14184 -0.08287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091 3.7037E-6 L 0.29914 3.7037E-6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-0.08287 L 0.2599 -0.08287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80" grpId="0"/>
      <p:bldP spid="100" grpId="0"/>
      <p:bldP spid="102" grpId="0" animBg="1"/>
      <p:bldP spid="93" grpId="0"/>
      <p:bldP spid="97" grpId="0" animBg="1"/>
      <p:bldP spid="101" grpId="0"/>
      <p:bldP spid="33" grpId="0"/>
      <p:bldP spid="94" grpId="0" animBg="1"/>
      <p:bldP spid="95" grpId="0" animBg="1"/>
      <p:bldP spid="34" grpId="0" animBg="1"/>
      <p:bldP spid="35" grpId="0"/>
      <p:bldP spid="39" grpId="0" animBg="1"/>
      <p:bldP spid="44" grpId="0"/>
      <p:bldP spid="52" grpId="0" animBg="1"/>
      <p:bldP spid="52" grpId="1" animBg="1"/>
      <p:bldP spid="52" grpId="2" animBg="1"/>
      <p:bldP spid="64" grpId="0"/>
      <p:bldP spid="2" grpId="0" animBg="1"/>
      <p:bldP spid="6" grpId="0"/>
      <p:bldP spid="40" grpId="0" animBg="1"/>
      <p:bldP spid="45" grpId="0"/>
      <p:bldP spid="46" grpId="0" animBg="1"/>
      <p:bldP spid="53" grpId="0"/>
      <p:bldP spid="10" grpId="0" animBg="1"/>
      <p:bldP spid="5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998C56D-72C5-6BB7-31D0-618B6AA2B3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398992"/>
              </p:ext>
            </p:extLst>
          </p:nvPr>
        </p:nvGraphicFramePr>
        <p:xfrm>
          <a:off x="9282896" y="862315"/>
          <a:ext cx="2592729" cy="791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586811" imgH="482391" progId="Equation.3">
                  <p:embed/>
                </p:oleObj>
              </mc:Choice>
              <mc:Fallback>
                <p:oleObj r:id="rId2" imgW="1586811" imgH="48239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2896" y="862315"/>
                        <a:ext cx="2592729" cy="7917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6B33798-7738-62E6-CCB5-164DC4D07D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014529"/>
              </p:ext>
            </p:extLst>
          </p:nvPr>
        </p:nvGraphicFramePr>
        <p:xfrm>
          <a:off x="0" y="3194250"/>
          <a:ext cx="2892327" cy="532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447172" imgH="266584" progId="Equation.3">
                  <p:embed/>
                </p:oleObj>
              </mc:Choice>
              <mc:Fallback>
                <p:oleObj r:id="rId4" imgW="1447172" imgH="266584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94250"/>
                        <a:ext cx="2892327" cy="5327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5B7B0ED-95D0-AF06-CF3D-C81FE79BEB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314666"/>
              </p:ext>
            </p:extLst>
          </p:nvPr>
        </p:nvGraphicFramePr>
        <p:xfrm>
          <a:off x="207494" y="4608432"/>
          <a:ext cx="8137853" cy="166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4927600" imgH="990600" progId="Equation.3">
                  <p:embed/>
                </p:oleObj>
              </mc:Choice>
              <mc:Fallback>
                <p:oleObj r:id="rId6" imgW="4927600" imgH="990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94" y="4608432"/>
                        <a:ext cx="8137853" cy="1664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C143523-2626-CF30-A03A-5157D68D4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B5DCD4-928C-3642-DB8F-6FD75F1EA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6680"/>
            <a:ext cx="761614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=c/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</a:t>
            </a:r>
            <a:r>
              <a:rPr kumimoji="0" lang="it-IT" altLang="en-US" sz="1600" b="0" i="0" u="none" strike="noStrike" cap="none" normalizeH="0" baseline="-3000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RF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=0.05 m, E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=0.51 MeV and 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can be 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calculated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follows: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=(W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+E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0_e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)/E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0_e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=1.078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sqrt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(1-1/</a:t>
            </a:r>
            <a:r>
              <a:rPr kumimoji="0" lang="it-IT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^2)=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0.374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substituting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we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it-IT" altLang="en-US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obtain</a:t>
            </a:r>
            <a:r>
              <a:rPr kumimoji="0" lang="it-IT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409D25-7117-953D-DBA7-C6CC5BF08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4708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it-IT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final</a:t>
            </a:r>
            <a:r>
              <a:rPr kumimoji="0" lang="it-IT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it-IT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</a:t>
            </a:r>
            <a:r>
              <a:rPr kumimoji="0" lang="it-IT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it-IT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kumimoji="0" lang="it-IT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it-IT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kumimoji="0" lang="it-IT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by: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AAD55-7C10-1BA7-E1C7-F0633B724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14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asellaDiTesto 4">
            <a:extLst>
              <a:ext uri="{FF2B5EF4-FFF2-40B4-BE49-F238E27FC236}">
                <a16:creationId xmlns:a16="http://schemas.microsoft.com/office/drawing/2014/main" id="{4097ECCA-8608-2AE3-8B4D-E9EAE4B394A0}"/>
              </a:ext>
            </a:extLst>
          </p:cNvPr>
          <p:cNvSpPr txBox="1"/>
          <p:nvPr/>
        </p:nvSpPr>
        <p:spPr>
          <a:xfrm>
            <a:off x="3792000" y="-19074"/>
            <a:ext cx="4240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Symbol"/>
              </a:rPr>
              <a:t>EXERCISE 11: </a:t>
            </a:r>
            <a:r>
              <a:rPr lang="en-US" sz="32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SOLUTION</a:t>
            </a:r>
            <a:endParaRPr lang="en-US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ggetto 83">
                <a:extLst>
                  <a:ext uri="{FF2B5EF4-FFF2-40B4-BE49-F238E27FC236}">
                    <a16:creationId xmlns:a16="http://schemas.microsoft.com/office/drawing/2014/main" id="{AAE8BDC9-31AF-116D-EC25-25EE3FECFAB5}"/>
                  </a:ext>
                </a:extLst>
              </p:cNvPr>
              <p:cNvSpPr txBox="1"/>
              <p:nvPr/>
            </p:nvSpPr>
            <p:spPr bwMode="auto">
              <a:xfrm>
                <a:off x="98425" y="838199"/>
                <a:ext cx="3547599" cy="90957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𝑓𝑖𝑛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Oggetto 83">
                <a:extLst>
                  <a:ext uri="{FF2B5EF4-FFF2-40B4-BE49-F238E27FC236}">
                    <a16:creationId xmlns:a16="http://schemas.microsoft.com/office/drawing/2014/main" id="{AAE8BDC9-31AF-116D-EC25-25EE3FECF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425" y="838199"/>
                <a:ext cx="3547599" cy="9095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Oggetto 83">
                <a:extLst>
                  <a:ext uri="{FF2B5EF4-FFF2-40B4-BE49-F238E27FC236}">
                    <a16:creationId xmlns:a16="http://schemas.microsoft.com/office/drawing/2014/main" id="{CDF69BE5-B58C-4C8C-87B7-85B1B0C60849}"/>
                  </a:ext>
                </a:extLst>
              </p:cNvPr>
              <p:cNvSpPr txBox="1"/>
              <p:nvPr/>
            </p:nvSpPr>
            <p:spPr bwMode="auto">
              <a:xfrm>
                <a:off x="4209367" y="793830"/>
                <a:ext cx="4228577" cy="90957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𝑓𝑖𝑛</m:t>
                                  </m:r>
                                </m:sub>
                              </m:sSub>
                              <m:r>
                                <a:rPr lang="it-IT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Oggetto 83">
                <a:extLst>
                  <a:ext uri="{FF2B5EF4-FFF2-40B4-BE49-F238E27FC236}">
                    <a16:creationId xmlns:a16="http://schemas.microsoft.com/office/drawing/2014/main" id="{CDF69BE5-B58C-4C8C-87B7-85B1B0C60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9367" y="793830"/>
                <a:ext cx="4228577" cy="9095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594582-CC8E-EF20-A656-B88DD4C9ACAD}"/>
              </a:ext>
            </a:extLst>
          </p:cNvPr>
          <p:cNvSpPr/>
          <p:nvPr/>
        </p:nvSpPr>
        <p:spPr>
          <a:xfrm>
            <a:off x="3796496" y="1018572"/>
            <a:ext cx="335666" cy="5555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B1036B9-485B-F630-B6EE-8948C7E6865B}"/>
              </a:ext>
            </a:extLst>
          </p:cNvPr>
          <p:cNvSpPr/>
          <p:nvPr/>
        </p:nvSpPr>
        <p:spPr>
          <a:xfrm>
            <a:off x="8613493" y="962628"/>
            <a:ext cx="335666" cy="5555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ttore 2 89">
            <a:extLst>
              <a:ext uri="{FF2B5EF4-FFF2-40B4-BE49-F238E27FC236}">
                <a16:creationId xmlns:a16="http://schemas.microsoft.com/office/drawing/2014/main" id="{626581E0-E09A-837A-6FD5-EF555B20A158}"/>
              </a:ext>
            </a:extLst>
          </p:cNvPr>
          <p:cNvCxnSpPr/>
          <p:nvPr/>
        </p:nvCxnSpPr>
        <p:spPr>
          <a:xfrm flipV="1">
            <a:off x="8416461" y="2868100"/>
            <a:ext cx="3231155" cy="122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91">
            <a:extLst>
              <a:ext uri="{FF2B5EF4-FFF2-40B4-BE49-F238E27FC236}">
                <a16:creationId xmlns:a16="http://schemas.microsoft.com/office/drawing/2014/main" id="{B0317A5D-2A60-8B9A-C80B-16E4824960AA}"/>
              </a:ext>
            </a:extLst>
          </p:cNvPr>
          <p:cNvCxnSpPr/>
          <p:nvPr/>
        </p:nvCxnSpPr>
        <p:spPr>
          <a:xfrm flipH="1" flipV="1">
            <a:off x="9268691" y="1900402"/>
            <a:ext cx="14309" cy="15953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92">
            <a:extLst>
              <a:ext uri="{FF2B5EF4-FFF2-40B4-BE49-F238E27FC236}">
                <a16:creationId xmlns:a16="http://schemas.microsoft.com/office/drawing/2014/main" id="{1550DC48-F0A2-8966-8BDF-6D748F49C6AC}"/>
              </a:ext>
            </a:extLst>
          </p:cNvPr>
          <p:cNvSpPr txBox="1"/>
          <p:nvPr/>
        </p:nvSpPr>
        <p:spPr>
          <a:xfrm>
            <a:off x="11444575" y="293451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endParaRPr lang="en-US" dirty="0"/>
          </a:p>
        </p:txBody>
      </p:sp>
      <p:sp>
        <p:nvSpPr>
          <p:cNvPr id="20" name="Figura a mano libera 96">
            <a:extLst>
              <a:ext uri="{FF2B5EF4-FFF2-40B4-BE49-F238E27FC236}">
                <a16:creationId xmlns:a16="http://schemas.microsoft.com/office/drawing/2014/main" id="{BB19290B-EB56-9AD8-CAE6-66BBC9419914}"/>
              </a:ext>
            </a:extLst>
          </p:cNvPr>
          <p:cNvSpPr/>
          <p:nvPr/>
        </p:nvSpPr>
        <p:spPr>
          <a:xfrm>
            <a:off x="8761341" y="2051851"/>
            <a:ext cx="713232" cy="480971"/>
          </a:xfrm>
          <a:custGeom>
            <a:avLst/>
            <a:gdLst>
              <a:gd name="connsiteX0" fmla="*/ 0 w 713232"/>
              <a:gd name="connsiteY0" fmla="*/ 480971 h 480971"/>
              <a:gd name="connsiteX1" fmla="*/ 365760 w 713232"/>
              <a:gd name="connsiteY1" fmla="*/ 23771 h 480971"/>
              <a:gd name="connsiteX2" fmla="*/ 713232 w 713232"/>
              <a:gd name="connsiteY2" fmla="*/ 106067 h 48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3232" h="480971">
                <a:moveTo>
                  <a:pt x="0" y="480971"/>
                </a:moveTo>
                <a:cubicBezTo>
                  <a:pt x="123444" y="283613"/>
                  <a:pt x="246888" y="86255"/>
                  <a:pt x="365760" y="23771"/>
                </a:cubicBezTo>
                <a:cubicBezTo>
                  <a:pt x="484632" y="-38713"/>
                  <a:pt x="598932" y="33677"/>
                  <a:pt x="713232" y="106067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asellaDiTesto 100">
            <a:extLst>
              <a:ext uri="{FF2B5EF4-FFF2-40B4-BE49-F238E27FC236}">
                <a16:creationId xmlns:a16="http://schemas.microsoft.com/office/drawing/2014/main" id="{86D2854F-CFFD-621C-9A40-BA76AA7C3FC8}"/>
              </a:ext>
            </a:extLst>
          </p:cNvPr>
          <p:cNvSpPr txBox="1"/>
          <p:nvPr/>
        </p:nvSpPr>
        <p:spPr>
          <a:xfrm>
            <a:off x="8464028" y="1756323"/>
            <a:ext cx="49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baseline="-25000" dirty="0"/>
          </a:p>
        </p:txBody>
      </p:sp>
      <p:sp>
        <p:nvSpPr>
          <p:cNvPr id="22" name="CasellaDiTesto 32">
            <a:extLst>
              <a:ext uri="{FF2B5EF4-FFF2-40B4-BE49-F238E27FC236}">
                <a16:creationId xmlns:a16="http://schemas.microsoft.com/office/drawing/2014/main" id="{3C22C47A-DEAE-6FF8-2DAD-B8B8FA8E8AE8}"/>
              </a:ext>
            </a:extLst>
          </p:cNvPr>
          <p:cNvSpPr txBox="1"/>
          <p:nvPr/>
        </p:nvSpPr>
        <p:spPr>
          <a:xfrm>
            <a:off x="8521762" y="2970046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in</a:t>
            </a:r>
            <a:endParaRPr lang="en-US" baseline="-25000" dirty="0"/>
          </a:p>
        </p:txBody>
      </p:sp>
      <p:sp>
        <p:nvSpPr>
          <p:cNvPr id="23" name="Figura a mano libera 93">
            <a:extLst>
              <a:ext uri="{FF2B5EF4-FFF2-40B4-BE49-F238E27FC236}">
                <a16:creationId xmlns:a16="http://schemas.microsoft.com/office/drawing/2014/main" id="{5736EA91-CA68-CAB6-3B3C-0969302FB127}"/>
              </a:ext>
            </a:extLst>
          </p:cNvPr>
          <p:cNvSpPr/>
          <p:nvPr/>
        </p:nvSpPr>
        <p:spPr>
          <a:xfrm flipH="1">
            <a:off x="8713134" y="2211045"/>
            <a:ext cx="2520350" cy="1241731"/>
          </a:xfrm>
          <a:custGeom>
            <a:avLst/>
            <a:gdLst>
              <a:gd name="connsiteX0" fmla="*/ 0 w 2002536"/>
              <a:gd name="connsiteY0" fmla="*/ 663146 h 1241731"/>
              <a:gd name="connsiteX1" fmla="*/ 658368 w 2002536"/>
              <a:gd name="connsiteY1" fmla="*/ 1220930 h 1241731"/>
              <a:gd name="connsiteX2" fmla="*/ 1472184 w 2002536"/>
              <a:gd name="connsiteY2" fmla="*/ 13922 h 1241731"/>
              <a:gd name="connsiteX3" fmla="*/ 2002536 w 2002536"/>
              <a:gd name="connsiteY3" fmla="*/ 672290 h 124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536" h="1241731">
                <a:moveTo>
                  <a:pt x="0" y="663146"/>
                </a:moveTo>
                <a:cubicBezTo>
                  <a:pt x="206502" y="996140"/>
                  <a:pt x="413004" y="1329134"/>
                  <a:pt x="658368" y="1220930"/>
                </a:cubicBezTo>
                <a:cubicBezTo>
                  <a:pt x="903732" y="1112726"/>
                  <a:pt x="1248156" y="105362"/>
                  <a:pt x="1472184" y="13922"/>
                </a:cubicBezTo>
                <a:cubicBezTo>
                  <a:pt x="1696212" y="-77518"/>
                  <a:pt x="1849374" y="297386"/>
                  <a:pt x="2002536" y="67229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e 94">
            <a:extLst>
              <a:ext uri="{FF2B5EF4-FFF2-40B4-BE49-F238E27FC236}">
                <a16:creationId xmlns:a16="http://schemas.microsoft.com/office/drawing/2014/main" id="{8472B234-0E43-FE49-80CA-5A272AB6694A}"/>
              </a:ext>
            </a:extLst>
          </p:cNvPr>
          <p:cNvSpPr/>
          <p:nvPr/>
        </p:nvSpPr>
        <p:spPr>
          <a:xfrm flipH="1" flipV="1">
            <a:off x="8634714" y="2767507"/>
            <a:ext cx="172349" cy="1700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e 33">
            <a:extLst>
              <a:ext uri="{FF2B5EF4-FFF2-40B4-BE49-F238E27FC236}">
                <a16:creationId xmlns:a16="http://schemas.microsoft.com/office/drawing/2014/main" id="{55DE2A8B-9F49-E49B-463B-2B2D4DFC9DB8}"/>
              </a:ext>
            </a:extLst>
          </p:cNvPr>
          <p:cNvSpPr/>
          <p:nvPr/>
        </p:nvSpPr>
        <p:spPr>
          <a:xfrm flipH="1">
            <a:off x="9834328" y="2790335"/>
            <a:ext cx="200922" cy="1612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sellaDiTesto 34">
            <a:extLst>
              <a:ext uri="{FF2B5EF4-FFF2-40B4-BE49-F238E27FC236}">
                <a16:creationId xmlns:a16="http://schemas.microsoft.com/office/drawing/2014/main" id="{5874684A-1EA8-24AF-B637-E711F8950AB5}"/>
              </a:ext>
            </a:extLst>
          </p:cNvPr>
          <p:cNvSpPr txBox="1"/>
          <p:nvPr/>
        </p:nvSpPr>
        <p:spPr>
          <a:xfrm>
            <a:off x="9586363" y="3250065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fin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fin</a:t>
            </a:r>
            <a:r>
              <a:rPr lang="en-US" dirty="0">
                <a:sym typeface="Symbol"/>
              </a:rPr>
              <a:t>=1</a:t>
            </a:r>
            <a:endParaRPr lang="en-US" dirty="0"/>
          </a:p>
        </p:txBody>
      </p:sp>
      <p:cxnSp>
        <p:nvCxnSpPr>
          <p:cNvPr id="27" name="Connettore 1 8">
            <a:extLst>
              <a:ext uri="{FF2B5EF4-FFF2-40B4-BE49-F238E27FC236}">
                <a16:creationId xmlns:a16="http://schemas.microsoft.com/office/drawing/2014/main" id="{6C57B2BF-DF97-8092-BC78-F3A64676F79F}"/>
              </a:ext>
            </a:extLst>
          </p:cNvPr>
          <p:cNvCxnSpPr>
            <a:cxnSpLocks/>
            <a:endCxn id="24" idx="7"/>
          </p:cNvCxnSpPr>
          <p:nvPr/>
        </p:nvCxnSpPr>
        <p:spPr>
          <a:xfrm flipH="1" flipV="1">
            <a:off x="8659954" y="2912646"/>
            <a:ext cx="76267" cy="596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89">
            <a:extLst>
              <a:ext uri="{FF2B5EF4-FFF2-40B4-BE49-F238E27FC236}">
                <a16:creationId xmlns:a16="http://schemas.microsoft.com/office/drawing/2014/main" id="{59362DF8-CFEE-13AC-5D5F-A263FD47AD24}"/>
              </a:ext>
            </a:extLst>
          </p:cNvPr>
          <p:cNvCxnSpPr/>
          <p:nvPr/>
        </p:nvCxnSpPr>
        <p:spPr>
          <a:xfrm flipV="1">
            <a:off x="8522562" y="5590080"/>
            <a:ext cx="3231155" cy="122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91">
            <a:extLst>
              <a:ext uri="{FF2B5EF4-FFF2-40B4-BE49-F238E27FC236}">
                <a16:creationId xmlns:a16="http://schemas.microsoft.com/office/drawing/2014/main" id="{D67B5ECF-9EFC-4D1B-348E-9297EA0FE4F4}"/>
              </a:ext>
            </a:extLst>
          </p:cNvPr>
          <p:cNvCxnSpPr/>
          <p:nvPr/>
        </p:nvCxnSpPr>
        <p:spPr>
          <a:xfrm flipH="1" flipV="1">
            <a:off x="9374792" y="4622382"/>
            <a:ext cx="14309" cy="15953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92">
            <a:extLst>
              <a:ext uri="{FF2B5EF4-FFF2-40B4-BE49-F238E27FC236}">
                <a16:creationId xmlns:a16="http://schemas.microsoft.com/office/drawing/2014/main" id="{EEC32829-F860-6DF7-5287-4669F1C9FFE4}"/>
              </a:ext>
            </a:extLst>
          </p:cNvPr>
          <p:cNvSpPr txBox="1"/>
          <p:nvPr/>
        </p:nvSpPr>
        <p:spPr>
          <a:xfrm>
            <a:off x="11550676" y="56564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endParaRPr lang="en-US" dirty="0"/>
          </a:p>
        </p:txBody>
      </p:sp>
      <p:sp>
        <p:nvSpPr>
          <p:cNvPr id="35" name="Figura a mano libera 96">
            <a:extLst>
              <a:ext uri="{FF2B5EF4-FFF2-40B4-BE49-F238E27FC236}">
                <a16:creationId xmlns:a16="http://schemas.microsoft.com/office/drawing/2014/main" id="{6D1418F1-3787-068F-7DA7-1184D4F1D7B9}"/>
              </a:ext>
            </a:extLst>
          </p:cNvPr>
          <p:cNvSpPr/>
          <p:nvPr/>
        </p:nvSpPr>
        <p:spPr>
          <a:xfrm>
            <a:off x="8867442" y="4773831"/>
            <a:ext cx="713232" cy="480971"/>
          </a:xfrm>
          <a:custGeom>
            <a:avLst/>
            <a:gdLst>
              <a:gd name="connsiteX0" fmla="*/ 0 w 713232"/>
              <a:gd name="connsiteY0" fmla="*/ 480971 h 480971"/>
              <a:gd name="connsiteX1" fmla="*/ 365760 w 713232"/>
              <a:gd name="connsiteY1" fmla="*/ 23771 h 480971"/>
              <a:gd name="connsiteX2" fmla="*/ 713232 w 713232"/>
              <a:gd name="connsiteY2" fmla="*/ 106067 h 48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3232" h="480971">
                <a:moveTo>
                  <a:pt x="0" y="480971"/>
                </a:moveTo>
                <a:cubicBezTo>
                  <a:pt x="123444" y="283613"/>
                  <a:pt x="246888" y="86255"/>
                  <a:pt x="365760" y="23771"/>
                </a:cubicBezTo>
                <a:cubicBezTo>
                  <a:pt x="484632" y="-38713"/>
                  <a:pt x="598932" y="33677"/>
                  <a:pt x="713232" y="106067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sellaDiTesto 100">
            <a:extLst>
              <a:ext uri="{FF2B5EF4-FFF2-40B4-BE49-F238E27FC236}">
                <a16:creationId xmlns:a16="http://schemas.microsoft.com/office/drawing/2014/main" id="{CDD86357-BBE9-1FE9-F8CC-0C22FB7C2512}"/>
              </a:ext>
            </a:extLst>
          </p:cNvPr>
          <p:cNvSpPr txBox="1"/>
          <p:nvPr/>
        </p:nvSpPr>
        <p:spPr>
          <a:xfrm>
            <a:off x="8570129" y="4478303"/>
            <a:ext cx="49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baseline="-25000" dirty="0"/>
          </a:p>
        </p:txBody>
      </p:sp>
      <p:sp>
        <p:nvSpPr>
          <p:cNvPr id="37" name="CasellaDiTesto 32">
            <a:extLst>
              <a:ext uri="{FF2B5EF4-FFF2-40B4-BE49-F238E27FC236}">
                <a16:creationId xmlns:a16="http://schemas.microsoft.com/office/drawing/2014/main" id="{00185239-7351-42E7-1928-CB9116BB090B}"/>
              </a:ext>
            </a:extLst>
          </p:cNvPr>
          <p:cNvSpPr txBox="1"/>
          <p:nvPr/>
        </p:nvSpPr>
        <p:spPr>
          <a:xfrm>
            <a:off x="8627863" y="5692026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in</a:t>
            </a:r>
            <a:endParaRPr lang="en-US" baseline="-25000" dirty="0"/>
          </a:p>
        </p:txBody>
      </p:sp>
      <p:sp>
        <p:nvSpPr>
          <p:cNvPr id="38" name="Figura a mano libera 93">
            <a:extLst>
              <a:ext uri="{FF2B5EF4-FFF2-40B4-BE49-F238E27FC236}">
                <a16:creationId xmlns:a16="http://schemas.microsoft.com/office/drawing/2014/main" id="{B0A51E50-8CE1-1F55-1902-A496B1C4719A}"/>
              </a:ext>
            </a:extLst>
          </p:cNvPr>
          <p:cNvSpPr/>
          <p:nvPr/>
        </p:nvSpPr>
        <p:spPr>
          <a:xfrm flipH="1">
            <a:off x="8819235" y="4933025"/>
            <a:ext cx="2520350" cy="1241731"/>
          </a:xfrm>
          <a:custGeom>
            <a:avLst/>
            <a:gdLst>
              <a:gd name="connsiteX0" fmla="*/ 0 w 2002536"/>
              <a:gd name="connsiteY0" fmla="*/ 663146 h 1241731"/>
              <a:gd name="connsiteX1" fmla="*/ 658368 w 2002536"/>
              <a:gd name="connsiteY1" fmla="*/ 1220930 h 1241731"/>
              <a:gd name="connsiteX2" fmla="*/ 1472184 w 2002536"/>
              <a:gd name="connsiteY2" fmla="*/ 13922 h 1241731"/>
              <a:gd name="connsiteX3" fmla="*/ 2002536 w 2002536"/>
              <a:gd name="connsiteY3" fmla="*/ 672290 h 124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536" h="1241731">
                <a:moveTo>
                  <a:pt x="0" y="663146"/>
                </a:moveTo>
                <a:cubicBezTo>
                  <a:pt x="206502" y="996140"/>
                  <a:pt x="413004" y="1329134"/>
                  <a:pt x="658368" y="1220930"/>
                </a:cubicBezTo>
                <a:cubicBezTo>
                  <a:pt x="903732" y="1112726"/>
                  <a:pt x="1248156" y="105362"/>
                  <a:pt x="1472184" y="13922"/>
                </a:cubicBezTo>
                <a:cubicBezTo>
                  <a:pt x="1696212" y="-77518"/>
                  <a:pt x="1849374" y="297386"/>
                  <a:pt x="2002536" y="67229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e 94">
            <a:extLst>
              <a:ext uri="{FF2B5EF4-FFF2-40B4-BE49-F238E27FC236}">
                <a16:creationId xmlns:a16="http://schemas.microsoft.com/office/drawing/2014/main" id="{C414949B-CF13-9E7A-4E4E-0BA7D2B9A9BB}"/>
              </a:ext>
            </a:extLst>
          </p:cNvPr>
          <p:cNvSpPr/>
          <p:nvPr/>
        </p:nvSpPr>
        <p:spPr>
          <a:xfrm flipH="1" flipV="1">
            <a:off x="8740815" y="5489487"/>
            <a:ext cx="172349" cy="1700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e 33">
            <a:extLst>
              <a:ext uri="{FF2B5EF4-FFF2-40B4-BE49-F238E27FC236}">
                <a16:creationId xmlns:a16="http://schemas.microsoft.com/office/drawing/2014/main" id="{5F815473-8F57-A3F0-3A5A-57388597EFBE}"/>
              </a:ext>
            </a:extLst>
          </p:cNvPr>
          <p:cNvSpPr/>
          <p:nvPr/>
        </p:nvSpPr>
        <p:spPr>
          <a:xfrm flipH="1">
            <a:off x="9269097" y="4864133"/>
            <a:ext cx="200922" cy="1612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sellaDiTesto 34">
            <a:extLst>
              <a:ext uri="{FF2B5EF4-FFF2-40B4-BE49-F238E27FC236}">
                <a16:creationId xmlns:a16="http://schemas.microsoft.com/office/drawing/2014/main" id="{F6C78656-027E-8122-A30B-7E0F8A08A0B7}"/>
              </a:ext>
            </a:extLst>
          </p:cNvPr>
          <p:cNvSpPr txBox="1"/>
          <p:nvPr/>
        </p:nvSpPr>
        <p:spPr>
          <a:xfrm>
            <a:off x="9565142" y="4432612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/>
              </a:rPr>
              <a:t></a:t>
            </a:r>
            <a:r>
              <a:rPr lang="en-US" baseline="-25000" dirty="0">
                <a:sym typeface="Symbol"/>
              </a:rPr>
              <a:t>fin</a:t>
            </a:r>
          </a:p>
          <a:p>
            <a:r>
              <a:rPr lang="en-US" dirty="0">
                <a:sym typeface="Symbol"/>
              </a:rPr>
              <a:t></a:t>
            </a:r>
            <a:r>
              <a:rPr lang="en-US" baseline="-25000" dirty="0">
                <a:sym typeface="Symbol"/>
              </a:rPr>
              <a:t>fin</a:t>
            </a:r>
            <a:r>
              <a:rPr lang="en-US" dirty="0">
                <a:sym typeface="Symbol"/>
              </a:rPr>
              <a:t>=1</a:t>
            </a:r>
            <a:endParaRPr lang="en-US" dirty="0"/>
          </a:p>
        </p:txBody>
      </p:sp>
      <p:cxnSp>
        <p:nvCxnSpPr>
          <p:cNvPr id="42" name="Connettore 1 8">
            <a:extLst>
              <a:ext uri="{FF2B5EF4-FFF2-40B4-BE49-F238E27FC236}">
                <a16:creationId xmlns:a16="http://schemas.microsoft.com/office/drawing/2014/main" id="{A0739C14-3BF9-D0C9-0A7F-AD8B6899CB52}"/>
              </a:ext>
            </a:extLst>
          </p:cNvPr>
          <p:cNvCxnSpPr>
            <a:cxnSpLocks/>
            <a:endCxn id="39" idx="7"/>
          </p:cNvCxnSpPr>
          <p:nvPr/>
        </p:nvCxnSpPr>
        <p:spPr>
          <a:xfrm flipH="1" flipV="1">
            <a:off x="8766055" y="5634626"/>
            <a:ext cx="76267" cy="596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04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 animBg="1"/>
      <p:bldP spid="24" grpId="0" animBg="1"/>
      <p:bldP spid="25" grpId="0" animBg="1"/>
      <p:bldP spid="26" grpId="0"/>
      <p:bldP spid="34" grpId="0"/>
      <p:bldP spid="35" grpId="0" animBg="1"/>
      <p:bldP spid="36" grpId="0"/>
      <p:bldP spid="37" grpId="0"/>
      <p:bldP spid="38" grpId="0" animBg="1"/>
      <p:bldP spid="39" grpId="0" animBg="1"/>
      <p:bldP spid="40" grpId="0" animBg="1"/>
      <p:bldP spid="4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545"/>
            <a:ext cx="12192000" cy="222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DTL (</a:t>
            </a:r>
            <a:r>
              <a:rPr lang="en-US" dirty="0"/>
              <a:t>Alvarez structure) working at </a:t>
            </a:r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=300 MHz accelerate protons with an injection energy W</a:t>
            </a:r>
            <a:r>
              <a:rPr lang="en-US" baseline="-25000" dirty="0"/>
              <a:t>in</a:t>
            </a:r>
            <a:r>
              <a:rPr lang="en-US" dirty="0"/>
              <a:t>=4 MeV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permanent magnet quadrupoles are inside the drift tubes and the focusing system is equivalent to 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FODO lattice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as sketched below. The quadrupoles inside the drift tubes have a length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=5 cm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average accelerating field per cell is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=2 MV/m and the nominal synchronous phase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=-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/6, calculate, using the “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smooth approximation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approach, the quadrupole gradient (G) that is necessary to have, in the first cells, of the structure in order to achieve a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transverse phase advance per period (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equal to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supposing that the period of the FODO (L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is exactly twice the distance between two accelerating gaps.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241762" y="3102"/>
            <a:ext cx="77084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12: transverse beam dynamics</a:t>
            </a:r>
            <a:endParaRPr lang="en-GB" sz="3200" cap="all" dirty="0"/>
          </a:p>
        </p:txBody>
      </p:sp>
      <p:sp>
        <p:nvSpPr>
          <p:cNvPr id="2" name="Rettangolo 1"/>
          <p:cNvSpPr/>
          <p:nvPr/>
        </p:nvSpPr>
        <p:spPr>
          <a:xfrm>
            <a:off x="0" y="6124626"/>
            <a:ext cx="37920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proton rest energy m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=E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=938 MeV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velocity of light c=2.998e8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92413B7-4F27-937F-6579-B93E69F4A0D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000" y="3069000"/>
            <a:ext cx="5488605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89568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369" y="-25811"/>
            <a:ext cx="121632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/>
              <a:t>SMOOTH APPROXIMATION OF TRANSVERSE OSCILLATIONS</a:t>
            </a:r>
            <a:endParaRPr lang="en-US" sz="3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730" y="666793"/>
            <a:ext cx="7861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ym typeface="Symbol"/>
              </a:rPr>
              <a:t></a:t>
            </a:r>
            <a:r>
              <a:rPr lang="en-US" sz="1600" dirty="0"/>
              <a:t>In case of “</a:t>
            </a:r>
            <a:r>
              <a:rPr lang="en-US" sz="1600" b="1" dirty="0"/>
              <a:t>smooth approximation</a:t>
            </a:r>
            <a:r>
              <a:rPr lang="en-US" sz="1600" dirty="0"/>
              <a:t>” of the LINAC (we consider an average effect of the quadrupoles and RF) we obtain a simple harmonic motion along s of the type (</a:t>
            </a:r>
            <a:r>
              <a:rPr lang="en-US" sz="1600" dirty="0">
                <a:sym typeface="Symbol"/>
              </a:rPr>
              <a:t> is constant</a:t>
            </a:r>
            <a:r>
              <a:rPr lang="en-US" sz="1600" dirty="0"/>
              <a:t>): 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3878519" y="3939899"/>
          <a:ext cx="2358262" cy="330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1904760" imgH="266400" progId="Equation.3">
                  <p:embed/>
                </p:oleObj>
              </mc:Choice>
              <mc:Fallback>
                <p:oleObj name="Equazione" r:id="rId2" imgW="1904760" imgH="266400" progId="Equation.3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8519" y="3939899"/>
                        <a:ext cx="2358262" cy="330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/>
        </p:nvGraphicFramePr>
        <p:xfrm>
          <a:off x="8462963" y="2454275"/>
          <a:ext cx="36607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2400120" imgH="558720" progId="Equation.3">
                  <p:embed/>
                </p:oleObj>
              </mc:Choice>
              <mc:Fallback>
                <p:oleObj name="Equazione" r:id="rId4" imgW="2400120" imgH="558720" progId="Equation.3">
                  <p:embed/>
                  <p:pic>
                    <p:nvPicPr>
                      <p:cNvPr id="6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2963" y="2454275"/>
                        <a:ext cx="36607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ttore 2 15"/>
          <p:cNvCxnSpPr/>
          <p:nvPr/>
        </p:nvCxnSpPr>
        <p:spPr>
          <a:xfrm>
            <a:off x="8096575" y="2582368"/>
            <a:ext cx="335847" cy="2734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7500307" y="2017888"/>
            <a:ext cx="1864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Phase advance per unit length (</a:t>
            </a:r>
            <a:r>
              <a:rPr lang="en-US" sz="1600" dirty="0">
                <a:sym typeface="Symbol" panose="05050102010706020507" pitchFamily="18" charset="2"/>
              </a:rPr>
              <a:t>/</a:t>
            </a:r>
            <a:r>
              <a:rPr lang="en-US" sz="1600" dirty="0" err="1">
                <a:sym typeface="Symbol" panose="05050102010706020507" pitchFamily="18" charset="2"/>
              </a:rPr>
              <a:t>L</a:t>
            </a:r>
            <a:r>
              <a:rPr lang="en-US" sz="1600" baseline="-25000" dirty="0" err="1">
                <a:sym typeface="Symbol" panose="05050102010706020507" pitchFamily="18" charset="2"/>
              </a:rPr>
              <a:t>p</a:t>
            </a:r>
            <a:r>
              <a:rPr lang="en-US" sz="1600" dirty="0"/>
              <a:t>)</a:t>
            </a:r>
          </a:p>
        </p:txBody>
      </p:sp>
      <p:cxnSp>
        <p:nvCxnSpPr>
          <p:cNvPr id="24" name="Connettore 2 23"/>
          <p:cNvCxnSpPr/>
          <p:nvPr/>
        </p:nvCxnSpPr>
        <p:spPr>
          <a:xfrm flipV="1">
            <a:off x="9154503" y="3218956"/>
            <a:ext cx="502514" cy="2687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7301585" y="3234228"/>
            <a:ext cx="2149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Magnetic focusing elements (for a FODO)</a:t>
            </a:r>
          </a:p>
        </p:txBody>
      </p:sp>
      <p:cxnSp>
        <p:nvCxnSpPr>
          <p:cNvPr id="29" name="Connettore 2 28"/>
          <p:cNvCxnSpPr/>
          <p:nvPr/>
        </p:nvCxnSpPr>
        <p:spPr>
          <a:xfrm flipH="1" flipV="1">
            <a:off x="11135185" y="3229861"/>
            <a:ext cx="111732" cy="1802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10506522" y="3369742"/>
            <a:ext cx="15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RF defocusing term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0" y="4811801"/>
            <a:ext cx="10630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If we consider also the </a:t>
            </a:r>
            <a:r>
              <a:rPr lang="en-US" sz="1600" b="1" dirty="0"/>
              <a:t>Space Charge contribution </a:t>
            </a:r>
            <a:r>
              <a:rPr lang="en-US" sz="1600" dirty="0"/>
              <a:t>in the simple case of an </a:t>
            </a:r>
            <a:r>
              <a:rPr lang="en-US" sz="1600" b="1" dirty="0"/>
              <a:t>ellipsoidal beam </a:t>
            </a:r>
            <a:r>
              <a:rPr lang="en-US" sz="1600" dirty="0"/>
              <a:t>(linear space charges) we obtain:</a:t>
            </a:r>
          </a:p>
        </p:txBody>
      </p:sp>
      <p:graphicFrame>
        <p:nvGraphicFramePr>
          <p:cNvPr id="33" name="Oggetto 32"/>
          <p:cNvGraphicFramePr>
            <a:graphicFrameLocks noChangeAspect="1"/>
          </p:cNvGraphicFramePr>
          <p:nvPr/>
        </p:nvGraphicFramePr>
        <p:xfrm>
          <a:off x="1919288" y="5238750"/>
          <a:ext cx="524033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3606480" imgH="558720" progId="Equation.3">
                  <p:embed/>
                </p:oleObj>
              </mc:Choice>
              <mc:Fallback>
                <p:oleObj name="Equazione" r:id="rId6" imgW="3606480" imgH="558720" progId="Equation.3">
                  <p:embed/>
                  <p:pic>
                    <p:nvPicPr>
                      <p:cNvPr id="33" name="Oggetto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5238750"/>
                        <a:ext cx="5240337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19"/>
          <p:cNvSpPr txBox="1">
            <a:spLocks noChangeArrowheads="1"/>
          </p:cNvSpPr>
          <p:nvPr/>
        </p:nvSpPr>
        <p:spPr bwMode="auto">
          <a:xfrm>
            <a:off x="9611245" y="5449666"/>
            <a:ext cx="23448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200" dirty="0">
                <a:latin typeface="+mn-lt"/>
              </a:rPr>
              <a:t>I= average beam current (Q/T</a:t>
            </a:r>
            <a:r>
              <a:rPr lang="en-US" altLang="en-US" sz="1200" baseline="-25000" dirty="0">
                <a:latin typeface="+mn-lt"/>
              </a:rPr>
              <a:t>RF</a:t>
            </a:r>
            <a:r>
              <a:rPr lang="en-US" altLang="en-US" sz="1200" dirty="0">
                <a:latin typeface="+mn-lt"/>
              </a:rPr>
              <a:t>)</a:t>
            </a:r>
          </a:p>
          <a:p>
            <a:r>
              <a:rPr lang="en-US" altLang="en-US" sz="1200" dirty="0" err="1">
                <a:latin typeface="+mn-lt"/>
              </a:rPr>
              <a:t>r</a:t>
            </a:r>
            <a:r>
              <a:rPr lang="en-US" altLang="en-US" sz="1200" baseline="-25000" dirty="0" err="1">
                <a:latin typeface="+mn-lt"/>
              </a:rPr>
              <a:t>x,y,z</a:t>
            </a:r>
            <a:r>
              <a:rPr lang="en-US" altLang="en-US" sz="1200" dirty="0">
                <a:latin typeface="+mn-lt"/>
              </a:rPr>
              <a:t>=ellipsoid semi-axis</a:t>
            </a:r>
          </a:p>
          <a:p>
            <a:r>
              <a:rPr lang="en-US" altLang="en-US" sz="1200" dirty="0">
                <a:latin typeface="+mn-lt"/>
              </a:rPr>
              <a:t>f= form factor (0&lt;f&lt;1)</a:t>
            </a:r>
          </a:p>
          <a:p>
            <a:r>
              <a:rPr lang="en-US" altLang="en-US" sz="1200" dirty="0">
                <a:latin typeface="+mn-lt"/>
              </a:rPr>
              <a:t>Z</a:t>
            </a:r>
            <a:r>
              <a:rPr lang="en-US" altLang="en-US" sz="1200" baseline="-25000" dirty="0">
                <a:latin typeface="+mn-lt"/>
              </a:rPr>
              <a:t>0</a:t>
            </a:r>
            <a:r>
              <a:rPr lang="en-US" altLang="en-US" sz="1200" dirty="0">
                <a:latin typeface="+mn-lt"/>
              </a:rPr>
              <a:t>=free space impedance (377 </a:t>
            </a:r>
            <a:r>
              <a:rPr lang="el-GR" altLang="en-US" sz="1200" dirty="0">
                <a:latin typeface="+mn-lt"/>
              </a:rPr>
              <a:t>Ω</a:t>
            </a:r>
            <a:r>
              <a:rPr lang="fr-FR" altLang="en-US" sz="1200" dirty="0">
                <a:latin typeface="+mn-lt"/>
              </a:rPr>
              <a:t>)</a:t>
            </a:r>
            <a:endParaRPr lang="en-US" altLang="en-US" sz="1200" baseline="-25000" dirty="0">
              <a:latin typeface="+mn-lt"/>
            </a:endParaRPr>
          </a:p>
        </p:txBody>
      </p:sp>
      <p:cxnSp>
        <p:nvCxnSpPr>
          <p:cNvPr id="37" name="Connettore 2 36"/>
          <p:cNvCxnSpPr>
            <a:stCxn id="38" idx="1"/>
            <a:endCxn id="33" idx="3"/>
          </p:cNvCxnSpPr>
          <p:nvPr/>
        </p:nvCxnSpPr>
        <p:spPr>
          <a:xfrm flipH="1" flipV="1">
            <a:off x="7011493" y="5642330"/>
            <a:ext cx="725171" cy="1943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7736664" y="5652028"/>
            <a:ext cx="192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Space charge term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51493" y="6186454"/>
            <a:ext cx="6960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rgbClr val="FF0000"/>
                </a:solidFill>
              </a:rPr>
              <a:t>For </a:t>
            </a:r>
            <a:r>
              <a:rPr lang="en-US" sz="1400" dirty="0" err="1">
                <a:solidFill>
                  <a:srgbClr val="FF0000"/>
                </a:solidFill>
              </a:rPr>
              <a:t>ultrarelativistic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electrons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RF defocusing and space charge disappear</a:t>
            </a:r>
            <a:r>
              <a:rPr lang="en-US" sz="1400" dirty="0">
                <a:solidFill>
                  <a:srgbClr val="FF0000"/>
                </a:solidFill>
              </a:rPr>
              <a:t> and the external focusing is required to control the </a:t>
            </a:r>
            <a:r>
              <a:rPr lang="en-US" sz="1400" dirty="0" err="1">
                <a:solidFill>
                  <a:srgbClr val="FF0000"/>
                </a:solidFill>
              </a:rPr>
              <a:t>emittance</a:t>
            </a:r>
            <a:r>
              <a:rPr lang="en-US" sz="1400" dirty="0">
                <a:solidFill>
                  <a:srgbClr val="FF0000"/>
                </a:solidFill>
              </a:rPr>
              <a:t> and to stabilize the beam against instabilities.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9677613" y="1736829"/>
            <a:ext cx="236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/>
              <a:t>G=</a:t>
            </a:r>
            <a:r>
              <a:rPr lang="en-US" sz="1400" i="1" dirty="0"/>
              <a:t>quadrupole</a:t>
            </a:r>
            <a:r>
              <a:rPr lang="it-IT" sz="1400" i="1" dirty="0"/>
              <a:t> </a:t>
            </a:r>
            <a:r>
              <a:rPr lang="it-IT" sz="1400" i="1" dirty="0" err="1"/>
              <a:t>gradient</a:t>
            </a:r>
            <a:r>
              <a:rPr lang="it-IT" sz="1400" i="1" dirty="0"/>
              <a:t> [T/m] </a:t>
            </a:r>
          </a:p>
          <a:p>
            <a:r>
              <a:rPr lang="it-IT" sz="1400" i="1" dirty="0"/>
              <a:t>l=quadrupole </a:t>
            </a:r>
            <a:r>
              <a:rPr lang="en-US" sz="1400" i="1" dirty="0"/>
              <a:t>length</a:t>
            </a:r>
          </a:p>
        </p:txBody>
      </p:sp>
      <p:sp>
        <p:nvSpPr>
          <p:cNvPr id="3" name="Rettangolo 2"/>
          <p:cNvSpPr/>
          <p:nvPr/>
        </p:nvSpPr>
        <p:spPr>
          <a:xfrm>
            <a:off x="7387304" y="4057780"/>
            <a:ext cx="4664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Symbol" pitchFamily="18" charset="2"/>
              <a:buNone/>
            </a:pPr>
            <a:r>
              <a:rPr lang="en-US" sz="1400" b="1" dirty="0">
                <a:sym typeface="Symbol" pitchFamily="18" charset="2"/>
              </a:rPr>
              <a:t>NB</a:t>
            </a:r>
            <a:r>
              <a:rPr lang="en-US" sz="1400" dirty="0">
                <a:sym typeface="Symbol" pitchFamily="18" charset="2"/>
              </a:rPr>
              <a:t>: the RF defocusing term f sets a higher limit to the working frequency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8"/>
          <a:srcRect b="33653"/>
          <a:stretch/>
        </p:blipFill>
        <p:spPr>
          <a:xfrm>
            <a:off x="7861174" y="1047054"/>
            <a:ext cx="4087801" cy="716057"/>
          </a:xfrm>
          <a:prstGeom prst="rect">
            <a:avLst/>
          </a:prstGeom>
        </p:spPr>
      </p:pic>
      <p:cxnSp>
        <p:nvCxnSpPr>
          <p:cNvPr id="27" name="Connettore 2 26"/>
          <p:cNvCxnSpPr/>
          <p:nvPr/>
        </p:nvCxnSpPr>
        <p:spPr>
          <a:xfrm>
            <a:off x="8233054" y="992485"/>
            <a:ext cx="1997807" cy="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8993241" y="693941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L</a:t>
            </a:r>
            <a:r>
              <a:rPr lang="it-IT" sz="1400" baseline="-25000" dirty="0" err="1"/>
              <a:t>p</a:t>
            </a:r>
            <a:endParaRPr lang="it-IT" sz="1400" baseline="-25000" dirty="0"/>
          </a:p>
        </p:txBody>
      </p:sp>
      <p:cxnSp>
        <p:nvCxnSpPr>
          <p:cNvPr id="41" name="Connettore 2 40"/>
          <p:cNvCxnSpPr/>
          <p:nvPr/>
        </p:nvCxnSpPr>
        <p:spPr>
          <a:xfrm>
            <a:off x="8046667" y="1826644"/>
            <a:ext cx="372171" cy="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7861173" y="1672756"/>
            <a:ext cx="226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/>
              <a:t>l</a:t>
            </a:r>
            <a:endParaRPr lang="it-IT" sz="1400" i="1" baseline="-25000" dirty="0"/>
          </a:p>
        </p:txBody>
      </p:sp>
      <p:graphicFrame>
        <p:nvGraphicFramePr>
          <p:cNvPr id="43" name="Oggetto 42"/>
          <p:cNvGraphicFramePr>
            <a:graphicFrameLocks noChangeAspect="1"/>
          </p:cNvGraphicFramePr>
          <p:nvPr/>
        </p:nvGraphicFramePr>
        <p:xfrm>
          <a:off x="239853" y="3888973"/>
          <a:ext cx="2482249" cy="552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2057400" imgH="457200" progId="Equation.3">
                  <p:embed/>
                </p:oleObj>
              </mc:Choice>
              <mc:Fallback>
                <p:oleObj name="Equazione" r:id="rId9" imgW="2057400" imgH="457200" progId="Equation.3">
                  <p:embed/>
                  <p:pic>
                    <p:nvPicPr>
                      <p:cNvPr id="43" name="Oggetto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53" y="3888973"/>
                        <a:ext cx="2482249" cy="552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0630"/>
          <a:stretch/>
        </p:blipFill>
        <p:spPr>
          <a:xfrm>
            <a:off x="28737" y="1208896"/>
            <a:ext cx="3024643" cy="2713895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03" t="10934" r="1041" b="10630"/>
          <a:stretch/>
        </p:blipFill>
        <p:spPr>
          <a:xfrm>
            <a:off x="3772600" y="1499974"/>
            <a:ext cx="2895484" cy="2422817"/>
          </a:xfrm>
          <a:prstGeom prst="rect">
            <a:avLst/>
          </a:prstGeom>
        </p:spPr>
      </p:pic>
      <p:sp>
        <p:nvSpPr>
          <p:cNvPr id="46" name="Freccia a destra 45"/>
          <p:cNvSpPr/>
          <p:nvPr/>
        </p:nvSpPr>
        <p:spPr>
          <a:xfrm>
            <a:off x="3009590" y="2524988"/>
            <a:ext cx="640058" cy="3724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Oggetto 47"/>
          <p:cNvGraphicFramePr>
            <a:graphicFrameLocks noChangeAspect="1"/>
          </p:cNvGraphicFramePr>
          <p:nvPr/>
        </p:nvGraphicFramePr>
        <p:xfrm>
          <a:off x="4340830" y="4268776"/>
          <a:ext cx="1335088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2" imgW="1231560" imgH="419040" progId="Equation.3">
                  <p:embed/>
                </p:oleObj>
              </mc:Choice>
              <mc:Fallback>
                <p:oleObj name="Equazione" r:id="rId12" imgW="1231560" imgH="419040" progId="Equation.3">
                  <p:embed/>
                  <p:pic>
                    <p:nvPicPr>
                      <p:cNvPr id="48" name="Oggetto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830" y="4268776"/>
                        <a:ext cx="1335088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ggetto 29"/>
          <p:cNvGraphicFramePr>
            <a:graphicFrameLocks noChangeAspect="1"/>
          </p:cNvGraphicFramePr>
          <p:nvPr/>
        </p:nvGraphicFramePr>
        <p:xfrm>
          <a:off x="946746" y="4383916"/>
          <a:ext cx="1068462" cy="418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4" imgW="1168200" imgH="457200" progId="Equation.3">
                  <p:embed/>
                </p:oleObj>
              </mc:Choice>
              <mc:Fallback>
                <p:oleObj name="Equazione" r:id="rId14" imgW="1168200" imgH="457200" progId="Equation.3">
                  <p:embed/>
                  <p:pic>
                    <p:nvPicPr>
                      <p:cNvPr id="30" name="Oggetto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746" y="4383916"/>
                        <a:ext cx="1068462" cy="418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10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31" grpId="0"/>
      <p:bldP spid="32" grpId="0"/>
      <p:bldP spid="36" grpId="0"/>
      <p:bldP spid="38" grpId="0"/>
      <p:bldP spid="39" grpId="0" animBg="1"/>
      <p:bldP spid="21" grpId="0"/>
      <p:bldP spid="3" grpId="0"/>
      <p:bldP spid="40" grpId="0"/>
      <p:bldP spid="42" grpId="0"/>
      <p:bldP spid="4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41762" y="3102"/>
            <a:ext cx="77084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11: transverse beam dynamics</a:t>
            </a:r>
            <a:endParaRPr lang="en-GB" sz="3200" cap="all" dirty="0"/>
          </a:p>
        </p:txBody>
      </p:sp>
      <p:sp>
        <p:nvSpPr>
          <p:cNvPr id="3" name="Rettangolo 2"/>
          <p:cNvSpPr/>
          <p:nvPr/>
        </p:nvSpPr>
        <p:spPr>
          <a:xfrm>
            <a:off x="33962" y="3789000"/>
            <a:ext cx="3096000" cy="125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=c/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=0.9993m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=(W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)/E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=1.0043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sqrt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(1-1/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^2)=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0.0921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_gaps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=β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=92 mm</a:t>
            </a:r>
            <a:endParaRPr lang="en-GB" dirty="0"/>
          </a:p>
        </p:txBody>
      </p:sp>
      <p:sp>
        <p:nvSpPr>
          <p:cNvPr id="4" name="Rettangolo 3"/>
          <p:cNvSpPr/>
          <p:nvPr/>
        </p:nvSpPr>
        <p:spPr>
          <a:xfrm>
            <a:off x="22622" y="5504945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=2*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gaps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=184 mm</a:t>
            </a:r>
            <a:endParaRPr lang="en-GB" dirty="0"/>
          </a:p>
        </p:txBody>
      </p:sp>
      <p:sp>
        <p:nvSpPr>
          <p:cNvPr id="5" name="Rettangolo 4"/>
          <p:cNvSpPr/>
          <p:nvPr/>
        </p:nvSpPr>
        <p:spPr>
          <a:xfrm>
            <a:off x="22622" y="6091164"/>
            <a:ext cx="2127505" cy="373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it-IT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=(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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/3)/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=5.69 m</a:t>
            </a:r>
            <a:r>
              <a:rPr lang="it-IT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-1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08010"/>
              </p:ext>
            </p:extLst>
          </p:nvPr>
        </p:nvGraphicFramePr>
        <p:xfrm>
          <a:off x="3216000" y="3789000"/>
          <a:ext cx="8280000" cy="904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5130800" imgH="558800" progId="Equation.3">
                  <p:embed/>
                </p:oleObj>
              </mc:Choice>
              <mc:Fallback>
                <p:oleObj name="Equazione" r:id="rId2" imgW="5130800" imgH="558800" progId="Equation.3">
                  <p:embed/>
                  <p:pic>
                    <p:nvPicPr>
                      <p:cNvPr id="7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000" y="3789000"/>
                        <a:ext cx="8280000" cy="904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magin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962" y="787486"/>
            <a:ext cx="5688000" cy="28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58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getto 1">
                <a:extLst>
                  <a:ext uri="{FF2B5EF4-FFF2-40B4-BE49-F238E27FC236}">
                    <a16:creationId xmlns:a16="http://schemas.microsoft.com/office/drawing/2014/main" id="{86AFAC9C-DDEF-8E1F-CAD5-E5CD65FA9BAB}"/>
                  </a:ext>
                </a:extLst>
              </p:cNvPr>
              <p:cNvSpPr txBox="1"/>
              <p:nvPr/>
            </p:nvSpPr>
            <p:spPr bwMode="auto">
              <a:xfrm>
                <a:off x="336000" y="909000"/>
                <a:ext cx="7199450" cy="1439725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  <m:sup>
                        <m:f>
                          <m:fPr>
                            <m:type m:val="lin"/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e>
                    </m:nary>
                    <m:r>
                      <a:rPr lang="it-IT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begChr m:val="["/>
                        <m:endChr m:val="]"/>
                        <m:ctrlP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𝜆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𝑅𝐹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func>
                          </m:num>
                          <m:den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𝑅𝐹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=</a:t>
                </a:r>
                <a:r>
                  <a:rPr lang="en-US" sz="20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𝑅𝐹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sz="2000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𝑅𝐹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Oggetto 1">
                <a:extLst>
                  <a:ext uri="{FF2B5EF4-FFF2-40B4-BE49-F238E27FC236}">
                    <a16:creationId xmlns:a16="http://schemas.microsoft.com/office/drawing/2014/main" id="{86AFAC9C-DDEF-8E1F-CAD5-E5CD65FA9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6000" y="909000"/>
                <a:ext cx="7199450" cy="14397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5CE8A0EA-5D20-A066-B762-8CD159D494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9000"/>
            <a:ext cx="5565185" cy="3960000"/>
          </a:xfrm>
          <a:prstGeom prst="rect">
            <a:avLst/>
          </a:prstGeom>
        </p:spPr>
      </p:pic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1458E889-EED3-5EC8-D0C5-DC38644DA7FB}"/>
              </a:ext>
            </a:extLst>
          </p:cNvPr>
          <p:cNvSpPr/>
          <p:nvPr/>
        </p:nvSpPr>
        <p:spPr>
          <a:xfrm rot="5400000">
            <a:off x="1731718" y="3799950"/>
            <a:ext cx="504000" cy="463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90BE7FD-9C9B-1A0B-6273-041DFC7FB571}"/>
              </a:ext>
            </a:extLst>
          </p:cNvPr>
          <p:cNvSpPr txBox="1"/>
          <p:nvPr/>
        </p:nvSpPr>
        <p:spPr>
          <a:xfrm>
            <a:off x="-24000" y="4499668"/>
            <a:ext cx="490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Very small accelerating gaps for low beta particles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D11AD0-838F-3917-4FCC-07FEFE6A76A0}"/>
                  </a:ext>
                </a:extLst>
              </p:cNvPr>
              <p:cNvSpPr txBox="1"/>
              <p:nvPr/>
            </p:nvSpPr>
            <p:spPr>
              <a:xfrm>
                <a:off x="8118" y="2699668"/>
                <a:ext cx="6096000" cy="683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it-IT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D11AD0-838F-3917-4FCC-07FEFE6A76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" y="2699668"/>
                <a:ext cx="6096000" cy="6832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35CFA07A-74BA-6F18-BD0A-668F7B48A89B}"/>
              </a:ext>
            </a:extLst>
          </p:cNvPr>
          <p:cNvSpPr txBox="1"/>
          <p:nvPr/>
        </p:nvSpPr>
        <p:spPr>
          <a:xfrm>
            <a:off x="336000" y="189000"/>
            <a:ext cx="256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accelerating voltage</a:t>
            </a:r>
          </a:p>
        </p:txBody>
      </p:sp>
    </p:spTree>
    <p:extLst>
      <p:ext uri="{BB962C8B-B14F-4D97-AF65-F5344CB8AC3E}">
        <p14:creationId xmlns:p14="http://schemas.microsoft.com/office/powerpoint/2010/main" val="39242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765000"/>
            <a:ext cx="12192000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proton beam is injected into a DTL (Alvarez structure) working at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=300 MHz, with a kinetic energy W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=4 MeV. Calculate:</a:t>
            </a:r>
          </a:p>
          <a:p>
            <a:pPr algn="just">
              <a:lnSpc>
                <a:spcPct val="110000"/>
              </a:lnSpc>
            </a:pP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AutoNum type="arabicParenR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distance between the first two centers of the accelerating gaps (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gaps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assuming a constant velocity of the proton beam between the first two gaps and a negligible increase of the velocity due to the accelerating field;</a:t>
            </a:r>
          </a:p>
          <a:p>
            <a:pPr marL="342900" indent="-342900" algn="just">
              <a:lnSpc>
                <a:spcPct val="110000"/>
              </a:lnSpc>
              <a:buAutoNum type="arabicParenR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0000"/>
              </a:lnSpc>
              <a:buAutoNum type="arabicParenR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structure is composed by 40 accelerating gaps (</a:t>
            </a:r>
            <a:r>
              <a:rPr lang="it-IT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it-IT" sz="1600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gaps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the average accelerating voltage per gap is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US" sz="16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=0.5 MV, calculate final proton beam kinetic energy.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524001" y="19289"/>
            <a:ext cx="91764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sz="3200" b="1" cap="all" dirty="0"/>
              <a:t>EXERCISE 2: ALVAREZ STRUCTURES</a:t>
            </a:r>
          </a:p>
        </p:txBody>
      </p:sp>
      <p:sp>
        <p:nvSpPr>
          <p:cNvPr id="4" name="Rettangolo 3"/>
          <p:cNvSpPr/>
          <p:nvPr/>
        </p:nvSpPr>
        <p:spPr>
          <a:xfrm>
            <a:off x="192000" y="4005000"/>
            <a:ext cx="475200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</a:t>
            </a:r>
          </a:p>
          <a:p>
            <a:pPr algn="just">
              <a:lnSpc>
                <a:spcPct val="110000"/>
              </a:lnSpc>
            </a:pPr>
            <a:endParaRPr lang="en-US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proton rest energy m</a:t>
            </a:r>
            <a:r>
              <a:rPr lang="en-US" i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0_p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=E</a:t>
            </a:r>
            <a:r>
              <a:rPr lang="en-US" i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0_p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=938 MeV</a:t>
            </a:r>
            <a:endParaRPr lang="it-IT" sz="1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velocity of light c=2.998e8</a:t>
            </a:r>
            <a:endParaRPr lang="it-IT" sz="1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19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92" y="1125362"/>
            <a:ext cx="4480065" cy="1136817"/>
          </a:xfrm>
          <a:prstGeom prst="rect">
            <a:avLst/>
          </a:prstGeom>
        </p:spPr>
      </p:pic>
      <p:grpSp>
        <p:nvGrpSpPr>
          <p:cNvPr id="3" name="Gruppo 2"/>
          <p:cNvGrpSpPr/>
          <p:nvPr/>
        </p:nvGrpSpPr>
        <p:grpSpPr>
          <a:xfrm>
            <a:off x="6799139" y="714566"/>
            <a:ext cx="5056861" cy="1426521"/>
            <a:chOff x="4588248" y="1188663"/>
            <a:chExt cx="4473685" cy="1093527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06"/>
            <a:stretch/>
          </p:blipFill>
          <p:spPr>
            <a:xfrm>
              <a:off x="4588248" y="1188663"/>
              <a:ext cx="4473685" cy="1093527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4693920" y="1697728"/>
              <a:ext cx="144780" cy="1276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4621530" y="1939291"/>
              <a:ext cx="331470" cy="2080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reccia a destra 6"/>
          <p:cNvSpPr/>
          <p:nvPr/>
        </p:nvSpPr>
        <p:spPr>
          <a:xfrm>
            <a:off x="5386917" y="1371282"/>
            <a:ext cx="1361265" cy="376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/>
          <p:cNvSpPr/>
          <p:nvPr/>
        </p:nvSpPr>
        <p:spPr>
          <a:xfrm>
            <a:off x="103025" y="513891"/>
            <a:ext cx="4872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Alvarez's structure </a:t>
            </a:r>
            <a:r>
              <a:rPr lang="en-US" sz="1400" dirty="0"/>
              <a:t>can be described as a special DTL in which the electrodes are part of a </a:t>
            </a:r>
            <a:r>
              <a:rPr lang="en-US" sz="1400" b="1" dirty="0"/>
              <a:t>resonant macrostructure.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524001" y="19289"/>
            <a:ext cx="91764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sz="3600" b="1" cap="all" dirty="0"/>
              <a:t>ALVAREZ STRUCTURES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93879" y="2364710"/>
            <a:ext cx="574131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en-US" sz="1400" dirty="0">
                <a:sym typeface="Symbol"/>
              </a:rPr>
              <a:t></a:t>
            </a:r>
            <a:r>
              <a:rPr lang="en-US" altLang="en-US" sz="1400" dirty="0"/>
              <a:t>The DTL operates in </a:t>
            </a:r>
            <a:r>
              <a:rPr lang="en-US" altLang="en-US" sz="1400" b="1" dirty="0"/>
              <a:t>0 mode </a:t>
            </a:r>
            <a:r>
              <a:rPr lang="en-US" altLang="en-US" sz="1400" dirty="0"/>
              <a:t>for </a:t>
            </a:r>
            <a:r>
              <a:rPr lang="en-US" altLang="en-US" sz="1400" b="1" dirty="0"/>
              <a:t>protons and  ions</a:t>
            </a:r>
            <a:r>
              <a:rPr lang="en-US" altLang="en-US" sz="1400" dirty="0"/>
              <a:t> in the range </a:t>
            </a:r>
            <a:r>
              <a:rPr lang="en-US" altLang="en-US" sz="1400" dirty="0">
                <a:sym typeface="Symbol"/>
              </a:rPr>
              <a:t></a:t>
            </a:r>
            <a:r>
              <a:rPr lang="en-US" altLang="en-US" sz="1400" dirty="0"/>
              <a:t>=0.05-0.5 (</a:t>
            </a:r>
            <a:r>
              <a:rPr lang="en-US" altLang="en-US" sz="1400" dirty="0" err="1"/>
              <a:t>f</a:t>
            </a:r>
            <a:r>
              <a:rPr lang="en-US" altLang="en-US" sz="1400" baseline="-25000" dirty="0" err="1"/>
              <a:t>RF</a:t>
            </a:r>
            <a:r>
              <a:rPr lang="en-US" altLang="en-US" sz="1400" dirty="0"/>
              <a:t>=50-400 MHz, </a:t>
            </a:r>
            <a:r>
              <a:rPr lang="en-US" altLang="en-US" sz="1400" dirty="0">
                <a:sym typeface="Symbol" panose="05050102010706020507" pitchFamily="18" charset="2"/>
              </a:rPr>
              <a:t></a:t>
            </a:r>
            <a:r>
              <a:rPr lang="en-US" altLang="en-US" sz="1400" baseline="-25000" dirty="0">
                <a:sym typeface="Symbol" panose="05050102010706020507" pitchFamily="18" charset="2"/>
              </a:rPr>
              <a:t>RF</a:t>
            </a:r>
            <a:r>
              <a:rPr lang="en-US" altLang="en-US" sz="1400" dirty="0">
                <a:sym typeface="Symbol" panose="05050102010706020507" pitchFamily="18" charset="2"/>
              </a:rPr>
              <a:t>=6-0.7 m</a:t>
            </a:r>
            <a:r>
              <a:rPr lang="en-US" altLang="en-US" sz="1400" dirty="0"/>
              <a:t>) 1-100 MeV;</a:t>
            </a:r>
          </a:p>
          <a:p>
            <a:pPr algn="just" eaLnBrk="0" hangingPunct="0"/>
            <a:endParaRPr lang="en-US" altLang="en-US" sz="1400" dirty="0"/>
          </a:p>
          <a:p>
            <a:pPr algn="just" eaLnBrk="0" hangingPunct="0"/>
            <a:endParaRPr lang="en-US" altLang="en-US" sz="1400" dirty="0"/>
          </a:p>
          <a:p>
            <a:pPr algn="just" eaLnBrk="0" hangingPunct="0"/>
            <a:r>
              <a:rPr lang="en-US" altLang="en-US" sz="1400" dirty="0">
                <a:sym typeface="Symbol"/>
              </a:rPr>
              <a:t></a:t>
            </a:r>
            <a:r>
              <a:rPr lang="en-US" altLang="en-US" sz="1400" dirty="0"/>
              <a:t>The beam is inside the “</a:t>
            </a:r>
            <a:r>
              <a:rPr lang="en-US" altLang="en-US" sz="1400" b="1" dirty="0"/>
              <a:t>drift tubes</a:t>
            </a:r>
            <a:r>
              <a:rPr lang="en-US" altLang="en-US" sz="1400" dirty="0"/>
              <a:t>” when the electric field is decelerating. </a:t>
            </a:r>
            <a:r>
              <a:rPr lang="en-US" sz="1400" dirty="0">
                <a:sym typeface="Symbol"/>
              </a:rPr>
              <a:t>The </a:t>
            </a:r>
            <a:r>
              <a:rPr lang="en-US" sz="1400" b="1" dirty="0">
                <a:sym typeface="Symbol"/>
              </a:rPr>
              <a:t>electric field </a:t>
            </a:r>
            <a:r>
              <a:rPr lang="en-US" sz="1400" dirty="0">
                <a:sym typeface="Symbol"/>
              </a:rPr>
              <a:t>is concentrated between gaps;</a:t>
            </a:r>
          </a:p>
          <a:p>
            <a:pPr algn="just" eaLnBrk="0" hangingPunct="0"/>
            <a:endParaRPr lang="en-US" altLang="en-US" sz="1400" dirty="0"/>
          </a:p>
          <a:p>
            <a:pPr algn="just" eaLnBrk="0" hangingPunct="0"/>
            <a:endParaRPr lang="en-US" altLang="en-US" sz="1400" dirty="0"/>
          </a:p>
          <a:p>
            <a:pPr algn="just" eaLnBrk="0" hangingPunct="0"/>
            <a:r>
              <a:rPr lang="en-US" altLang="en-US" sz="1400" dirty="0">
                <a:sym typeface="Symbol"/>
              </a:rPr>
              <a:t></a:t>
            </a:r>
            <a:r>
              <a:rPr lang="en-US" altLang="en-US" sz="1400" dirty="0"/>
              <a:t>The drift tubes are suspended by </a:t>
            </a:r>
            <a:r>
              <a:rPr lang="en-US" altLang="en-US" sz="1400" b="1" dirty="0"/>
              <a:t>stems</a:t>
            </a:r>
            <a:r>
              <a:rPr lang="en-US" altLang="en-US" sz="1400" dirty="0"/>
              <a:t>;</a:t>
            </a:r>
          </a:p>
          <a:p>
            <a:pPr algn="just" eaLnBrk="0" hangingPunct="0"/>
            <a:endParaRPr lang="en-US" sz="1400" dirty="0"/>
          </a:p>
          <a:p>
            <a:pPr algn="just" eaLnBrk="0" hangingPunct="0"/>
            <a:endParaRPr lang="en-US" sz="1400" dirty="0"/>
          </a:p>
          <a:p>
            <a:pPr algn="just" eaLnBrk="0" hangingPunct="0"/>
            <a:r>
              <a:rPr lang="en-US" sz="1400" dirty="0">
                <a:sym typeface="Symbol"/>
              </a:rPr>
              <a:t></a:t>
            </a:r>
            <a:r>
              <a:rPr lang="en-US" sz="1400" b="1" dirty="0" err="1"/>
              <a:t>Quadrupole</a:t>
            </a:r>
            <a:r>
              <a:rPr lang="en-US" sz="1400" dirty="0"/>
              <a:t> (for transverse focusing) can fit inside the drift tubes.</a:t>
            </a:r>
          </a:p>
          <a:p>
            <a:pPr algn="just" eaLnBrk="0" hangingPunct="0"/>
            <a:endParaRPr lang="en-US" sz="1400" dirty="0">
              <a:sym typeface="Symbol"/>
            </a:endParaRPr>
          </a:p>
          <a:p>
            <a:pPr algn="just" eaLnBrk="0" hangingPunct="0"/>
            <a:endParaRPr lang="en-US" sz="1400" dirty="0">
              <a:sym typeface="Symbol"/>
            </a:endParaRPr>
          </a:p>
          <a:p>
            <a:pPr algn="just" eaLnBrk="0" hangingPunct="0"/>
            <a:r>
              <a:rPr lang="en-US" sz="1400" dirty="0">
                <a:sym typeface="Symbol"/>
              </a:rPr>
              <a:t></a:t>
            </a:r>
            <a:r>
              <a:rPr lang="en-US" sz="1400" dirty="0"/>
              <a:t>In order to be synchronous with the accelerating field at each gap the </a:t>
            </a:r>
            <a:r>
              <a:rPr lang="en-US" sz="1400" b="1" dirty="0"/>
              <a:t>length of the n-</a:t>
            </a:r>
            <a:r>
              <a:rPr lang="en-US" sz="1400" b="1" dirty="0" err="1"/>
              <a:t>th</a:t>
            </a:r>
            <a:r>
              <a:rPr lang="en-US" sz="1400" b="1" dirty="0"/>
              <a:t> drift tube </a:t>
            </a:r>
            <a:r>
              <a:rPr lang="en-US" sz="1400" dirty="0"/>
              <a:t>L</a:t>
            </a:r>
            <a:r>
              <a:rPr lang="en-US" sz="1400" baseline="-25000" dirty="0"/>
              <a:t>n  </a:t>
            </a:r>
            <a:r>
              <a:rPr lang="en-US" sz="1400" dirty="0"/>
              <a:t>has to be:</a:t>
            </a:r>
          </a:p>
        </p:txBody>
      </p:sp>
      <p:sp>
        <p:nvSpPr>
          <p:cNvPr id="13" name="Memoria ad accesso diretto 12"/>
          <p:cNvSpPr/>
          <p:nvPr/>
        </p:nvSpPr>
        <p:spPr>
          <a:xfrm>
            <a:off x="7588212" y="2574922"/>
            <a:ext cx="695290" cy="466344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emoria ad accesso diretto 13"/>
          <p:cNvSpPr/>
          <p:nvPr/>
        </p:nvSpPr>
        <p:spPr>
          <a:xfrm>
            <a:off x="8560287" y="2574922"/>
            <a:ext cx="762557" cy="466344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emoria ad accesso diretto 14"/>
          <p:cNvSpPr/>
          <p:nvPr/>
        </p:nvSpPr>
        <p:spPr>
          <a:xfrm>
            <a:off x="9614658" y="2574922"/>
            <a:ext cx="822722" cy="466344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emoria ad accesso diretto 15"/>
          <p:cNvSpPr/>
          <p:nvPr/>
        </p:nvSpPr>
        <p:spPr>
          <a:xfrm>
            <a:off x="10760468" y="2572576"/>
            <a:ext cx="952004" cy="466344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emoria ad accesso diretto 16"/>
          <p:cNvSpPr/>
          <p:nvPr/>
        </p:nvSpPr>
        <p:spPr>
          <a:xfrm>
            <a:off x="6748182" y="2562944"/>
            <a:ext cx="531637" cy="466344"/>
          </a:xfrm>
          <a:prstGeom prst="flowChartMagneticDru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uppo 62"/>
          <p:cNvGrpSpPr/>
          <p:nvPr/>
        </p:nvGrpSpPr>
        <p:grpSpPr>
          <a:xfrm>
            <a:off x="7239017" y="2562944"/>
            <a:ext cx="3578807" cy="478322"/>
            <a:chOff x="4606536" y="2496038"/>
            <a:chExt cx="3578807" cy="478322"/>
          </a:xfrm>
        </p:grpSpPr>
        <p:cxnSp>
          <p:nvCxnSpPr>
            <p:cNvPr id="19" name="Connettore 2 18"/>
            <p:cNvCxnSpPr/>
            <p:nvPr/>
          </p:nvCxnSpPr>
          <p:spPr>
            <a:xfrm>
              <a:off x="5598623" y="250801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/>
            <p:cNvCxnSpPr/>
            <p:nvPr/>
          </p:nvCxnSpPr>
          <p:spPr>
            <a:xfrm>
              <a:off x="5607767" y="2974360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/>
            <p:nvPr/>
          </p:nvCxnSpPr>
          <p:spPr>
            <a:xfrm>
              <a:off x="6635499" y="250801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>
              <a:off x="6644643" y="2974360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/>
            <p:cNvCxnSpPr/>
            <p:nvPr/>
          </p:nvCxnSpPr>
          <p:spPr>
            <a:xfrm>
              <a:off x="7795756" y="250801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>
              <a:off x="7804900" y="2974360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2 26"/>
            <p:cNvCxnSpPr/>
            <p:nvPr/>
          </p:nvCxnSpPr>
          <p:spPr>
            <a:xfrm>
              <a:off x="4606536" y="2496038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/>
            <p:cNvCxnSpPr/>
            <p:nvPr/>
          </p:nvCxnSpPr>
          <p:spPr>
            <a:xfrm>
              <a:off x="4615680" y="2962382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Connettore 2 28"/>
          <p:cNvCxnSpPr/>
          <p:nvPr/>
        </p:nvCxnSpPr>
        <p:spPr>
          <a:xfrm flipV="1">
            <a:off x="6729123" y="3918894"/>
            <a:ext cx="4900984" cy="1692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flipV="1">
            <a:off x="6729124" y="3395876"/>
            <a:ext cx="13305" cy="53612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407110" y="336514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z</a:t>
            </a:r>
            <a:endParaRPr lang="en-US" baseline="-25000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11371406" y="3862309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grpSp>
        <p:nvGrpSpPr>
          <p:cNvPr id="39" name="Gruppo 38"/>
          <p:cNvGrpSpPr/>
          <p:nvPr/>
        </p:nvGrpSpPr>
        <p:grpSpPr>
          <a:xfrm>
            <a:off x="7208593" y="3568374"/>
            <a:ext cx="3625724" cy="358980"/>
            <a:chOff x="4573137" y="3356298"/>
            <a:chExt cx="3625724" cy="358980"/>
          </a:xfrm>
        </p:grpSpPr>
        <p:sp>
          <p:nvSpPr>
            <p:cNvPr id="32" name="Figura a mano libera 31"/>
            <p:cNvSpPr/>
            <p:nvPr/>
          </p:nvSpPr>
          <p:spPr>
            <a:xfrm>
              <a:off x="4573137" y="3359883"/>
              <a:ext cx="422985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igura a mano libera 33"/>
            <p:cNvSpPr/>
            <p:nvPr/>
          </p:nvSpPr>
          <p:spPr>
            <a:xfrm>
              <a:off x="6621980" y="3356298"/>
              <a:ext cx="425768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igura a mano libera 35"/>
            <p:cNvSpPr/>
            <p:nvPr/>
          </p:nvSpPr>
          <p:spPr>
            <a:xfrm>
              <a:off x="5628549" y="3359883"/>
              <a:ext cx="422985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igura a mano libera 37"/>
            <p:cNvSpPr/>
            <p:nvPr/>
          </p:nvSpPr>
          <p:spPr>
            <a:xfrm>
              <a:off x="7773093" y="3364758"/>
              <a:ext cx="425768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uppo 49"/>
          <p:cNvGrpSpPr/>
          <p:nvPr/>
        </p:nvGrpSpPr>
        <p:grpSpPr>
          <a:xfrm flipV="1">
            <a:off x="7208593" y="3927354"/>
            <a:ext cx="3625724" cy="358980"/>
            <a:chOff x="4573137" y="3356298"/>
            <a:chExt cx="3625724" cy="358980"/>
          </a:xfrm>
        </p:grpSpPr>
        <p:sp>
          <p:nvSpPr>
            <p:cNvPr id="51" name="Figura a mano libera 50"/>
            <p:cNvSpPr/>
            <p:nvPr/>
          </p:nvSpPr>
          <p:spPr>
            <a:xfrm>
              <a:off x="4573137" y="3359883"/>
              <a:ext cx="422985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igura a mano libera 51"/>
            <p:cNvSpPr/>
            <p:nvPr/>
          </p:nvSpPr>
          <p:spPr>
            <a:xfrm>
              <a:off x="6621980" y="3356298"/>
              <a:ext cx="425768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igura a mano libera 52"/>
            <p:cNvSpPr/>
            <p:nvPr/>
          </p:nvSpPr>
          <p:spPr>
            <a:xfrm>
              <a:off x="5628549" y="3359883"/>
              <a:ext cx="422985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igura a mano libera 53"/>
            <p:cNvSpPr/>
            <p:nvPr/>
          </p:nvSpPr>
          <p:spPr>
            <a:xfrm>
              <a:off x="7773093" y="3364758"/>
              <a:ext cx="425768" cy="350520"/>
            </a:xfrm>
            <a:custGeom>
              <a:avLst/>
              <a:gdLst>
                <a:gd name="connsiteX0" fmla="*/ 0 w 312420"/>
                <a:gd name="connsiteY0" fmla="*/ 350520 h 350520"/>
                <a:gd name="connsiteX1" fmla="*/ 148590 w 312420"/>
                <a:gd name="connsiteY1" fmla="*/ 0 h 350520"/>
                <a:gd name="connsiteX2" fmla="*/ 312420 w 312420"/>
                <a:gd name="connsiteY2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420" h="350520">
                  <a:moveTo>
                    <a:pt x="0" y="350520"/>
                  </a:moveTo>
                  <a:cubicBezTo>
                    <a:pt x="48260" y="175260"/>
                    <a:pt x="96520" y="0"/>
                    <a:pt x="148590" y="0"/>
                  </a:cubicBezTo>
                  <a:cubicBezTo>
                    <a:pt x="200660" y="0"/>
                    <a:pt x="256540" y="175260"/>
                    <a:pt x="312420" y="350520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uppo 72"/>
          <p:cNvGrpSpPr/>
          <p:nvPr/>
        </p:nvGrpSpPr>
        <p:grpSpPr>
          <a:xfrm>
            <a:off x="7181662" y="2560598"/>
            <a:ext cx="3578807" cy="478322"/>
            <a:chOff x="4647338" y="4432634"/>
            <a:chExt cx="3578807" cy="478322"/>
          </a:xfrm>
        </p:grpSpPr>
        <p:cxnSp>
          <p:nvCxnSpPr>
            <p:cNvPr id="65" name="Connettore 2 64"/>
            <p:cNvCxnSpPr/>
            <p:nvPr/>
          </p:nvCxnSpPr>
          <p:spPr>
            <a:xfrm flipH="1">
              <a:off x="5639425" y="4444612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2 65"/>
            <p:cNvCxnSpPr/>
            <p:nvPr/>
          </p:nvCxnSpPr>
          <p:spPr>
            <a:xfrm flipH="1">
              <a:off x="5648569" y="491095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2 66"/>
            <p:cNvCxnSpPr/>
            <p:nvPr/>
          </p:nvCxnSpPr>
          <p:spPr>
            <a:xfrm flipH="1">
              <a:off x="6676301" y="4444612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2 67"/>
            <p:cNvCxnSpPr/>
            <p:nvPr/>
          </p:nvCxnSpPr>
          <p:spPr>
            <a:xfrm flipH="1">
              <a:off x="6685445" y="491095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2 68"/>
            <p:cNvCxnSpPr/>
            <p:nvPr/>
          </p:nvCxnSpPr>
          <p:spPr>
            <a:xfrm flipH="1">
              <a:off x="7836558" y="4444612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/>
            <p:cNvCxnSpPr/>
            <p:nvPr/>
          </p:nvCxnSpPr>
          <p:spPr>
            <a:xfrm flipH="1">
              <a:off x="7845702" y="4910956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2 70"/>
            <p:cNvCxnSpPr/>
            <p:nvPr/>
          </p:nvCxnSpPr>
          <p:spPr>
            <a:xfrm flipH="1">
              <a:off x="4647338" y="4432634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2 71"/>
            <p:cNvCxnSpPr/>
            <p:nvPr/>
          </p:nvCxnSpPr>
          <p:spPr>
            <a:xfrm flipH="1">
              <a:off x="4656482" y="4898978"/>
              <a:ext cx="38044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Connettore 1 79"/>
          <p:cNvCxnSpPr/>
          <p:nvPr/>
        </p:nvCxnSpPr>
        <p:spPr>
          <a:xfrm>
            <a:off x="6813030" y="2214774"/>
            <a:ext cx="473964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Arco 80"/>
          <p:cNvSpPr/>
          <p:nvPr/>
        </p:nvSpPr>
        <p:spPr>
          <a:xfrm rot="10800000">
            <a:off x="6627303" y="2216679"/>
            <a:ext cx="386696" cy="1173480"/>
          </a:xfrm>
          <a:prstGeom prst="arc">
            <a:avLst>
              <a:gd name="adj1" fmla="val 16110145"/>
              <a:gd name="adj2" fmla="val 5440223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Connettore 1 81"/>
          <p:cNvCxnSpPr/>
          <p:nvPr/>
        </p:nvCxnSpPr>
        <p:spPr>
          <a:xfrm>
            <a:off x="6820650" y="3390160"/>
            <a:ext cx="473964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Arco 82"/>
          <p:cNvSpPr/>
          <p:nvPr/>
        </p:nvSpPr>
        <p:spPr>
          <a:xfrm rot="10800000">
            <a:off x="11289810" y="2228110"/>
            <a:ext cx="509548" cy="1173480"/>
          </a:xfrm>
          <a:prstGeom prst="arc">
            <a:avLst>
              <a:gd name="adj1" fmla="val 16110145"/>
              <a:gd name="adj2" fmla="val 1608436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Connettore 1 84"/>
          <p:cNvCxnSpPr>
            <a:stCxn id="17" idx="2"/>
          </p:cNvCxnSpPr>
          <p:nvPr/>
        </p:nvCxnSpPr>
        <p:spPr>
          <a:xfrm flipH="1">
            <a:off x="7014000" y="3029288"/>
            <a:ext cx="1" cy="3608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85"/>
          <p:cNvCxnSpPr/>
          <p:nvPr/>
        </p:nvCxnSpPr>
        <p:spPr>
          <a:xfrm flipH="1">
            <a:off x="7926618" y="3040718"/>
            <a:ext cx="1" cy="3608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 flipH="1">
            <a:off x="8941564" y="3035003"/>
            <a:ext cx="1" cy="3608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1 87"/>
          <p:cNvCxnSpPr/>
          <p:nvPr/>
        </p:nvCxnSpPr>
        <p:spPr>
          <a:xfrm flipH="1">
            <a:off x="10026019" y="3029288"/>
            <a:ext cx="1" cy="3608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1 88"/>
          <p:cNvCxnSpPr/>
          <p:nvPr/>
        </p:nvCxnSpPr>
        <p:spPr>
          <a:xfrm flipH="1">
            <a:off x="11236470" y="3035003"/>
            <a:ext cx="1" cy="3608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Oggetto 89"/>
          <p:cNvGraphicFramePr>
            <a:graphicFrameLocks noChangeAspect="1"/>
          </p:cNvGraphicFramePr>
          <p:nvPr/>
        </p:nvGraphicFramePr>
        <p:xfrm>
          <a:off x="2250305" y="6069393"/>
          <a:ext cx="1428459" cy="482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698400" imgH="241200" progId="Equation.3">
                  <p:embed/>
                </p:oleObj>
              </mc:Choice>
              <mc:Fallback>
                <p:oleObj name="Equazione" r:id="rId4" imgW="698400" imgH="241200" progId="Equation.3">
                  <p:embed/>
                  <p:pic>
                    <p:nvPicPr>
                      <p:cNvPr id="90" name="Oggetto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0305" y="6069393"/>
                        <a:ext cx="1428459" cy="482446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Ovale 90"/>
          <p:cNvSpPr/>
          <p:nvPr/>
        </p:nvSpPr>
        <p:spPr>
          <a:xfrm>
            <a:off x="7335306" y="2759541"/>
            <a:ext cx="146962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e 91"/>
          <p:cNvSpPr/>
          <p:nvPr/>
        </p:nvSpPr>
        <p:spPr>
          <a:xfrm>
            <a:off x="7853136" y="2762376"/>
            <a:ext cx="146962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e 92"/>
          <p:cNvSpPr/>
          <p:nvPr/>
        </p:nvSpPr>
        <p:spPr>
          <a:xfrm>
            <a:off x="8328535" y="2773807"/>
            <a:ext cx="146962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e 93"/>
          <p:cNvSpPr/>
          <p:nvPr/>
        </p:nvSpPr>
        <p:spPr>
          <a:xfrm>
            <a:off x="8868082" y="2769998"/>
            <a:ext cx="146962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uppo 105"/>
          <p:cNvGrpSpPr/>
          <p:nvPr/>
        </p:nvGrpSpPr>
        <p:grpSpPr>
          <a:xfrm>
            <a:off x="8496738" y="5019313"/>
            <a:ext cx="3333928" cy="1818047"/>
            <a:chOff x="3834394" y="4830671"/>
            <a:chExt cx="3475284" cy="1929490"/>
          </a:xfrm>
        </p:grpSpPr>
        <p:pic>
          <p:nvPicPr>
            <p:cNvPr id="98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4394" y="4830671"/>
              <a:ext cx="3475284" cy="1929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Rettangolo 99"/>
            <p:cNvSpPr/>
            <p:nvPr/>
          </p:nvSpPr>
          <p:spPr>
            <a:xfrm rot="21379739">
              <a:off x="4540626" y="5837746"/>
              <a:ext cx="200977" cy="8001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ttangolo 100"/>
            <p:cNvSpPr/>
            <p:nvPr/>
          </p:nvSpPr>
          <p:spPr>
            <a:xfrm rot="21379739">
              <a:off x="4540627" y="6013006"/>
              <a:ext cx="200977" cy="8001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ttangolo 101"/>
            <p:cNvSpPr/>
            <p:nvPr/>
          </p:nvSpPr>
          <p:spPr>
            <a:xfrm rot="21379739">
              <a:off x="4268820" y="5862042"/>
              <a:ext cx="96615" cy="8001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ttangolo 102"/>
            <p:cNvSpPr/>
            <p:nvPr/>
          </p:nvSpPr>
          <p:spPr>
            <a:xfrm rot="21379739">
              <a:off x="4268824" y="6037379"/>
              <a:ext cx="94195" cy="8001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85" t="62254" r="5164" b="9139"/>
          <a:stretch/>
        </p:blipFill>
        <p:spPr bwMode="auto">
          <a:xfrm>
            <a:off x="6669386" y="5661452"/>
            <a:ext cx="1782855" cy="117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5" r="26993" b="38225"/>
          <a:stretch>
            <a:fillRect/>
          </a:stretch>
        </p:blipFill>
        <p:spPr bwMode="auto">
          <a:xfrm>
            <a:off x="6607503" y="4295011"/>
            <a:ext cx="2102117" cy="121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onnettore 2 10"/>
          <p:cNvCxnSpPr/>
          <p:nvPr/>
        </p:nvCxnSpPr>
        <p:spPr>
          <a:xfrm>
            <a:off x="3326275" y="4263174"/>
            <a:ext cx="3674137" cy="4176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>
            <a:endCxn id="104" idx="1"/>
          </p:cNvCxnSpPr>
          <p:nvPr/>
        </p:nvCxnSpPr>
        <p:spPr>
          <a:xfrm>
            <a:off x="5156068" y="4980902"/>
            <a:ext cx="1513318" cy="12679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/>
          <p:cNvCxnSpPr/>
          <p:nvPr/>
        </p:nvCxnSpPr>
        <p:spPr>
          <a:xfrm>
            <a:off x="5156068" y="4980902"/>
            <a:ext cx="4015961" cy="9812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/>
          <p:nvPr/>
        </p:nvCxnSpPr>
        <p:spPr>
          <a:xfrm>
            <a:off x="5216917" y="3520187"/>
            <a:ext cx="2149877" cy="13130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10084572" y="2061396"/>
            <a:ext cx="15087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© </a:t>
            </a:r>
            <a:r>
              <a:rPr lang="en-US" sz="800" dirty="0" err="1"/>
              <a:t>Encyclopaedia</a:t>
            </a:r>
            <a:r>
              <a:rPr lang="en-US" sz="800" dirty="0"/>
              <a:t> Britannica, </a:t>
            </a:r>
            <a:r>
              <a:rPr lang="en-US" sz="800" dirty="0" err="1"/>
              <a:t>inc</a:t>
            </a:r>
            <a:endParaRPr lang="en-US" sz="800" dirty="0"/>
          </a:p>
        </p:txBody>
      </p:sp>
      <p:sp>
        <p:nvSpPr>
          <p:cNvPr id="76" name="CasellaDiTesto 75"/>
          <p:cNvSpPr txBox="1"/>
          <p:nvPr/>
        </p:nvSpPr>
        <p:spPr>
          <a:xfrm>
            <a:off x="5141834" y="452378"/>
            <a:ext cx="193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/>
              <a:t>(</a:t>
            </a:r>
            <a:r>
              <a:rPr lang="it-IT" b="1" i="1" dirty="0" err="1"/>
              <a:t>protons</a:t>
            </a:r>
            <a:r>
              <a:rPr lang="it-IT" b="1" i="1" dirty="0"/>
              <a:t> and </a:t>
            </a:r>
            <a:r>
              <a:rPr lang="it-IT" b="1" i="1" dirty="0" err="1"/>
              <a:t>ions</a:t>
            </a:r>
            <a:r>
              <a:rPr lang="it-IT" b="1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9810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524001" y="19289"/>
            <a:ext cx="91764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sz="3200" b="1" cap="all" dirty="0"/>
              <a:t>EXERCISE 2: SOLUTIONS</a:t>
            </a: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/>
        </p:nvGraphicFramePr>
        <p:xfrm>
          <a:off x="289079" y="856298"/>
          <a:ext cx="1205821" cy="40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698400" imgH="241200" progId="Equation.3">
                  <p:embed/>
                </p:oleObj>
              </mc:Choice>
              <mc:Fallback>
                <p:oleObj name="Equazione" r:id="rId2" imgW="698400" imgH="241200" progId="Equation.3">
                  <p:embed/>
                  <p:pic>
                    <p:nvPicPr>
                      <p:cNvPr id="9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79" y="856298"/>
                        <a:ext cx="1205821" cy="40725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ccia a destra 9"/>
          <p:cNvSpPr/>
          <p:nvPr/>
        </p:nvSpPr>
        <p:spPr>
          <a:xfrm>
            <a:off x="1667451" y="804580"/>
            <a:ext cx="2856747" cy="515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ttangolo 10"/>
          <p:cNvSpPr/>
          <p:nvPr/>
        </p:nvSpPr>
        <p:spPr>
          <a:xfrm>
            <a:off x="1667451" y="1434161"/>
            <a:ext cx="2972352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=c/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=0.9993m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=(W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)/E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0_p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=1.0043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sqrt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(1-1/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it-IT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^2)=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0.0921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613878" y="868955"/>
            <a:ext cx="2048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gaps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=β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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RF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=92 mm</a:t>
            </a:r>
            <a:endParaRPr lang="en-GB" dirty="0"/>
          </a:p>
        </p:txBody>
      </p:sp>
      <p:sp>
        <p:nvSpPr>
          <p:cNvPr id="13" name="Rettangolo 12"/>
          <p:cNvSpPr/>
          <p:nvPr/>
        </p:nvSpPr>
        <p:spPr>
          <a:xfrm>
            <a:off x="79549" y="3069000"/>
            <a:ext cx="3101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=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+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qN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gaps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*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</a:t>
            </a:r>
            <a:r>
              <a:rPr lang="it-IT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acc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=24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</a:rPr>
              <a:t>MeV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27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524001" y="19288"/>
            <a:ext cx="9176497" cy="9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sz="3200" b="1" cap="all" dirty="0"/>
              <a:t>EXERCISE 3: ALVAREZ STRUCTURES AND TRANSIT TIME FACTOR</a:t>
            </a:r>
          </a:p>
        </p:txBody>
      </p:sp>
      <p:sp>
        <p:nvSpPr>
          <p:cNvPr id="3" name="Rettangolo 2"/>
          <p:cNvSpPr/>
          <p:nvPr/>
        </p:nvSpPr>
        <p:spPr>
          <a:xfrm>
            <a:off x="0" y="119700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Particles at β=0.5 are accelerated through an ideal DTL operating at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=400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MHz.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Assuming a uniform accelerating RF field (E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along the gap, calculate the accelerating gap length (L) that maximize the energy gain of the accelerated particles.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49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524001" y="19288"/>
            <a:ext cx="9176497" cy="52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sz="3200" b="1" cap="all" dirty="0"/>
              <a:t>EXERCISE 3: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ggetto 5"/>
              <p:cNvSpPr txBox="1"/>
              <p:nvPr/>
            </p:nvSpPr>
            <p:spPr bwMode="auto">
              <a:xfrm>
                <a:off x="336550" y="817563"/>
                <a:ext cx="8345488" cy="846137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lin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func>
                            <m:func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</m:sSub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gget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6550" y="817563"/>
                <a:ext cx="8345488" cy="8461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ggetto 7"/>
              <p:cNvSpPr txBox="1"/>
              <p:nvPr/>
            </p:nvSpPr>
            <p:spPr bwMode="auto">
              <a:xfrm>
                <a:off x="201613" y="3803650"/>
                <a:ext cx="3346450" cy="679450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=18.7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gget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1613" y="3803650"/>
                <a:ext cx="3346450" cy="6794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ttangolo 8"/>
          <p:cNvSpPr/>
          <p:nvPr/>
        </p:nvSpPr>
        <p:spPr>
          <a:xfrm>
            <a:off x="26112" y="2709000"/>
            <a:ext cx="291143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gain </a:t>
            </a:r>
            <a:r>
              <a:rPr lang="it-IT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arentesi graffa chiusa 1"/>
          <p:cNvSpPr/>
          <p:nvPr/>
        </p:nvSpPr>
        <p:spPr>
          <a:xfrm rot="5400000">
            <a:off x="6921558" y="1163442"/>
            <a:ext cx="214372" cy="114548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asellaDiTesto 2"/>
          <p:cNvSpPr txBox="1"/>
          <p:nvPr/>
        </p:nvSpPr>
        <p:spPr>
          <a:xfrm>
            <a:off x="6128744" y="1931607"/>
            <a:ext cx="18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energy gain as a function of L oscillates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ggetto 9"/>
              <p:cNvSpPr txBox="1"/>
              <p:nvPr/>
            </p:nvSpPr>
            <p:spPr bwMode="auto">
              <a:xfrm>
                <a:off x="336000" y="5949000"/>
                <a:ext cx="7235825" cy="698500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=18.7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⋅75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Ogget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6000" y="5949000"/>
                <a:ext cx="7235825" cy="6985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98041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4185</Words>
  <Application>Microsoft Office PowerPoint</Application>
  <PresentationFormat>Widescreen</PresentationFormat>
  <Paragraphs>388</Paragraphs>
  <Slides>39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Symbol</vt:lpstr>
      <vt:lpstr>Times New Roman</vt:lpstr>
      <vt:lpstr>Tema di Office</vt:lpstr>
      <vt:lpstr>Equazione</vt:lpstr>
      <vt:lpstr>Equation.3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 Alesini</dc:creator>
  <cp:lastModifiedBy>David Alesini</cp:lastModifiedBy>
  <cp:revision>49</cp:revision>
  <dcterms:created xsi:type="dcterms:W3CDTF">2022-01-13T09:22:19Z</dcterms:created>
  <dcterms:modified xsi:type="dcterms:W3CDTF">2025-01-24T07:38:34Z</dcterms:modified>
</cp:coreProperties>
</file>