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3"/>
  </p:notesMasterIdLst>
  <p:handoutMasterIdLst>
    <p:handoutMasterId r:id="rId24"/>
  </p:handoutMasterIdLst>
  <p:sldIdLst>
    <p:sldId id="259" r:id="rId2"/>
    <p:sldId id="334" r:id="rId3"/>
    <p:sldId id="335" r:id="rId4"/>
    <p:sldId id="336" r:id="rId5"/>
    <p:sldId id="353" r:id="rId6"/>
    <p:sldId id="345" r:id="rId7"/>
    <p:sldId id="352" r:id="rId8"/>
    <p:sldId id="341" r:id="rId9"/>
    <p:sldId id="348" r:id="rId10"/>
    <p:sldId id="351" r:id="rId11"/>
    <p:sldId id="368" r:id="rId12"/>
    <p:sldId id="346" r:id="rId13"/>
    <p:sldId id="367" r:id="rId14"/>
    <p:sldId id="343" r:id="rId15"/>
    <p:sldId id="357" r:id="rId16"/>
    <p:sldId id="365" r:id="rId17"/>
    <p:sldId id="366" r:id="rId18"/>
    <p:sldId id="363" r:id="rId19"/>
    <p:sldId id="362" r:id="rId20"/>
    <p:sldId id="332" r:id="rId21"/>
    <p:sldId id="288" r:id="rId2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1AA0E8E1-0C3D-45E4-BE6C-7AF111ECD0B4}">
          <p14:sldIdLst>
            <p14:sldId id="259"/>
            <p14:sldId id="334"/>
            <p14:sldId id="335"/>
            <p14:sldId id="336"/>
            <p14:sldId id="353"/>
            <p14:sldId id="345"/>
            <p14:sldId id="352"/>
            <p14:sldId id="341"/>
            <p14:sldId id="348"/>
            <p14:sldId id="351"/>
            <p14:sldId id="368"/>
            <p14:sldId id="346"/>
            <p14:sldId id="367"/>
            <p14:sldId id="343"/>
            <p14:sldId id="357"/>
            <p14:sldId id="365"/>
            <p14:sldId id="366"/>
            <p14:sldId id="363"/>
            <p14:sldId id="362"/>
            <p14:sldId id="332"/>
            <p14:sldId id="288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D1DDF2AA-D1B7-2B8B-28F6-A23449ADBB75}" name="Cloe Levointurier-Vajda" initials="CL" userId="S::cloe.levointurier-vajda@cern.ch::989e2c72-9b42-42dd-ad6e-0d709d1b5d96" providerId="AD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  <p:cmAuthor id="2" name="Sabrina El Yacoubi" initials="SEY" lastIdx="1" clrIdx="1">
    <p:extLst>
      <p:ext uri="{19B8F6BF-5375-455C-9EA6-DF929625EA0E}">
        <p15:presenceInfo xmlns:p15="http://schemas.microsoft.com/office/powerpoint/2012/main" userId="S-1-5-21-1526224874-1540688658-1361462980-1974729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A0"/>
    <a:srgbClr val="3F7AFF"/>
    <a:srgbClr val="303030"/>
    <a:srgbClr val="2F2F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86"/>
  </p:normalViewPr>
  <p:slideViewPr>
    <p:cSldViewPr snapToGrid="0" snapToObjects="1">
      <p:cViewPr varScale="1">
        <p:scale>
          <a:sx n="123" d="100"/>
          <a:sy n="123" d="100"/>
        </p:scale>
        <p:origin x="114" y="34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Relationship Id="rId30" Type="http://schemas.microsoft.com/office/2018/10/relationships/authors" Target="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11/21/2024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11/21/2024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H" dirty="0"/>
              <a:t>Sabrina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114317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Concluding remarks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62014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3485228" y="6350851"/>
            <a:ext cx="63116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Preparation for MuCol P1 reporting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3485228" y="6350851"/>
            <a:ext cx="63116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Preparation for MuCol P1 reporting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3485228" y="6350851"/>
            <a:ext cx="63116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Preparation for MuCol P1 reporting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>
          <a:xfrm>
            <a:off x="3485228" y="6350851"/>
            <a:ext cx="63116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GB"/>
              <a:t>Preparation for MuCol P1 reporting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>
          <a:xfrm>
            <a:off x="3485228" y="6350851"/>
            <a:ext cx="63116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GB"/>
              <a:t>Preparation for MuCol P1 reporting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>
          <a:xfrm>
            <a:off x="3485228" y="6350851"/>
            <a:ext cx="63116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GB"/>
              <a:t>Preparation for MuCol P1 reporting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>
          <a:xfrm>
            <a:off x="3485228" y="6350851"/>
            <a:ext cx="63116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/>
              <a:t>Preparation for MuCol P1 reporting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>
          <a:xfrm>
            <a:off x="3485228" y="6350851"/>
            <a:ext cx="63116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/>
              <a:t>Preparation for MuCol P1 reporting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85228" y="6350851"/>
            <a:ext cx="63116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Preparation for MuCol P1 reporting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85228" y="6350851"/>
            <a:ext cx="63116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Preparation for MuCol P1 reporting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Preparation for MuCol P1 reporting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85228" y="6350851"/>
            <a:ext cx="63116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Preparation for MuCol P1 reporting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Preparation for MuCol P1 reporting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lang="en-GB"/>
              <a:t>Preparation for MuCol P1 reporting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85228" y="6350851"/>
            <a:ext cx="63116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Preparation for MuCol P1 reporting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52466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85228" y="6350851"/>
            <a:ext cx="63116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Preparation for MuCol P1 reporting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85228" y="6350851"/>
            <a:ext cx="63116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Preparation for MuCol P1 reporting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85228" y="6350851"/>
            <a:ext cx="63116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Preparation for MuCol P1 reporting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15998"/>
            <a:ext cx="12192000" cy="542002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GB"/>
              <a:t>Preparation for MuCol P1 reporting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mailto:fortunato.laface@unimi.it" TargetMode="External"/><Relationship Id="rId2" Type="http://schemas.openxmlformats.org/officeDocument/2006/relationships/hyperlink" Target="mailto:lucio.rossi@unimi.it" TargetMode="External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hyperlink" Target="mailto:j.pasternak@imperial.ac.uk" TargetMode="External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mailto:florence.ragon@cea.fr" TargetMode="External"/><Relationship Id="rId7" Type="http://schemas.openxmlformats.org/officeDocument/2006/relationships/hyperlink" Target="mailto:adrameh.gaye@ess.eu" TargetMode="External"/><Relationship Id="rId2" Type="http://schemas.openxmlformats.org/officeDocument/2006/relationships/hyperlink" Target="mailto:susanne.hummel@desy.de" TargetMode="External"/><Relationship Id="rId1" Type="http://schemas.openxmlformats.org/officeDocument/2006/relationships/slideLayout" Target="../slideLayouts/slideLayout4.xml"/><Relationship Id="rId6" Type="http://schemas.openxmlformats.org/officeDocument/2006/relationships/hyperlink" Target="mailto:rosaria.porcu@to.infn.it" TargetMode="External"/><Relationship Id="rId5" Type="http://schemas.openxmlformats.org/officeDocument/2006/relationships/hyperlink" Target="mailto:marie.weyland@cea.fr" TargetMode="External"/><Relationship Id="rId4" Type="http://schemas.openxmlformats.org/officeDocument/2006/relationships/hyperlink" Target="mailto:nathalie.judas@cea.fr" TargetMode="Externa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hyperlink" Target="mailto:nathalie.judas@cea.fr" TargetMode="External"/><Relationship Id="rId13" Type="http://schemas.openxmlformats.org/officeDocument/2006/relationships/hyperlink" Target="mailto:contract-office-tnw@utwente.nl" TargetMode="External"/><Relationship Id="rId3" Type="http://schemas.openxmlformats.org/officeDocument/2006/relationships/hyperlink" Target="mailto:susanne.hummel@desy.de" TargetMode="External"/><Relationship Id="rId7" Type="http://schemas.openxmlformats.org/officeDocument/2006/relationships/hyperlink" Target="mailto:marie.weyland@cea.fr" TargetMode="External"/><Relationship Id="rId12" Type="http://schemas.openxmlformats.org/officeDocument/2006/relationships/hyperlink" Target="mailto:flavio.seno@unipd.it" TargetMode="External"/><Relationship Id="rId17" Type="http://schemas.openxmlformats.org/officeDocument/2006/relationships/hyperlink" Target="mailto:patrik.armuand@uadm.uu.se" TargetMode="External"/><Relationship Id="rId2" Type="http://schemas.openxmlformats.org/officeDocument/2006/relationships/hyperlink" Target="mailto:donatella.rosetti@desy.de" TargetMode="External"/><Relationship Id="rId16" Type="http://schemas.openxmlformats.org/officeDocument/2006/relationships/hyperlink" Target="mailto:margareta.uvhagen@uadm.uu.se" TargetMode="External"/><Relationship Id="rId1" Type="http://schemas.openxmlformats.org/officeDocument/2006/relationships/slideLayout" Target="../slideLayouts/slideLayout4.xml"/><Relationship Id="rId6" Type="http://schemas.openxmlformats.org/officeDocument/2006/relationships/hyperlink" Target="mailto:florence.ragon@cea.fr" TargetMode="External"/><Relationship Id="rId11" Type="http://schemas.openxmlformats.org/officeDocument/2006/relationships/hyperlink" Target="mailto:costantina.magnifico@unipd.it" TargetMode="External"/><Relationship Id="rId5" Type="http://schemas.openxmlformats.org/officeDocument/2006/relationships/hyperlink" Target="mailto:euforyou@tu-darmstadt.de" TargetMode="External"/><Relationship Id="rId15" Type="http://schemas.openxmlformats.org/officeDocument/2006/relationships/hyperlink" Target="mailto:adrameh.gaye@ess.eu" TargetMode="External"/><Relationship Id="rId10" Type="http://schemas.openxmlformats.org/officeDocument/2006/relationships/hyperlink" Target="mailto:fortunato.laface@unimi.it" TargetMode="External"/><Relationship Id="rId4" Type="http://schemas.openxmlformats.org/officeDocument/2006/relationships/hyperlink" Target="mailto:annika.thies@desy.de" TargetMode="External"/><Relationship Id="rId9" Type="http://schemas.openxmlformats.org/officeDocument/2006/relationships/hyperlink" Target="mailto:rosaria.porcu@to.infn.it" TargetMode="External"/><Relationship Id="rId14" Type="http://schemas.openxmlformats.org/officeDocument/2006/relationships/hyperlink" Target="mailto:e.j.a.borggreve@utwente.nl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469717/attachments/2971964/5230633/MuCol%20AP%20researchers%20status%20-%2021%20Nov%202024.xlsx" TargetMode="External"/><Relationship Id="rId2" Type="http://schemas.openxmlformats.org/officeDocument/2006/relationships/hyperlink" Target="https://ec.europa.eu/info/funding-tenders/opportunities/docs/2021-2027/common/temp-form/report/periodic-report_horizon-euratom_en.pdf" TargetMode="Externa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https://zenodo.org/communities/mucol?q=&amp;l=list&amp;p=1&amp;s=10&amp;sort=newest" TargetMode="Externa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ec.europa.eu/info/funding-tenders/opportunities/docs/2021-2027/common/temp-form/report/periodic-report_horizon-euratom_en.pdf" TargetMode="Externa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E51C5-3272-6249-822A-715EFFE0DFF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Preparation for </a:t>
            </a:r>
            <a:r>
              <a:rPr lang="en-GB" dirty="0" err="1"/>
              <a:t>MuCol</a:t>
            </a:r>
            <a:r>
              <a:rPr lang="en-GB"/>
              <a:t> </a:t>
            </a:r>
            <a:br>
              <a:rPr lang="en-GB"/>
            </a:br>
            <a:r>
              <a:rPr lang="en-GB"/>
              <a:t>P1 </a:t>
            </a:r>
            <a:r>
              <a:rPr lang="en-GB" dirty="0"/>
              <a:t>reporting to the EU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B999459-0238-C64F-8F4D-7EA35945354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371070"/>
            <a:ext cx="11376026" cy="1132969"/>
          </a:xfrm>
        </p:spPr>
        <p:txBody>
          <a:bodyPr/>
          <a:lstStyle/>
          <a:p>
            <a:pPr algn="l"/>
            <a:r>
              <a:rPr lang="en-US" sz="1800" dirty="0"/>
              <a:t>Roberto Losito (MuCol Technical Leader), Michela Lancellotti (Muon Collider Secretariat)</a:t>
            </a:r>
            <a:br>
              <a:rPr lang="en-US" sz="1800" dirty="0"/>
            </a:br>
            <a:r>
              <a:rPr lang="en-US" sz="1800" dirty="0"/>
              <a:t>Cloe </a:t>
            </a:r>
            <a:r>
              <a:rPr lang="en-US" sz="1800" dirty="0" err="1"/>
              <a:t>Levointurier</a:t>
            </a:r>
            <a:r>
              <a:rPr lang="en-US" sz="1800" dirty="0"/>
              <a:t>-Vajda (CERN EU Office)</a:t>
            </a:r>
          </a:p>
          <a:p>
            <a:pPr algn="l"/>
            <a:r>
              <a:rPr lang="en-US" sz="1800" dirty="0"/>
              <a:t>21 November 2024</a:t>
            </a:r>
          </a:p>
        </p:txBody>
      </p:sp>
    </p:spTree>
    <p:extLst>
      <p:ext uri="{BB962C8B-B14F-4D97-AF65-F5344CB8AC3E}">
        <p14:creationId xmlns:p14="http://schemas.microsoft.com/office/powerpoint/2010/main" val="21599439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3A7D810-4C7E-22F2-22F0-1DCE93E6BFE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313645"/>
            <a:ext cx="11376024" cy="4887130"/>
          </a:xfrm>
          <a:noFill/>
        </p:spPr>
        <p:txBody>
          <a:bodyPr/>
          <a:lstStyle/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GB" sz="1600" b="0" i="1" dirty="0">
                <a:solidFill>
                  <a:schemeClr val="tx1"/>
                </a:solidFill>
              </a:rPr>
              <a:t>For the Technical report - Part B we will ask </a:t>
            </a:r>
            <a:r>
              <a:rPr lang="en-GB" sz="1600" b="0" i="1" dirty="0">
                <a:solidFill>
                  <a:schemeClr val="tx1"/>
                </a:solidFill>
                <a:highlight>
                  <a:srgbClr val="FFFF00"/>
                </a:highlight>
              </a:rPr>
              <a:t>WP Leaders </a:t>
            </a:r>
            <a:r>
              <a:rPr lang="en-GB" sz="1600" b="0" i="1" dirty="0">
                <a:solidFill>
                  <a:schemeClr val="tx1"/>
                </a:solidFill>
              </a:rPr>
              <a:t>to provide input </a:t>
            </a:r>
            <a:r>
              <a:rPr lang="en-GB" sz="1600" b="0" i="1" dirty="0">
                <a:solidFill>
                  <a:schemeClr val="tx1"/>
                </a:solidFill>
                <a:sym typeface="Wingdings" panose="05000000000000000000" pitchFamily="2" charset="2"/>
              </a:rPr>
              <a:t> </a:t>
            </a:r>
            <a:r>
              <a:rPr lang="en-GB" sz="1600" b="0" i="1" dirty="0">
                <a:solidFill>
                  <a:srgbClr val="FF0000"/>
                </a:solidFill>
              </a:rPr>
              <a:t>Max. 5 pages per WP in total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GB" sz="1600" b="0" i="1" dirty="0">
                <a:solidFill>
                  <a:schemeClr val="tx1"/>
                </a:solidFill>
              </a:rPr>
              <a:t>Based on the general template for Technical Part B, it is recommended to follow this structure for MuCol P1 Technical Part B: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endParaRPr lang="en-GB" sz="1600" b="0" i="1" dirty="0">
              <a:solidFill>
                <a:schemeClr val="tx1"/>
              </a:solidFill>
            </a:endParaRPr>
          </a:p>
          <a:p>
            <a:pPr marL="342900" indent="-342900"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GB" dirty="0">
                <a:solidFill>
                  <a:schemeClr val="tx1"/>
                </a:solidFill>
              </a:rPr>
              <a:t>Explanation of the work carried out and overview of the progress</a:t>
            </a:r>
          </a:p>
          <a:p>
            <a:pPr marL="724050" lvl="1" indent="-400050">
              <a:spcBef>
                <a:spcPts val="0"/>
              </a:spcBef>
              <a:buFont typeface="+mj-lt"/>
              <a:buAutoNum type="romanLcPeriod"/>
            </a:pPr>
            <a:r>
              <a:rPr lang="en-GB" dirty="0">
                <a:solidFill>
                  <a:schemeClr val="tx1"/>
                </a:solidFill>
              </a:rPr>
              <a:t>Overview of the project results</a:t>
            </a:r>
          </a:p>
          <a:p>
            <a:pPr marL="724050" lvl="1" indent="-400050">
              <a:spcBef>
                <a:spcPts val="0"/>
              </a:spcBef>
              <a:buFont typeface="+mj-lt"/>
              <a:buAutoNum type="romanLcPeriod"/>
            </a:pPr>
            <a:r>
              <a:rPr lang="en-GB" dirty="0">
                <a:solidFill>
                  <a:schemeClr val="tx1"/>
                </a:solidFill>
              </a:rPr>
              <a:t>Objectives</a:t>
            </a:r>
          </a:p>
          <a:p>
            <a:pPr marL="724050" lvl="1" indent="-400050">
              <a:spcBef>
                <a:spcPts val="0"/>
              </a:spcBef>
              <a:spcAft>
                <a:spcPts val="0"/>
              </a:spcAft>
              <a:buFont typeface="+mj-lt"/>
              <a:buAutoNum type="romanLcPeriod"/>
            </a:pPr>
            <a:r>
              <a:rPr lang="en-GB" dirty="0">
                <a:solidFill>
                  <a:schemeClr val="tx1"/>
                </a:solidFill>
              </a:rPr>
              <a:t>Explanation of the work carried out per WP/ Task </a:t>
            </a:r>
            <a:r>
              <a:rPr lang="en-GB" sz="1400" b="0" i="1" dirty="0">
                <a:solidFill>
                  <a:srgbClr val="FF0000"/>
                </a:solidFill>
              </a:rPr>
              <a:t>(Max. ½  pages per Task)</a:t>
            </a:r>
            <a:endParaRPr lang="en-GB" sz="1400" dirty="0">
              <a:solidFill>
                <a:schemeClr val="tx1"/>
              </a:solidFill>
            </a:endParaRPr>
          </a:p>
          <a:p>
            <a:pPr marL="1048050" lvl="2" indent="-400050">
              <a:spcBef>
                <a:spcPts val="0"/>
              </a:spcBef>
              <a:spcAft>
                <a:spcPts val="0"/>
              </a:spcAft>
              <a:buFont typeface="+mj-lt"/>
              <a:buAutoNum type="arabicParenR"/>
            </a:pPr>
            <a:r>
              <a:rPr lang="en-GB" sz="1600" dirty="0">
                <a:solidFill>
                  <a:schemeClr val="tx1"/>
                </a:solidFill>
              </a:rPr>
              <a:t>WP1</a:t>
            </a:r>
          </a:p>
          <a:p>
            <a:pPr marL="1048050" lvl="2" indent="-400050">
              <a:spcBef>
                <a:spcPts val="0"/>
              </a:spcBef>
              <a:spcAft>
                <a:spcPts val="0"/>
              </a:spcAft>
              <a:buFont typeface="+mj-lt"/>
              <a:buAutoNum type="arabicParenR"/>
            </a:pPr>
            <a:r>
              <a:rPr lang="en-GB" sz="1600" dirty="0">
                <a:solidFill>
                  <a:schemeClr val="tx1"/>
                </a:solidFill>
              </a:rPr>
              <a:t>WP2</a:t>
            </a:r>
          </a:p>
          <a:p>
            <a:pPr marL="1048050" lvl="2" indent="-400050">
              <a:spcBef>
                <a:spcPts val="0"/>
              </a:spcBef>
              <a:spcAft>
                <a:spcPts val="0"/>
              </a:spcAft>
              <a:buFont typeface="+mj-lt"/>
              <a:buAutoNum type="arabicParenR"/>
            </a:pPr>
            <a:r>
              <a:rPr lang="en-GB" sz="1600" dirty="0">
                <a:solidFill>
                  <a:schemeClr val="tx1"/>
                </a:solidFill>
              </a:rPr>
              <a:t>…</a:t>
            </a:r>
          </a:p>
          <a:p>
            <a:pPr marL="724050" lvl="1" indent="-400050">
              <a:spcBef>
                <a:spcPts val="300"/>
              </a:spcBef>
              <a:buFont typeface="+mj-lt"/>
              <a:buAutoNum type="romanLcPeriod"/>
            </a:pPr>
            <a:r>
              <a:rPr lang="en-GB" dirty="0">
                <a:solidFill>
                  <a:schemeClr val="tx1"/>
                </a:solidFill>
              </a:rPr>
              <a:t>Impact</a:t>
            </a:r>
          </a:p>
          <a:p>
            <a:pPr marL="724050" lvl="1" indent="-400050">
              <a:spcBef>
                <a:spcPts val="0"/>
              </a:spcBef>
              <a:spcAft>
                <a:spcPts val="600"/>
              </a:spcAft>
              <a:buFont typeface="+mj-lt"/>
              <a:buAutoNum type="romanLcPeriod"/>
            </a:pPr>
            <a:r>
              <a:rPr lang="en-GB" dirty="0">
                <a:solidFill>
                  <a:schemeClr val="tx1"/>
                </a:solidFill>
              </a:rPr>
              <a:t>Update of the plan for exploitation and dissemination of results </a:t>
            </a:r>
            <a:r>
              <a:rPr lang="en-GB" sz="1400" i="1" dirty="0">
                <a:solidFill>
                  <a:schemeClr val="tx1"/>
                </a:solidFill>
              </a:rPr>
              <a:t>(if applicable)</a:t>
            </a:r>
          </a:p>
          <a:p>
            <a:pPr marL="400050" indent="-400050"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GB" dirty="0">
                <a:solidFill>
                  <a:schemeClr val="tx1"/>
                </a:solidFill>
              </a:rPr>
              <a:t>Open science</a:t>
            </a:r>
          </a:p>
          <a:p>
            <a:pPr marL="400050" indent="-400050"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GB" dirty="0">
                <a:solidFill>
                  <a:schemeClr val="tx1"/>
                </a:solidFill>
              </a:rPr>
              <a:t>Deviations from Annex 1 and Annex 2</a:t>
            </a:r>
          </a:p>
          <a:p>
            <a:pPr marL="724050" lvl="1" indent="-400050">
              <a:spcBef>
                <a:spcPts val="0"/>
              </a:spcBef>
              <a:buFont typeface="+mj-lt"/>
              <a:buAutoNum type="romanLcPeriod"/>
            </a:pPr>
            <a:r>
              <a:rPr lang="en-GB" dirty="0">
                <a:solidFill>
                  <a:schemeClr val="tx1"/>
                </a:solidFill>
              </a:rPr>
              <a:t>Tasks/objectives</a:t>
            </a:r>
          </a:p>
          <a:p>
            <a:pPr marL="724050" lvl="1" indent="-400050">
              <a:spcBef>
                <a:spcPts val="0"/>
              </a:spcBef>
              <a:spcAft>
                <a:spcPts val="0"/>
              </a:spcAft>
              <a:buFont typeface="+mj-lt"/>
              <a:buAutoNum type="romanLcPeriod"/>
            </a:pPr>
            <a:r>
              <a:rPr lang="en-GB" dirty="0">
                <a:solidFill>
                  <a:schemeClr val="tx1"/>
                </a:solidFill>
              </a:rPr>
              <a:t>Use of resources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547246"/>
          </a:xfrm>
          <a:noFill/>
        </p:spPr>
        <p:txBody>
          <a:bodyPr/>
          <a:lstStyle/>
          <a:p>
            <a:r>
              <a:rPr lang="en-GB" dirty="0"/>
              <a:t>General template for Part B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Preparation for MuCol P1 reporting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023270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Preparation for MuCol P1 reporting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7" name="Espace réservé du contenu 6">
            <a:extLst>
              <a:ext uri="{FF2B5EF4-FFF2-40B4-BE49-F238E27FC236}">
                <a16:creationId xmlns:a16="http://schemas.microsoft.com/office/drawing/2014/main" id="{2C1D79BE-5020-0587-7546-C8199E1B4FC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8" y="1244791"/>
            <a:ext cx="11376024" cy="4608512"/>
          </a:xfrm>
        </p:spPr>
        <p:txBody>
          <a:bodyPr/>
          <a:lstStyle/>
          <a:p>
            <a:pPr marL="285750" indent="-285750">
              <a:spcBef>
                <a:spcPts val="0"/>
              </a:spcBef>
              <a:spcAft>
                <a:spcPts val="600"/>
              </a:spcAft>
              <a:buFontTx/>
              <a:buChar char="-"/>
            </a:pPr>
            <a:r>
              <a:rPr lang="en-GB" sz="1800" dirty="0">
                <a:solidFill>
                  <a:srgbClr val="0033A0"/>
                </a:solidFill>
              </a:rPr>
              <a:t>Institutes representatives </a:t>
            </a:r>
            <a:r>
              <a:rPr lang="en-GB" sz="1800" b="0" dirty="0">
                <a:solidFill>
                  <a:srgbClr val="0033A0"/>
                </a:solidFill>
              </a:rPr>
              <a:t>should provide info on </a:t>
            </a:r>
            <a:r>
              <a:rPr lang="en-GB" sz="1800" dirty="0">
                <a:solidFill>
                  <a:srgbClr val="0033A0"/>
                </a:solidFill>
              </a:rPr>
              <a:t>Researchers</a:t>
            </a:r>
            <a:r>
              <a:rPr lang="en-GB" sz="1800" b="0" dirty="0">
                <a:solidFill>
                  <a:srgbClr val="0033A0"/>
                </a:solidFill>
              </a:rPr>
              <a:t> (EC Portal) &amp; </a:t>
            </a:r>
            <a:r>
              <a:rPr lang="en-GB" sz="1800" dirty="0">
                <a:solidFill>
                  <a:srgbClr val="0033A0"/>
                </a:solidFill>
              </a:rPr>
              <a:t>Financial matters</a:t>
            </a:r>
          </a:p>
          <a:p>
            <a:pPr marL="285750" indent="-285750">
              <a:spcBef>
                <a:spcPts val="0"/>
              </a:spcBef>
              <a:spcAft>
                <a:spcPts val="600"/>
              </a:spcAft>
              <a:buFontTx/>
              <a:buChar char="-"/>
            </a:pPr>
            <a:r>
              <a:rPr lang="en-GB" sz="1800" dirty="0">
                <a:solidFill>
                  <a:srgbClr val="0033A0"/>
                </a:solidFill>
              </a:rPr>
              <a:t>WP Leaders </a:t>
            </a:r>
            <a:r>
              <a:rPr lang="en-GB" sz="1800" b="0" dirty="0">
                <a:solidFill>
                  <a:schemeClr val="tx1"/>
                </a:solidFill>
              </a:rPr>
              <a:t>should provide info on </a:t>
            </a:r>
            <a:r>
              <a:rPr lang="en-GB" sz="1800" dirty="0">
                <a:solidFill>
                  <a:schemeClr val="tx1"/>
                </a:solidFill>
              </a:rPr>
              <a:t>Technical Report Part A &amp; B </a:t>
            </a:r>
            <a:r>
              <a:rPr lang="en-GB" sz="1800" b="0" dirty="0">
                <a:solidFill>
                  <a:schemeClr val="tx1"/>
                </a:solidFill>
              </a:rPr>
              <a:t>according to </a:t>
            </a:r>
            <a:r>
              <a:rPr lang="en-GB" sz="1800" b="0" dirty="0" err="1">
                <a:solidFill>
                  <a:schemeClr val="tx1"/>
                </a:solidFill>
              </a:rPr>
              <a:t>costumised</a:t>
            </a:r>
            <a:r>
              <a:rPr lang="en-GB" sz="1800" b="0" dirty="0">
                <a:solidFill>
                  <a:schemeClr val="tx1"/>
                </a:solidFill>
              </a:rPr>
              <a:t> templates</a:t>
            </a:r>
          </a:p>
          <a:p>
            <a:pPr marL="285750" indent="-285750">
              <a:spcBef>
                <a:spcPts val="0"/>
              </a:spcBef>
              <a:spcAft>
                <a:spcPts val="600"/>
              </a:spcAft>
              <a:buFontTx/>
              <a:buChar char="-"/>
            </a:pPr>
            <a:r>
              <a:rPr lang="en-GB" sz="1800" b="0" dirty="0">
                <a:solidFill>
                  <a:schemeClr val="tx1"/>
                </a:solidFill>
              </a:rPr>
              <a:t>The Coordinator (CERN) will compile all info to generate the final report.</a:t>
            </a:r>
          </a:p>
          <a:p>
            <a:pPr marL="285750" indent="-285750">
              <a:spcBef>
                <a:spcPts val="0"/>
              </a:spcBef>
              <a:spcAft>
                <a:spcPts val="600"/>
              </a:spcAft>
              <a:buFontTx/>
              <a:buChar char="-"/>
            </a:pPr>
            <a:endParaRPr lang="en-GB" sz="1800" b="0" dirty="0">
              <a:solidFill>
                <a:schemeClr val="tx1"/>
              </a:solidFill>
            </a:endParaRPr>
          </a:p>
          <a:p>
            <a:pPr>
              <a:spcBef>
                <a:spcPts val="0"/>
              </a:spcBef>
              <a:spcAft>
                <a:spcPts val="600"/>
              </a:spcAft>
            </a:pPr>
            <a:br>
              <a:rPr lang="en-GB" sz="1600" b="0" i="1" dirty="0">
                <a:solidFill>
                  <a:schemeClr val="tx1"/>
                </a:solidFill>
              </a:rPr>
            </a:br>
            <a:r>
              <a:rPr lang="en-GB" sz="1800" i="1" u="sng" dirty="0">
                <a:solidFill>
                  <a:schemeClr val="tx1"/>
                </a:solidFill>
              </a:rPr>
              <a:t>Structure of customised templates for WP Leaders:</a:t>
            </a:r>
            <a:br>
              <a:rPr lang="en-GB" sz="1800" i="1" u="sng" dirty="0">
                <a:solidFill>
                  <a:schemeClr val="tx1"/>
                </a:solidFill>
              </a:rPr>
            </a:br>
            <a:br>
              <a:rPr lang="en-GB" sz="1600" b="0" i="1" dirty="0">
                <a:solidFill>
                  <a:schemeClr val="tx1"/>
                </a:solidFill>
              </a:rPr>
            </a:br>
            <a:endParaRPr lang="en-GB" sz="1600" b="0" i="1" dirty="0">
              <a:solidFill>
                <a:schemeClr val="tx1"/>
              </a:solidFill>
            </a:endParaRP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GB" sz="1600" dirty="0">
                <a:solidFill>
                  <a:schemeClr val="tx1"/>
                </a:solidFill>
              </a:rPr>
              <a:t>1. Explanation of the work carried out and overview of the progress</a:t>
            </a:r>
          </a:p>
          <a:p>
            <a:pPr marL="724050" lvl="1" indent="-400050">
              <a:spcBef>
                <a:spcPts val="0"/>
              </a:spcBef>
              <a:buFont typeface="+mj-lt"/>
              <a:buAutoNum type="romanLcPeriod"/>
            </a:pPr>
            <a:r>
              <a:rPr lang="en-GB" sz="1400" dirty="0">
                <a:solidFill>
                  <a:schemeClr val="tx1"/>
                </a:solidFill>
              </a:rPr>
              <a:t>Objectives</a:t>
            </a:r>
          </a:p>
          <a:p>
            <a:pPr marL="724050" lvl="1" indent="-400050">
              <a:spcBef>
                <a:spcPts val="0"/>
              </a:spcBef>
              <a:spcAft>
                <a:spcPts val="0"/>
              </a:spcAft>
              <a:buFont typeface="+mj-lt"/>
              <a:buAutoNum type="romanLcPeriod"/>
            </a:pPr>
            <a:r>
              <a:rPr lang="en-GB" sz="1400" dirty="0">
                <a:solidFill>
                  <a:schemeClr val="tx1"/>
                </a:solidFill>
              </a:rPr>
              <a:t>Explanation of the work carried out per WP</a:t>
            </a:r>
          </a:p>
          <a:p>
            <a:pPr marL="724050" lvl="1" indent="-400050">
              <a:spcBef>
                <a:spcPts val="300"/>
              </a:spcBef>
              <a:buFont typeface="+mj-lt"/>
              <a:buAutoNum type="romanLcPeriod"/>
            </a:pPr>
            <a:r>
              <a:rPr lang="en-GB" sz="1400" dirty="0">
                <a:solidFill>
                  <a:schemeClr val="tx1"/>
                </a:solidFill>
              </a:rPr>
              <a:t>Impact</a:t>
            </a:r>
          </a:p>
          <a:p>
            <a:pPr marL="724050" lvl="1" indent="-400050">
              <a:spcBef>
                <a:spcPts val="0"/>
              </a:spcBef>
              <a:spcAft>
                <a:spcPts val="600"/>
              </a:spcAft>
              <a:buFont typeface="+mj-lt"/>
              <a:buAutoNum type="romanLcPeriod"/>
            </a:pPr>
            <a:r>
              <a:rPr lang="en-GB" sz="1400" dirty="0">
                <a:solidFill>
                  <a:schemeClr val="tx1"/>
                </a:solidFill>
              </a:rPr>
              <a:t>Update of the plan for exploitation and dissemination of results (if applicable)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GB" sz="1600" dirty="0">
                <a:solidFill>
                  <a:schemeClr val="tx1"/>
                </a:solidFill>
              </a:rPr>
              <a:t>2. Open science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GB" sz="1600" dirty="0">
                <a:solidFill>
                  <a:schemeClr val="tx1"/>
                </a:solidFill>
              </a:rPr>
              <a:t>3. Deviations from Annex 1 and Annex 2</a:t>
            </a:r>
          </a:p>
          <a:p>
            <a:pPr marL="724050" lvl="1" indent="-400050">
              <a:spcBef>
                <a:spcPts val="0"/>
              </a:spcBef>
              <a:buFont typeface="+mj-lt"/>
              <a:buAutoNum type="romanLcPeriod"/>
            </a:pPr>
            <a:r>
              <a:rPr lang="en-GB" sz="1400" dirty="0">
                <a:solidFill>
                  <a:schemeClr val="tx1"/>
                </a:solidFill>
              </a:rPr>
              <a:t>Tasks/objectives</a:t>
            </a:r>
          </a:p>
          <a:p>
            <a:pPr marL="724050" lvl="1" indent="-400050">
              <a:spcBef>
                <a:spcPts val="0"/>
              </a:spcBef>
              <a:spcAft>
                <a:spcPts val="0"/>
              </a:spcAft>
              <a:buFont typeface="+mj-lt"/>
              <a:buAutoNum type="romanLcPeriod"/>
            </a:pPr>
            <a:r>
              <a:rPr lang="en-GB" sz="1400" dirty="0">
                <a:solidFill>
                  <a:schemeClr val="tx1"/>
                </a:solidFill>
              </a:rPr>
              <a:t>Use of resources</a:t>
            </a:r>
          </a:p>
        </p:txBody>
      </p:sp>
      <p:sp>
        <p:nvSpPr>
          <p:cNvPr id="2" name="Espace réservé du contenu 6">
            <a:extLst>
              <a:ext uri="{FF2B5EF4-FFF2-40B4-BE49-F238E27FC236}">
                <a16:creationId xmlns:a16="http://schemas.microsoft.com/office/drawing/2014/main" id="{87BC656A-5358-9646-84D5-09C77EE4DBBF}"/>
              </a:ext>
            </a:extLst>
          </p:cNvPr>
          <p:cNvSpPr txBox="1">
            <a:spLocks/>
          </p:cNvSpPr>
          <p:nvPr/>
        </p:nvSpPr>
        <p:spPr>
          <a:xfrm>
            <a:off x="7333076" y="2372726"/>
            <a:ext cx="4835676" cy="4047046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  <a:spcAft>
                <a:spcPts val="600"/>
              </a:spcAft>
            </a:pPr>
            <a:endParaRPr lang="en-GB" sz="1600" b="0" i="1" dirty="0">
              <a:solidFill>
                <a:schemeClr val="tx1"/>
              </a:solidFill>
            </a:endParaRP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GB" sz="1600" dirty="0">
                <a:solidFill>
                  <a:schemeClr val="tx1"/>
                </a:solidFill>
              </a:rPr>
              <a:t>4. INPUT FOR TECHNICAL REPORT PART A (CONTINUOUS REPORTING) </a:t>
            </a:r>
            <a:br>
              <a:rPr lang="en-GB" sz="1600" dirty="0">
                <a:solidFill>
                  <a:schemeClr val="tx1"/>
                </a:solidFill>
              </a:rPr>
            </a:br>
            <a:endParaRPr lang="en-GB" sz="1600" dirty="0">
              <a:solidFill>
                <a:schemeClr val="tx1"/>
              </a:solidFill>
            </a:endParaRP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GB" sz="1400" dirty="0">
                <a:solidFill>
                  <a:schemeClr val="tx1"/>
                </a:solidFill>
              </a:rPr>
              <a:t> A. List of critical risks</a:t>
            </a:r>
          </a:p>
          <a:p>
            <a:pPr marL="724050" lvl="1" indent="-400050">
              <a:spcBef>
                <a:spcPts val="0"/>
              </a:spcBef>
              <a:buFont typeface="+mj-lt"/>
              <a:buAutoNum type="romanLcPeriod"/>
            </a:pPr>
            <a:r>
              <a:rPr lang="en-GB" sz="1400" dirty="0">
                <a:solidFill>
                  <a:schemeClr val="tx1"/>
                </a:solidFill>
              </a:rPr>
              <a:t>Foreseen risks</a:t>
            </a:r>
          </a:p>
          <a:p>
            <a:pPr marL="724050" lvl="1" indent="-400050">
              <a:spcBef>
                <a:spcPts val="0"/>
              </a:spcBef>
              <a:spcAft>
                <a:spcPts val="0"/>
              </a:spcAft>
              <a:buFont typeface="+mj-lt"/>
              <a:buAutoNum type="romanLcPeriod"/>
            </a:pPr>
            <a:r>
              <a:rPr lang="en-GB" sz="1400" dirty="0">
                <a:solidFill>
                  <a:schemeClr val="tx1"/>
                </a:solidFill>
              </a:rPr>
              <a:t>Unforeseen risks </a:t>
            </a:r>
            <a:r>
              <a:rPr lang="en-GB" sz="1100" i="1" dirty="0">
                <a:solidFill>
                  <a:schemeClr val="tx1"/>
                </a:solidFill>
              </a:rPr>
              <a:t>if applicable</a:t>
            </a:r>
          </a:p>
          <a:p>
            <a:pPr marL="724050" lvl="1" indent="-400050">
              <a:spcBef>
                <a:spcPts val="300"/>
              </a:spcBef>
              <a:buFont typeface="+mj-lt"/>
              <a:buAutoNum type="romanLcPeriod"/>
            </a:pPr>
            <a:r>
              <a:rPr lang="en-GB" sz="1400" dirty="0">
                <a:solidFill>
                  <a:schemeClr val="tx1"/>
                </a:solidFill>
              </a:rPr>
              <a:t>State of play (for each old/new risk)</a:t>
            </a:r>
            <a:br>
              <a:rPr lang="en-GB" sz="1400" dirty="0">
                <a:solidFill>
                  <a:schemeClr val="tx1"/>
                </a:solidFill>
              </a:rPr>
            </a:br>
            <a:endParaRPr lang="en-GB" sz="1400" dirty="0">
              <a:solidFill>
                <a:schemeClr val="tx1"/>
              </a:solidFill>
            </a:endParaRP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GB" sz="1400" dirty="0">
                <a:solidFill>
                  <a:schemeClr val="tx1"/>
                </a:solidFill>
              </a:rPr>
              <a:t>B. Project Pathway to impact</a:t>
            </a:r>
          </a:p>
          <a:p>
            <a:pPr marL="724050" lvl="1" indent="-400050">
              <a:spcBef>
                <a:spcPts val="0"/>
              </a:spcBef>
              <a:buFont typeface="+mj-lt"/>
              <a:buAutoNum type="romanLcPeriod"/>
            </a:pPr>
            <a:r>
              <a:rPr lang="en-GB" sz="1400" dirty="0">
                <a:solidFill>
                  <a:schemeClr val="tx1"/>
                </a:solidFill>
              </a:rPr>
              <a:t>Results </a:t>
            </a:r>
            <a:r>
              <a:rPr lang="en-GB" sz="1100" i="1" dirty="0">
                <a:solidFill>
                  <a:schemeClr val="tx1"/>
                </a:solidFill>
              </a:rPr>
              <a:t>if applicable</a:t>
            </a:r>
          </a:p>
          <a:p>
            <a:pPr marL="724050" lvl="1" indent="-400050">
              <a:spcBef>
                <a:spcPts val="0"/>
              </a:spcBef>
              <a:spcAft>
                <a:spcPts val="0"/>
              </a:spcAft>
              <a:buFont typeface="+mj-lt"/>
              <a:buAutoNum type="romanLcPeriod"/>
            </a:pPr>
            <a:r>
              <a:rPr lang="en-GB" sz="1400" dirty="0">
                <a:solidFill>
                  <a:schemeClr val="tx1"/>
                </a:solidFill>
              </a:rPr>
              <a:t>Publications</a:t>
            </a:r>
          </a:p>
          <a:p>
            <a:pPr marL="724050" marR="0" lvl="1" indent="-4000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romanLcPeriod"/>
              <a:tabLst/>
              <a:defRPr/>
            </a:pPr>
            <a:r>
              <a:rPr lang="en-GB" sz="1400" dirty="0">
                <a:solidFill>
                  <a:schemeClr val="tx1"/>
                </a:solidFill>
              </a:rPr>
              <a:t>Dataset </a:t>
            </a:r>
            <a:r>
              <a:rPr kumimoji="0" lang="en-GB" sz="1100" b="0" i="1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if applicable</a:t>
            </a:r>
            <a:endParaRPr lang="en-GB" sz="1400" dirty="0">
              <a:solidFill>
                <a:schemeClr val="tx1"/>
              </a:solidFill>
            </a:endParaRPr>
          </a:p>
          <a:p>
            <a:pPr marL="724050" marR="0" lvl="1" indent="-4000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romanLcPeriod"/>
              <a:tabLst/>
              <a:defRPr/>
            </a:pPr>
            <a:r>
              <a:rPr lang="en-GB" sz="1400" dirty="0">
                <a:solidFill>
                  <a:schemeClr val="tx1"/>
                </a:solidFill>
              </a:rPr>
              <a:t>Other results </a:t>
            </a:r>
            <a:r>
              <a:rPr kumimoji="0" lang="en-GB" sz="1100" b="0" i="1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if applicable</a:t>
            </a:r>
            <a:br>
              <a:rPr kumimoji="0" lang="en-GB" sz="1100" b="0" i="1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</a:br>
            <a:endParaRPr lang="en-GB" sz="1400" dirty="0">
              <a:solidFill>
                <a:schemeClr val="tx1"/>
              </a:solidFill>
            </a:endParaRP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GB" sz="1400" dirty="0">
                <a:solidFill>
                  <a:schemeClr val="tx1"/>
                </a:solidFill>
              </a:rPr>
              <a:t>C. Communication &amp; Dissemination activities </a:t>
            </a:r>
            <a:r>
              <a:rPr kumimoji="0" lang="en-GB" sz="1100" b="0" i="1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if applicable</a:t>
            </a:r>
            <a:endParaRPr lang="en-GB" sz="1400" dirty="0">
              <a:solidFill>
                <a:schemeClr val="tx1"/>
              </a:solidFill>
            </a:endParaRPr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136AE6C1-EDE8-E132-9251-67B9E63055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Distribution of work, Customised templates</a:t>
            </a:r>
          </a:p>
        </p:txBody>
      </p:sp>
    </p:spTree>
    <p:extLst>
      <p:ext uri="{BB962C8B-B14F-4D97-AF65-F5344CB8AC3E}">
        <p14:creationId xmlns:p14="http://schemas.microsoft.com/office/powerpoint/2010/main" val="319230061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3A7D810-4C7E-22F2-22F0-1DCE93E6BFE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313644"/>
            <a:ext cx="11376024" cy="5042705"/>
          </a:xfrm>
        </p:spPr>
        <p:txBody>
          <a:bodyPr/>
          <a:lstStyle/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GB" sz="1800" b="0" dirty="0">
                <a:solidFill>
                  <a:schemeClr val="tx1"/>
                </a:solidFill>
              </a:rPr>
              <a:t>The March 2025 month will be busy with EUSPP strategy document submission, leading to limited availabilities of Management team and WP &amp; Task leaders for the drafting of the Technical report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GB" sz="1800" b="0" dirty="0">
                <a:solidFill>
                  <a:schemeClr val="tx1"/>
                </a:solidFill>
              </a:rPr>
              <a:t>The Technical report should be approved by </a:t>
            </a:r>
            <a:r>
              <a:rPr lang="en-GB" sz="1800" b="0" dirty="0" err="1">
                <a:solidFill>
                  <a:schemeClr val="tx1"/>
                </a:solidFill>
              </a:rPr>
              <a:t>MuCol</a:t>
            </a:r>
            <a:r>
              <a:rPr lang="en-GB" sz="1800" b="0" dirty="0">
                <a:solidFill>
                  <a:schemeClr val="tx1"/>
                </a:solidFill>
              </a:rPr>
              <a:t> Governing Board before submission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GB" sz="1800" b="0" dirty="0">
                <a:solidFill>
                  <a:schemeClr val="tx1"/>
                </a:solidFill>
              </a:rPr>
              <a:t>The Technical report submission deadline is end of April 2025</a:t>
            </a:r>
            <a:r>
              <a:rPr lang="en-GB" sz="1600" b="0" dirty="0">
                <a:solidFill>
                  <a:schemeClr val="tx1"/>
                </a:solidFill>
              </a:rPr>
              <a:t> (so is the Easter… ~20</a:t>
            </a:r>
            <a:r>
              <a:rPr lang="en-GB" sz="1600" b="0" baseline="30000" dirty="0">
                <a:solidFill>
                  <a:schemeClr val="tx1"/>
                </a:solidFill>
              </a:rPr>
              <a:t>th</a:t>
            </a:r>
            <a:r>
              <a:rPr lang="en-GB" sz="1600" b="0" dirty="0">
                <a:solidFill>
                  <a:schemeClr val="tx1"/>
                </a:solidFill>
              </a:rPr>
              <a:t> of April)</a:t>
            </a:r>
            <a:endParaRPr lang="en-GB" sz="1800" b="0" dirty="0">
              <a:solidFill>
                <a:schemeClr val="tx1"/>
              </a:solidFill>
            </a:endParaRPr>
          </a:p>
          <a:p>
            <a:pPr>
              <a:spcBef>
                <a:spcPts val="0"/>
              </a:spcBef>
              <a:spcAft>
                <a:spcPts val="600"/>
              </a:spcAft>
            </a:pPr>
            <a:endParaRPr lang="en-GB" sz="1000" b="0" dirty="0">
              <a:solidFill>
                <a:schemeClr val="tx1"/>
              </a:solidFill>
              <a:highlight>
                <a:srgbClr val="FFFF00"/>
              </a:highlight>
            </a:endParaRP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GB" sz="2400" dirty="0">
                <a:solidFill>
                  <a:schemeClr val="accent5"/>
                </a:solidFill>
              </a:rPr>
              <a:t>Consequently, </a:t>
            </a:r>
            <a:r>
              <a:rPr lang="en-GB" sz="2400" dirty="0" err="1">
                <a:solidFill>
                  <a:schemeClr val="accent5"/>
                </a:solidFill>
              </a:rPr>
              <a:t>MuCol</a:t>
            </a:r>
            <a:r>
              <a:rPr lang="en-GB" sz="2400" dirty="0">
                <a:solidFill>
                  <a:schemeClr val="accent5"/>
                </a:solidFill>
              </a:rPr>
              <a:t> consortium should anticipate as much as possible the preparation of mandatory documents.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endParaRPr lang="en-GB" sz="1000" b="0" dirty="0">
              <a:solidFill>
                <a:schemeClr val="tx1"/>
              </a:solidFill>
            </a:endParaRP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GB" sz="1800" b="0" i="1" dirty="0">
                <a:solidFill>
                  <a:schemeClr val="tx1"/>
                </a:solidFill>
              </a:rPr>
              <a:t>The table in the next slides includes the following acronyms:</a:t>
            </a:r>
          </a:p>
          <a:p>
            <a:pPr marL="355600">
              <a:spcBef>
                <a:spcPts val="0"/>
              </a:spcBef>
              <a:spcAft>
                <a:spcPts val="600"/>
              </a:spcAft>
            </a:pPr>
            <a:r>
              <a:rPr lang="en-GB" sz="1600" b="0" i="1" dirty="0">
                <a:solidFill>
                  <a:schemeClr val="tx1"/>
                </a:solidFill>
              </a:rPr>
              <a:t>GB: Governing Board</a:t>
            </a:r>
          </a:p>
          <a:p>
            <a:pPr marL="355600">
              <a:spcBef>
                <a:spcPts val="0"/>
              </a:spcBef>
              <a:spcAft>
                <a:spcPts val="600"/>
              </a:spcAft>
            </a:pPr>
            <a:r>
              <a:rPr lang="en-GB" sz="1600" b="0" i="1" dirty="0">
                <a:solidFill>
                  <a:schemeClr val="tx1"/>
                </a:solidFill>
              </a:rPr>
              <a:t>MC: Management Committee (includes a CERN representative, the SL, the Deputy SL, the TL, </a:t>
            </a:r>
            <a:r>
              <a:rPr lang="en-GB" sz="1600" i="1" u="sng" dirty="0">
                <a:solidFill>
                  <a:schemeClr val="tx1"/>
                </a:solidFill>
              </a:rPr>
              <a:t>all the WP leaders</a:t>
            </a:r>
            <a:r>
              <a:rPr lang="en-GB" sz="1600" b="0" i="1" dirty="0">
                <a:solidFill>
                  <a:schemeClr val="tx1"/>
                </a:solidFill>
              </a:rPr>
              <a:t>)</a:t>
            </a:r>
          </a:p>
          <a:p>
            <a:pPr marL="355600">
              <a:spcBef>
                <a:spcPts val="0"/>
              </a:spcBef>
              <a:spcAft>
                <a:spcPts val="600"/>
              </a:spcAft>
            </a:pPr>
            <a:r>
              <a:rPr lang="en-GB" sz="1600" b="0" i="1" dirty="0">
                <a:solidFill>
                  <a:schemeClr val="tx1"/>
                </a:solidFill>
              </a:rPr>
              <a:t>SL: Study Leader </a:t>
            </a:r>
            <a:r>
              <a:rPr lang="en-GB" sz="1600" b="0" i="1" dirty="0">
                <a:solidFill>
                  <a:schemeClr val="tx1"/>
                </a:solidFill>
                <a:sym typeface="Wingdings" panose="05000000000000000000" pitchFamily="2" charset="2"/>
              </a:rPr>
              <a:t> Daniel Schulte</a:t>
            </a:r>
            <a:endParaRPr lang="en-GB" sz="1600" b="0" i="1" dirty="0">
              <a:solidFill>
                <a:schemeClr val="tx1"/>
              </a:solidFill>
            </a:endParaRPr>
          </a:p>
          <a:p>
            <a:pPr marL="355600">
              <a:spcBef>
                <a:spcPts val="0"/>
              </a:spcBef>
              <a:spcAft>
                <a:spcPts val="600"/>
              </a:spcAft>
            </a:pPr>
            <a:r>
              <a:rPr lang="en-GB" sz="1600" b="0" i="1" dirty="0">
                <a:solidFill>
                  <a:schemeClr val="tx1"/>
                </a:solidFill>
              </a:rPr>
              <a:t>TL: Technical Leader </a:t>
            </a:r>
            <a:r>
              <a:rPr lang="en-GB" sz="1600" b="0" i="1" dirty="0">
                <a:solidFill>
                  <a:schemeClr val="tx1"/>
                </a:solidFill>
                <a:sym typeface="Wingdings" panose="05000000000000000000" pitchFamily="2" charset="2"/>
              </a:rPr>
              <a:t> Roberto Losito</a:t>
            </a:r>
            <a:endParaRPr lang="en-GB" sz="1600" b="0" i="1" dirty="0">
              <a:solidFill>
                <a:schemeClr val="tx1"/>
              </a:solidFill>
            </a:endParaRPr>
          </a:p>
          <a:p>
            <a:pPr marL="355600">
              <a:spcBef>
                <a:spcPts val="0"/>
              </a:spcBef>
              <a:spcAft>
                <a:spcPts val="600"/>
              </a:spcAft>
            </a:pPr>
            <a:r>
              <a:rPr lang="en-GB" sz="1600" b="0" i="1" dirty="0">
                <a:solidFill>
                  <a:schemeClr val="tx1"/>
                </a:solidFill>
              </a:rPr>
              <a:t>WP: Work Package</a:t>
            </a:r>
          </a:p>
          <a:p>
            <a:pPr marL="355600">
              <a:spcBef>
                <a:spcPts val="0"/>
              </a:spcBef>
              <a:spcAft>
                <a:spcPts val="600"/>
              </a:spcAft>
            </a:pPr>
            <a:r>
              <a:rPr lang="en-GB" sz="1600" b="0" i="1" dirty="0">
                <a:solidFill>
                  <a:schemeClr val="tx1"/>
                </a:solidFill>
              </a:rPr>
              <a:t>AC: Advisory Committee</a:t>
            </a:r>
          </a:p>
          <a:p>
            <a:pPr marL="355600">
              <a:spcBef>
                <a:spcPts val="0"/>
              </a:spcBef>
              <a:spcAft>
                <a:spcPts val="600"/>
              </a:spcAft>
            </a:pPr>
            <a:r>
              <a:rPr lang="en-GB" sz="1600" b="0" i="1" dirty="0">
                <a:solidFill>
                  <a:schemeClr val="tx1"/>
                </a:solidFill>
              </a:rPr>
              <a:t>FO: CERN Financial Officer</a:t>
            </a:r>
          </a:p>
          <a:p>
            <a:pPr marL="355600">
              <a:spcBef>
                <a:spcPts val="0"/>
              </a:spcBef>
              <a:spcAft>
                <a:spcPts val="600"/>
              </a:spcAft>
            </a:pPr>
            <a:r>
              <a:rPr lang="en-GB" sz="1600" b="0" i="1" dirty="0">
                <a:solidFill>
                  <a:schemeClr val="tx1"/>
                </a:solidFill>
              </a:rPr>
              <a:t>MCS: Muon Collider Secretariat</a:t>
            </a:r>
            <a:endParaRPr lang="en-GB" sz="1800" b="0" i="1" dirty="0">
              <a:solidFill>
                <a:schemeClr val="tx1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547246"/>
          </a:xfrm>
          <a:noFill/>
        </p:spPr>
        <p:txBody>
          <a:bodyPr/>
          <a:lstStyle/>
          <a:p>
            <a:r>
              <a:rPr lang="en-GB" dirty="0"/>
              <a:t>Tentative timeline for Technical reporting Part A/B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Preparation for MuCol P1 reporting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287839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Espace réservé du contenu 1">
            <a:extLst>
              <a:ext uri="{FF2B5EF4-FFF2-40B4-BE49-F238E27FC236}">
                <a16:creationId xmlns:a16="http://schemas.microsoft.com/office/drawing/2014/main" id="{4B8815EB-C5D0-7957-F33B-1E754B2FCDD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11473487"/>
              </p:ext>
            </p:extLst>
          </p:nvPr>
        </p:nvGraphicFramePr>
        <p:xfrm>
          <a:off x="580708" y="1338890"/>
          <a:ext cx="11376024" cy="4892040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1380172">
                  <a:extLst>
                    <a:ext uri="{9D8B030D-6E8A-4147-A177-3AD203B41FA5}">
                      <a16:colId xmlns:a16="http://schemas.microsoft.com/office/drawing/2014/main" val="3740504754"/>
                    </a:ext>
                  </a:extLst>
                </a:gridCol>
                <a:gridCol w="1808480">
                  <a:extLst>
                    <a:ext uri="{9D8B030D-6E8A-4147-A177-3AD203B41FA5}">
                      <a16:colId xmlns:a16="http://schemas.microsoft.com/office/drawing/2014/main" val="2332990312"/>
                    </a:ext>
                  </a:extLst>
                </a:gridCol>
                <a:gridCol w="8187372">
                  <a:extLst>
                    <a:ext uri="{9D8B030D-6E8A-4147-A177-3AD203B41FA5}">
                      <a16:colId xmlns:a16="http://schemas.microsoft.com/office/drawing/2014/main" val="255914337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fr-CH" dirty="0" err="1"/>
                        <a:t>When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 err="1"/>
                        <a:t>Who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 err="1"/>
                        <a:t>What</a:t>
                      </a:r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486339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H" sz="1400" dirty="0"/>
                        <a:t>~Nov. 2024</a:t>
                      </a:r>
                      <a:endParaRPr lang="fr-FR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fr-CH" sz="1400" dirty="0"/>
                        <a:t>TL, MCS</a:t>
                      </a:r>
                      <a:endParaRPr lang="fr-FR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Customised template distribution to MC</a:t>
                      </a:r>
                      <a:endParaRPr lang="fr-FR" sz="14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87880605"/>
                  </a:ext>
                </a:extLst>
              </a:tr>
              <a:tr h="454977">
                <a:tc>
                  <a:txBody>
                    <a:bodyPr/>
                    <a:lstStyle/>
                    <a:p>
                      <a:r>
                        <a:rPr lang="fr-CH" sz="1400" dirty="0"/>
                        <a:t>Nov. 2024 – Jan. 2025</a:t>
                      </a:r>
                      <a:endParaRPr lang="fr-FR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WP Leaders, MC, Task leaders, …</a:t>
                      </a:r>
                      <a:endParaRPr lang="fr-FR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fr-CH" sz="1400" dirty="0" err="1"/>
                        <a:t>Filling</a:t>
                      </a:r>
                      <a:r>
                        <a:rPr lang="fr-CH" sz="1400" dirty="0"/>
                        <a:t> the </a:t>
                      </a:r>
                      <a:r>
                        <a:rPr lang="fr-CH" sz="1400" dirty="0" err="1"/>
                        <a:t>template</a:t>
                      </a:r>
                      <a:r>
                        <a:rPr lang="fr-CH" sz="1400" dirty="0"/>
                        <a:t> and </a:t>
                      </a:r>
                      <a:r>
                        <a:rPr lang="fr-CH" sz="1400" dirty="0" err="1"/>
                        <a:t>sending</a:t>
                      </a:r>
                      <a:r>
                        <a:rPr lang="fr-CH" sz="1400" dirty="0"/>
                        <a:t> </a:t>
                      </a:r>
                      <a:r>
                        <a:rPr lang="fr-CH" sz="1400" dirty="0" err="1"/>
                        <a:t>it</a:t>
                      </a:r>
                      <a:r>
                        <a:rPr lang="fr-CH" sz="1400" dirty="0"/>
                        <a:t> back to TL and </a:t>
                      </a:r>
                      <a:r>
                        <a:rPr lang="it-IT" sz="1400" dirty="0"/>
                        <a:t>MCS</a:t>
                      </a:r>
                      <a:endParaRPr lang="fr-CH" sz="1400" dirty="0"/>
                    </a:p>
                    <a:p>
                      <a:pPr marL="285750" indent="-285750">
                        <a:buFont typeface="Arial" panose="020B0604020202020204" pitchFamily="34" charset="0"/>
                        <a:buChar char="‼"/>
                      </a:pPr>
                      <a:r>
                        <a:rPr lang="fr-CH" sz="1400" dirty="0"/>
                        <a:t>Note </a:t>
                      </a:r>
                      <a:r>
                        <a:rPr lang="fr-CH" sz="1400" dirty="0" err="1"/>
                        <a:t>that</a:t>
                      </a:r>
                      <a:r>
                        <a:rPr lang="fr-CH" sz="1400" dirty="0"/>
                        <a:t> all </a:t>
                      </a:r>
                      <a:r>
                        <a:rPr lang="fr-CH" sz="1400" dirty="0" err="1"/>
                        <a:t>activities</a:t>
                      </a:r>
                      <a:r>
                        <a:rPr lang="fr-CH" sz="1400" dirty="0"/>
                        <a:t> &amp; </a:t>
                      </a:r>
                      <a:r>
                        <a:rPr lang="fr-CH" sz="1400" dirty="0" err="1"/>
                        <a:t>achievements</a:t>
                      </a:r>
                      <a:r>
                        <a:rPr lang="fr-CH" sz="1400" dirty="0"/>
                        <a:t> </a:t>
                      </a:r>
                      <a:r>
                        <a:rPr lang="fr-CH" sz="1400" dirty="0" err="1"/>
                        <a:t>until</a:t>
                      </a:r>
                      <a:r>
                        <a:rPr lang="fr-CH" sz="1400" dirty="0"/>
                        <a:t> 28/02/2025 </a:t>
                      </a:r>
                      <a:r>
                        <a:rPr lang="fr-CH" sz="1400" dirty="0" err="1"/>
                        <a:t>should</a:t>
                      </a:r>
                      <a:r>
                        <a:rPr lang="fr-CH" sz="1400" dirty="0"/>
                        <a:t> </a:t>
                      </a:r>
                      <a:r>
                        <a:rPr lang="fr-CH" sz="1400" dirty="0" err="1"/>
                        <a:t>be</a:t>
                      </a:r>
                      <a:r>
                        <a:rPr lang="fr-CH" sz="1400" dirty="0"/>
                        <a:t> </a:t>
                      </a:r>
                      <a:r>
                        <a:rPr lang="fr-CH" sz="1400" dirty="0" err="1"/>
                        <a:t>also</a:t>
                      </a:r>
                      <a:r>
                        <a:rPr lang="fr-CH" sz="1400" dirty="0"/>
                        <a:t> </a:t>
                      </a:r>
                      <a:r>
                        <a:rPr lang="fr-CH" sz="1400" dirty="0" err="1"/>
                        <a:t>included</a:t>
                      </a:r>
                      <a:r>
                        <a:rPr lang="fr-CH" sz="1400" dirty="0"/>
                        <a:t> </a:t>
                      </a:r>
                      <a:r>
                        <a:rPr lang="fr-CH" sz="1400" dirty="0">
                          <a:sym typeface="Wingdings" panose="05000000000000000000" pitchFamily="2" charset="2"/>
                        </a:rPr>
                        <a:t> </a:t>
                      </a:r>
                      <a:r>
                        <a:rPr lang="fr-CH" sz="1400" dirty="0" err="1">
                          <a:sym typeface="Wingdings" panose="05000000000000000000" pitchFamily="2" charset="2"/>
                        </a:rPr>
                        <a:t>see</a:t>
                      </a:r>
                      <a:r>
                        <a:rPr lang="fr-CH" sz="1400" dirty="0">
                          <a:sym typeface="Wingdings" panose="05000000000000000000" pitchFamily="2" charset="2"/>
                        </a:rPr>
                        <a:t> </a:t>
                      </a:r>
                      <a:r>
                        <a:rPr lang="fr-CH" sz="1200" dirty="0">
                          <a:sym typeface="Wingdings" panose="05000000000000000000" pitchFamily="2" charset="2"/>
                        </a:rPr>
                        <a:t>#6 </a:t>
                      </a:r>
                      <a:r>
                        <a:rPr lang="fr-CH" sz="1400" dirty="0" err="1">
                          <a:sym typeface="Wingdings" panose="05000000000000000000" pitchFamily="2" charset="2"/>
                        </a:rPr>
                        <a:t>below</a:t>
                      </a:r>
                      <a:endParaRPr lang="fr-FR" sz="14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5220882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H" sz="1400" dirty="0" err="1"/>
                        <a:t>Early</a:t>
                      </a:r>
                      <a:r>
                        <a:rPr lang="fr-CH" sz="1400" dirty="0"/>
                        <a:t> </a:t>
                      </a:r>
                      <a:r>
                        <a:rPr lang="fr-CH" sz="1400" dirty="0" err="1"/>
                        <a:t>Feb</a:t>
                      </a:r>
                      <a:r>
                        <a:rPr lang="fr-CH" sz="1400" dirty="0"/>
                        <a:t>.</a:t>
                      </a:r>
                      <a:endParaRPr lang="fr-FR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fr-CH" sz="1400" dirty="0"/>
                        <a:t>TL and SL</a:t>
                      </a:r>
                      <a:endParaRPr lang="fr-FR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fr-CH" sz="1400" dirty="0"/>
                        <a:t>Distribution of the </a:t>
                      </a:r>
                      <a:r>
                        <a:rPr lang="fr-CH" sz="1400" dirty="0" err="1"/>
                        <a:t>assembled</a:t>
                      </a:r>
                      <a:r>
                        <a:rPr lang="fr-CH" sz="1400" dirty="0"/>
                        <a:t> document for </a:t>
                      </a:r>
                      <a:r>
                        <a:rPr lang="fr-CH" sz="1400" dirty="0" err="1"/>
                        <a:t>review</a:t>
                      </a:r>
                      <a:r>
                        <a:rPr lang="fr-CH" sz="1400" dirty="0"/>
                        <a:t> to MC and AC</a:t>
                      </a:r>
                      <a:endParaRPr lang="fr-FR" sz="14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023518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400" dirty="0" err="1"/>
                        <a:t>February</a:t>
                      </a:r>
                      <a:endParaRPr lang="fr-FR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fr-CH" sz="1400" dirty="0"/>
                        <a:t>MC, AC</a:t>
                      </a:r>
                      <a:endParaRPr lang="fr-FR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fr-CH" sz="1400" dirty="0" err="1"/>
                        <a:t>Reviewing</a:t>
                      </a:r>
                      <a:r>
                        <a:rPr lang="fr-CH" sz="1400" dirty="0"/>
                        <a:t> and </a:t>
                      </a:r>
                      <a:r>
                        <a:rPr lang="fr-CH" sz="1400" dirty="0" err="1"/>
                        <a:t>commenting</a:t>
                      </a:r>
                      <a:r>
                        <a:rPr lang="fr-CH" sz="1400" dirty="0"/>
                        <a:t> of the document, </a:t>
                      </a:r>
                      <a:r>
                        <a:rPr lang="fr-CH" sz="1400" dirty="0" err="1"/>
                        <a:t>raising</a:t>
                      </a:r>
                      <a:r>
                        <a:rPr lang="fr-CH" sz="1400" dirty="0"/>
                        <a:t> questions or </a:t>
                      </a:r>
                      <a:r>
                        <a:rPr lang="fr-CH" sz="1400" dirty="0" err="1"/>
                        <a:t>asking</a:t>
                      </a:r>
                      <a:r>
                        <a:rPr lang="fr-CH" sz="1400" dirty="0"/>
                        <a:t> for clarifications, </a:t>
                      </a:r>
                      <a:r>
                        <a:rPr lang="fr-CH" sz="1400" dirty="0" err="1"/>
                        <a:t>advising</a:t>
                      </a:r>
                      <a:r>
                        <a:rPr lang="fr-CH" sz="1400" dirty="0"/>
                        <a:t> on </a:t>
                      </a:r>
                      <a:r>
                        <a:rPr lang="fr-CH" sz="1400" dirty="0" err="1"/>
                        <a:t>improvements</a:t>
                      </a:r>
                      <a:r>
                        <a:rPr lang="fr-CH" sz="1400" dirty="0"/>
                        <a:t>… and </a:t>
                      </a:r>
                      <a:r>
                        <a:rPr lang="fr-CH" sz="1400" dirty="0" err="1"/>
                        <a:t>send</a:t>
                      </a:r>
                      <a:r>
                        <a:rPr lang="fr-CH" sz="1400" dirty="0"/>
                        <a:t> the </a:t>
                      </a:r>
                      <a:r>
                        <a:rPr lang="fr-CH" sz="1400" dirty="0" err="1"/>
                        <a:t>annotated</a:t>
                      </a:r>
                      <a:r>
                        <a:rPr lang="fr-CH" sz="1400" dirty="0"/>
                        <a:t> document to TL and MCS</a:t>
                      </a:r>
                      <a:endParaRPr lang="fr-FR" sz="14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51846544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H" sz="1400" dirty="0" err="1"/>
                        <a:t>Late</a:t>
                      </a:r>
                      <a:r>
                        <a:rPr lang="fr-CH" sz="1400" dirty="0"/>
                        <a:t> </a:t>
                      </a:r>
                      <a:r>
                        <a:rPr lang="fr-CH" sz="1400" dirty="0" err="1"/>
                        <a:t>Feb</a:t>
                      </a:r>
                      <a:r>
                        <a:rPr lang="fr-CH" sz="1400" dirty="0"/>
                        <a:t>. </a:t>
                      </a:r>
                      <a:endParaRPr lang="fr-FR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400" dirty="0"/>
                        <a:t>TL</a:t>
                      </a:r>
                      <a:endParaRPr lang="fr-FR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400" dirty="0"/>
                        <a:t>Distribution of the </a:t>
                      </a:r>
                      <a:r>
                        <a:rPr lang="fr-CH" sz="1400" dirty="0" err="1"/>
                        <a:t>annotated</a:t>
                      </a:r>
                      <a:r>
                        <a:rPr lang="fr-CH" sz="1400" dirty="0"/>
                        <a:t> </a:t>
                      </a:r>
                      <a:r>
                        <a:rPr lang="fr-CH" sz="1400" dirty="0" err="1"/>
                        <a:t>assembled</a:t>
                      </a:r>
                      <a:r>
                        <a:rPr lang="fr-CH" sz="1400" dirty="0"/>
                        <a:t> document for </a:t>
                      </a:r>
                      <a:r>
                        <a:rPr lang="fr-CH" sz="1400" dirty="0" err="1"/>
                        <a:t>review</a:t>
                      </a:r>
                      <a:r>
                        <a:rPr lang="fr-CH" sz="1400" dirty="0"/>
                        <a:t> to MC</a:t>
                      </a:r>
                      <a:endParaRPr lang="fr-FR" sz="14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8478661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H" sz="1400" dirty="0"/>
                        <a:t>March</a:t>
                      </a:r>
                      <a:endParaRPr lang="fr-FR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WP/Task leaders, …</a:t>
                      </a:r>
                      <a:endParaRPr lang="fr-FR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fr-CH" sz="1400" dirty="0" err="1"/>
                        <a:t>Revision</a:t>
                      </a:r>
                      <a:r>
                        <a:rPr lang="fr-CH" sz="1400" dirty="0"/>
                        <a:t> </a:t>
                      </a:r>
                      <a:r>
                        <a:rPr lang="fr-CH" sz="1400" dirty="0" err="1"/>
                        <a:t>according</a:t>
                      </a:r>
                      <a:r>
                        <a:rPr lang="fr-CH" sz="1400" dirty="0"/>
                        <a:t> to the </a:t>
                      </a:r>
                      <a:r>
                        <a:rPr lang="fr-CH" sz="1400" dirty="0" err="1"/>
                        <a:t>comments</a:t>
                      </a:r>
                      <a:r>
                        <a:rPr lang="fr-CH" sz="1400" dirty="0"/>
                        <a:t>, and inclusion of the </a:t>
                      </a:r>
                      <a:r>
                        <a:rPr lang="fr-CH" sz="1400" dirty="0" err="1"/>
                        <a:t>latest</a:t>
                      </a:r>
                      <a:r>
                        <a:rPr lang="fr-CH" sz="1400" dirty="0"/>
                        <a:t> </a:t>
                      </a:r>
                      <a:r>
                        <a:rPr lang="fr-CH" sz="1400" dirty="0" err="1"/>
                        <a:t>activities</a:t>
                      </a:r>
                      <a:r>
                        <a:rPr lang="fr-CH" sz="1400" dirty="0"/>
                        <a:t> </a:t>
                      </a:r>
                      <a:r>
                        <a:rPr lang="fr-CH" sz="1400" dirty="0" err="1"/>
                        <a:t>performed</a:t>
                      </a:r>
                      <a:r>
                        <a:rPr lang="fr-CH" sz="1400" dirty="0"/>
                        <a:t> </a:t>
                      </a:r>
                      <a:r>
                        <a:rPr lang="fr-CH" sz="1400" dirty="0" err="1"/>
                        <a:t>until</a:t>
                      </a:r>
                      <a:r>
                        <a:rPr lang="fr-CH" sz="1400" dirty="0"/>
                        <a:t> 28/02/2025 and </a:t>
                      </a:r>
                      <a:r>
                        <a:rPr lang="fr-CH" sz="1400" dirty="0" err="1"/>
                        <a:t>sending</a:t>
                      </a:r>
                      <a:r>
                        <a:rPr lang="fr-CH" sz="1400" dirty="0"/>
                        <a:t> back the document to TL and MCS</a:t>
                      </a:r>
                      <a:endParaRPr lang="fr-FR" sz="14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8419783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H" sz="1400" dirty="0" err="1"/>
                        <a:t>Early</a:t>
                      </a:r>
                      <a:r>
                        <a:rPr lang="fr-CH" sz="1400" dirty="0"/>
                        <a:t> April</a:t>
                      </a:r>
                      <a:endParaRPr lang="fr-FR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400" dirty="0"/>
                        <a:t>MCS, TL and SL</a:t>
                      </a:r>
                      <a:endParaRPr lang="fr-FR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400" dirty="0" err="1"/>
                        <a:t>Restricted</a:t>
                      </a:r>
                      <a:r>
                        <a:rPr lang="fr-CH" sz="1400" dirty="0"/>
                        <a:t> distribution of the document for final </a:t>
                      </a:r>
                      <a:r>
                        <a:rPr lang="fr-CH" sz="1400" dirty="0" err="1"/>
                        <a:t>editing</a:t>
                      </a:r>
                      <a:endParaRPr lang="fr-FR" sz="14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85116634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H" sz="1400" dirty="0" err="1"/>
                        <a:t>Until</a:t>
                      </a:r>
                      <a:r>
                        <a:rPr lang="fr-CH" sz="1400" dirty="0"/>
                        <a:t> ~Apr. 24</a:t>
                      </a:r>
                      <a:r>
                        <a:rPr lang="fr-CH" sz="1400" baseline="30000" dirty="0"/>
                        <a:t>th</a:t>
                      </a:r>
                      <a:endParaRPr lang="fr-FR" sz="1400" baseline="30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fr-CH" sz="1400" dirty="0"/>
                        <a:t>SL, DSL, TL, FO</a:t>
                      </a:r>
                      <a:endParaRPr lang="fr-FR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fr-CH" sz="1400" dirty="0"/>
                        <a:t>Final </a:t>
                      </a:r>
                      <a:r>
                        <a:rPr lang="fr-CH" sz="1400" dirty="0" err="1"/>
                        <a:t>review</a:t>
                      </a:r>
                      <a:r>
                        <a:rPr lang="fr-CH" sz="1400" dirty="0"/>
                        <a:t> and </a:t>
                      </a:r>
                      <a:r>
                        <a:rPr lang="fr-CH" sz="1400" dirty="0" err="1"/>
                        <a:t>edits</a:t>
                      </a:r>
                      <a:r>
                        <a:rPr lang="fr-CH" sz="1400" dirty="0"/>
                        <a:t>, and inclusion of the justifications for financial </a:t>
                      </a:r>
                      <a:r>
                        <a:rPr lang="fr-CH" sz="1400" dirty="0" err="1"/>
                        <a:t>deviations</a:t>
                      </a:r>
                      <a:endParaRPr lang="fr-FR" sz="14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335088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H" sz="1400" dirty="0"/>
                        <a:t>~Apr. 25</a:t>
                      </a:r>
                      <a:r>
                        <a:rPr lang="fr-CH" sz="1400" baseline="30000" dirty="0"/>
                        <a:t>th</a:t>
                      </a:r>
                      <a:endParaRPr lang="fr-FR" sz="1400" baseline="30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400" dirty="0"/>
                        <a:t>TL or SL or MCS</a:t>
                      </a:r>
                      <a:endParaRPr lang="fr-FR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fr-CH" sz="1400" dirty="0"/>
                        <a:t>Distribution of the final Technical Report Part A/B for GB </a:t>
                      </a:r>
                      <a:r>
                        <a:rPr lang="fr-CH" sz="1400" dirty="0" err="1"/>
                        <a:t>approval</a:t>
                      </a:r>
                      <a:endParaRPr lang="fr-FR" sz="14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3659514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H" sz="1400" dirty="0" err="1"/>
                        <a:t>Until</a:t>
                      </a:r>
                      <a:r>
                        <a:rPr lang="fr-CH" sz="1400" dirty="0"/>
                        <a:t> Apr. 29</a:t>
                      </a:r>
                      <a:r>
                        <a:rPr lang="fr-CH" sz="1400" baseline="30000" dirty="0"/>
                        <a:t>th</a:t>
                      </a:r>
                      <a:endParaRPr lang="fr-FR" sz="1400" baseline="30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fr-CH" sz="1400" dirty="0"/>
                        <a:t>GB</a:t>
                      </a:r>
                      <a:endParaRPr lang="fr-FR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fr-CH" sz="1400" dirty="0" err="1"/>
                        <a:t>Approval</a:t>
                      </a:r>
                      <a:r>
                        <a:rPr lang="fr-CH" sz="1400" dirty="0"/>
                        <a:t> of the final Technical Report Part A/B by the GB </a:t>
                      </a:r>
                      <a:endParaRPr lang="fr-FR" sz="14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32720926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H" sz="1400" dirty="0">
                          <a:solidFill>
                            <a:srgbClr val="C00000"/>
                          </a:solidFill>
                        </a:rPr>
                        <a:t>April the 30</a:t>
                      </a:r>
                      <a:r>
                        <a:rPr lang="fr-CH" sz="1400" baseline="30000" dirty="0">
                          <a:solidFill>
                            <a:srgbClr val="C00000"/>
                          </a:solidFill>
                        </a:rPr>
                        <a:t>th</a:t>
                      </a:r>
                      <a:endParaRPr lang="fr-FR" sz="1400" baseline="30000" dirty="0">
                        <a:solidFill>
                          <a:srgbClr val="C0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400" dirty="0">
                          <a:solidFill>
                            <a:srgbClr val="C00000"/>
                          </a:solidFill>
                        </a:rPr>
                        <a:t>TL, MCS</a:t>
                      </a:r>
                      <a:endParaRPr lang="fr-FR" sz="1400" dirty="0">
                        <a:solidFill>
                          <a:srgbClr val="C0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fr-CH" sz="1400" dirty="0" err="1">
                          <a:solidFill>
                            <a:srgbClr val="C00000"/>
                          </a:solidFill>
                        </a:rPr>
                        <a:t>Submission</a:t>
                      </a:r>
                      <a:r>
                        <a:rPr lang="fr-CH" sz="1400" dirty="0">
                          <a:solidFill>
                            <a:srgbClr val="C00000"/>
                          </a:solidFill>
                        </a:rPr>
                        <a:t> of the </a:t>
                      </a:r>
                      <a:r>
                        <a:rPr lang="fr-CH" sz="1400" dirty="0" err="1">
                          <a:solidFill>
                            <a:srgbClr val="C00000"/>
                          </a:solidFill>
                        </a:rPr>
                        <a:t>approved</a:t>
                      </a:r>
                      <a:r>
                        <a:rPr lang="fr-CH" sz="1400" dirty="0">
                          <a:solidFill>
                            <a:srgbClr val="C00000"/>
                          </a:solidFill>
                        </a:rPr>
                        <a:t> final Technical Report Part B</a:t>
                      </a:r>
                      <a:endParaRPr lang="fr-FR" sz="1400" dirty="0">
                        <a:solidFill>
                          <a:srgbClr val="C00000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268143395"/>
                  </a:ext>
                </a:extLst>
              </a:tr>
            </a:tbl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547246"/>
          </a:xfrm>
          <a:noFill/>
        </p:spPr>
        <p:txBody>
          <a:bodyPr/>
          <a:lstStyle/>
          <a:p>
            <a:r>
              <a:rPr lang="en-GB" dirty="0"/>
              <a:t>Tentative timeline for Technical reporting Part A/B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Preparation for MuCol P1 reporting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13</a:t>
            </a:fld>
            <a:endParaRPr lang="en-US" dirty="0"/>
          </a:p>
        </p:txBody>
      </p:sp>
      <p:graphicFrame>
        <p:nvGraphicFramePr>
          <p:cNvPr id="8" name="Tableau 7">
            <a:extLst>
              <a:ext uri="{FF2B5EF4-FFF2-40B4-BE49-F238E27FC236}">
                <a16:creationId xmlns:a16="http://schemas.microsoft.com/office/drawing/2014/main" id="{975ACC83-2AF2-0B1B-46E5-9D05062B73F8}"/>
              </a:ext>
            </a:extLst>
          </p:cNvPr>
          <p:cNvGraphicFramePr>
            <a:graphicFrameLocks noGrp="1"/>
          </p:cNvGraphicFramePr>
          <p:nvPr/>
        </p:nvGraphicFramePr>
        <p:xfrm>
          <a:off x="172720" y="1714279"/>
          <a:ext cx="418148" cy="4513580"/>
        </p:xfrm>
        <a:graphic>
          <a:graphicData uri="http://schemas.openxmlformats.org/drawingml/2006/table">
            <a:tbl>
              <a:tblPr bandRow="1">
                <a:tableStyleId>{8EC20E35-A176-4012-BC5E-935CFFF8708E}</a:tableStyleId>
              </a:tblPr>
              <a:tblGrid>
                <a:gridCol w="418148">
                  <a:extLst>
                    <a:ext uri="{9D8B030D-6E8A-4147-A177-3AD203B41FA5}">
                      <a16:colId xmlns:a16="http://schemas.microsoft.com/office/drawing/2014/main" val="97447717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fr-CH" sz="1100" dirty="0"/>
                        <a:t>#1</a:t>
                      </a:r>
                      <a:endParaRPr lang="fr-FR" sz="11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14832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400"/>
                        </a:spcAft>
                      </a:pPr>
                      <a:r>
                        <a:rPr lang="fr-CH" sz="1100" dirty="0"/>
                        <a:t>#2</a:t>
                      </a:r>
                    </a:p>
                    <a:p>
                      <a:pPr>
                        <a:spcBef>
                          <a:spcPts val="300"/>
                        </a:spcBef>
                        <a:spcAft>
                          <a:spcPts val="500"/>
                        </a:spcAft>
                      </a:pPr>
                      <a:endParaRPr lang="fr-FR" sz="11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40057365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fr-CH" sz="1100" dirty="0"/>
                        <a:t>#3</a:t>
                      </a:r>
                      <a:endParaRPr lang="fr-FR" sz="11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90243963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400"/>
                        </a:spcAft>
                      </a:pPr>
                      <a:r>
                        <a:rPr lang="fr-CH" sz="1100" dirty="0"/>
                        <a:t>#4</a:t>
                      </a:r>
                    </a:p>
                    <a:p>
                      <a:pPr>
                        <a:spcBef>
                          <a:spcPts val="300"/>
                        </a:spcBef>
                        <a:spcAft>
                          <a:spcPts val="500"/>
                        </a:spcAft>
                      </a:pPr>
                      <a:endParaRPr lang="fr-FR" sz="11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40955132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fr-CH" sz="1100" dirty="0"/>
                        <a:t>#5</a:t>
                      </a:r>
                      <a:endParaRPr lang="fr-FR" sz="11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7872832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400"/>
                        </a:spcAft>
                      </a:pPr>
                      <a:r>
                        <a:rPr lang="fr-CH" sz="1100" dirty="0"/>
                        <a:t>#6</a:t>
                      </a:r>
                    </a:p>
                    <a:p>
                      <a:pPr>
                        <a:spcBef>
                          <a:spcPts val="300"/>
                        </a:spcBef>
                        <a:spcAft>
                          <a:spcPts val="500"/>
                        </a:spcAft>
                      </a:pPr>
                      <a:endParaRPr lang="fr-FR" sz="11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887483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fr-CH" sz="1100" dirty="0"/>
                        <a:t>#7</a:t>
                      </a:r>
                      <a:endParaRPr lang="fr-FR" sz="11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8275436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fr-CH" sz="1100" dirty="0"/>
                        <a:t>#8</a:t>
                      </a:r>
                      <a:endParaRPr lang="fr-FR" sz="11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86347812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fr-CH" sz="1100" dirty="0"/>
                        <a:t>#9</a:t>
                      </a:r>
                      <a:endParaRPr lang="fr-FR" sz="11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2679689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fr-CH" sz="1100" dirty="0"/>
                        <a:t>#10</a:t>
                      </a:r>
                      <a:endParaRPr lang="fr-FR" sz="11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615989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fr-CH" sz="1100" dirty="0">
                          <a:solidFill>
                            <a:srgbClr val="C00000"/>
                          </a:solidFill>
                        </a:rPr>
                        <a:t>#11</a:t>
                      </a:r>
                      <a:endParaRPr lang="fr-FR" sz="1100" dirty="0">
                        <a:solidFill>
                          <a:srgbClr val="C00000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811631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2987064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3A7D810-4C7E-22F2-22F0-1DCE93E6BFE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8" y="904707"/>
            <a:ext cx="11376024" cy="5364480"/>
          </a:xfrm>
        </p:spPr>
        <p:txBody>
          <a:bodyPr/>
          <a:lstStyle/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GB" sz="2400" b="1" dirty="0">
                <a:solidFill>
                  <a:schemeClr val="accent5"/>
                </a:solidFill>
              </a:rPr>
              <a:t>Anticipate</a:t>
            </a:r>
            <a:endParaRPr lang="en-GB" sz="1800" b="0" dirty="0">
              <a:solidFill>
                <a:schemeClr val="tx1"/>
              </a:solidFill>
            </a:endParaRP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GB" sz="1800" b="0" dirty="0">
                <a:solidFill>
                  <a:schemeClr val="tx1"/>
                </a:solidFill>
              </a:rPr>
              <a:t>Identify key players in the technical report preparation – Part A and Part B may require inputs from different persons!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GB" sz="1800" b="0" dirty="0">
                <a:solidFill>
                  <a:schemeClr val="tx1"/>
                </a:solidFill>
              </a:rPr>
              <a:t>The Financial part is specific and managed by Financial Officers / EU Offices in each institute </a:t>
            </a:r>
            <a:r>
              <a:rPr lang="en-GB" sz="1600" b="0" dirty="0">
                <a:solidFill>
                  <a:schemeClr val="tx1"/>
                </a:solidFill>
              </a:rPr>
              <a:t>(Beneficiaries only) </a:t>
            </a:r>
            <a:r>
              <a:rPr lang="en-GB" sz="1800" b="0" dirty="0">
                <a:solidFill>
                  <a:schemeClr val="tx1"/>
                </a:solidFill>
              </a:rPr>
              <a:t>however it is a long process as well.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GB" sz="1800" b="0" dirty="0">
                <a:solidFill>
                  <a:schemeClr val="tx1"/>
                </a:solidFill>
              </a:rPr>
              <a:t>Technical &amp; Financial colleagues should study the templates beforehand and ask questions if something is not clear – Less experienced partners are encouraged to identify themselves to the Coordinator for benefiting from a specific support or guidance if needed.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endParaRPr lang="en-GB" sz="1800" b="0" dirty="0">
              <a:solidFill>
                <a:schemeClr val="tx1"/>
              </a:solidFill>
            </a:endParaRP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GB" sz="2400" b="1" dirty="0">
                <a:solidFill>
                  <a:schemeClr val="accent5"/>
                </a:solidFill>
              </a:rPr>
              <a:t>Be on time &amp; play your part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GB" sz="1800" b="0" dirty="0">
                <a:solidFill>
                  <a:schemeClr val="tx1"/>
                </a:solidFill>
              </a:rPr>
              <a:t>The preparation of such periodic reporting includes a lot of persons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GB" sz="1800" b="0" dirty="0">
                <a:solidFill>
                  <a:schemeClr val="tx1"/>
                </a:solidFill>
              </a:rPr>
              <a:t>Minor delay by 1 person / entity may create major delay in the whole process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GB" sz="1800" b="0" dirty="0">
                <a:solidFill>
                  <a:schemeClr val="tx1"/>
                </a:solidFill>
              </a:rPr>
              <a:t>The deadline will come quicker than what you think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endParaRPr lang="en-GB" sz="1800" b="0" dirty="0">
              <a:solidFill>
                <a:schemeClr val="tx1"/>
              </a:solidFill>
            </a:endParaRP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GB" sz="2400" dirty="0">
                <a:solidFill>
                  <a:schemeClr val="accent5"/>
                </a:solidFill>
              </a:rPr>
              <a:t>Think of the bright side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GB" sz="1800" b="0" dirty="0">
                <a:solidFill>
                  <a:schemeClr val="tx1"/>
                </a:solidFill>
              </a:rPr>
              <a:t>Once the P1 reporting process will be over, you will receive a very instructive Review report … and for Beneficiaries you will also receive interim payment for eligible EU costs incurred during P1!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Preparation for MuCol P1 reporting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2" name="Title 2">
            <a:extLst>
              <a:ext uri="{FF2B5EF4-FFF2-40B4-BE49-F238E27FC236}">
                <a16:creationId xmlns:a16="http://schemas.microsoft.com/office/drawing/2014/main" id="{01C38625-C66A-02C5-ABF3-AEE22CE59A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223805"/>
            <a:ext cx="11376025" cy="547246"/>
          </a:xfrm>
          <a:noFill/>
        </p:spPr>
        <p:txBody>
          <a:bodyPr/>
          <a:lstStyle/>
          <a:p>
            <a:r>
              <a:rPr lang="en-US" dirty="0"/>
              <a:t>R</a:t>
            </a:r>
            <a:r>
              <a:rPr lang="en-GB" dirty="0" err="1"/>
              <a:t>emarks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4454162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Lists of contacts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Preparation for MuCol P1 reporting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228487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B3522FB4-4DE4-30E0-B610-BF8C8A5183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Preparation for MuCol P1 reporting</a:t>
            </a:r>
            <a:endParaRPr lang="en-US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265FC77A-B55C-149A-37C5-9180337E84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16</a:t>
            </a:fld>
            <a:endParaRPr lang="en-US" dirty="0"/>
          </a:p>
        </p:txBody>
      </p:sp>
      <p:graphicFrame>
        <p:nvGraphicFramePr>
          <p:cNvPr id="8" name="Espace réservé du contenu 7">
            <a:extLst>
              <a:ext uri="{FF2B5EF4-FFF2-40B4-BE49-F238E27FC236}">
                <a16:creationId xmlns:a16="http://schemas.microsoft.com/office/drawing/2014/main" id="{593A080A-E890-AE28-EEC0-6FA8A8D7140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28280654"/>
              </p:ext>
            </p:extLst>
          </p:nvPr>
        </p:nvGraphicFramePr>
        <p:xfrm>
          <a:off x="403200" y="1008399"/>
          <a:ext cx="8431211" cy="5273040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1716087">
                  <a:extLst>
                    <a:ext uri="{9D8B030D-6E8A-4147-A177-3AD203B41FA5}">
                      <a16:colId xmlns:a16="http://schemas.microsoft.com/office/drawing/2014/main" val="3635640269"/>
                    </a:ext>
                  </a:extLst>
                </a:gridCol>
                <a:gridCol w="3975067">
                  <a:extLst>
                    <a:ext uri="{9D8B030D-6E8A-4147-A177-3AD203B41FA5}">
                      <a16:colId xmlns:a16="http://schemas.microsoft.com/office/drawing/2014/main" val="2295665489"/>
                    </a:ext>
                  </a:extLst>
                </a:gridCol>
                <a:gridCol w="2740057">
                  <a:extLst>
                    <a:ext uri="{9D8B030D-6E8A-4147-A177-3AD203B41FA5}">
                      <a16:colId xmlns:a16="http://schemas.microsoft.com/office/drawing/2014/main" val="392493682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fr-CH" dirty="0"/>
                        <a:t>Beneficiary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/>
                        <a:t>Contact(s)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 err="1"/>
                        <a:t>Specific</a:t>
                      </a:r>
                      <a:r>
                        <a:rPr lang="fr-CH" dirty="0"/>
                        <a:t> </a:t>
                      </a:r>
                      <a:r>
                        <a:rPr lang="fr-CH" dirty="0" err="1"/>
                        <a:t>role</a:t>
                      </a:r>
                      <a:r>
                        <a:rPr lang="fr-CH" dirty="0"/>
                        <a:t>, if </a:t>
                      </a:r>
                      <a:r>
                        <a:rPr lang="fr-CH" dirty="0" err="1"/>
                        <a:t>any</a:t>
                      </a:r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9254379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H" dirty="0"/>
                        <a:t>1. CERN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Daniel.Schulte@cern.ch</a:t>
                      </a:r>
                      <a:endParaRPr lang="fr-F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600" dirty="0"/>
                        <a:t>SL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26833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H" dirty="0"/>
                        <a:t>2. DESY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Federico.Meloni@cern.ch</a:t>
                      </a:r>
                      <a:endParaRPr lang="fr-F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528735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H" dirty="0"/>
                        <a:t>3. TUDA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herbert.degersem@tu-darmstadt.de</a:t>
                      </a:r>
                      <a:endParaRPr lang="fr-F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6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3321542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H" dirty="0"/>
                        <a:t>4. UROS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ursula.van-rienen@uni-rostock.de</a:t>
                      </a:r>
                      <a:endParaRPr lang="fr-F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4879737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H" dirty="0"/>
                        <a:t>5. CEA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antoine.chance@cea.fr</a:t>
                      </a:r>
                      <a:endParaRPr lang="fr-F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600" dirty="0"/>
                        <a:t>WP5 Leader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142167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H" dirty="0"/>
                        <a:t>6. INFN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nadia.pastrone@to.infn.it</a:t>
                      </a:r>
                      <a:endParaRPr lang="fr-F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6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832454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H" dirty="0"/>
                        <a:t>7. UMIL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hlinkClick r:id="rId2"/>
                        </a:rPr>
                        <a:t>lucio.rossi@unimi.it</a:t>
                      </a:r>
                      <a:r>
                        <a:rPr lang="en-GB" sz="1600" dirty="0"/>
                        <a:t> ; </a:t>
                      </a:r>
                      <a:r>
                        <a:rPr lang="en-GB" sz="1600" dirty="0">
                          <a:hlinkClick r:id="rId3"/>
                        </a:rPr>
                        <a:t>fortunato.laface@unimi.it</a:t>
                      </a:r>
                      <a:r>
                        <a:rPr lang="en-GB" sz="1600" dirty="0"/>
                        <a:t> ; samuele.mariotto@unimi.it</a:t>
                      </a:r>
                      <a:endParaRPr lang="fr-F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600" dirty="0"/>
                        <a:t>WP8 Leader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4917806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H" dirty="0"/>
                        <a:t>8. UNIPD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donatella.lucchesi@unipd.it</a:t>
                      </a:r>
                      <a:endParaRPr lang="fr-F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600" dirty="0"/>
                        <a:t>WP2 Leader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3614223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H" dirty="0"/>
                        <a:t>9. UTWENTE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a.u.kario@utwente.nl</a:t>
                      </a:r>
                      <a:endParaRPr lang="fr-F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1867634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H" dirty="0"/>
                        <a:t>10. LIP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Michele.Gallinaro@cern.ch</a:t>
                      </a:r>
                      <a:endParaRPr lang="fr-F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6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2330559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H" dirty="0"/>
                        <a:t>11. ESS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natalia.milas@ess.eu</a:t>
                      </a:r>
                      <a:endParaRPr lang="fr-F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600" dirty="0"/>
                        <a:t>WP3 Leader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185025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H" dirty="0"/>
                        <a:t>12. UU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vitaliy.goryashko@physics.uu.se</a:t>
                      </a:r>
                      <a:endParaRPr lang="fr-F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00533498"/>
                  </a:ext>
                </a:extLst>
              </a:tr>
            </a:tbl>
          </a:graphicData>
        </a:graphic>
      </p:graphicFrame>
      <p:sp>
        <p:nvSpPr>
          <p:cNvPr id="10" name="ZoneTexte 9">
            <a:extLst>
              <a:ext uri="{FF2B5EF4-FFF2-40B4-BE49-F238E27FC236}">
                <a16:creationId xmlns:a16="http://schemas.microsoft.com/office/drawing/2014/main" id="{26289B2E-8966-5621-93B6-F7B279A6E2DA}"/>
              </a:ext>
            </a:extLst>
          </p:cNvPr>
          <p:cNvSpPr txBox="1"/>
          <p:nvPr/>
        </p:nvSpPr>
        <p:spPr>
          <a:xfrm>
            <a:off x="9172575" y="1140374"/>
            <a:ext cx="2611436" cy="147732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fr-CH" sz="1600" dirty="0"/>
              <a:t>Scientific contacts </a:t>
            </a:r>
            <a:r>
              <a:rPr lang="fr-CH" sz="1600" dirty="0" err="1"/>
              <a:t>from</a:t>
            </a:r>
            <a:r>
              <a:rPr lang="fr-CH" sz="1600" dirty="0"/>
              <a:t> </a:t>
            </a:r>
            <a:r>
              <a:rPr lang="fr-CH" sz="1600" b="1" dirty="0"/>
              <a:t>Beneficiaries &amp; Associated </a:t>
            </a:r>
            <a:r>
              <a:rPr lang="fr-CH" sz="1600" b="1" dirty="0" err="1"/>
              <a:t>partners</a:t>
            </a:r>
            <a:r>
              <a:rPr lang="fr-CH" sz="1600" dirty="0"/>
              <a:t> </a:t>
            </a:r>
            <a:r>
              <a:rPr lang="fr-CH" sz="1600" dirty="0" err="1"/>
              <a:t>will</a:t>
            </a:r>
            <a:r>
              <a:rPr lang="fr-CH" sz="1600" dirty="0"/>
              <a:t> </a:t>
            </a:r>
            <a:r>
              <a:rPr lang="fr-CH" sz="1600" dirty="0" err="1"/>
              <a:t>be</a:t>
            </a:r>
            <a:r>
              <a:rPr lang="fr-CH" sz="1600" dirty="0"/>
              <a:t> </a:t>
            </a:r>
            <a:r>
              <a:rPr lang="fr-CH" sz="1600" dirty="0" err="1"/>
              <a:t>asked</a:t>
            </a:r>
            <a:r>
              <a:rPr lang="fr-CH" sz="1600" dirty="0"/>
              <a:t> to </a:t>
            </a:r>
            <a:r>
              <a:rPr lang="fr-CH" sz="1600" dirty="0" err="1"/>
              <a:t>provide</a:t>
            </a:r>
            <a:r>
              <a:rPr lang="fr-CH" sz="1600" dirty="0"/>
              <a:t> data to the WP Leaders for </a:t>
            </a:r>
            <a:r>
              <a:rPr lang="fr-CH" sz="1600" dirty="0" err="1"/>
              <a:t>filling</a:t>
            </a:r>
            <a:r>
              <a:rPr lang="fr-CH" sz="1600" dirty="0"/>
              <a:t> up the Technical Report.</a:t>
            </a:r>
            <a:endParaRPr lang="fr-FR" sz="1600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5717B634-A469-05E3-4FB6-E06F554AC6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/>
          <a:lstStyle/>
          <a:p>
            <a:r>
              <a:rPr lang="fr-CH" dirty="0"/>
              <a:t>Scientific Contacts – </a:t>
            </a:r>
            <a:r>
              <a:rPr lang="fr-CH" dirty="0" err="1"/>
              <a:t>Beneficiaries</a:t>
            </a:r>
            <a:br>
              <a:rPr lang="en-GB" dirty="0"/>
            </a:b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9575637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B3522FB4-4DE4-30E0-B610-BF8C8A5183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Preparation for MuCol P1 reporting</a:t>
            </a:r>
            <a:endParaRPr lang="en-US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265FC77A-B55C-149A-37C5-9180337E84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17</a:t>
            </a:fld>
            <a:endParaRPr lang="en-US" dirty="0"/>
          </a:p>
        </p:txBody>
      </p:sp>
      <p:graphicFrame>
        <p:nvGraphicFramePr>
          <p:cNvPr id="8" name="Espace réservé du contenu 7">
            <a:extLst>
              <a:ext uri="{FF2B5EF4-FFF2-40B4-BE49-F238E27FC236}">
                <a16:creationId xmlns:a16="http://schemas.microsoft.com/office/drawing/2014/main" id="{593A080A-E890-AE28-EEC0-6FA8A8D7140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94209173"/>
              </p:ext>
            </p:extLst>
          </p:nvPr>
        </p:nvGraphicFramePr>
        <p:xfrm>
          <a:off x="403200" y="1036504"/>
          <a:ext cx="8431211" cy="5243760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1829254">
                  <a:extLst>
                    <a:ext uri="{9D8B030D-6E8A-4147-A177-3AD203B41FA5}">
                      <a16:colId xmlns:a16="http://schemas.microsoft.com/office/drawing/2014/main" val="3635640269"/>
                    </a:ext>
                  </a:extLst>
                </a:gridCol>
                <a:gridCol w="3446309">
                  <a:extLst>
                    <a:ext uri="{9D8B030D-6E8A-4147-A177-3AD203B41FA5}">
                      <a16:colId xmlns:a16="http://schemas.microsoft.com/office/drawing/2014/main" val="2295665489"/>
                    </a:ext>
                  </a:extLst>
                </a:gridCol>
                <a:gridCol w="3155648">
                  <a:extLst>
                    <a:ext uri="{9D8B030D-6E8A-4147-A177-3AD203B41FA5}">
                      <a16:colId xmlns:a16="http://schemas.microsoft.com/office/drawing/2014/main" val="3924936822"/>
                    </a:ext>
                  </a:extLst>
                </a:gridCol>
              </a:tblGrid>
              <a:tr h="306000">
                <a:tc>
                  <a:txBody>
                    <a:bodyPr/>
                    <a:lstStyle/>
                    <a:p>
                      <a:r>
                        <a:rPr lang="fr-CH" sz="1400" dirty="0"/>
                        <a:t>Associated Partner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400" dirty="0"/>
                        <a:t>Contact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400" dirty="0" err="1"/>
                        <a:t>Specific</a:t>
                      </a:r>
                      <a:r>
                        <a:rPr lang="fr-CH" sz="1400" dirty="0"/>
                        <a:t> </a:t>
                      </a:r>
                      <a:r>
                        <a:rPr lang="fr-CH" sz="1400" dirty="0" err="1"/>
                        <a:t>role</a:t>
                      </a:r>
                      <a:r>
                        <a:rPr lang="fr-CH" sz="1400" dirty="0"/>
                        <a:t>, if </a:t>
                      </a:r>
                      <a:r>
                        <a:rPr lang="fr-CH" sz="1400" dirty="0" err="1"/>
                        <a:t>any</a:t>
                      </a:r>
                      <a:endParaRPr lang="fr-FR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92543794"/>
                  </a:ext>
                </a:extLst>
              </a:tr>
              <a:tr h="180000">
                <a:tc>
                  <a:txBody>
                    <a:bodyPr/>
                    <a:lstStyle/>
                    <a:p>
                      <a:r>
                        <a:rPr lang="fr-CH" sz="1200" dirty="0"/>
                        <a:t>13. PSI</a:t>
                      </a:r>
                      <a:endParaRPr lang="fr-FR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bernhard.auchmann@psi.ch</a:t>
                      </a:r>
                      <a:endParaRPr lang="fr-FR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2683364"/>
                  </a:ext>
                </a:extLst>
              </a:tr>
              <a:tr h="180000">
                <a:tc>
                  <a:txBody>
                    <a:bodyPr/>
                    <a:lstStyle/>
                    <a:p>
                      <a:r>
                        <a:rPr lang="fr-CH" sz="1200" dirty="0"/>
                        <a:t>1</a:t>
                      </a:r>
                      <a:r>
                        <a:rPr lang="fr-FR" sz="1200" dirty="0"/>
                        <a:t>4. UNIGE</a:t>
                      </a:r>
                      <a:endParaRPr lang="fr-CH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carmine.senatore@unige.ch</a:t>
                      </a:r>
                      <a:endParaRPr lang="fr-FR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5287354"/>
                  </a:ext>
                </a:extLst>
              </a:tr>
              <a:tr h="180000">
                <a:tc>
                  <a:txBody>
                    <a:bodyPr/>
                    <a:lstStyle/>
                    <a:p>
                      <a:r>
                        <a:rPr lang="fr-CH" sz="1200" dirty="0"/>
                        <a:t>15. Imperial</a:t>
                      </a:r>
                      <a:endParaRPr lang="fr-FR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>
                          <a:hlinkClick r:id="rId2"/>
                        </a:rPr>
                        <a:t>j.pasternak@imperial.ac.uk</a:t>
                      </a:r>
                      <a:endParaRPr lang="fr-FR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33215423"/>
                  </a:ext>
                </a:extLst>
              </a:tr>
              <a:tr h="180000">
                <a:tc>
                  <a:txBody>
                    <a:bodyPr/>
                    <a:lstStyle/>
                    <a:p>
                      <a:r>
                        <a:rPr lang="fr-CH" sz="1200" dirty="0"/>
                        <a:t>16. UKRI</a:t>
                      </a:r>
                      <a:endParaRPr lang="fr-FR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k.long@imperial.ac.uk</a:t>
                      </a:r>
                      <a:endParaRPr lang="fr-FR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48797370"/>
                  </a:ext>
                </a:extLst>
              </a:tr>
              <a:tr h="180000">
                <a:tc>
                  <a:txBody>
                    <a:bodyPr/>
                    <a:lstStyle/>
                    <a:p>
                      <a:r>
                        <a:rPr lang="fr-CH" sz="1200" dirty="0"/>
                        <a:t>17. UWAR</a:t>
                      </a:r>
                      <a:endParaRPr lang="fr-FR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s.b.boyd@warwick.ac.uk</a:t>
                      </a:r>
                      <a:endParaRPr lang="fr-FR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1421672"/>
                  </a:ext>
                </a:extLst>
              </a:tr>
              <a:tr h="180000">
                <a:tc>
                  <a:txBody>
                    <a:bodyPr/>
                    <a:lstStyle/>
                    <a:p>
                      <a:r>
                        <a:rPr lang="fr-CH" sz="1200" dirty="0"/>
                        <a:t>18. ULA</a:t>
                      </a:r>
                      <a:endParaRPr lang="fr-FR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/>
                        <a:t>graeme.burt@cockcroft.ac.uk</a:t>
                      </a:r>
                      <a:endParaRPr lang="fr-FR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83245404"/>
                  </a:ext>
                </a:extLst>
              </a:tr>
              <a:tr h="180000">
                <a:tc>
                  <a:txBody>
                    <a:bodyPr/>
                    <a:lstStyle/>
                    <a:p>
                      <a:r>
                        <a:rPr lang="fr-CH" sz="1200" dirty="0"/>
                        <a:t>19. SOTON</a:t>
                      </a:r>
                      <a:endParaRPr lang="fr-FR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y.yang@soton.ac.uk</a:t>
                      </a:r>
                      <a:endParaRPr lang="fr-FR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49178062"/>
                  </a:ext>
                </a:extLst>
              </a:tr>
              <a:tr h="180000">
                <a:tc>
                  <a:txBody>
                    <a:bodyPr/>
                    <a:lstStyle/>
                    <a:p>
                      <a:r>
                        <a:rPr lang="fr-CH" sz="1200" dirty="0"/>
                        <a:t>20. UOS</a:t>
                      </a:r>
                      <a:endParaRPr lang="fr-FR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a.cerri@sussex.ac.uk</a:t>
                      </a:r>
                      <a:endParaRPr lang="fr-FR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36142233"/>
                  </a:ext>
                </a:extLst>
              </a:tr>
              <a:tr h="180000">
                <a:tc>
                  <a:txBody>
                    <a:bodyPr/>
                    <a:lstStyle/>
                    <a:p>
                      <a:r>
                        <a:rPr lang="fr-CH" sz="1200" dirty="0"/>
                        <a:t>21. SYSU</a:t>
                      </a:r>
                      <a:endParaRPr lang="fr-FR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tangjian5@mail.sysu.edu.cn</a:t>
                      </a:r>
                      <a:endParaRPr lang="fr-FR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18676343"/>
                  </a:ext>
                </a:extLst>
              </a:tr>
              <a:tr h="180000">
                <a:tc>
                  <a:txBody>
                    <a:bodyPr/>
                    <a:lstStyle/>
                    <a:p>
                      <a:r>
                        <a:rPr lang="fr-CH" sz="1200" dirty="0"/>
                        <a:t>22. KIT</a:t>
                      </a:r>
                      <a:endParaRPr lang="fr-FR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tabea.arndt@kit.edu</a:t>
                      </a:r>
                      <a:endParaRPr lang="fr-FR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23305591"/>
                  </a:ext>
                </a:extLst>
              </a:tr>
              <a:tr h="180000">
                <a:tc>
                  <a:txBody>
                    <a:bodyPr/>
                    <a:lstStyle/>
                    <a:p>
                      <a:r>
                        <a:rPr lang="fr-CH" sz="1200" dirty="0"/>
                        <a:t>23. CNRS</a:t>
                      </a:r>
                      <a:endParaRPr lang="fr-FR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xavier.chaud@lncmi.cnrs.fr</a:t>
                      </a:r>
                      <a:endParaRPr lang="fr-FR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1850250"/>
                  </a:ext>
                </a:extLst>
              </a:tr>
              <a:tr h="180000">
                <a:tc>
                  <a:txBody>
                    <a:bodyPr/>
                    <a:lstStyle/>
                    <a:p>
                      <a:r>
                        <a:rPr lang="fr-CH" sz="1200" dirty="0"/>
                        <a:t>24. ENEA</a:t>
                      </a:r>
                      <a:endParaRPr lang="fr-FR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carlo.carrelli@enea.it</a:t>
                      </a:r>
                      <a:endParaRPr lang="fr-FR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00533498"/>
                  </a:ext>
                </a:extLst>
              </a:tr>
              <a:tr h="180000">
                <a:tc>
                  <a:txBody>
                    <a:bodyPr/>
                    <a:lstStyle/>
                    <a:p>
                      <a:r>
                        <a:rPr lang="fr-CH" sz="1200" dirty="0"/>
                        <a:t>25. UNIPV</a:t>
                      </a:r>
                      <a:endParaRPr lang="fr-FR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cristina.riccardi@unipv.it</a:t>
                      </a:r>
                      <a:endParaRPr lang="fr-FR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0146340"/>
                  </a:ext>
                </a:extLst>
              </a:tr>
              <a:tr h="180000">
                <a:tc>
                  <a:txBody>
                    <a:bodyPr/>
                    <a:lstStyle/>
                    <a:p>
                      <a:r>
                        <a:rPr lang="fr-CH" sz="1200" dirty="0"/>
                        <a:t>26. STRATHCLYDE</a:t>
                      </a:r>
                      <a:endParaRPr lang="fr-FR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k.ronald@strath.ac.uk</a:t>
                      </a:r>
                      <a:endParaRPr lang="fr-FR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43060221"/>
                  </a:ext>
                </a:extLst>
              </a:tr>
              <a:tr h="180000">
                <a:tc>
                  <a:txBody>
                    <a:bodyPr/>
                    <a:lstStyle/>
                    <a:p>
                      <a:r>
                        <a:rPr lang="fr-CH" sz="1200" dirty="0"/>
                        <a:t>27. HUD</a:t>
                      </a:r>
                      <a:endParaRPr lang="fr-FR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rob.edgecock@cern.ch</a:t>
                      </a:r>
                      <a:endParaRPr lang="fr-FR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4768314"/>
                  </a:ext>
                </a:extLst>
              </a:tr>
              <a:tr h="180000">
                <a:tc>
                  <a:txBody>
                    <a:bodyPr/>
                    <a:lstStyle/>
                    <a:p>
                      <a:r>
                        <a:rPr lang="fr-CH" sz="1200" dirty="0"/>
                        <a:t>28. RHUL</a:t>
                      </a:r>
                      <a:endParaRPr lang="fr-FR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stephen.gibson@rhul.ac.uk</a:t>
                      </a:r>
                      <a:endParaRPr lang="fr-FR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03816684"/>
                  </a:ext>
                </a:extLst>
              </a:tr>
              <a:tr h="180000">
                <a:tc>
                  <a:txBody>
                    <a:bodyPr/>
                    <a:lstStyle/>
                    <a:p>
                      <a:r>
                        <a:rPr lang="fr-CH" sz="1200" dirty="0"/>
                        <a:t>29. UOXF</a:t>
                      </a:r>
                      <a:endParaRPr lang="fr-FR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philip.burrows@physics.ox.ac.uk</a:t>
                      </a:r>
                      <a:endParaRPr lang="fr-FR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97898861"/>
                  </a:ext>
                </a:extLst>
              </a:tr>
              <a:tr h="180000">
                <a:tc>
                  <a:txBody>
                    <a:bodyPr/>
                    <a:lstStyle/>
                    <a:p>
                      <a:r>
                        <a:rPr lang="fr-CH" sz="1200" dirty="0"/>
                        <a:t>30. ISU</a:t>
                      </a:r>
                      <a:endParaRPr lang="fr-FR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hauptman@iastate.edu</a:t>
                      </a:r>
                      <a:endParaRPr lang="fr-FR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10088755"/>
                  </a:ext>
                </a:extLst>
              </a:tr>
            </a:tbl>
          </a:graphicData>
        </a:graphic>
      </p:graphicFrame>
      <p:sp>
        <p:nvSpPr>
          <p:cNvPr id="10" name="ZoneTexte 9">
            <a:extLst>
              <a:ext uri="{FF2B5EF4-FFF2-40B4-BE49-F238E27FC236}">
                <a16:creationId xmlns:a16="http://schemas.microsoft.com/office/drawing/2014/main" id="{26289B2E-8966-5621-93B6-F7B279A6E2DA}"/>
              </a:ext>
            </a:extLst>
          </p:cNvPr>
          <p:cNvSpPr txBox="1"/>
          <p:nvPr/>
        </p:nvSpPr>
        <p:spPr>
          <a:xfrm>
            <a:off x="9172575" y="1140374"/>
            <a:ext cx="2611436" cy="147732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fr-CH" sz="1600" dirty="0"/>
              <a:t>Scientific contacts </a:t>
            </a:r>
            <a:r>
              <a:rPr lang="fr-CH" sz="1600" dirty="0" err="1"/>
              <a:t>from</a:t>
            </a:r>
            <a:r>
              <a:rPr lang="fr-CH" sz="1600" dirty="0"/>
              <a:t> </a:t>
            </a:r>
            <a:r>
              <a:rPr lang="fr-CH" sz="1600" b="1" dirty="0"/>
              <a:t>Beneficiaries &amp; Associated </a:t>
            </a:r>
            <a:r>
              <a:rPr lang="fr-CH" sz="1600" b="1" dirty="0" err="1"/>
              <a:t>partners</a:t>
            </a:r>
            <a:r>
              <a:rPr lang="fr-CH" sz="1600" dirty="0"/>
              <a:t> </a:t>
            </a:r>
            <a:r>
              <a:rPr lang="fr-CH" sz="1600" dirty="0" err="1"/>
              <a:t>will</a:t>
            </a:r>
            <a:r>
              <a:rPr lang="fr-CH" sz="1600" dirty="0"/>
              <a:t> </a:t>
            </a:r>
            <a:r>
              <a:rPr lang="fr-CH" sz="1600" dirty="0" err="1"/>
              <a:t>be</a:t>
            </a:r>
            <a:r>
              <a:rPr lang="fr-CH" sz="1600" dirty="0"/>
              <a:t> </a:t>
            </a:r>
            <a:r>
              <a:rPr lang="fr-CH" sz="1600" dirty="0" err="1"/>
              <a:t>asked</a:t>
            </a:r>
            <a:r>
              <a:rPr lang="fr-CH" sz="1600" dirty="0"/>
              <a:t> to </a:t>
            </a:r>
            <a:r>
              <a:rPr lang="fr-CH" sz="1600" dirty="0" err="1"/>
              <a:t>provide</a:t>
            </a:r>
            <a:r>
              <a:rPr lang="fr-CH" sz="1600" dirty="0"/>
              <a:t> data to the WP Leaders for </a:t>
            </a:r>
            <a:r>
              <a:rPr lang="fr-CH" sz="1600" dirty="0" err="1"/>
              <a:t>filling</a:t>
            </a:r>
            <a:r>
              <a:rPr lang="fr-CH" sz="1600" dirty="0"/>
              <a:t> up the Technical Report.</a:t>
            </a:r>
            <a:endParaRPr lang="fr-FR" sz="1600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9231BEA4-5A2D-49B1-0108-4975435F69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063"/>
            <a:ext cx="11376025" cy="1066800"/>
          </a:xfrm>
        </p:spPr>
        <p:txBody>
          <a:bodyPr/>
          <a:lstStyle/>
          <a:p>
            <a:r>
              <a:rPr lang="fr-CH" dirty="0"/>
              <a:t>Scientific Contacts – Associated </a:t>
            </a:r>
            <a:r>
              <a:rPr lang="fr-CH" dirty="0" err="1"/>
              <a:t>partners</a:t>
            </a:r>
            <a:br>
              <a:rPr lang="en-GB" dirty="0"/>
            </a:b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886444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B3522FB4-4DE4-30E0-B610-BF8C8A5183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Preparation for MuCol P1 reporting</a:t>
            </a:r>
            <a:endParaRPr lang="en-US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265FC77A-B55C-149A-37C5-9180337E84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18</a:t>
            </a:fld>
            <a:endParaRPr lang="en-US" dirty="0"/>
          </a:p>
        </p:txBody>
      </p:sp>
      <p:graphicFrame>
        <p:nvGraphicFramePr>
          <p:cNvPr id="8" name="Espace réservé du contenu 7">
            <a:extLst>
              <a:ext uri="{FF2B5EF4-FFF2-40B4-BE49-F238E27FC236}">
                <a16:creationId xmlns:a16="http://schemas.microsoft.com/office/drawing/2014/main" id="{593A080A-E890-AE28-EEC0-6FA8A8D7140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43994492"/>
              </p:ext>
            </p:extLst>
          </p:nvPr>
        </p:nvGraphicFramePr>
        <p:xfrm>
          <a:off x="403200" y="1065149"/>
          <a:ext cx="5875052" cy="5262880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1742935">
                  <a:extLst>
                    <a:ext uri="{9D8B030D-6E8A-4147-A177-3AD203B41FA5}">
                      <a16:colId xmlns:a16="http://schemas.microsoft.com/office/drawing/2014/main" val="3635640269"/>
                    </a:ext>
                  </a:extLst>
                </a:gridCol>
                <a:gridCol w="4132117">
                  <a:extLst>
                    <a:ext uri="{9D8B030D-6E8A-4147-A177-3AD203B41FA5}">
                      <a16:colId xmlns:a16="http://schemas.microsoft.com/office/drawing/2014/main" val="229566548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fr-CH" dirty="0"/>
                        <a:t>Beneficiary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/>
                        <a:t>Contact</a:t>
                      </a:r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9254379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H" dirty="0"/>
                        <a:t>1. CERN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muon.collider.secretariat@cern.ch</a:t>
                      </a:r>
                      <a:endParaRPr lang="fr-FR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26833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H" dirty="0"/>
                        <a:t>2. DESY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2"/>
                        </a:rPr>
                        <a:t>susanne.hummel@desy.de</a:t>
                      </a:r>
                      <a:endParaRPr lang="en-GB" sz="1400" b="0" i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GB" sz="14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jana.goerner@desy.de</a:t>
                      </a:r>
                      <a:endParaRPr lang="fr-FR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528735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H" dirty="0"/>
                        <a:t>3. TUDA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euforyou@tu-darmstadt.de</a:t>
                      </a:r>
                      <a:endParaRPr lang="fr-FR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3321542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H" dirty="0"/>
                        <a:t>4. UROS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tim.joppke@uni-rostock.de</a:t>
                      </a:r>
                      <a:endParaRPr lang="fr-FR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4879737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H" dirty="0"/>
                        <a:t>5. CEA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3"/>
                        </a:rPr>
                        <a:t>florence.ragon@cea.fr</a:t>
                      </a:r>
                      <a:r>
                        <a:rPr lang="en-GB" sz="14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; </a:t>
                      </a:r>
                      <a:r>
                        <a:rPr lang="en-GB" sz="14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4"/>
                        </a:rPr>
                        <a:t>nathalie.judas@cea.fr</a:t>
                      </a:r>
                      <a:endParaRPr lang="en-GB" sz="1400" b="0" i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GB" sz="14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5"/>
                        </a:rPr>
                        <a:t>marie.weyland@cea.fr</a:t>
                      </a:r>
                      <a:endParaRPr lang="fr-FR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142167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H" dirty="0"/>
                        <a:t>6. INFN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6"/>
                        </a:rPr>
                        <a:t>rosaria.porcu@to.infn.it</a:t>
                      </a:r>
                      <a:r>
                        <a:rPr lang="en-GB" sz="14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; paola.mauro@to.infn.it</a:t>
                      </a:r>
                      <a:endParaRPr lang="fr-FR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832454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H" dirty="0"/>
                        <a:t>7. UMIL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fortunato.laface@unimi.it</a:t>
                      </a:r>
                      <a:endParaRPr lang="fr-FR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4917806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H" dirty="0"/>
                        <a:t>8. UNIPD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nicoletta.ariani@unipd.it</a:t>
                      </a:r>
                      <a:endParaRPr lang="fr-FR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3614223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H" dirty="0"/>
                        <a:t>9. UTWENTE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contract-office-tnw@utwente.nl</a:t>
                      </a:r>
                      <a:endParaRPr lang="fr-FR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1867634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H" dirty="0"/>
                        <a:t>10. LIP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natalia@lip.pt</a:t>
                      </a:r>
                      <a:endParaRPr lang="fr-FR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2330559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H" dirty="0"/>
                        <a:t>11. ESS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7"/>
                        </a:rPr>
                        <a:t>adrameh.gaye@ess.eu</a:t>
                      </a:r>
                      <a:endParaRPr lang="en-GB" sz="1400" b="0" i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GB" sz="14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martha.dadson@ess.eu</a:t>
                      </a:r>
                      <a:endParaRPr lang="fr-FR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185025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H" dirty="0"/>
                        <a:t>12. UU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eu-support@uadm.uu.se</a:t>
                      </a:r>
                      <a:endParaRPr lang="fr-FR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00533498"/>
                  </a:ext>
                </a:extLst>
              </a:tr>
            </a:tbl>
          </a:graphicData>
        </a:graphic>
      </p:graphicFrame>
      <p:sp>
        <p:nvSpPr>
          <p:cNvPr id="2" name="ZoneTexte 1">
            <a:extLst>
              <a:ext uri="{FF2B5EF4-FFF2-40B4-BE49-F238E27FC236}">
                <a16:creationId xmlns:a16="http://schemas.microsoft.com/office/drawing/2014/main" id="{E64F7490-96ED-121D-7594-8B4B2740209F}"/>
              </a:ext>
            </a:extLst>
          </p:cNvPr>
          <p:cNvSpPr txBox="1"/>
          <p:nvPr/>
        </p:nvSpPr>
        <p:spPr>
          <a:xfrm>
            <a:off x="6442745" y="2796028"/>
            <a:ext cx="517295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fr-CH" dirty="0"/>
              <a:t>Administrative contacts </a:t>
            </a:r>
            <a:r>
              <a:rPr lang="fr-CH" dirty="0" err="1"/>
              <a:t>from</a:t>
            </a:r>
            <a:r>
              <a:rPr lang="fr-CH" dirty="0"/>
              <a:t> </a:t>
            </a:r>
            <a:r>
              <a:rPr lang="fr-CH" b="1" dirty="0"/>
              <a:t>Beneficiaries</a:t>
            </a:r>
            <a:r>
              <a:rPr lang="fr-CH" dirty="0"/>
              <a:t> </a:t>
            </a:r>
            <a:r>
              <a:rPr lang="fr-CH" dirty="0" err="1"/>
              <a:t>will</a:t>
            </a:r>
            <a:r>
              <a:rPr lang="fr-CH" dirty="0"/>
              <a:t> </a:t>
            </a:r>
            <a:r>
              <a:rPr lang="fr-CH" dirty="0" err="1"/>
              <a:t>be</a:t>
            </a:r>
            <a:r>
              <a:rPr lang="fr-CH" dirty="0"/>
              <a:t> </a:t>
            </a:r>
            <a:r>
              <a:rPr lang="fr-CH" dirty="0" err="1"/>
              <a:t>asked</a:t>
            </a:r>
            <a:r>
              <a:rPr lang="fr-CH" dirty="0"/>
              <a:t> to </a:t>
            </a:r>
            <a:r>
              <a:rPr lang="fr-CH" dirty="0" err="1"/>
              <a:t>provide</a:t>
            </a:r>
            <a:r>
              <a:rPr lang="fr-CH" dirty="0"/>
              <a:t> data for the «</a:t>
            </a:r>
            <a:r>
              <a:rPr lang="fr-CH" dirty="0" err="1"/>
              <a:t>Researchers</a:t>
            </a:r>
            <a:r>
              <a:rPr lang="fr-CH" dirty="0"/>
              <a:t>» tab (</a:t>
            </a:r>
            <a:r>
              <a:rPr lang="fr-CH" dirty="0" err="1"/>
              <a:t>see</a:t>
            </a:r>
            <a:r>
              <a:rPr lang="fr-CH" dirty="0"/>
              <a:t> Technical </a:t>
            </a:r>
            <a:r>
              <a:rPr lang="fr-CH" dirty="0" err="1"/>
              <a:t>Reporting</a:t>
            </a:r>
            <a:r>
              <a:rPr lang="fr-CH" dirty="0"/>
              <a:t> Part A)</a:t>
            </a:r>
            <a:endParaRPr lang="fr-FR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22EF0AC-F64E-F041-E656-6478C78719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Admin Contacts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6614350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B3522FB4-4DE4-30E0-B610-BF8C8A5183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Preparation for MuCol P1 reporting</a:t>
            </a:r>
            <a:endParaRPr lang="en-US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265FC77A-B55C-149A-37C5-9180337E84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19</a:t>
            </a:fld>
            <a:endParaRPr lang="en-US" dirty="0"/>
          </a:p>
        </p:txBody>
      </p:sp>
      <p:graphicFrame>
        <p:nvGraphicFramePr>
          <p:cNvPr id="9" name="Espace réservé du contenu 7">
            <a:extLst>
              <a:ext uri="{FF2B5EF4-FFF2-40B4-BE49-F238E27FC236}">
                <a16:creationId xmlns:a16="http://schemas.microsoft.com/office/drawing/2014/main" id="{13B9D986-99EB-4341-C349-F53CB3B674F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57975357"/>
              </p:ext>
            </p:extLst>
          </p:nvPr>
        </p:nvGraphicFramePr>
        <p:xfrm>
          <a:off x="6264308" y="3218094"/>
          <a:ext cx="5519704" cy="2743200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1846410">
                  <a:extLst>
                    <a:ext uri="{9D8B030D-6E8A-4147-A177-3AD203B41FA5}">
                      <a16:colId xmlns:a16="http://schemas.microsoft.com/office/drawing/2014/main" val="3635640269"/>
                    </a:ext>
                  </a:extLst>
                </a:gridCol>
                <a:gridCol w="3673294">
                  <a:extLst>
                    <a:ext uri="{9D8B030D-6E8A-4147-A177-3AD203B41FA5}">
                      <a16:colId xmlns:a16="http://schemas.microsoft.com/office/drawing/2014/main" val="2295665489"/>
                    </a:ext>
                  </a:extLst>
                </a:gridCol>
              </a:tblGrid>
              <a:tr h="254302">
                <a:tc>
                  <a:txBody>
                    <a:bodyPr/>
                    <a:lstStyle/>
                    <a:p>
                      <a:r>
                        <a:rPr lang="fr-CH" sz="1400" dirty="0"/>
                        <a:t>Associated Partner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400" dirty="0"/>
                        <a:t>Contact</a:t>
                      </a:r>
                      <a:endParaRPr lang="fr-FR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92543794"/>
                  </a:ext>
                </a:extLst>
              </a:tr>
              <a:tr h="197299">
                <a:tc>
                  <a:txBody>
                    <a:bodyPr/>
                    <a:lstStyle/>
                    <a:p>
                      <a:r>
                        <a:rPr lang="fr-CH" sz="1400" dirty="0"/>
                        <a:t>13. PSI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100" dirty="0">
                          <a:solidFill>
                            <a:srgbClr val="FF0000"/>
                          </a:solidFill>
                        </a:rPr>
                        <a:t>No </a:t>
                      </a:r>
                      <a:r>
                        <a:rPr lang="fr-FR" sz="1100" dirty="0" err="1">
                          <a:solidFill>
                            <a:srgbClr val="FF0000"/>
                          </a:solidFill>
                        </a:rPr>
                        <a:t>specific</a:t>
                      </a:r>
                      <a:r>
                        <a:rPr lang="fr-FR" sz="1100" dirty="0">
                          <a:solidFill>
                            <a:srgbClr val="FF0000"/>
                          </a:solidFill>
                        </a:rPr>
                        <a:t> contact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2683364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fr-CH" sz="1400" dirty="0"/>
                        <a:t>1</a:t>
                      </a:r>
                      <a:r>
                        <a:rPr lang="fr-FR" sz="1400" dirty="0"/>
                        <a:t>4. UNIGE</a:t>
                      </a:r>
                      <a:endParaRPr lang="fr-CH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100" dirty="0">
                          <a:solidFill>
                            <a:srgbClr val="FF0000"/>
                          </a:solidFill>
                        </a:rPr>
                        <a:t>No </a:t>
                      </a:r>
                      <a:r>
                        <a:rPr lang="fr-FR" sz="1100" dirty="0" err="1">
                          <a:solidFill>
                            <a:srgbClr val="FF0000"/>
                          </a:solidFill>
                        </a:rPr>
                        <a:t>specific</a:t>
                      </a:r>
                      <a:r>
                        <a:rPr lang="fr-FR" sz="1100" dirty="0">
                          <a:solidFill>
                            <a:srgbClr val="FF0000"/>
                          </a:solidFill>
                        </a:rPr>
                        <a:t> contact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5287354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fr-CH" sz="1400" dirty="0"/>
                        <a:t>15. Imperial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100" dirty="0">
                          <a:solidFill>
                            <a:srgbClr val="FF0000"/>
                          </a:solidFill>
                        </a:rPr>
                        <a:t>No </a:t>
                      </a:r>
                      <a:r>
                        <a:rPr lang="fr-FR" sz="1100" dirty="0" err="1">
                          <a:solidFill>
                            <a:srgbClr val="FF0000"/>
                          </a:solidFill>
                        </a:rPr>
                        <a:t>specific</a:t>
                      </a:r>
                      <a:r>
                        <a:rPr lang="fr-FR" sz="1100" dirty="0">
                          <a:solidFill>
                            <a:srgbClr val="FF0000"/>
                          </a:solidFill>
                        </a:rPr>
                        <a:t> contact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33215423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fr-CH" sz="1400" dirty="0"/>
                        <a:t>16. UKRI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100" dirty="0">
                          <a:solidFill>
                            <a:srgbClr val="FF0000"/>
                          </a:solidFill>
                        </a:rPr>
                        <a:t>No </a:t>
                      </a:r>
                      <a:r>
                        <a:rPr lang="fr-FR" sz="1100" dirty="0" err="1">
                          <a:solidFill>
                            <a:srgbClr val="FF0000"/>
                          </a:solidFill>
                        </a:rPr>
                        <a:t>specific</a:t>
                      </a:r>
                      <a:r>
                        <a:rPr lang="fr-FR" sz="1100" dirty="0">
                          <a:solidFill>
                            <a:srgbClr val="FF0000"/>
                          </a:solidFill>
                        </a:rPr>
                        <a:t> contact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48797370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fr-CH" sz="1400" dirty="0"/>
                        <a:t>17. UWAR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100" dirty="0">
                          <a:solidFill>
                            <a:srgbClr val="FF0000"/>
                          </a:solidFill>
                        </a:rPr>
                        <a:t>No </a:t>
                      </a:r>
                      <a:r>
                        <a:rPr lang="fr-FR" sz="1100" dirty="0" err="1">
                          <a:solidFill>
                            <a:srgbClr val="FF0000"/>
                          </a:solidFill>
                        </a:rPr>
                        <a:t>specific</a:t>
                      </a:r>
                      <a:r>
                        <a:rPr lang="fr-FR" sz="1100" dirty="0">
                          <a:solidFill>
                            <a:srgbClr val="FF0000"/>
                          </a:solidFill>
                        </a:rPr>
                        <a:t> contact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1421672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fr-CH" sz="1400" dirty="0"/>
                        <a:t>18. ULA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100" dirty="0">
                          <a:solidFill>
                            <a:srgbClr val="FF0000"/>
                          </a:solidFill>
                        </a:rPr>
                        <a:t>No </a:t>
                      </a:r>
                      <a:r>
                        <a:rPr lang="fr-FR" sz="1100" dirty="0" err="1">
                          <a:solidFill>
                            <a:srgbClr val="FF0000"/>
                          </a:solidFill>
                        </a:rPr>
                        <a:t>specific</a:t>
                      </a:r>
                      <a:r>
                        <a:rPr lang="fr-FR" sz="1100" dirty="0">
                          <a:solidFill>
                            <a:srgbClr val="FF0000"/>
                          </a:solidFill>
                        </a:rPr>
                        <a:t> contact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83245404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fr-CH" sz="1400" dirty="0"/>
                        <a:t>19. SOTON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100" dirty="0">
                          <a:solidFill>
                            <a:srgbClr val="FF0000"/>
                          </a:solidFill>
                        </a:rPr>
                        <a:t>No </a:t>
                      </a:r>
                      <a:r>
                        <a:rPr lang="fr-FR" sz="1100" dirty="0" err="1">
                          <a:solidFill>
                            <a:srgbClr val="FF0000"/>
                          </a:solidFill>
                        </a:rPr>
                        <a:t>specific</a:t>
                      </a:r>
                      <a:r>
                        <a:rPr lang="fr-FR" sz="1100" dirty="0">
                          <a:solidFill>
                            <a:srgbClr val="FF0000"/>
                          </a:solidFill>
                        </a:rPr>
                        <a:t> contact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49178062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fr-CH" sz="1400" dirty="0"/>
                        <a:t>20. UOS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100" dirty="0">
                          <a:solidFill>
                            <a:srgbClr val="FF0000"/>
                          </a:solidFill>
                        </a:rPr>
                        <a:t>No </a:t>
                      </a:r>
                      <a:r>
                        <a:rPr lang="fr-FR" sz="1100" dirty="0" err="1">
                          <a:solidFill>
                            <a:srgbClr val="FF0000"/>
                          </a:solidFill>
                        </a:rPr>
                        <a:t>specific</a:t>
                      </a:r>
                      <a:r>
                        <a:rPr lang="fr-FR" sz="1100" dirty="0">
                          <a:solidFill>
                            <a:srgbClr val="FF0000"/>
                          </a:solidFill>
                        </a:rPr>
                        <a:t> contact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36142233"/>
                  </a:ext>
                </a:extLst>
              </a:tr>
            </a:tbl>
          </a:graphicData>
        </a:graphic>
      </p:graphicFrame>
      <p:graphicFrame>
        <p:nvGraphicFramePr>
          <p:cNvPr id="8" name="Espace réservé du contenu 7">
            <a:extLst>
              <a:ext uri="{FF2B5EF4-FFF2-40B4-BE49-F238E27FC236}">
                <a16:creationId xmlns:a16="http://schemas.microsoft.com/office/drawing/2014/main" id="{593A080A-E890-AE28-EEC0-6FA8A8D7140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72805499"/>
              </p:ext>
            </p:extLst>
          </p:nvPr>
        </p:nvGraphicFramePr>
        <p:xfrm>
          <a:off x="403200" y="1016952"/>
          <a:ext cx="5519704" cy="5521960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1538722">
                  <a:extLst>
                    <a:ext uri="{9D8B030D-6E8A-4147-A177-3AD203B41FA5}">
                      <a16:colId xmlns:a16="http://schemas.microsoft.com/office/drawing/2014/main" val="3635640269"/>
                    </a:ext>
                  </a:extLst>
                </a:gridCol>
                <a:gridCol w="3980982">
                  <a:extLst>
                    <a:ext uri="{9D8B030D-6E8A-4147-A177-3AD203B41FA5}">
                      <a16:colId xmlns:a16="http://schemas.microsoft.com/office/drawing/2014/main" val="229566548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fr-CH" dirty="0"/>
                        <a:t>Beneficiary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/>
                        <a:t>Contact</a:t>
                      </a:r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9254379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H" sz="1200" b="1" dirty="0"/>
                        <a:t>1. CERN</a:t>
                      </a:r>
                      <a:endParaRPr lang="fr-FR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laura.gina.dalla.palma@cern.ch</a:t>
                      </a:r>
                      <a:endParaRPr lang="fr-FR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26833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H" sz="1200" b="1" dirty="0"/>
                        <a:t>2. DESY</a:t>
                      </a:r>
                      <a:endParaRPr lang="fr-FR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>
                          <a:hlinkClick r:id="rId2"/>
                        </a:rPr>
                        <a:t>donatella.rosetti@desy.de</a:t>
                      </a:r>
                      <a:r>
                        <a:rPr lang="en-GB" sz="1200" dirty="0"/>
                        <a:t> ; </a:t>
                      </a:r>
                      <a:r>
                        <a:rPr lang="en-GB" sz="1200" dirty="0">
                          <a:hlinkClick r:id="rId3"/>
                        </a:rPr>
                        <a:t>susanne.hummel@desy.de</a:t>
                      </a:r>
                      <a:r>
                        <a:rPr lang="en-GB" sz="1200" dirty="0"/>
                        <a:t> ; </a:t>
                      </a:r>
                      <a:r>
                        <a:rPr lang="en-GB" sz="1200" dirty="0">
                          <a:hlinkClick r:id="rId4"/>
                        </a:rPr>
                        <a:t>annika.thies@desy.de</a:t>
                      </a:r>
                      <a:endParaRPr lang="fr-FR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528735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H" sz="1200" b="1" dirty="0"/>
                        <a:t>3. TUDA</a:t>
                      </a:r>
                      <a:endParaRPr lang="fr-FR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>
                          <a:hlinkClick r:id="rId5"/>
                        </a:rPr>
                        <a:t>euforyou@tu-darmstadt.de</a:t>
                      </a:r>
                      <a:r>
                        <a:rPr lang="en-GB" sz="1200" dirty="0"/>
                        <a:t> ;</a:t>
                      </a:r>
                    </a:p>
                    <a:p>
                      <a:r>
                        <a:rPr lang="en-GB" sz="1200" dirty="0"/>
                        <a:t>vanessa.werkmeister@tu-darmstadt.de</a:t>
                      </a:r>
                      <a:endParaRPr lang="fr-FR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3321542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H" sz="1200" b="1" dirty="0"/>
                        <a:t>4. UROS</a:t>
                      </a:r>
                      <a:endParaRPr lang="fr-FR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kristin.arnold@uni-rostock.de</a:t>
                      </a:r>
                      <a:endParaRPr lang="fr-FR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4879737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H" sz="1200" b="1" dirty="0"/>
                        <a:t>5. CEA</a:t>
                      </a:r>
                      <a:endParaRPr lang="fr-FR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>
                          <a:hlinkClick r:id="rId6"/>
                        </a:rPr>
                        <a:t>florence.ragon@cea.fr</a:t>
                      </a:r>
                      <a:r>
                        <a:rPr lang="en-GB" sz="1200" dirty="0"/>
                        <a:t>; </a:t>
                      </a:r>
                      <a:r>
                        <a:rPr lang="en-GB" sz="1200" dirty="0">
                          <a:hlinkClick r:id="rId7"/>
                        </a:rPr>
                        <a:t>marie.weyland@cea.fr</a:t>
                      </a:r>
                      <a:r>
                        <a:rPr lang="en-GB" sz="1200" dirty="0"/>
                        <a:t> ; </a:t>
                      </a:r>
                      <a:r>
                        <a:rPr lang="en-GB" sz="1200" dirty="0">
                          <a:hlinkClick r:id="rId8"/>
                        </a:rPr>
                        <a:t>nathalie.judas@cea.fr</a:t>
                      </a:r>
                      <a:r>
                        <a:rPr lang="en-GB" sz="1200" dirty="0"/>
                        <a:t> ; yvon.bali@cea.fr</a:t>
                      </a:r>
                      <a:endParaRPr lang="fr-FR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142167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H" sz="1200" b="1" dirty="0"/>
                        <a:t>6. INFN</a:t>
                      </a:r>
                      <a:endParaRPr lang="fr-FR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>
                          <a:hlinkClick r:id="rId9"/>
                        </a:rPr>
                        <a:t>rosaria.porcu@to.infn.it</a:t>
                      </a:r>
                      <a:r>
                        <a:rPr lang="en-GB" sz="1200" dirty="0"/>
                        <a:t> ; paola.mauro@to.infn.it</a:t>
                      </a:r>
                      <a:endParaRPr lang="fr-FR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832454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H" sz="1200" b="1" dirty="0"/>
                        <a:t>7. UMIL</a:t>
                      </a:r>
                      <a:endParaRPr lang="fr-FR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>
                          <a:hlinkClick r:id="rId10"/>
                        </a:rPr>
                        <a:t>fortunato.laface@unimi.it</a:t>
                      </a:r>
                      <a:r>
                        <a:rPr lang="en-GB" sz="1200" dirty="0"/>
                        <a:t> ; audit.ricerca@unimi.it</a:t>
                      </a:r>
                      <a:endParaRPr lang="fr-FR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4917806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H" sz="1200" b="1" dirty="0"/>
                        <a:t>8. UNIPD</a:t>
                      </a:r>
                      <a:endParaRPr lang="fr-FR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>
                          <a:hlinkClick r:id="rId11"/>
                        </a:rPr>
                        <a:t>costantina.magnifico@unipd.it</a:t>
                      </a:r>
                      <a:r>
                        <a:rPr lang="en-GB" sz="1200" dirty="0"/>
                        <a:t> ; </a:t>
                      </a:r>
                      <a:r>
                        <a:rPr lang="en-GB" sz="1200" dirty="0">
                          <a:hlinkClick r:id="rId12"/>
                        </a:rPr>
                        <a:t>flavio.seno@unipd.it</a:t>
                      </a:r>
                      <a:r>
                        <a:rPr lang="en-GB" sz="1200" dirty="0"/>
                        <a:t> ;</a:t>
                      </a:r>
                    </a:p>
                    <a:p>
                      <a:r>
                        <a:rPr lang="en-GB" sz="1200" dirty="0"/>
                        <a:t>nicoletta.ariani@unipd.it</a:t>
                      </a:r>
                      <a:endParaRPr lang="fr-FR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3614223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H" sz="1200" b="1" dirty="0"/>
                        <a:t>9. UTWENTE</a:t>
                      </a:r>
                      <a:endParaRPr lang="fr-FR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>
                          <a:hlinkClick r:id="rId13"/>
                        </a:rPr>
                        <a:t>contract-office-tnw@utwente.nl</a:t>
                      </a:r>
                      <a:r>
                        <a:rPr lang="en-GB" sz="1200" dirty="0"/>
                        <a:t> ; </a:t>
                      </a:r>
                      <a:r>
                        <a:rPr lang="en-GB" sz="1200" dirty="0">
                          <a:hlinkClick r:id="rId14"/>
                        </a:rPr>
                        <a:t>e.j.a.borggreve@utwente.nl</a:t>
                      </a:r>
                      <a:r>
                        <a:rPr lang="en-GB" sz="1200" dirty="0"/>
                        <a:t> ; h.vanunen@utwente.nl</a:t>
                      </a:r>
                      <a:endParaRPr lang="fr-FR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1867634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H" sz="1200" b="1" dirty="0"/>
                        <a:t>10. LIP</a:t>
                      </a:r>
                      <a:endParaRPr lang="fr-FR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pimenta@lip.pt</a:t>
                      </a:r>
                      <a:endParaRPr lang="fr-FR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2330559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H" sz="1200" b="1" dirty="0"/>
                        <a:t>11. ESS</a:t>
                      </a:r>
                      <a:endParaRPr lang="fr-FR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>
                          <a:hlinkClick r:id="rId15"/>
                        </a:rPr>
                        <a:t>adrameh.gaye@ess.eu</a:t>
                      </a:r>
                      <a:r>
                        <a:rPr lang="en-GB" sz="1200" dirty="0"/>
                        <a:t> ; martha.dadson@ess.eu</a:t>
                      </a:r>
                      <a:endParaRPr lang="fr-FR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185025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H" sz="1200" b="1" dirty="0"/>
                        <a:t>12. UU</a:t>
                      </a:r>
                      <a:endParaRPr lang="fr-FR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>
                          <a:hlinkClick r:id="rId16"/>
                        </a:rPr>
                        <a:t>margareta.uvhagen@uadm.uu.se</a:t>
                      </a:r>
                      <a:r>
                        <a:rPr lang="en-GB" sz="1200" dirty="0"/>
                        <a:t> ;</a:t>
                      </a:r>
                    </a:p>
                    <a:p>
                      <a:r>
                        <a:rPr lang="en-GB" sz="1200" dirty="0">
                          <a:hlinkClick r:id="rId17"/>
                        </a:rPr>
                        <a:t>patrik.armuand@uadm.uu.se</a:t>
                      </a:r>
                      <a:r>
                        <a:rPr lang="en-GB" sz="1200" dirty="0"/>
                        <a:t> ; ulrika.soderlind@physics.uu.se</a:t>
                      </a:r>
                      <a:endParaRPr lang="fr-FR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00533498"/>
                  </a:ext>
                </a:extLst>
              </a:tr>
            </a:tbl>
          </a:graphicData>
        </a:graphic>
      </p:graphicFrame>
      <p:sp>
        <p:nvSpPr>
          <p:cNvPr id="10" name="ZoneTexte 9">
            <a:extLst>
              <a:ext uri="{FF2B5EF4-FFF2-40B4-BE49-F238E27FC236}">
                <a16:creationId xmlns:a16="http://schemas.microsoft.com/office/drawing/2014/main" id="{26289B2E-8966-5621-93B6-F7B279A6E2DA}"/>
              </a:ext>
            </a:extLst>
          </p:cNvPr>
          <p:cNvSpPr txBox="1"/>
          <p:nvPr/>
        </p:nvSpPr>
        <p:spPr>
          <a:xfrm>
            <a:off x="6264308" y="1140374"/>
            <a:ext cx="5519703" cy="196977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fr-CH" sz="1600" dirty="0"/>
              <a:t>Financial contacts </a:t>
            </a:r>
            <a:r>
              <a:rPr lang="fr-CH" sz="1600" dirty="0" err="1"/>
              <a:t>from</a:t>
            </a:r>
            <a:r>
              <a:rPr lang="fr-CH" sz="1600" dirty="0"/>
              <a:t> </a:t>
            </a:r>
            <a:r>
              <a:rPr lang="fr-CH" sz="1600" b="1" dirty="0"/>
              <a:t>Beneficiaries</a:t>
            </a:r>
            <a:r>
              <a:rPr lang="fr-CH" sz="1600" dirty="0"/>
              <a:t> </a:t>
            </a:r>
            <a:r>
              <a:rPr lang="fr-CH" sz="1600" dirty="0" err="1"/>
              <a:t>will</a:t>
            </a:r>
            <a:r>
              <a:rPr lang="fr-CH" sz="1600" dirty="0"/>
              <a:t> </a:t>
            </a:r>
            <a:r>
              <a:rPr lang="fr-CH" sz="1600" dirty="0" err="1"/>
              <a:t>be</a:t>
            </a:r>
            <a:r>
              <a:rPr lang="fr-CH" sz="1600" dirty="0"/>
              <a:t> </a:t>
            </a:r>
            <a:r>
              <a:rPr lang="fr-CH" sz="1600" dirty="0" err="1"/>
              <a:t>asked</a:t>
            </a:r>
            <a:r>
              <a:rPr lang="fr-CH" sz="1600" dirty="0"/>
              <a:t>:</a:t>
            </a:r>
          </a:p>
          <a:p>
            <a:pPr marL="285750" indent="-285750">
              <a:buFontTx/>
              <a:buChar char="-"/>
            </a:pPr>
            <a:r>
              <a:rPr lang="fr-CH" sz="1600" dirty="0"/>
              <a:t>To report on the </a:t>
            </a:r>
            <a:r>
              <a:rPr lang="fr-CH" sz="1600" dirty="0" err="1"/>
              <a:t>eligible</a:t>
            </a:r>
            <a:r>
              <a:rPr lang="fr-CH" sz="1600" dirty="0"/>
              <a:t> EU </a:t>
            </a:r>
            <a:r>
              <a:rPr lang="fr-CH" sz="1600" dirty="0" err="1"/>
              <a:t>costs</a:t>
            </a:r>
            <a:r>
              <a:rPr lang="fr-CH" sz="1600" dirty="0"/>
              <a:t> for P1 (i.e. </a:t>
            </a:r>
            <a:r>
              <a:rPr lang="fr-CH" sz="1600" dirty="0" err="1"/>
              <a:t>fill</a:t>
            </a:r>
            <a:r>
              <a:rPr lang="fr-CH" sz="1600" dirty="0"/>
              <a:t> Financial </a:t>
            </a:r>
            <a:r>
              <a:rPr lang="fr-CH" sz="1600" dirty="0" err="1"/>
              <a:t>Statements</a:t>
            </a:r>
            <a:r>
              <a:rPr lang="fr-CH" sz="1600" dirty="0"/>
              <a:t>)</a:t>
            </a:r>
          </a:p>
          <a:p>
            <a:pPr marL="285750" indent="-285750">
              <a:buFontTx/>
              <a:buChar char="-"/>
            </a:pPr>
            <a:r>
              <a:rPr lang="fr-CH" sz="1600" dirty="0"/>
              <a:t>To </a:t>
            </a:r>
            <a:r>
              <a:rPr lang="fr-CH" sz="1600" dirty="0" err="1"/>
              <a:t>justify</a:t>
            </a:r>
            <a:r>
              <a:rPr lang="fr-CH" sz="1600" dirty="0"/>
              <a:t> </a:t>
            </a:r>
            <a:r>
              <a:rPr lang="fr-CH" sz="1600" dirty="0" err="1"/>
              <a:t>deviations</a:t>
            </a:r>
            <a:r>
              <a:rPr lang="fr-CH" sz="1600" dirty="0"/>
              <a:t> in the use of EU </a:t>
            </a:r>
            <a:r>
              <a:rPr lang="fr-CH" sz="1600" dirty="0" err="1"/>
              <a:t>resources</a:t>
            </a:r>
            <a:r>
              <a:rPr lang="fr-CH" sz="1600" dirty="0"/>
              <a:t>, if </a:t>
            </a:r>
            <a:r>
              <a:rPr lang="fr-CH" sz="1600" dirty="0" err="1"/>
              <a:t>any</a:t>
            </a:r>
            <a:endParaRPr lang="fr-CH" sz="1600" dirty="0"/>
          </a:p>
          <a:p>
            <a:endParaRPr lang="fr-CH" sz="1600" dirty="0"/>
          </a:p>
          <a:p>
            <a:r>
              <a:rPr lang="fr-CH" sz="1600" dirty="0"/>
              <a:t>Financial contacts </a:t>
            </a:r>
            <a:r>
              <a:rPr lang="fr-CH" sz="1600" dirty="0" err="1"/>
              <a:t>from</a:t>
            </a:r>
            <a:r>
              <a:rPr lang="fr-CH" sz="1600" dirty="0"/>
              <a:t> </a:t>
            </a:r>
            <a:r>
              <a:rPr lang="fr-CH" sz="1600" b="1" dirty="0"/>
              <a:t>Beneficiaries &amp; Associated Partners</a:t>
            </a:r>
            <a:r>
              <a:rPr lang="fr-CH" sz="1600" dirty="0"/>
              <a:t> </a:t>
            </a:r>
            <a:r>
              <a:rPr lang="fr-CH" sz="1600" dirty="0" err="1"/>
              <a:t>will</a:t>
            </a:r>
            <a:r>
              <a:rPr lang="fr-CH" sz="1600" dirty="0"/>
              <a:t> </a:t>
            </a:r>
            <a:r>
              <a:rPr lang="fr-CH" sz="1600" dirty="0" err="1"/>
              <a:t>be</a:t>
            </a:r>
            <a:r>
              <a:rPr lang="fr-CH" sz="1600" dirty="0"/>
              <a:t> </a:t>
            </a:r>
            <a:r>
              <a:rPr lang="fr-CH" sz="1600" dirty="0" err="1"/>
              <a:t>asked</a:t>
            </a:r>
            <a:r>
              <a:rPr lang="fr-CH" sz="1600" dirty="0"/>
              <a:t>:</a:t>
            </a:r>
          </a:p>
          <a:p>
            <a:pPr marL="285750" indent="-285750">
              <a:buFontTx/>
              <a:buChar char="-"/>
            </a:pPr>
            <a:r>
              <a:rPr lang="fr-CH" sz="1600" dirty="0"/>
              <a:t>To report on use of </a:t>
            </a:r>
            <a:r>
              <a:rPr lang="fr-CH" sz="1600" dirty="0" err="1"/>
              <a:t>resources</a:t>
            </a:r>
            <a:r>
              <a:rPr lang="fr-CH" sz="1600" dirty="0"/>
              <a:t> per WP (i.e. </a:t>
            </a:r>
            <a:r>
              <a:rPr lang="fr-CH" sz="1600" dirty="0" err="1"/>
              <a:t>fill</a:t>
            </a:r>
            <a:r>
              <a:rPr lang="fr-CH" sz="1600" dirty="0"/>
              <a:t> IRUS)</a:t>
            </a:r>
            <a:endParaRPr lang="fr-FR" sz="1600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CE9B7AD7-F655-CE06-12C3-44C093CC73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/>
          <a:lstStyle/>
          <a:p>
            <a:r>
              <a:rPr lang="it-IT" dirty="0"/>
              <a:t>Financial Contacts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796897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3A7D810-4C7E-22F2-22F0-1DCE93E6BFE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313645"/>
            <a:ext cx="11376024" cy="3065315"/>
          </a:xfrm>
        </p:spPr>
        <p:txBody>
          <a:bodyPr/>
          <a:lstStyle/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GB" sz="1800" b="0" dirty="0" err="1">
                <a:solidFill>
                  <a:schemeClr val="tx1"/>
                </a:solidFill>
              </a:rPr>
              <a:t>MuCol</a:t>
            </a:r>
            <a:r>
              <a:rPr lang="en-GB" sz="1800" b="0" dirty="0">
                <a:solidFill>
                  <a:schemeClr val="tx1"/>
                </a:solidFill>
              </a:rPr>
              <a:t> is 48 months duration: from M1 (March 2023) to M48 (February 2027)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endParaRPr lang="en-GB" sz="1800" b="0" dirty="0">
              <a:solidFill>
                <a:schemeClr val="tx1"/>
              </a:solidFill>
            </a:endParaRP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GB" sz="2400" dirty="0" err="1">
                <a:solidFill>
                  <a:schemeClr val="accent5"/>
                </a:solidFill>
              </a:rPr>
              <a:t>MuCol</a:t>
            </a:r>
            <a:r>
              <a:rPr lang="en-GB" sz="2400" dirty="0">
                <a:solidFill>
                  <a:schemeClr val="accent5"/>
                </a:solidFill>
              </a:rPr>
              <a:t> is divided into 2 reporting periods</a:t>
            </a:r>
          </a:p>
          <a:p>
            <a:pPr marL="285750" indent="-285750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800" b="0" dirty="0">
                <a:solidFill>
                  <a:schemeClr val="tx1"/>
                </a:solidFill>
              </a:rPr>
              <a:t>P1 (M1-M24) from the start date to the end of February 2025</a:t>
            </a:r>
          </a:p>
          <a:p>
            <a:pPr marL="285750" indent="-285750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800" b="0" dirty="0">
                <a:solidFill>
                  <a:schemeClr val="tx1"/>
                </a:solidFill>
              </a:rPr>
              <a:t>P2 (M25-M48) from March 2025 to the end date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endParaRPr lang="en-GB" sz="1800" b="1" dirty="0">
              <a:solidFill>
                <a:schemeClr val="accent5"/>
              </a:solidFill>
            </a:endParaRP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GB" sz="2400" b="1" dirty="0">
                <a:solidFill>
                  <a:schemeClr val="accent5"/>
                </a:solidFill>
              </a:rPr>
              <a:t>Grant Agreement inputs about periodic reporting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GB" sz="1800" b="0" dirty="0">
                <a:solidFill>
                  <a:schemeClr val="tx1"/>
                </a:solidFill>
              </a:rPr>
              <a:t>See the GA Data Sheet, </a:t>
            </a:r>
            <a:br>
              <a:rPr lang="en-GB" sz="1800" b="0" dirty="0">
                <a:solidFill>
                  <a:schemeClr val="tx1"/>
                </a:solidFill>
              </a:rPr>
            </a:br>
            <a:r>
              <a:rPr lang="en-GB" sz="1800" b="0" dirty="0">
                <a:solidFill>
                  <a:schemeClr val="tx1"/>
                </a:solidFill>
              </a:rPr>
              <a:t>and article 21 (&amp; Art. 22</a:t>
            </a:r>
            <a:br>
              <a:rPr lang="en-GB" sz="1800" b="0" dirty="0">
                <a:solidFill>
                  <a:schemeClr val="tx1"/>
                </a:solidFill>
              </a:rPr>
            </a:br>
            <a:r>
              <a:rPr lang="en-GB" sz="1800" b="0" dirty="0">
                <a:solidFill>
                  <a:schemeClr val="tx1"/>
                </a:solidFill>
              </a:rPr>
              <a:t>for payments)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GB" sz="1800" dirty="0">
                <a:solidFill>
                  <a:schemeClr val="tx1"/>
                </a:solidFill>
              </a:rPr>
              <a:t>2 months </a:t>
            </a:r>
            <a:r>
              <a:rPr lang="en-GB" sz="1800" b="0" dirty="0">
                <a:solidFill>
                  <a:schemeClr val="tx1"/>
                </a:solidFill>
              </a:rPr>
              <a:t>after end of the</a:t>
            </a:r>
            <a:br>
              <a:rPr lang="en-GB" sz="1800" b="0" dirty="0">
                <a:solidFill>
                  <a:schemeClr val="tx1"/>
                </a:solidFill>
              </a:rPr>
            </a:br>
            <a:r>
              <a:rPr lang="en-GB" sz="1800" b="0" dirty="0">
                <a:solidFill>
                  <a:schemeClr val="tx1"/>
                </a:solidFill>
              </a:rPr>
              <a:t>period to submit the report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GB" sz="2200" b="0" u="sng" dirty="0">
                <a:solidFill>
                  <a:schemeClr val="tx1"/>
                </a:solidFill>
              </a:rPr>
              <a:t>For P1 report, the</a:t>
            </a:r>
            <a:br>
              <a:rPr lang="en-GB" sz="2200" b="0" u="sng" dirty="0">
                <a:solidFill>
                  <a:schemeClr val="tx1"/>
                </a:solidFill>
              </a:rPr>
            </a:br>
            <a:r>
              <a:rPr lang="en-GB" sz="2200" b="0" u="sng" dirty="0">
                <a:solidFill>
                  <a:schemeClr val="tx1"/>
                </a:solidFill>
              </a:rPr>
              <a:t>deadline is end of</a:t>
            </a:r>
            <a:br>
              <a:rPr lang="en-GB" sz="2200" b="0" u="sng" dirty="0">
                <a:solidFill>
                  <a:schemeClr val="tx1"/>
                </a:solidFill>
              </a:rPr>
            </a:br>
            <a:r>
              <a:rPr lang="en-GB" sz="2200" b="0" u="sng" dirty="0">
                <a:solidFill>
                  <a:schemeClr val="tx1"/>
                </a:solidFill>
              </a:rPr>
              <a:t>M26 = April 2025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547246"/>
          </a:xfrm>
        </p:spPr>
        <p:txBody>
          <a:bodyPr/>
          <a:lstStyle/>
          <a:p>
            <a:r>
              <a:rPr lang="en-GB" dirty="0"/>
              <a:t>Background information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Preparation for MuCol P1 reporting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  <p:grpSp>
        <p:nvGrpSpPr>
          <p:cNvPr id="11" name="Groupe 10">
            <a:extLst>
              <a:ext uri="{FF2B5EF4-FFF2-40B4-BE49-F238E27FC236}">
                <a16:creationId xmlns:a16="http://schemas.microsoft.com/office/drawing/2014/main" id="{F18F8E51-F3DA-D50A-D961-EF39BFCC29E6}"/>
              </a:ext>
            </a:extLst>
          </p:cNvPr>
          <p:cNvGrpSpPr/>
          <p:nvPr/>
        </p:nvGrpSpPr>
        <p:grpSpPr>
          <a:xfrm>
            <a:off x="3285788" y="3791494"/>
            <a:ext cx="8661407" cy="2345146"/>
            <a:chOff x="3214668" y="3771174"/>
            <a:chExt cx="8661407" cy="2345146"/>
          </a:xfrm>
        </p:grpSpPr>
        <p:pic>
          <p:nvPicPr>
            <p:cNvPr id="9" name="Image 8">
              <a:extLst>
                <a:ext uri="{FF2B5EF4-FFF2-40B4-BE49-F238E27FC236}">
                  <a16:creationId xmlns:a16="http://schemas.microsoft.com/office/drawing/2014/main" id="{DC6B7CBD-1524-B1E2-3BE1-A9F81FF0063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214668" y="3771174"/>
              <a:ext cx="8661407" cy="2345146"/>
            </a:xfrm>
            <a:prstGeom prst="rect">
              <a:avLst/>
            </a:prstGeom>
          </p:spPr>
        </p:pic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54EA5E20-8983-A91F-D009-7D5D90C84BFA}"/>
                </a:ext>
              </a:extLst>
            </p:cNvPr>
            <p:cNvSpPr/>
            <p:nvPr/>
          </p:nvSpPr>
          <p:spPr>
            <a:xfrm>
              <a:off x="8209280" y="4927600"/>
              <a:ext cx="1148080" cy="406400"/>
            </a:xfrm>
            <a:prstGeom prst="rect">
              <a:avLst/>
            </a:prstGeom>
            <a:noFill/>
            <a:ln w="38100">
              <a:solidFill>
                <a:srgbClr val="C00000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</p:spTree>
    <p:extLst>
      <p:ext uri="{BB962C8B-B14F-4D97-AF65-F5344CB8AC3E}">
        <p14:creationId xmlns:p14="http://schemas.microsoft.com/office/powerpoint/2010/main" val="126874189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CH" dirty="0" err="1"/>
              <a:t>Thank</a:t>
            </a:r>
            <a:r>
              <a:rPr lang="fr-CH" dirty="0"/>
              <a:t> </a:t>
            </a:r>
            <a:r>
              <a:rPr lang="fr-CH" dirty="0" err="1"/>
              <a:t>you</a:t>
            </a:r>
            <a:r>
              <a:rPr lang="fr-CH" dirty="0"/>
              <a:t> for </a:t>
            </a:r>
            <a:r>
              <a:rPr lang="fr-CH" dirty="0" err="1"/>
              <a:t>your</a:t>
            </a:r>
            <a:r>
              <a:rPr lang="fr-CH" dirty="0"/>
              <a:t> attention</a:t>
            </a:r>
            <a:endParaRPr lang="fr-F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CH" dirty="0" err="1"/>
              <a:t>Any</a:t>
            </a:r>
            <a:r>
              <a:rPr lang="fr-CH" dirty="0"/>
              <a:t> questions?</a:t>
            </a:r>
            <a:endParaRPr lang="fr-FR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401556" y="6356350"/>
            <a:ext cx="8429927" cy="365125"/>
          </a:xfrm>
        </p:spPr>
        <p:txBody>
          <a:bodyPr/>
          <a:lstStyle/>
          <a:p>
            <a:r>
              <a:rPr lang="en-GB"/>
              <a:t>Preparation for MuCol P1 reporting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330815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26366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547246"/>
          </a:xfrm>
          <a:noFill/>
        </p:spPr>
        <p:txBody>
          <a:bodyPr/>
          <a:lstStyle/>
          <a:p>
            <a:r>
              <a:rPr lang="en-GB" dirty="0"/>
              <a:t>P1 reporting timeline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Preparation for MuCol P1 reporting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grpSp>
        <p:nvGrpSpPr>
          <p:cNvPr id="62" name="Groupe 61">
            <a:extLst>
              <a:ext uri="{FF2B5EF4-FFF2-40B4-BE49-F238E27FC236}">
                <a16:creationId xmlns:a16="http://schemas.microsoft.com/office/drawing/2014/main" id="{735A8479-E14C-17C7-81F6-B4206A67FFA1}"/>
              </a:ext>
            </a:extLst>
          </p:cNvPr>
          <p:cNvGrpSpPr/>
          <p:nvPr/>
        </p:nvGrpSpPr>
        <p:grpSpPr>
          <a:xfrm>
            <a:off x="3082468" y="1896095"/>
            <a:ext cx="1272181" cy="1172224"/>
            <a:chOff x="2797988" y="1652255"/>
            <a:chExt cx="1272181" cy="1172224"/>
          </a:xfrm>
        </p:grpSpPr>
        <p:cxnSp>
          <p:nvCxnSpPr>
            <p:cNvPr id="42" name="Connecteur droit 41">
              <a:extLst>
                <a:ext uri="{FF2B5EF4-FFF2-40B4-BE49-F238E27FC236}">
                  <a16:creationId xmlns:a16="http://schemas.microsoft.com/office/drawing/2014/main" id="{3FD3D657-D1CE-40C0-76A6-040286A6BC8F}"/>
                </a:ext>
              </a:extLst>
            </p:cNvPr>
            <p:cNvCxnSpPr>
              <a:cxnSpLocks/>
            </p:cNvCxnSpPr>
            <p:nvPr/>
          </p:nvCxnSpPr>
          <p:spPr>
            <a:xfrm>
              <a:off x="3434080" y="2519679"/>
              <a:ext cx="0" cy="304800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ZoneTexte 42">
              <a:extLst>
                <a:ext uri="{FF2B5EF4-FFF2-40B4-BE49-F238E27FC236}">
                  <a16:creationId xmlns:a16="http://schemas.microsoft.com/office/drawing/2014/main" id="{B5C16740-A7ED-DF6D-E9BC-4A7DD608C07C}"/>
                </a:ext>
              </a:extLst>
            </p:cNvPr>
            <p:cNvSpPr txBox="1"/>
            <p:nvPr/>
          </p:nvSpPr>
          <p:spPr>
            <a:xfrm>
              <a:off x="3209659" y="2195175"/>
              <a:ext cx="448841" cy="2769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fr-CH" b="1" dirty="0">
                  <a:solidFill>
                    <a:srgbClr val="FF0000"/>
                  </a:solidFill>
                </a:rPr>
                <a:t>M26</a:t>
              </a:r>
              <a:endParaRPr lang="fr-FR" b="1" dirty="0">
                <a:solidFill>
                  <a:srgbClr val="FF0000"/>
                </a:solidFill>
              </a:endParaRPr>
            </a:p>
          </p:txBody>
        </p:sp>
        <p:sp>
          <p:nvSpPr>
            <p:cNvPr id="46" name="ZoneTexte 45">
              <a:extLst>
                <a:ext uri="{FF2B5EF4-FFF2-40B4-BE49-F238E27FC236}">
                  <a16:creationId xmlns:a16="http://schemas.microsoft.com/office/drawing/2014/main" id="{C15487AC-4E60-629C-443E-3F267EEB9DCE}"/>
                </a:ext>
              </a:extLst>
            </p:cNvPr>
            <p:cNvSpPr txBox="1"/>
            <p:nvPr/>
          </p:nvSpPr>
          <p:spPr>
            <a:xfrm>
              <a:off x="2797988" y="1652255"/>
              <a:ext cx="1272181" cy="49244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fr-CH" sz="1600" b="1" dirty="0">
                  <a:solidFill>
                    <a:srgbClr val="FF0000"/>
                  </a:solidFill>
                </a:rPr>
                <a:t>P1 report </a:t>
              </a:r>
              <a:r>
                <a:rPr lang="fr-CH" sz="1600" b="1" dirty="0" err="1">
                  <a:solidFill>
                    <a:srgbClr val="FF0000"/>
                  </a:solidFill>
                </a:rPr>
                <a:t>submission</a:t>
              </a:r>
              <a:endParaRPr lang="fr-FR" sz="1600" b="1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66" name="Groupe 65">
            <a:extLst>
              <a:ext uri="{FF2B5EF4-FFF2-40B4-BE49-F238E27FC236}">
                <a16:creationId xmlns:a16="http://schemas.microsoft.com/office/drawing/2014/main" id="{41BD9A01-D73F-74C2-EE43-3C8B99744783}"/>
              </a:ext>
            </a:extLst>
          </p:cNvPr>
          <p:cNvGrpSpPr/>
          <p:nvPr/>
        </p:nvGrpSpPr>
        <p:grpSpPr>
          <a:xfrm>
            <a:off x="1186022" y="1885017"/>
            <a:ext cx="9908698" cy="1695120"/>
            <a:chOff x="901542" y="1641177"/>
            <a:chExt cx="9908698" cy="1695120"/>
          </a:xfrm>
        </p:grpSpPr>
        <p:grpSp>
          <p:nvGrpSpPr>
            <p:cNvPr id="41" name="Groupe 40">
              <a:extLst>
                <a:ext uri="{FF2B5EF4-FFF2-40B4-BE49-F238E27FC236}">
                  <a16:creationId xmlns:a16="http://schemas.microsoft.com/office/drawing/2014/main" id="{F7F085D5-1DDC-97EB-D3E2-42EBD2349D81}"/>
                </a:ext>
              </a:extLst>
            </p:cNvPr>
            <p:cNvGrpSpPr/>
            <p:nvPr/>
          </p:nvGrpSpPr>
          <p:grpSpPr>
            <a:xfrm>
              <a:off x="1180148" y="2859426"/>
              <a:ext cx="9081454" cy="476871"/>
              <a:chOff x="814388" y="2310786"/>
              <a:chExt cx="9081454" cy="476871"/>
            </a:xfrm>
          </p:grpSpPr>
          <p:sp>
            <p:nvSpPr>
              <p:cNvPr id="35" name="Accolade fermante 34">
                <a:extLst>
                  <a:ext uri="{FF2B5EF4-FFF2-40B4-BE49-F238E27FC236}">
                    <a16:creationId xmlns:a16="http://schemas.microsoft.com/office/drawing/2014/main" id="{8DBAA24E-9584-7B37-5615-D61581623889}"/>
                  </a:ext>
                </a:extLst>
              </p:cNvPr>
              <p:cNvSpPr/>
              <p:nvPr/>
            </p:nvSpPr>
            <p:spPr>
              <a:xfrm rot="5400000">
                <a:off x="1287466" y="1837708"/>
                <a:ext cx="200335" cy="1146492"/>
              </a:xfrm>
              <a:prstGeom prst="rightBrace">
                <a:avLst/>
              </a:prstGeom>
              <a:ln w="19050">
                <a:solidFill>
                  <a:schemeClr val="accent5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36" name="ZoneTexte 35">
                <a:extLst>
                  <a:ext uri="{FF2B5EF4-FFF2-40B4-BE49-F238E27FC236}">
                    <a16:creationId xmlns:a16="http://schemas.microsoft.com/office/drawing/2014/main" id="{FDE8B356-97CF-6D26-54BC-BFC1507F5ACC}"/>
                  </a:ext>
                </a:extLst>
              </p:cNvPr>
              <p:cNvSpPr txBox="1"/>
              <p:nvPr/>
            </p:nvSpPr>
            <p:spPr>
              <a:xfrm>
                <a:off x="1200279" y="2510658"/>
                <a:ext cx="448841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l"/>
                <a:r>
                  <a:rPr lang="fr-CH" dirty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rPr>
                  <a:t>RP1</a:t>
                </a:r>
                <a:endParaRPr lang="fr-FR" dirty="0">
                  <a:solidFill>
                    <a:schemeClr val="accent5">
                      <a:lumMod val="60000"/>
                      <a:lumOff val="40000"/>
                    </a:schemeClr>
                  </a:solidFill>
                </a:endParaRPr>
              </a:p>
            </p:txBody>
          </p:sp>
          <p:sp>
            <p:nvSpPr>
              <p:cNvPr id="39" name="Accolade fermante 38">
                <a:extLst>
                  <a:ext uri="{FF2B5EF4-FFF2-40B4-BE49-F238E27FC236}">
                    <a16:creationId xmlns:a16="http://schemas.microsoft.com/office/drawing/2014/main" id="{CA301ADB-79E4-6936-B9E4-FDF6220DD908}"/>
                  </a:ext>
                </a:extLst>
              </p:cNvPr>
              <p:cNvSpPr/>
              <p:nvPr/>
            </p:nvSpPr>
            <p:spPr>
              <a:xfrm rot="5400000">
                <a:off x="5835011" y="-1550171"/>
                <a:ext cx="199871" cy="7921790"/>
              </a:xfrm>
              <a:prstGeom prst="rightBrace">
                <a:avLst/>
              </a:prstGeom>
              <a:ln w="19050">
                <a:solidFill>
                  <a:schemeClr val="accent5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40" name="ZoneTexte 39">
                <a:extLst>
                  <a:ext uri="{FF2B5EF4-FFF2-40B4-BE49-F238E27FC236}">
                    <a16:creationId xmlns:a16="http://schemas.microsoft.com/office/drawing/2014/main" id="{5D399F34-2D09-53FB-CB0C-1C841C6E837C}"/>
                  </a:ext>
                </a:extLst>
              </p:cNvPr>
              <p:cNvSpPr txBox="1"/>
              <p:nvPr/>
            </p:nvSpPr>
            <p:spPr>
              <a:xfrm>
                <a:off x="5710525" y="2478229"/>
                <a:ext cx="448841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l"/>
                <a:r>
                  <a:rPr lang="fr-CH" dirty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rPr>
                  <a:t>RP2</a:t>
                </a:r>
                <a:endParaRPr lang="fr-FR" dirty="0">
                  <a:solidFill>
                    <a:schemeClr val="accent5">
                      <a:lumMod val="60000"/>
                      <a:lumOff val="40000"/>
                    </a:schemeClr>
                  </a:solidFill>
                </a:endParaRPr>
              </a:p>
            </p:txBody>
          </p:sp>
        </p:grpSp>
        <p:grpSp>
          <p:nvGrpSpPr>
            <p:cNvPr id="33" name="Groupe 32">
              <a:extLst>
                <a:ext uri="{FF2B5EF4-FFF2-40B4-BE49-F238E27FC236}">
                  <a16:creationId xmlns:a16="http://schemas.microsoft.com/office/drawing/2014/main" id="{E64953A3-03F1-E7E0-CA9E-A6CD04CEDA62}"/>
                </a:ext>
              </a:extLst>
            </p:cNvPr>
            <p:cNvGrpSpPr/>
            <p:nvPr/>
          </p:nvGrpSpPr>
          <p:grpSpPr>
            <a:xfrm>
              <a:off x="1198880" y="2519679"/>
              <a:ext cx="9611360" cy="304800"/>
              <a:chOff x="853440" y="1899920"/>
              <a:chExt cx="9611360" cy="304800"/>
            </a:xfrm>
          </p:grpSpPr>
          <p:grpSp>
            <p:nvGrpSpPr>
              <p:cNvPr id="26" name="Groupe 25">
                <a:extLst>
                  <a:ext uri="{FF2B5EF4-FFF2-40B4-BE49-F238E27FC236}">
                    <a16:creationId xmlns:a16="http://schemas.microsoft.com/office/drawing/2014/main" id="{CED0B8E9-4B37-1815-096F-7BD62F61BF51}"/>
                  </a:ext>
                </a:extLst>
              </p:cNvPr>
              <p:cNvGrpSpPr/>
              <p:nvPr/>
            </p:nvGrpSpPr>
            <p:grpSpPr>
              <a:xfrm>
                <a:off x="853440" y="1899920"/>
                <a:ext cx="9611360" cy="304800"/>
                <a:chOff x="853440" y="1899920"/>
                <a:chExt cx="9611360" cy="304800"/>
              </a:xfrm>
            </p:grpSpPr>
            <p:grpSp>
              <p:nvGrpSpPr>
                <p:cNvPr id="23" name="Groupe 22">
                  <a:extLst>
                    <a:ext uri="{FF2B5EF4-FFF2-40B4-BE49-F238E27FC236}">
                      <a16:creationId xmlns:a16="http://schemas.microsoft.com/office/drawing/2014/main" id="{F04E7DA2-01CB-655A-7C1E-2E9837F3F76D}"/>
                    </a:ext>
                  </a:extLst>
                </p:cNvPr>
                <p:cNvGrpSpPr/>
                <p:nvPr/>
              </p:nvGrpSpPr>
              <p:grpSpPr>
                <a:xfrm>
                  <a:off x="853440" y="1899920"/>
                  <a:ext cx="9611360" cy="304800"/>
                  <a:chOff x="670560" y="1788160"/>
                  <a:chExt cx="9611360" cy="304800"/>
                </a:xfrm>
              </p:grpSpPr>
              <p:cxnSp>
                <p:nvCxnSpPr>
                  <p:cNvPr id="9" name="Connecteur droit 8">
                    <a:extLst>
                      <a:ext uri="{FF2B5EF4-FFF2-40B4-BE49-F238E27FC236}">
                        <a16:creationId xmlns:a16="http://schemas.microsoft.com/office/drawing/2014/main" id="{9864C7F6-24A6-D0CD-3D11-C7313E2A8212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1798320" y="1940560"/>
                    <a:ext cx="8483600" cy="0"/>
                  </a:xfrm>
                  <a:prstGeom prst="line">
                    <a:avLst/>
                  </a:prstGeom>
                  <a:ln w="57150"/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1" name="Connecteur droit 10">
                    <a:extLst>
                      <a:ext uri="{FF2B5EF4-FFF2-40B4-BE49-F238E27FC236}">
                        <a16:creationId xmlns:a16="http://schemas.microsoft.com/office/drawing/2014/main" id="{6E56B179-A5A4-C5FF-846F-34CBF3269CF5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670560" y="1788160"/>
                    <a:ext cx="0" cy="304800"/>
                  </a:xfrm>
                  <a:prstGeom prst="line">
                    <a:avLst/>
                  </a:prstGeom>
                  <a:ln w="38100">
                    <a:solidFill>
                      <a:srgbClr val="00B05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3" name="Connecteur droit 12">
                    <a:extLst>
                      <a:ext uri="{FF2B5EF4-FFF2-40B4-BE49-F238E27FC236}">
                        <a16:creationId xmlns:a16="http://schemas.microsoft.com/office/drawing/2014/main" id="{FC142464-9C81-4BD3-C4BF-476A8CCA794D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1798320" y="1788160"/>
                    <a:ext cx="0" cy="304800"/>
                  </a:xfrm>
                  <a:prstGeom prst="line">
                    <a:avLst/>
                  </a:prstGeom>
                  <a:ln w="28575"/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4" name="Connecteur droit 13">
                    <a:extLst>
                      <a:ext uri="{FF2B5EF4-FFF2-40B4-BE49-F238E27FC236}">
                        <a16:creationId xmlns:a16="http://schemas.microsoft.com/office/drawing/2014/main" id="{8870F658-02D3-6CF9-4D4C-617D70A4E3C7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9733280" y="1788160"/>
                    <a:ext cx="0" cy="304800"/>
                  </a:xfrm>
                  <a:prstGeom prst="line">
                    <a:avLst/>
                  </a:prstGeom>
                  <a:ln w="28575">
                    <a:solidFill>
                      <a:srgbClr val="C00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5" name="Connecteur droit 14">
                    <a:extLst>
                      <a:ext uri="{FF2B5EF4-FFF2-40B4-BE49-F238E27FC236}">
                        <a16:creationId xmlns:a16="http://schemas.microsoft.com/office/drawing/2014/main" id="{A1F24BD4-D83D-B50F-0879-4DCB4D7E8BD8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10271760" y="1788160"/>
                    <a:ext cx="0" cy="304800"/>
                  </a:xfrm>
                  <a:prstGeom prst="line">
                    <a:avLst/>
                  </a:prstGeom>
                  <a:ln w="28575"/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7" name="Connecteur droit 16">
                    <a:extLst>
                      <a:ext uri="{FF2B5EF4-FFF2-40B4-BE49-F238E27FC236}">
                        <a16:creationId xmlns:a16="http://schemas.microsoft.com/office/drawing/2014/main" id="{AC6A1A19-F681-5BC6-24D7-7284F8275216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680720" y="1940560"/>
                    <a:ext cx="528400" cy="0"/>
                  </a:xfrm>
                  <a:prstGeom prst="line">
                    <a:avLst/>
                  </a:prstGeom>
                  <a:ln w="57150"/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9" name="Connecteur droit 18">
                    <a:extLst>
                      <a:ext uri="{FF2B5EF4-FFF2-40B4-BE49-F238E27FC236}">
                        <a16:creationId xmlns:a16="http://schemas.microsoft.com/office/drawing/2014/main" id="{48BEAF24-74D1-AADF-610A-804E71F1C57F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1432560" y="1940560"/>
                    <a:ext cx="108000" cy="0"/>
                  </a:xfrm>
                  <a:prstGeom prst="line">
                    <a:avLst/>
                  </a:prstGeom>
                  <a:ln w="57150"/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2" name="Connecteur droit 21">
                    <a:extLst>
                      <a:ext uri="{FF2B5EF4-FFF2-40B4-BE49-F238E27FC236}">
                        <a16:creationId xmlns:a16="http://schemas.microsoft.com/office/drawing/2014/main" id="{AE70F3B9-AC97-C7F7-237C-004661680561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1615440" y="1940560"/>
                    <a:ext cx="108000" cy="0"/>
                  </a:xfrm>
                  <a:prstGeom prst="line">
                    <a:avLst/>
                  </a:prstGeom>
                  <a:ln w="57150"/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24" name="Connecteur droit 23">
                  <a:extLst>
                    <a:ext uri="{FF2B5EF4-FFF2-40B4-BE49-F238E27FC236}">
                      <a16:creationId xmlns:a16="http://schemas.microsoft.com/office/drawing/2014/main" id="{B5FC08C3-9AB0-9C23-C928-84122083A13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056640" y="1960880"/>
                  <a:ext cx="0" cy="180000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" name="Connecteur droit 24">
                  <a:extLst>
                    <a:ext uri="{FF2B5EF4-FFF2-40B4-BE49-F238E27FC236}">
                      <a16:creationId xmlns:a16="http://schemas.microsoft.com/office/drawing/2014/main" id="{983B067D-70F3-3433-2700-F4304ED0760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259840" y="1960880"/>
                  <a:ext cx="0" cy="180000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32" name="Connecteur droit 31">
                <a:extLst>
                  <a:ext uri="{FF2B5EF4-FFF2-40B4-BE49-F238E27FC236}">
                    <a16:creationId xmlns:a16="http://schemas.microsoft.com/office/drawing/2014/main" id="{9A5BF380-F645-41E9-1977-56B9AFA8F39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442720" y="2052320"/>
                <a:ext cx="108000" cy="0"/>
              </a:xfrm>
              <a:prstGeom prst="line">
                <a:avLst/>
              </a:prstGeom>
              <a:ln w="571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5" name="Groupe 64">
              <a:extLst>
                <a:ext uri="{FF2B5EF4-FFF2-40B4-BE49-F238E27FC236}">
                  <a16:creationId xmlns:a16="http://schemas.microsoft.com/office/drawing/2014/main" id="{157665A0-3336-DE0D-64E0-8A6D04C606E7}"/>
                </a:ext>
              </a:extLst>
            </p:cNvPr>
            <p:cNvGrpSpPr/>
            <p:nvPr/>
          </p:nvGrpSpPr>
          <p:grpSpPr>
            <a:xfrm>
              <a:off x="901542" y="1641177"/>
              <a:ext cx="9638662" cy="923330"/>
              <a:chOff x="901542" y="1641177"/>
              <a:chExt cx="9638662" cy="923330"/>
            </a:xfrm>
          </p:grpSpPr>
          <p:sp>
            <p:nvSpPr>
              <p:cNvPr id="34" name="ZoneTexte 33">
                <a:extLst>
                  <a:ext uri="{FF2B5EF4-FFF2-40B4-BE49-F238E27FC236}">
                    <a16:creationId xmlns:a16="http://schemas.microsoft.com/office/drawing/2014/main" id="{9C825563-AD02-9917-2CB8-851E73EF3E6F}"/>
                  </a:ext>
                </a:extLst>
              </p:cNvPr>
              <p:cNvSpPr txBox="1"/>
              <p:nvPr/>
            </p:nvSpPr>
            <p:spPr>
              <a:xfrm>
                <a:off x="2102219" y="2195175"/>
                <a:ext cx="448841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l"/>
                <a:r>
                  <a:rPr lang="fr-CH" dirty="0"/>
                  <a:t>M24</a:t>
                </a:r>
                <a:endParaRPr lang="fr-FR" dirty="0"/>
              </a:p>
            </p:txBody>
          </p:sp>
          <p:grpSp>
            <p:nvGrpSpPr>
              <p:cNvPr id="63" name="Groupe 62">
                <a:extLst>
                  <a:ext uri="{FF2B5EF4-FFF2-40B4-BE49-F238E27FC236}">
                    <a16:creationId xmlns:a16="http://schemas.microsoft.com/office/drawing/2014/main" id="{C3937EBA-D3A8-7270-3063-CD5D5768B50D}"/>
                  </a:ext>
                </a:extLst>
              </p:cNvPr>
              <p:cNvGrpSpPr/>
              <p:nvPr/>
            </p:nvGrpSpPr>
            <p:grpSpPr>
              <a:xfrm>
                <a:off x="901542" y="1641177"/>
                <a:ext cx="9638662" cy="923330"/>
                <a:chOff x="901542" y="1641177"/>
                <a:chExt cx="9638662" cy="923330"/>
              </a:xfrm>
            </p:grpSpPr>
            <p:sp>
              <p:nvSpPr>
                <p:cNvPr id="27" name="ZoneTexte 26">
                  <a:extLst>
                    <a:ext uri="{FF2B5EF4-FFF2-40B4-BE49-F238E27FC236}">
                      <a16:creationId xmlns:a16="http://schemas.microsoft.com/office/drawing/2014/main" id="{09D9828A-6D70-11DE-A4DA-174EC9D8870B}"/>
                    </a:ext>
                  </a:extLst>
                </p:cNvPr>
                <p:cNvSpPr txBox="1"/>
                <p:nvPr/>
              </p:nvSpPr>
              <p:spPr>
                <a:xfrm>
                  <a:off x="901542" y="1858109"/>
                  <a:ext cx="557212" cy="553998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 algn="ctr"/>
                  <a:r>
                    <a:rPr lang="fr-CH" dirty="0">
                      <a:solidFill>
                        <a:srgbClr val="00B050"/>
                      </a:solidFill>
                    </a:rPr>
                    <a:t>Start date</a:t>
                  </a:r>
                  <a:endParaRPr lang="fr-FR" dirty="0">
                    <a:solidFill>
                      <a:srgbClr val="00B050"/>
                    </a:solidFill>
                  </a:endParaRPr>
                </a:p>
              </p:txBody>
            </p:sp>
            <p:sp>
              <p:nvSpPr>
                <p:cNvPr id="28" name="ZoneTexte 27">
                  <a:extLst>
                    <a:ext uri="{FF2B5EF4-FFF2-40B4-BE49-F238E27FC236}">
                      <a16:creationId xmlns:a16="http://schemas.microsoft.com/office/drawing/2014/main" id="{7D5E07AB-DC64-CBD1-CFED-0CA0942B307C}"/>
                    </a:ext>
                  </a:extLst>
                </p:cNvPr>
                <p:cNvSpPr txBox="1"/>
                <p:nvPr/>
              </p:nvSpPr>
              <p:spPr>
                <a:xfrm>
                  <a:off x="1315800" y="2379841"/>
                  <a:ext cx="213200" cy="184666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 algn="l"/>
                  <a:r>
                    <a:rPr lang="fr-CH" sz="1200" dirty="0"/>
                    <a:t>M1</a:t>
                  </a:r>
                  <a:endParaRPr lang="fr-FR" sz="1200" dirty="0"/>
                </a:p>
              </p:txBody>
            </p:sp>
            <p:sp>
              <p:nvSpPr>
                <p:cNvPr id="30" name="ZoneTexte 29">
                  <a:extLst>
                    <a:ext uri="{FF2B5EF4-FFF2-40B4-BE49-F238E27FC236}">
                      <a16:creationId xmlns:a16="http://schemas.microsoft.com/office/drawing/2014/main" id="{AF23325B-45AA-D76C-0549-8CD772EABC33}"/>
                    </a:ext>
                  </a:extLst>
                </p:cNvPr>
                <p:cNvSpPr txBox="1"/>
                <p:nvPr/>
              </p:nvSpPr>
              <p:spPr>
                <a:xfrm>
                  <a:off x="1544560" y="2379841"/>
                  <a:ext cx="213200" cy="184666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 algn="l"/>
                  <a:r>
                    <a:rPr lang="fr-CH" sz="1200" dirty="0"/>
                    <a:t>M2</a:t>
                  </a:r>
                  <a:endParaRPr lang="fr-FR" sz="1200" dirty="0"/>
                </a:p>
              </p:txBody>
            </p:sp>
            <p:sp>
              <p:nvSpPr>
                <p:cNvPr id="37" name="ZoneTexte 36">
                  <a:extLst>
                    <a:ext uri="{FF2B5EF4-FFF2-40B4-BE49-F238E27FC236}">
                      <a16:creationId xmlns:a16="http://schemas.microsoft.com/office/drawing/2014/main" id="{E36ECB7B-7842-36FB-BB7F-47EDBCFFB817}"/>
                    </a:ext>
                  </a:extLst>
                </p:cNvPr>
                <p:cNvSpPr txBox="1"/>
                <p:nvPr/>
              </p:nvSpPr>
              <p:spPr>
                <a:xfrm>
                  <a:off x="9982996" y="1641177"/>
                  <a:ext cx="557208" cy="830997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 algn="ctr"/>
                  <a:r>
                    <a:rPr lang="fr-CH" dirty="0">
                      <a:solidFill>
                        <a:srgbClr val="C00000"/>
                      </a:solidFill>
                    </a:rPr>
                    <a:t>End date</a:t>
                  </a:r>
                </a:p>
                <a:p>
                  <a:pPr algn="ctr"/>
                  <a:r>
                    <a:rPr lang="fr-CH" dirty="0">
                      <a:solidFill>
                        <a:srgbClr val="C00000"/>
                      </a:solidFill>
                    </a:rPr>
                    <a:t>M48</a:t>
                  </a:r>
                  <a:endParaRPr lang="fr-FR" dirty="0">
                    <a:solidFill>
                      <a:srgbClr val="C00000"/>
                    </a:solidFill>
                  </a:endParaRPr>
                </a:p>
              </p:txBody>
            </p:sp>
          </p:grpSp>
          <p:sp>
            <p:nvSpPr>
              <p:cNvPr id="47" name="ZoneTexte 46">
                <a:extLst>
                  <a:ext uri="{FF2B5EF4-FFF2-40B4-BE49-F238E27FC236}">
                    <a16:creationId xmlns:a16="http://schemas.microsoft.com/office/drawing/2014/main" id="{FE46A3C5-A3F2-664D-6F9D-A0692A11CABC}"/>
                  </a:ext>
                </a:extLst>
              </p:cNvPr>
              <p:cNvSpPr txBox="1"/>
              <p:nvPr/>
            </p:nvSpPr>
            <p:spPr>
              <a:xfrm>
                <a:off x="2106026" y="1702732"/>
                <a:ext cx="448841" cy="43088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:r>
                  <a:rPr lang="fr-CH" sz="1400" dirty="0"/>
                  <a:t>End of P1</a:t>
                </a:r>
                <a:endParaRPr lang="fr-FR" sz="1400" dirty="0"/>
              </a:p>
            </p:txBody>
          </p:sp>
        </p:grpSp>
      </p:grpSp>
      <p:grpSp>
        <p:nvGrpSpPr>
          <p:cNvPr id="57" name="Groupe 56">
            <a:extLst>
              <a:ext uri="{FF2B5EF4-FFF2-40B4-BE49-F238E27FC236}">
                <a16:creationId xmlns:a16="http://schemas.microsoft.com/office/drawing/2014/main" id="{0706D5BA-C0DD-1457-6CFA-61A09343F547}"/>
              </a:ext>
            </a:extLst>
          </p:cNvPr>
          <p:cNvGrpSpPr/>
          <p:nvPr/>
        </p:nvGrpSpPr>
        <p:grpSpPr>
          <a:xfrm>
            <a:off x="4254259" y="1982844"/>
            <a:ext cx="1272181" cy="1026750"/>
            <a:chOff x="3523338" y="2189649"/>
            <a:chExt cx="1272181" cy="1026750"/>
          </a:xfrm>
        </p:grpSpPr>
        <p:cxnSp>
          <p:nvCxnSpPr>
            <p:cNvPr id="50" name="Connecteur droit 49">
              <a:extLst>
                <a:ext uri="{FF2B5EF4-FFF2-40B4-BE49-F238E27FC236}">
                  <a16:creationId xmlns:a16="http://schemas.microsoft.com/office/drawing/2014/main" id="{A6FB54D0-8950-A19F-C34E-08FB1070621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053840" y="3029119"/>
              <a:ext cx="180000" cy="180000"/>
            </a:xfrm>
            <a:prstGeom prst="line">
              <a:avLst/>
            </a:prstGeom>
            <a:ln w="28575">
              <a:solidFill>
                <a:schemeClr val="accent3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1" name="ZoneTexte 50">
              <a:extLst>
                <a:ext uri="{FF2B5EF4-FFF2-40B4-BE49-F238E27FC236}">
                  <a16:creationId xmlns:a16="http://schemas.microsoft.com/office/drawing/2014/main" id="{16D6083D-75E9-5C8E-47C5-82AD70270535}"/>
                </a:ext>
              </a:extLst>
            </p:cNvPr>
            <p:cNvSpPr txBox="1"/>
            <p:nvPr/>
          </p:nvSpPr>
          <p:spPr>
            <a:xfrm>
              <a:off x="3523338" y="2189649"/>
              <a:ext cx="1272181" cy="80021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fr-CH" sz="1600" dirty="0">
                  <a:solidFill>
                    <a:schemeClr val="accent3">
                      <a:lumMod val="60000"/>
                      <a:lumOff val="40000"/>
                    </a:schemeClr>
                  </a:solidFill>
                </a:rPr>
                <a:t>P1 </a:t>
              </a:r>
              <a:r>
                <a:rPr lang="fr-CH" sz="1600" dirty="0" err="1">
                  <a:solidFill>
                    <a:schemeClr val="accent3">
                      <a:lumMod val="60000"/>
                      <a:lumOff val="40000"/>
                    </a:schemeClr>
                  </a:solidFill>
                </a:rPr>
                <a:t>review</a:t>
              </a:r>
              <a:r>
                <a:rPr lang="fr-CH" sz="1600" dirty="0">
                  <a:solidFill>
                    <a:schemeClr val="accent3">
                      <a:lumMod val="60000"/>
                      <a:lumOff val="40000"/>
                    </a:schemeClr>
                  </a:solidFill>
                </a:rPr>
                <a:t> meeting</a:t>
              </a:r>
            </a:p>
            <a:p>
              <a:pPr algn="ctr"/>
              <a:br>
                <a:rPr lang="fr-CH" sz="400" dirty="0">
                  <a:solidFill>
                    <a:schemeClr val="accent3">
                      <a:lumMod val="60000"/>
                      <a:lumOff val="40000"/>
                    </a:schemeClr>
                  </a:solidFill>
                </a:rPr>
              </a:br>
              <a:r>
                <a:rPr lang="fr-CH" sz="1600" dirty="0">
                  <a:solidFill>
                    <a:schemeClr val="accent3">
                      <a:lumMod val="60000"/>
                      <a:lumOff val="40000"/>
                    </a:schemeClr>
                  </a:solidFill>
                </a:rPr>
                <a:t>~ </a:t>
              </a:r>
              <a:r>
                <a:rPr lang="fr-CH" sz="1600" dirty="0" err="1">
                  <a:solidFill>
                    <a:schemeClr val="accent3">
                      <a:lumMod val="60000"/>
                      <a:lumOff val="40000"/>
                    </a:schemeClr>
                  </a:solidFill>
                </a:rPr>
                <a:t>during</a:t>
              </a:r>
              <a:r>
                <a:rPr lang="fr-CH" sz="1600" dirty="0">
                  <a:solidFill>
                    <a:schemeClr val="accent3">
                      <a:lumMod val="60000"/>
                      <a:lumOff val="40000"/>
                    </a:schemeClr>
                  </a:solidFill>
                </a:rPr>
                <a:t> M27</a:t>
              </a:r>
              <a:endParaRPr lang="fr-FR" sz="1600" dirty="0">
                <a:solidFill>
                  <a:schemeClr val="accent3">
                    <a:lumMod val="60000"/>
                    <a:lumOff val="40000"/>
                  </a:schemeClr>
                </a:solidFill>
              </a:endParaRPr>
            </a:p>
          </p:txBody>
        </p:sp>
        <p:cxnSp>
          <p:nvCxnSpPr>
            <p:cNvPr id="55" name="Connecteur droit 54">
              <a:extLst>
                <a:ext uri="{FF2B5EF4-FFF2-40B4-BE49-F238E27FC236}">
                  <a16:creationId xmlns:a16="http://schemas.microsoft.com/office/drawing/2014/main" id="{90EC174C-4A8C-601F-E8D6-ECEE280B0621}"/>
                </a:ext>
              </a:extLst>
            </p:cNvPr>
            <p:cNvCxnSpPr>
              <a:cxnSpLocks/>
            </p:cNvCxnSpPr>
            <p:nvPr/>
          </p:nvCxnSpPr>
          <p:spPr>
            <a:xfrm>
              <a:off x="4053840" y="3036399"/>
              <a:ext cx="180000" cy="180000"/>
            </a:xfrm>
            <a:prstGeom prst="line">
              <a:avLst/>
            </a:prstGeom>
            <a:ln w="28575">
              <a:solidFill>
                <a:schemeClr val="accent3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8" name="Groupe 57">
            <a:extLst>
              <a:ext uri="{FF2B5EF4-FFF2-40B4-BE49-F238E27FC236}">
                <a16:creationId xmlns:a16="http://schemas.microsoft.com/office/drawing/2014/main" id="{033A88E7-F9BE-D254-9A68-5749A97C3DF0}"/>
              </a:ext>
            </a:extLst>
          </p:cNvPr>
          <p:cNvGrpSpPr/>
          <p:nvPr/>
        </p:nvGrpSpPr>
        <p:grpSpPr>
          <a:xfrm>
            <a:off x="5822288" y="1262753"/>
            <a:ext cx="1272181" cy="1756795"/>
            <a:chOff x="3507907" y="1459604"/>
            <a:chExt cx="1272181" cy="1756795"/>
          </a:xfrm>
        </p:grpSpPr>
        <p:cxnSp>
          <p:nvCxnSpPr>
            <p:cNvPr id="59" name="Connecteur droit 58">
              <a:extLst>
                <a:ext uri="{FF2B5EF4-FFF2-40B4-BE49-F238E27FC236}">
                  <a16:creationId xmlns:a16="http://schemas.microsoft.com/office/drawing/2014/main" id="{4687963E-6044-8681-664D-A69E88F25AE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053840" y="3029119"/>
              <a:ext cx="180000" cy="180000"/>
            </a:xfrm>
            <a:prstGeom prst="line">
              <a:avLst/>
            </a:prstGeom>
            <a:ln w="28575">
              <a:solidFill>
                <a:schemeClr val="accent3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0" name="ZoneTexte 59">
              <a:extLst>
                <a:ext uri="{FF2B5EF4-FFF2-40B4-BE49-F238E27FC236}">
                  <a16:creationId xmlns:a16="http://schemas.microsoft.com/office/drawing/2014/main" id="{0AE12500-512B-E34E-7EAA-16F606CFB2BA}"/>
                </a:ext>
              </a:extLst>
            </p:cNvPr>
            <p:cNvSpPr txBox="1"/>
            <p:nvPr/>
          </p:nvSpPr>
          <p:spPr>
            <a:xfrm>
              <a:off x="3507907" y="1459604"/>
              <a:ext cx="1272181" cy="153888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fr-CH" sz="1600" dirty="0">
                  <a:solidFill>
                    <a:schemeClr val="accent3">
                      <a:lumMod val="60000"/>
                      <a:lumOff val="40000"/>
                    </a:schemeClr>
                  </a:solidFill>
                </a:rPr>
                <a:t>P1 report </a:t>
              </a:r>
              <a:r>
                <a:rPr lang="fr-CH" sz="1600" dirty="0" err="1">
                  <a:solidFill>
                    <a:schemeClr val="accent3">
                      <a:lumMod val="60000"/>
                      <a:lumOff val="40000"/>
                    </a:schemeClr>
                  </a:solidFill>
                </a:rPr>
                <a:t>accepted</a:t>
              </a:r>
              <a:r>
                <a:rPr lang="fr-CH" sz="1600" dirty="0">
                  <a:solidFill>
                    <a:schemeClr val="accent3">
                      <a:lumMod val="60000"/>
                      <a:lumOff val="40000"/>
                    </a:schemeClr>
                  </a:solidFill>
                </a:rPr>
                <a:t> &amp; </a:t>
              </a:r>
              <a:r>
                <a:rPr lang="fr-CH" sz="1600" dirty="0" err="1">
                  <a:solidFill>
                    <a:schemeClr val="accent3">
                      <a:lumMod val="60000"/>
                      <a:lumOff val="40000"/>
                    </a:schemeClr>
                  </a:solidFill>
                </a:rPr>
                <a:t>interim</a:t>
              </a:r>
              <a:r>
                <a:rPr lang="fr-CH" sz="1600" dirty="0">
                  <a:solidFill>
                    <a:schemeClr val="accent3">
                      <a:lumMod val="60000"/>
                      <a:lumOff val="40000"/>
                    </a:schemeClr>
                  </a:solidFill>
                </a:rPr>
                <a:t> </a:t>
              </a:r>
              <a:r>
                <a:rPr lang="fr-CH" sz="1600" dirty="0" err="1">
                  <a:solidFill>
                    <a:schemeClr val="accent3">
                      <a:lumMod val="60000"/>
                      <a:lumOff val="40000"/>
                    </a:schemeClr>
                  </a:solidFill>
                </a:rPr>
                <a:t>payment</a:t>
              </a:r>
              <a:r>
                <a:rPr lang="fr-CH" sz="1600" dirty="0">
                  <a:solidFill>
                    <a:schemeClr val="accent3">
                      <a:lumMod val="60000"/>
                      <a:lumOff val="40000"/>
                    </a:schemeClr>
                  </a:solidFill>
                </a:rPr>
                <a:t> </a:t>
              </a:r>
              <a:r>
                <a:rPr lang="fr-CH" sz="1600" dirty="0" err="1">
                  <a:solidFill>
                    <a:schemeClr val="accent3">
                      <a:lumMod val="60000"/>
                      <a:lumOff val="40000"/>
                    </a:schemeClr>
                  </a:solidFill>
                </a:rPr>
                <a:t>from</a:t>
              </a:r>
              <a:r>
                <a:rPr lang="fr-CH" sz="1600" dirty="0">
                  <a:solidFill>
                    <a:schemeClr val="accent3">
                      <a:lumMod val="60000"/>
                      <a:lumOff val="40000"/>
                    </a:schemeClr>
                  </a:solidFill>
                </a:rPr>
                <a:t> EC to Coord</a:t>
              </a:r>
            </a:p>
            <a:p>
              <a:pPr algn="ctr"/>
              <a:br>
                <a:rPr lang="fr-CH" sz="400" dirty="0">
                  <a:solidFill>
                    <a:schemeClr val="accent3">
                      <a:lumMod val="60000"/>
                      <a:lumOff val="40000"/>
                    </a:schemeClr>
                  </a:solidFill>
                </a:rPr>
              </a:br>
              <a:r>
                <a:rPr lang="fr-CH" sz="1600" dirty="0">
                  <a:solidFill>
                    <a:schemeClr val="accent3">
                      <a:lumMod val="60000"/>
                      <a:lumOff val="40000"/>
                    </a:schemeClr>
                  </a:solidFill>
                </a:rPr>
                <a:t>~~M30?</a:t>
              </a:r>
              <a:endParaRPr lang="fr-FR" sz="1600" dirty="0">
                <a:solidFill>
                  <a:schemeClr val="accent3">
                    <a:lumMod val="60000"/>
                    <a:lumOff val="40000"/>
                  </a:schemeClr>
                </a:solidFill>
              </a:endParaRPr>
            </a:p>
          </p:txBody>
        </p:sp>
        <p:cxnSp>
          <p:nvCxnSpPr>
            <p:cNvPr id="61" name="Connecteur droit 60">
              <a:extLst>
                <a:ext uri="{FF2B5EF4-FFF2-40B4-BE49-F238E27FC236}">
                  <a16:creationId xmlns:a16="http://schemas.microsoft.com/office/drawing/2014/main" id="{F0622044-A234-6AE4-25E6-94752D22274A}"/>
                </a:ext>
              </a:extLst>
            </p:cNvPr>
            <p:cNvCxnSpPr>
              <a:cxnSpLocks/>
            </p:cNvCxnSpPr>
            <p:nvPr/>
          </p:nvCxnSpPr>
          <p:spPr>
            <a:xfrm>
              <a:off x="4053840" y="3036399"/>
              <a:ext cx="180000" cy="180000"/>
            </a:xfrm>
            <a:prstGeom prst="line">
              <a:avLst/>
            </a:prstGeom>
            <a:ln w="28575">
              <a:solidFill>
                <a:schemeClr val="accent3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7" name="Groupe 76">
            <a:extLst>
              <a:ext uri="{FF2B5EF4-FFF2-40B4-BE49-F238E27FC236}">
                <a16:creationId xmlns:a16="http://schemas.microsoft.com/office/drawing/2014/main" id="{BDD37F97-A084-45CA-2236-59743592604D}"/>
              </a:ext>
            </a:extLst>
          </p:cNvPr>
          <p:cNvGrpSpPr/>
          <p:nvPr/>
        </p:nvGrpSpPr>
        <p:grpSpPr>
          <a:xfrm>
            <a:off x="2515920" y="3103266"/>
            <a:ext cx="1290318" cy="1522114"/>
            <a:chOff x="2231440" y="2859426"/>
            <a:chExt cx="1290318" cy="1522114"/>
          </a:xfrm>
        </p:grpSpPr>
        <p:cxnSp>
          <p:nvCxnSpPr>
            <p:cNvPr id="68" name="Connecteur droit 67">
              <a:extLst>
                <a:ext uri="{FF2B5EF4-FFF2-40B4-BE49-F238E27FC236}">
                  <a16:creationId xmlns:a16="http://schemas.microsoft.com/office/drawing/2014/main" id="{203427D0-755F-75FC-1F0D-C6CDC28D36C7}"/>
                </a:ext>
              </a:extLst>
            </p:cNvPr>
            <p:cNvCxnSpPr>
              <a:cxnSpLocks/>
            </p:cNvCxnSpPr>
            <p:nvPr/>
          </p:nvCxnSpPr>
          <p:spPr>
            <a:xfrm>
              <a:off x="2326640" y="2859428"/>
              <a:ext cx="0" cy="660398"/>
            </a:xfrm>
            <a:prstGeom prst="line">
              <a:avLst/>
            </a:prstGeom>
            <a:ln w="19050" cap="flat" cmpd="sng" algn="ctr">
              <a:solidFill>
                <a:schemeClr val="accent4"/>
              </a:solidFill>
              <a:prstDash val="dash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cxnSp>
          <p:nvCxnSpPr>
            <p:cNvPr id="69" name="Connecteur droit 68">
              <a:extLst>
                <a:ext uri="{FF2B5EF4-FFF2-40B4-BE49-F238E27FC236}">
                  <a16:creationId xmlns:a16="http://schemas.microsoft.com/office/drawing/2014/main" id="{925F0E8F-38EE-6369-A77B-908504F7FEB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434080" y="2859426"/>
              <a:ext cx="0" cy="660400"/>
            </a:xfrm>
            <a:prstGeom prst="line">
              <a:avLst/>
            </a:prstGeom>
            <a:ln w="19050" cap="flat" cmpd="sng" algn="ctr">
              <a:solidFill>
                <a:schemeClr val="accent4"/>
              </a:solidFill>
              <a:prstDash val="dash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sp>
          <p:nvSpPr>
            <p:cNvPr id="71" name="ZoneTexte 70">
              <a:extLst>
                <a:ext uri="{FF2B5EF4-FFF2-40B4-BE49-F238E27FC236}">
                  <a16:creationId xmlns:a16="http://schemas.microsoft.com/office/drawing/2014/main" id="{4EE658C8-8A9E-5DA3-8A5C-6650BA5A28CB}"/>
                </a:ext>
              </a:extLst>
            </p:cNvPr>
            <p:cNvSpPr txBox="1"/>
            <p:nvPr/>
          </p:nvSpPr>
          <p:spPr>
            <a:xfrm>
              <a:off x="2231440" y="3642876"/>
              <a:ext cx="1290318" cy="73866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fr-CH" sz="1600" dirty="0">
                  <a:solidFill>
                    <a:srgbClr val="FF0000"/>
                  </a:solidFill>
                </a:rPr>
                <a:t>P1 </a:t>
              </a:r>
              <a:r>
                <a:rPr lang="fr-CH" sz="1600" dirty="0" err="1">
                  <a:solidFill>
                    <a:srgbClr val="FF0000"/>
                  </a:solidFill>
                </a:rPr>
                <a:t>reporting</a:t>
              </a:r>
              <a:r>
                <a:rPr lang="fr-CH" sz="1600" dirty="0">
                  <a:solidFill>
                    <a:srgbClr val="FF0000"/>
                  </a:solidFill>
                </a:rPr>
                <a:t> </a:t>
              </a:r>
              <a:r>
                <a:rPr lang="fr-CH" sz="1600" dirty="0" err="1">
                  <a:solidFill>
                    <a:srgbClr val="FF0000"/>
                  </a:solidFill>
                </a:rPr>
                <a:t>preparation</a:t>
              </a:r>
              <a:br>
                <a:rPr lang="fr-CH" sz="1600" dirty="0">
                  <a:solidFill>
                    <a:srgbClr val="FF0000"/>
                  </a:solidFill>
                </a:rPr>
              </a:br>
              <a:r>
                <a:rPr lang="fr-CH" sz="1600" dirty="0">
                  <a:solidFill>
                    <a:srgbClr val="FF0000"/>
                  </a:solidFill>
                </a:rPr>
                <a:t>= 2 </a:t>
              </a:r>
              <a:r>
                <a:rPr lang="fr-CH" sz="1600" dirty="0" err="1">
                  <a:solidFill>
                    <a:srgbClr val="FF0000"/>
                  </a:solidFill>
                </a:rPr>
                <a:t>months</a:t>
              </a:r>
              <a:endParaRPr lang="fr-FR" sz="1600" dirty="0">
                <a:solidFill>
                  <a:srgbClr val="FF0000"/>
                </a:solidFill>
              </a:endParaRPr>
            </a:p>
          </p:txBody>
        </p:sp>
        <p:cxnSp>
          <p:nvCxnSpPr>
            <p:cNvPr id="73" name="Connecteur droit avec flèche 72">
              <a:extLst>
                <a:ext uri="{FF2B5EF4-FFF2-40B4-BE49-F238E27FC236}">
                  <a16:creationId xmlns:a16="http://schemas.microsoft.com/office/drawing/2014/main" id="{9E541DBE-60C1-63BD-9CDE-4A24DE71B21D}"/>
                </a:ext>
              </a:extLst>
            </p:cNvPr>
            <p:cNvCxnSpPr/>
            <p:nvPr/>
          </p:nvCxnSpPr>
          <p:spPr>
            <a:xfrm>
              <a:off x="2343200" y="3519826"/>
              <a:ext cx="1107438" cy="0"/>
            </a:xfrm>
            <a:prstGeom prst="straightConnector1">
              <a:avLst/>
            </a:prstGeom>
            <a:ln w="19050" cap="flat" cmpd="sng" algn="ctr">
              <a:solidFill>
                <a:srgbClr val="FF0000"/>
              </a:solidFill>
              <a:prstDash val="solid"/>
              <a:round/>
              <a:headEnd type="arrow" w="med" len="med"/>
              <a:tailEnd type="arrow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</p:grpSp>
      <p:grpSp>
        <p:nvGrpSpPr>
          <p:cNvPr id="92" name="Groupe 91">
            <a:extLst>
              <a:ext uri="{FF2B5EF4-FFF2-40B4-BE49-F238E27FC236}">
                <a16:creationId xmlns:a16="http://schemas.microsoft.com/office/drawing/2014/main" id="{C32CA9A7-ED44-59A1-E735-5D38D934BB1A}"/>
              </a:ext>
            </a:extLst>
          </p:cNvPr>
          <p:cNvGrpSpPr/>
          <p:nvPr/>
        </p:nvGrpSpPr>
        <p:grpSpPr>
          <a:xfrm>
            <a:off x="3715021" y="3002314"/>
            <a:ext cx="2746739" cy="2801056"/>
            <a:chOff x="3430541" y="2758474"/>
            <a:chExt cx="2746739" cy="2801056"/>
          </a:xfrm>
        </p:grpSpPr>
        <p:grpSp>
          <p:nvGrpSpPr>
            <p:cNvPr id="86" name="Groupe 85">
              <a:extLst>
                <a:ext uri="{FF2B5EF4-FFF2-40B4-BE49-F238E27FC236}">
                  <a16:creationId xmlns:a16="http://schemas.microsoft.com/office/drawing/2014/main" id="{6B26888C-D9A1-454A-B53C-507BE1102517}"/>
                </a:ext>
              </a:extLst>
            </p:cNvPr>
            <p:cNvGrpSpPr/>
            <p:nvPr/>
          </p:nvGrpSpPr>
          <p:grpSpPr>
            <a:xfrm>
              <a:off x="3444240" y="2758474"/>
              <a:ext cx="2733040" cy="2801056"/>
              <a:chOff x="3444240" y="2758474"/>
              <a:chExt cx="2733040" cy="2801056"/>
            </a:xfrm>
          </p:grpSpPr>
          <p:cxnSp>
            <p:nvCxnSpPr>
              <p:cNvPr id="70" name="Connecteur droit 69">
                <a:extLst>
                  <a:ext uri="{FF2B5EF4-FFF2-40B4-BE49-F238E27FC236}">
                    <a16:creationId xmlns:a16="http://schemas.microsoft.com/office/drawing/2014/main" id="{965317B8-BA95-4FBE-9683-A8A242696F87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6173741" y="2758474"/>
                <a:ext cx="0" cy="1996406"/>
              </a:xfrm>
              <a:prstGeom prst="line">
                <a:avLst/>
              </a:prstGeom>
              <a:ln w="19050" cap="flat" cmpd="sng" algn="ctr">
                <a:solidFill>
                  <a:schemeClr val="accent4"/>
                </a:solidFill>
                <a:prstDash val="dash"/>
                <a:round/>
                <a:headEnd type="none" w="med" len="med"/>
                <a:tailEnd type="non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/>
              </a:fontRef>
            </p:style>
          </p:cxnSp>
          <p:sp>
            <p:nvSpPr>
              <p:cNvPr id="82" name="ZoneTexte 81">
                <a:extLst>
                  <a:ext uri="{FF2B5EF4-FFF2-40B4-BE49-F238E27FC236}">
                    <a16:creationId xmlns:a16="http://schemas.microsoft.com/office/drawing/2014/main" id="{9EA9C3DE-8321-53CA-4040-A35240616126}"/>
                  </a:ext>
                </a:extLst>
              </p:cNvPr>
              <p:cNvSpPr txBox="1"/>
              <p:nvPr/>
            </p:nvSpPr>
            <p:spPr>
              <a:xfrm>
                <a:off x="3444240" y="4820866"/>
                <a:ext cx="2733039" cy="738664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:r>
                  <a:rPr lang="fr-CH" sz="1600" dirty="0">
                    <a:solidFill>
                      <a:schemeClr val="accent3">
                        <a:lumMod val="60000"/>
                        <a:lumOff val="40000"/>
                      </a:schemeClr>
                    </a:solidFill>
                  </a:rPr>
                  <a:t>P1 report EU </a:t>
                </a:r>
                <a:r>
                  <a:rPr lang="fr-CH" sz="1600" dirty="0" err="1">
                    <a:solidFill>
                      <a:schemeClr val="accent3">
                        <a:lumMod val="60000"/>
                        <a:lumOff val="40000"/>
                      </a:schemeClr>
                    </a:solidFill>
                  </a:rPr>
                  <a:t>review</a:t>
                </a:r>
                <a:r>
                  <a:rPr lang="fr-CH" sz="1600" dirty="0">
                    <a:solidFill>
                      <a:schemeClr val="accent3">
                        <a:lumMod val="60000"/>
                        <a:lumOff val="40000"/>
                      </a:schemeClr>
                    </a:solidFill>
                  </a:rPr>
                  <a:t> &amp; consortium </a:t>
                </a:r>
                <a:r>
                  <a:rPr lang="fr-CH" sz="1600" dirty="0" err="1">
                    <a:solidFill>
                      <a:schemeClr val="accent3">
                        <a:lumMod val="60000"/>
                        <a:lumOff val="40000"/>
                      </a:schemeClr>
                    </a:solidFill>
                  </a:rPr>
                  <a:t>revision</a:t>
                </a:r>
                <a:r>
                  <a:rPr lang="fr-CH" sz="1600" dirty="0">
                    <a:solidFill>
                      <a:schemeClr val="accent3">
                        <a:lumMod val="60000"/>
                        <a:lumOff val="40000"/>
                      </a:schemeClr>
                    </a:solidFill>
                  </a:rPr>
                  <a:t>/</a:t>
                </a:r>
                <a:r>
                  <a:rPr lang="fr-CH" sz="1600" dirty="0" err="1">
                    <a:solidFill>
                      <a:schemeClr val="accent3">
                        <a:lumMod val="60000"/>
                        <a:lumOff val="40000"/>
                      </a:schemeClr>
                    </a:solidFill>
                  </a:rPr>
                  <a:t>answers</a:t>
                </a:r>
                <a:br>
                  <a:rPr lang="fr-CH" sz="1600" dirty="0">
                    <a:solidFill>
                      <a:schemeClr val="accent3">
                        <a:lumMod val="60000"/>
                        <a:lumOff val="40000"/>
                      </a:schemeClr>
                    </a:solidFill>
                  </a:rPr>
                </a:br>
                <a:r>
                  <a:rPr lang="fr-CH" sz="1600" dirty="0">
                    <a:solidFill>
                      <a:schemeClr val="accent3">
                        <a:lumMod val="60000"/>
                        <a:lumOff val="40000"/>
                      </a:schemeClr>
                    </a:solidFill>
                  </a:rPr>
                  <a:t>= </a:t>
                </a:r>
                <a:r>
                  <a:rPr lang="fr-CH" sz="1600" dirty="0" err="1">
                    <a:solidFill>
                      <a:schemeClr val="accent3">
                        <a:lumMod val="60000"/>
                        <a:lumOff val="40000"/>
                      </a:schemeClr>
                    </a:solidFill>
                  </a:rPr>
                  <a:t>from</a:t>
                </a:r>
                <a:r>
                  <a:rPr lang="fr-CH" sz="1600" dirty="0">
                    <a:solidFill>
                      <a:schemeClr val="accent3">
                        <a:lumMod val="60000"/>
                        <a:lumOff val="40000"/>
                      </a:schemeClr>
                    </a:solidFill>
                  </a:rPr>
                  <a:t> ~2 </a:t>
                </a:r>
                <a:r>
                  <a:rPr lang="fr-CH" sz="1600" dirty="0" err="1">
                    <a:solidFill>
                      <a:schemeClr val="accent3">
                        <a:lumMod val="60000"/>
                        <a:lumOff val="40000"/>
                      </a:schemeClr>
                    </a:solidFill>
                  </a:rPr>
                  <a:t>months</a:t>
                </a:r>
                <a:r>
                  <a:rPr lang="fr-CH" sz="1600" dirty="0">
                    <a:solidFill>
                      <a:schemeClr val="accent3">
                        <a:lumMod val="60000"/>
                        <a:lumOff val="40000"/>
                      </a:schemeClr>
                    </a:solidFill>
                  </a:rPr>
                  <a:t> to …</a:t>
                </a:r>
                <a:endParaRPr lang="fr-FR" sz="1600" dirty="0">
                  <a:solidFill>
                    <a:schemeClr val="accent3">
                      <a:lumMod val="60000"/>
                      <a:lumOff val="40000"/>
                    </a:schemeClr>
                  </a:solidFill>
                </a:endParaRPr>
              </a:p>
            </p:txBody>
          </p:sp>
          <p:cxnSp>
            <p:nvCxnSpPr>
              <p:cNvPr id="83" name="Connecteur droit avec flèche 82">
                <a:extLst>
                  <a:ext uri="{FF2B5EF4-FFF2-40B4-BE49-F238E27FC236}">
                    <a16:creationId xmlns:a16="http://schemas.microsoft.com/office/drawing/2014/main" id="{3612A419-BC4C-EFCB-E74B-3453627B149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450638" y="4697816"/>
                <a:ext cx="2726642" cy="0"/>
              </a:xfrm>
              <a:prstGeom prst="straightConnector1">
                <a:avLst/>
              </a:prstGeom>
              <a:ln w="19050" cap="flat" cmpd="sng" algn="ctr">
                <a:solidFill>
                  <a:schemeClr val="accent3">
                    <a:lumMod val="60000"/>
                    <a:lumOff val="40000"/>
                  </a:schemeClr>
                </a:solidFill>
                <a:prstDash val="solid"/>
                <a:round/>
                <a:headEnd type="arrow" w="med" len="med"/>
                <a:tailEnd type="arrow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/>
              </a:fontRef>
            </p:style>
          </p:cxnSp>
        </p:grpSp>
        <p:cxnSp>
          <p:nvCxnSpPr>
            <p:cNvPr id="90" name="Connecteur droit 89">
              <a:extLst>
                <a:ext uri="{FF2B5EF4-FFF2-40B4-BE49-F238E27FC236}">
                  <a16:creationId xmlns:a16="http://schemas.microsoft.com/office/drawing/2014/main" id="{EB50E3D1-08F2-7677-0659-5E14A45C002D}"/>
                </a:ext>
              </a:extLst>
            </p:cNvPr>
            <p:cNvCxnSpPr>
              <a:cxnSpLocks/>
            </p:cNvCxnSpPr>
            <p:nvPr/>
          </p:nvCxnSpPr>
          <p:spPr>
            <a:xfrm>
              <a:off x="3430541" y="3563124"/>
              <a:ext cx="0" cy="1134692"/>
            </a:xfrm>
            <a:prstGeom prst="line">
              <a:avLst/>
            </a:prstGeom>
            <a:ln w="19050" cap="flat" cmpd="sng" algn="ctr">
              <a:solidFill>
                <a:schemeClr val="accent4"/>
              </a:solidFill>
              <a:prstDash val="dash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</p:grpSp>
      <p:sp>
        <p:nvSpPr>
          <p:cNvPr id="2" name="ZoneTexte 1">
            <a:extLst>
              <a:ext uri="{FF2B5EF4-FFF2-40B4-BE49-F238E27FC236}">
                <a16:creationId xmlns:a16="http://schemas.microsoft.com/office/drawing/2014/main" id="{9C46D43A-008E-1F69-7FC7-AD321876F4B8}"/>
              </a:ext>
            </a:extLst>
          </p:cNvPr>
          <p:cNvSpPr txBox="1"/>
          <p:nvPr/>
        </p:nvSpPr>
        <p:spPr>
          <a:xfrm>
            <a:off x="7689597" y="4306605"/>
            <a:ext cx="2064668" cy="55399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fr-CH" b="1" dirty="0"/>
              <a:t>End of P1</a:t>
            </a:r>
            <a:br>
              <a:rPr lang="fr-CH" dirty="0"/>
            </a:br>
            <a:r>
              <a:rPr lang="fr-CH" dirty="0"/>
              <a:t>= M24 = 28/02/2025</a:t>
            </a:r>
            <a:endParaRPr lang="fr-FR" dirty="0"/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03A23750-183B-C395-19E9-7F1E28BC5D1D}"/>
              </a:ext>
            </a:extLst>
          </p:cNvPr>
          <p:cNvSpPr txBox="1"/>
          <p:nvPr/>
        </p:nvSpPr>
        <p:spPr>
          <a:xfrm>
            <a:off x="7688522" y="5174519"/>
            <a:ext cx="3359894" cy="55399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fr-CH" b="1" dirty="0">
                <a:solidFill>
                  <a:srgbClr val="FF0000"/>
                </a:solidFill>
              </a:rPr>
              <a:t>P1 report </a:t>
            </a:r>
            <a:r>
              <a:rPr lang="fr-CH" b="1" dirty="0" err="1">
                <a:solidFill>
                  <a:srgbClr val="FF0000"/>
                </a:solidFill>
              </a:rPr>
              <a:t>submission</a:t>
            </a:r>
            <a:r>
              <a:rPr lang="fr-CH" b="1" dirty="0">
                <a:solidFill>
                  <a:srgbClr val="FF0000"/>
                </a:solidFill>
              </a:rPr>
              <a:t> deadline</a:t>
            </a:r>
            <a:br>
              <a:rPr lang="fr-CH" dirty="0">
                <a:solidFill>
                  <a:srgbClr val="FF0000"/>
                </a:solidFill>
              </a:rPr>
            </a:br>
            <a:r>
              <a:rPr lang="fr-CH" dirty="0">
                <a:solidFill>
                  <a:srgbClr val="FF0000"/>
                </a:solidFill>
              </a:rPr>
              <a:t>= M26 = 30/04/2025</a:t>
            </a:r>
            <a:endParaRPr lang="fr-FR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58163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3A7D810-4C7E-22F2-22F0-1DCE93E6BFE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313645"/>
            <a:ext cx="11376024" cy="4887130"/>
          </a:xfrm>
        </p:spPr>
        <p:txBody>
          <a:bodyPr/>
          <a:lstStyle/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GB" sz="2400" b="1" dirty="0">
                <a:solidFill>
                  <a:schemeClr val="accent5"/>
                </a:solidFill>
              </a:rPr>
              <a:t>Periodic report = Technical Part A + Technical Part B + Financial Part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endParaRPr lang="en-GB" sz="1500" b="1" dirty="0">
              <a:solidFill>
                <a:schemeClr val="accent5"/>
              </a:solidFill>
            </a:endParaRP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GB" sz="2400" b="1" dirty="0">
                <a:solidFill>
                  <a:schemeClr val="accent5"/>
                </a:solidFill>
              </a:rPr>
              <a:t>Technical Parts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GB" sz="1800" b="0" dirty="0">
                <a:solidFill>
                  <a:schemeClr val="tx1"/>
                </a:solidFill>
              </a:rPr>
              <a:t>The Technical Report consists of 2 parts:</a:t>
            </a:r>
          </a:p>
          <a:p>
            <a:pPr marL="285750" indent="-285750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800" dirty="0">
                <a:solidFill>
                  <a:schemeClr val="accent5"/>
                </a:solidFill>
              </a:rPr>
              <a:t>Technical Part A </a:t>
            </a:r>
            <a:r>
              <a:rPr lang="en-GB" sz="1800" b="0" dirty="0">
                <a:solidFill>
                  <a:schemeClr val="tx1"/>
                </a:solidFill>
              </a:rPr>
              <a:t>contains </a:t>
            </a:r>
            <a:r>
              <a:rPr lang="en-GB" sz="1800" dirty="0">
                <a:solidFill>
                  <a:schemeClr val="tx1"/>
                </a:solidFill>
              </a:rPr>
              <a:t>structured tables </a:t>
            </a:r>
            <a:r>
              <a:rPr lang="en-GB" sz="1800" b="0" dirty="0">
                <a:solidFill>
                  <a:schemeClr val="tx1"/>
                </a:solidFill>
              </a:rPr>
              <a:t>with project information</a:t>
            </a:r>
          </a:p>
          <a:p>
            <a:pPr marL="609750" lvl="1" indent="-285750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GB" sz="1500" b="0" dirty="0">
                <a:solidFill>
                  <a:schemeClr val="tx1"/>
                </a:solidFill>
              </a:rPr>
              <a:t>Part A is generated by the IT system. It is based on the information which are </a:t>
            </a:r>
            <a:r>
              <a:rPr lang="en-GB" sz="1500" dirty="0">
                <a:solidFill>
                  <a:schemeClr val="tx1"/>
                </a:solidFill>
              </a:rPr>
              <a:t>entered </a:t>
            </a:r>
            <a:r>
              <a:rPr lang="en-GB" sz="1500" b="0" dirty="0">
                <a:solidFill>
                  <a:schemeClr val="tx1"/>
                </a:solidFill>
              </a:rPr>
              <a:t>(mostly by the Coordinator) into the EC Portal, through the Continuous Reporting module, and the Periodic Reporting module.</a:t>
            </a:r>
          </a:p>
          <a:p>
            <a:pPr marL="285750" indent="-285750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800" dirty="0">
                <a:solidFill>
                  <a:schemeClr val="accent5"/>
                </a:solidFill>
              </a:rPr>
              <a:t>Technical Part B </a:t>
            </a:r>
            <a:r>
              <a:rPr lang="en-GB" sz="1800" b="0" dirty="0">
                <a:solidFill>
                  <a:schemeClr val="tx1"/>
                </a:solidFill>
              </a:rPr>
              <a:t>is a </a:t>
            </a:r>
            <a:r>
              <a:rPr lang="en-GB" sz="1800" dirty="0">
                <a:solidFill>
                  <a:schemeClr val="tx1"/>
                </a:solidFill>
              </a:rPr>
              <a:t>narrative description </a:t>
            </a:r>
            <a:r>
              <a:rPr lang="en-GB" sz="1800" b="0" dirty="0">
                <a:solidFill>
                  <a:schemeClr val="tx1"/>
                </a:solidFill>
              </a:rPr>
              <a:t>of the work carried out during the reporting period</a:t>
            </a:r>
          </a:p>
          <a:p>
            <a:pPr marL="609750" lvl="1" indent="-285750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GB" sz="1500" dirty="0">
                <a:solidFill>
                  <a:schemeClr val="tx1"/>
                </a:solidFill>
              </a:rPr>
              <a:t>Part B needs to be uploaded as PDF on the EC Portal.</a:t>
            </a:r>
          </a:p>
          <a:p>
            <a:pPr marL="609750" lvl="1" indent="-285750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GB" sz="1500" dirty="0">
                <a:solidFill>
                  <a:schemeClr val="tx1"/>
                </a:solidFill>
              </a:rPr>
              <a:t>No page limit for this narrative description, but it should be concise and readable.</a:t>
            </a:r>
          </a:p>
          <a:p>
            <a:pPr marL="609750" lvl="1" indent="-285750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GB" sz="1500" dirty="0">
                <a:solidFill>
                  <a:schemeClr val="tx1"/>
                </a:solidFill>
              </a:rPr>
              <a:t>Any duplication should be avoided (e.g.: no copy-paste from deliverable report in the Part B, since Deliverables are in Part A).</a:t>
            </a:r>
            <a:endParaRPr lang="en-GB" sz="1500" b="0" dirty="0">
              <a:solidFill>
                <a:schemeClr val="tx1"/>
              </a:solidFill>
            </a:endParaRPr>
          </a:p>
          <a:p>
            <a:pPr marL="285750" indent="-285750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GB" sz="1500" b="0" dirty="0">
              <a:solidFill>
                <a:schemeClr val="tx1"/>
              </a:solidFill>
            </a:endParaRP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GB" sz="2400" b="1" dirty="0">
                <a:solidFill>
                  <a:schemeClr val="accent5"/>
                </a:solidFill>
              </a:rPr>
              <a:t>Financial Part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GB" sz="1800" b="0" dirty="0">
                <a:solidFill>
                  <a:schemeClr val="tx1"/>
                </a:solidFill>
              </a:rPr>
              <a:t>The Financial Report is generated by the IT system on the basis of the financial information entered into the Periodic Reporting module (mostly the individual </a:t>
            </a:r>
            <a:r>
              <a:rPr lang="en-GB" sz="1800" dirty="0">
                <a:solidFill>
                  <a:schemeClr val="tx1"/>
                </a:solidFill>
              </a:rPr>
              <a:t>Financial Statements </a:t>
            </a:r>
            <a:r>
              <a:rPr lang="en-GB" sz="1800" b="0" dirty="0">
                <a:solidFill>
                  <a:schemeClr val="tx1"/>
                </a:solidFill>
              </a:rPr>
              <a:t>(Annex 4 to the GA) for each Beneficiary).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547246"/>
          </a:xfrm>
        </p:spPr>
        <p:txBody>
          <a:bodyPr/>
          <a:lstStyle/>
          <a:p>
            <a:r>
              <a:rPr lang="en-GB" dirty="0"/>
              <a:t>Composition of a periodic report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Preparation for MuCol P1 reporting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45972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Technical reporting</a:t>
            </a:r>
            <a:br>
              <a:rPr lang="en-GB" dirty="0"/>
            </a:br>
            <a:r>
              <a:rPr lang="en-GB" dirty="0"/>
              <a:t>Part A &amp; B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Preparation for MuCol P1 reporting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98849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3A7D810-4C7E-22F2-22F0-1DCE93E6BFE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313645"/>
            <a:ext cx="11376024" cy="4887130"/>
          </a:xfrm>
          <a:noFill/>
        </p:spPr>
        <p:txBody>
          <a:bodyPr/>
          <a:lstStyle/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GB" sz="1600" b="0" i="1" dirty="0">
                <a:solidFill>
                  <a:schemeClr val="tx1"/>
                </a:solidFill>
              </a:rPr>
              <a:t>The template &amp; instructions are accessible on the EC Portal, in the “Reference Documents”: </a:t>
            </a:r>
            <a:r>
              <a:rPr lang="en-GB" sz="1600" b="0" i="1" dirty="0">
                <a:solidFill>
                  <a:schemeClr val="tx1"/>
                </a:solidFill>
                <a:hlinkClick r:id="rId2"/>
              </a:rPr>
              <a:t>Periodic report (HE)</a:t>
            </a:r>
            <a:endParaRPr lang="en-GB" sz="1600" b="0" i="1" dirty="0">
              <a:solidFill>
                <a:schemeClr val="tx1"/>
              </a:solidFill>
            </a:endParaRP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GB" sz="1600" i="1" dirty="0">
                <a:solidFill>
                  <a:schemeClr val="tx1"/>
                </a:solidFill>
              </a:rPr>
              <a:t>Pages 6 to 28 </a:t>
            </a:r>
            <a:r>
              <a:rPr lang="en-GB" sz="1600" b="0" i="1" dirty="0">
                <a:solidFill>
                  <a:schemeClr val="tx1"/>
                </a:solidFill>
              </a:rPr>
              <a:t>are focused on Part A and relevant for </a:t>
            </a:r>
            <a:r>
              <a:rPr lang="en-GB" sz="1600" b="0" i="1" dirty="0" err="1">
                <a:solidFill>
                  <a:schemeClr val="tx1"/>
                </a:solidFill>
              </a:rPr>
              <a:t>MuCol</a:t>
            </a:r>
            <a:r>
              <a:rPr lang="en-GB" sz="1600" b="0" i="1" dirty="0">
                <a:solidFill>
                  <a:schemeClr val="tx1"/>
                </a:solidFill>
              </a:rPr>
              <a:t>. Pages 27 to 32 are not applicable for </a:t>
            </a:r>
            <a:r>
              <a:rPr lang="en-GB" sz="1600" b="0" i="1" dirty="0" err="1">
                <a:solidFill>
                  <a:schemeClr val="tx1"/>
                </a:solidFill>
              </a:rPr>
              <a:t>MuCol</a:t>
            </a:r>
            <a:r>
              <a:rPr lang="en-GB" sz="1600" b="0" i="1" dirty="0">
                <a:solidFill>
                  <a:schemeClr val="tx1"/>
                </a:solidFill>
              </a:rPr>
              <a:t>.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GB" sz="1600" b="0" i="1" dirty="0">
                <a:solidFill>
                  <a:schemeClr val="tx1"/>
                </a:solidFill>
              </a:rPr>
              <a:t>The following items are part of Part A: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endParaRPr lang="en-GB" sz="1600" b="0" i="1" dirty="0">
              <a:solidFill>
                <a:schemeClr val="tx1"/>
              </a:solidFill>
            </a:endParaRPr>
          </a:p>
          <a:p>
            <a:pPr marL="285750" indent="-28575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900" dirty="0">
                <a:solidFill>
                  <a:schemeClr val="tx1"/>
                </a:solidFill>
              </a:rPr>
              <a:t>Project summary </a:t>
            </a:r>
            <a:r>
              <a:rPr lang="en-GB" sz="1900" b="0" dirty="0">
                <a:solidFill>
                  <a:schemeClr val="tx1"/>
                </a:solidFill>
                <a:sym typeface="Wingdings" panose="05000000000000000000" pitchFamily="2" charset="2"/>
              </a:rPr>
              <a:t> </a:t>
            </a:r>
            <a:r>
              <a:rPr lang="en-GB" sz="1600" b="0" dirty="0">
                <a:solidFill>
                  <a:schemeClr val="tx1"/>
                </a:solidFill>
                <a:highlight>
                  <a:srgbClr val="FFFF00"/>
                </a:highlight>
              </a:rPr>
              <a:t>Coordinator</a:t>
            </a:r>
          </a:p>
          <a:p>
            <a:pPr marL="609750" lvl="1" indent="-285750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‼"/>
            </a:pPr>
            <a:r>
              <a:rPr lang="en-GB" sz="1600" b="0" dirty="0">
                <a:solidFill>
                  <a:schemeClr val="tx1"/>
                </a:solidFill>
              </a:rPr>
              <a:t>Will be published through CORDIS and possibly other communication channels: do not include confidential information</a:t>
            </a:r>
          </a:p>
          <a:p>
            <a:pPr marL="342900" indent="-34290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900" dirty="0">
                <a:solidFill>
                  <a:schemeClr val="tx1"/>
                </a:solidFill>
              </a:rPr>
              <a:t>Researchers involved </a:t>
            </a:r>
            <a:r>
              <a:rPr lang="en-GB" sz="1900" b="0" dirty="0">
                <a:solidFill>
                  <a:schemeClr val="tx1"/>
                </a:solidFill>
              </a:rPr>
              <a:t>in the project </a:t>
            </a:r>
            <a:r>
              <a:rPr lang="en-GB" sz="1900" b="0" dirty="0">
                <a:solidFill>
                  <a:schemeClr val="tx1"/>
                </a:solidFill>
                <a:sym typeface="Wingdings" panose="05000000000000000000" pitchFamily="2" charset="2"/>
              </a:rPr>
              <a:t></a:t>
            </a:r>
            <a:r>
              <a:rPr lang="en-GB" sz="1900" b="0" dirty="0">
                <a:solidFill>
                  <a:schemeClr val="tx1"/>
                </a:solidFill>
              </a:rPr>
              <a:t> </a:t>
            </a:r>
            <a:r>
              <a:rPr lang="en-GB" sz="1600" b="0" dirty="0">
                <a:solidFill>
                  <a:srgbClr val="0033A0"/>
                </a:solidFill>
                <a:highlight>
                  <a:srgbClr val="FFFF00"/>
                </a:highlight>
              </a:rPr>
              <a:t>Institute representatives</a:t>
            </a:r>
          </a:p>
          <a:p>
            <a:pPr marL="666900" lvl="1" indent="-342900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‼"/>
            </a:pPr>
            <a:r>
              <a:rPr lang="en-GB" sz="1600" b="0" dirty="0">
                <a:solidFill>
                  <a:srgbClr val="FF0000"/>
                </a:solidFill>
              </a:rPr>
              <a:t>Beneficiaries should update the corresponding tab</a:t>
            </a:r>
            <a:r>
              <a:rPr lang="en-GB" sz="1600" dirty="0">
                <a:solidFill>
                  <a:srgbClr val="FF0000"/>
                </a:solidFill>
              </a:rPr>
              <a:t> in the EC portal (Continuous reporting)</a:t>
            </a:r>
          </a:p>
          <a:p>
            <a:pPr marL="666900" lvl="1" indent="-342900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‼"/>
            </a:pPr>
            <a:r>
              <a:rPr lang="en-GB" sz="1600" b="0" dirty="0">
                <a:solidFill>
                  <a:srgbClr val="FF0000"/>
                </a:solidFill>
              </a:rPr>
              <a:t>Associated partners should provide updated info to the Muon Collider Secretariat (see </a:t>
            </a:r>
            <a:r>
              <a:rPr lang="en-GB" sz="1600" b="0" dirty="0">
                <a:solidFill>
                  <a:srgbClr val="FF0000"/>
                </a:solidFill>
                <a:hlinkClick r:id="rId3"/>
              </a:rPr>
              <a:t>Excel file </a:t>
            </a:r>
            <a:r>
              <a:rPr lang="en-GB" sz="1600" b="0" dirty="0">
                <a:solidFill>
                  <a:srgbClr val="FF0000"/>
                </a:solidFill>
              </a:rPr>
              <a:t>on </a:t>
            </a:r>
            <a:r>
              <a:rPr lang="en-GB" sz="1600">
                <a:solidFill>
                  <a:srgbClr val="FF0000"/>
                </a:solidFill>
              </a:rPr>
              <a:t>Indico)</a:t>
            </a:r>
            <a:endParaRPr lang="en-GB" sz="1900" b="0" dirty="0">
              <a:solidFill>
                <a:srgbClr val="FF0000"/>
              </a:solidFill>
            </a:endParaRPr>
          </a:p>
          <a:p>
            <a:pPr marL="342900" indent="-342900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900" b="0" dirty="0">
                <a:solidFill>
                  <a:schemeClr val="tx1"/>
                </a:solidFill>
              </a:rPr>
              <a:t>List of </a:t>
            </a:r>
            <a:r>
              <a:rPr lang="en-GB" sz="1900" dirty="0">
                <a:solidFill>
                  <a:schemeClr val="tx1"/>
                </a:solidFill>
              </a:rPr>
              <a:t>critical risks </a:t>
            </a:r>
            <a:r>
              <a:rPr lang="en-GB" sz="1900" b="0" dirty="0">
                <a:solidFill>
                  <a:schemeClr val="tx1"/>
                </a:solidFill>
              </a:rPr>
              <a:t>(foreseen and unforeseen) </a:t>
            </a:r>
            <a:r>
              <a:rPr lang="en-GB" sz="1900" b="0" dirty="0">
                <a:solidFill>
                  <a:schemeClr val="tx1"/>
                </a:solidFill>
                <a:sym typeface="Wingdings" panose="05000000000000000000" pitchFamily="2" charset="2"/>
              </a:rPr>
              <a:t> </a:t>
            </a:r>
            <a:r>
              <a:rPr lang="en-GB" sz="1600" b="0" dirty="0">
                <a:solidFill>
                  <a:schemeClr val="tx1"/>
                </a:solidFill>
                <a:highlight>
                  <a:srgbClr val="FFFF00"/>
                </a:highlight>
              </a:rPr>
              <a:t>WP Leaders</a:t>
            </a:r>
          </a:p>
          <a:p>
            <a:pPr marL="342900" indent="-342900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900" dirty="0">
                <a:solidFill>
                  <a:schemeClr val="tx1"/>
                </a:solidFill>
              </a:rPr>
              <a:t>Results </a:t>
            </a:r>
            <a:r>
              <a:rPr lang="en-GB" sz="1900" dirty="0">
                <a:solidFill>
                  <a:schemeClr val="tx1"/>
                </a:solidFill>
                <a:sym typeface="Wingdings" panose="05000000000000000000" pitchFamily="2" charset="2"/>
              </a:rPr>
              <a:t> </a:t>
            </a:r>
            <a:r>
              <a:rPr lang="en-GB" sz="1600" b="0" dirty="0">
                <a:solidFill>
                  <a:schemeClr val="tx1"/>
                </a:solidFill>
                <a:highlight>
                  <a:srgbClr val="FFFF00"/>
                </a:highlight>
              </a:rPr>
              <a:t>Coordinator, WP Leaders</a:t>
            </a:r>
            <a:endParaRPr lang="en-GB" sz="1600" dirty="0">
              <a:solidFill>
                <a:schemeClr val="tx1"/>
              </a:solidFill>
              <a:highlight>
                <a:srgbClr val="FFFF00"/>
              </a:highlight>
            </a:endParaRPr>
          </a:p>
          <a:p>
            <a:pPr marL="666900" lvl="1" indent="-342900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‼"/>
            </a:pPr>
            <a:r>
              <a:rPr lang="en-GB" sz="1600" b="0" dirty="0" err="1">
                <a:solidFill>
                  <a:schemeClr val="tx1"/>
                </a:solidFill>
              </a:rPr>
              <a:t>e.g</a:t>
            </a:r>
            <a:r>
              <a:rPr lang="en-GB" sz="1600" b="0" dirty="0">
                <a:solidFill>
                  <a:schemeClr val="tx1"/>
                </a:solidFill>
              </a:rPr>
              <a:t>: Scientific discovery, model, theory // Method, material, technology, design (new or improved) // Event (conference, seminar, workshop) // Learning and training (learning modules, curricula) // New or improved infrastructures or facilities // …</a:t>
            </a:r>
          </a:p>
          <a:p>
            <a:pPr marL="342900" indent="-342900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900" b="0" dirty="0">
                <a:solidFill>
                  <a:schemeClr val="tx1"/>
                </a:solidFill>
              </a:rPr>
              <a:t>Results </a:t>
            </a:r>
            <a:r>
              <a:rPr lang="en-GB" sz="1900" dirty="0">
                <a:solidFill>
                  <a:schemeClr val="tx1"/>
                </a:solidFill>
              </a:rPr>
              <a:t>ownership list </a:t>
            </a:r>
            <a:r>
              <a:rPr lang="en-GB" sz="1600" b="0" dirty="0">
                <a:solidFill>
                  <a:schemeClr val="tx1"/>
                </a:solidFill>
              </a:rPr>
              <a:t>(optional at P1 reporting, mandatory for the final reporting)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547246"/>
          </a:xfrm>
          <a:noFill/>
        </p:spPr>
        <p:txBody>
          <a:bodyPr/>
          <a:lstStyle/>
          <a:p>
            <a:r>
              <a:rPr lang="en-GB" dirty="0"/>
              <a:t>General template for Part A (1/2)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Preparation for MuCol P1 reporting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412583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3A7D810-4C7E-22F2-22F0-1DCE93E6BFE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313645"/>
            <a:ext cx="11376024" cy="4887130"/>
          </a:xfrm>
          <a:noFill/>
        </p:spPr>
        <p:txBody>
          <a:bodyPr/>
          <a:lstStyle/>
          <a:p>
            <a:pPr marL="342900" indent="-342900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900" dirty="0">
                <a:solidFill>
                  <a:schemeClr val="tx1"/>
                </a:solidFill>
              </a:rPr>
              <a:t>Publications</a:t>
            </a:r>
            <a:r>
              <a:rPr lang="en-GB" sz="1900" b="0" dirty="0">
                <a:solidFill>
                  <a:schemeClr val="tx1"/>
                </a:solidFill>
              </a:rPr>
              <a:t> </a:t>
            </a:r>
            <a:r>
              <a:rPr lang="en-GB" sz="1600" b="0" dirty="0">
                <a:solidFill>
                  <a:schemeClr val="tx1"/>
                </a:solidFill>
              </a:rPr>
              <a:t>(more efficient if </a:t>
            </a:r>
            <a:r>
              <a:rPr lang="en-GB" sz="1600" b="0" dirty="0" err="1">
                <a:solidFill>
                  <a:schemeClr val="tx1"/>
                </a:solidFill>
              </a:rPr>
              <a:t>Zenodo</a:t>
            </a:r>
            <a:r>
              <a:rPr lang="en-GB" sz="1600" b="0" dirty="0">
                <a:solidFill>
                  <a:schemeClr val="tx1"/>
                </a:solidFill>
              </a:rPr>
              <a:t> is up-to-date) </a:t>
            </a:r>
            <a:r>
              <a:rPr lang="en-GB" sz="1600" b="0" dirty="0">
                <a:solidFill>
                  <a:schemeClr val="tx1"/>
                </a:solidFill>
                <a:sym typeface="Wingdings" panose="05000000000000000000" pitchFamily="2" charset="2"/>
              </a:rPr>
              <a:t> </a:t>
            </a:r>
            <a:r>
              <a:rPr lang="en-GB" sz="1600" b="0" dirty="0">
                <a:solidFill>
                  <a:schemeClr val="tx1"/>
                </a:solidFill>
                <a:highlight>
                  <a:srgbClr val="FFFF00"/>
                </a:highlight>
                <a:sym typeface="Wingdings" panose="05000000000000000000" pitchFamily="2" charset="2"/>
              </a:rPr>
              <a:t>MuCol Communication Officer, WP Leaders</a:t>
            </a:r>
            <a:endParaRPr lang="en-GB" sz="1600" b="0" dirty="0">
              <a:solidFill>
                <a:schemeClr val="tx1"/>
              </a:solidFill>
              <a:highlight>
                <a:srgbClr val="FFFF00"/>
              </a:highlight>
            </a:endParaRPr>
          </a:p>
          <a:p>
            <a:pPr marL="342900" indent="-342900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900" b="0" dirty="0">
                <a:solidFill>
                  <a:schemeClr val="tx1"/>
                </a:solidFill>
              </a:rPr>
              <a:t>Datasets </a:t>
            </a:r>
            <a:r>
              <a:rPr lang="en-GB" sz="1900" b="0" dirty="0">
                <a:solidFill>
                  <a:schemeClr val="tx1"/>
                </a:solidFill>
                <a:sym typeface="Wingdings" panose="05000000000000000000" pitchFamily="2" charset="2"/>
              </a:rPr>
              <a:t> </a:t>
            </a:r>
            <a:r>
              <a:rPr lang="en-GB" sz="1600" b="0" dirty="0">
                <a:solidFill>
                  <a:schemeClr val="tx1"/>
                </a:solidFill>
                <a:highlight>
                  <a:srgbClr val="FFFF00"/>
                </a:highlight>
                <a:sym typeface="Wingdings" panose="05000000000000000000" pitchFamily="2" charset="2"/>
              </a:rPr>
              <a:t>Coordinator, WP Leaders</a:t>
            </a:r>
            <a:endParaRPr lang="en-GB" sz="1600" b="0" dirty="0">
              <a:solidFill>
                <a:schemeClr val="tx1"/>
              </a:solidFill>
              <a:highlight>
                <a:srgbClr val="FFFF00"/>
              </a:highlight>
            </a:endParaRPr>
          </a:p>
          <a:p>
            <a:pPr marL="342900" indent="-342900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900" b="0" dirty="0">
                <a:solidFill>
                  <a:schemeClr val="tx1"/>
                </a:solidFill>
              </a:rPr>
              <a:t>Intellectual Property Rights </a:t>
            </a:r>
            <a:r>
              <a:rPr lang="en-GB" sz="1600" b="0" dirty="0">
                <a:solidFill>
                  <a:schemeClr val="tx1"/>
                </a:solidFill>
              </a:rPr>
              <a:t>(</a:t>
            </a:r>
            <a:r>
              <a:rPr lang="en-GB" sz="1600" b="0" dirty="0" err="1">
                <a:solidFill>
                  <a:schemeClr val="tx1"/>
                </a:solidFill>
              </a:rPr>
              <a:t>e.g</a:t>
            </a:r>
            <a:r>
              <a:rPr lang="en-GB" sz="1600" b="0" dirty="0">
                <a:solidFill>
                  <a:schemeClr val="tx1"/>
                </a:solidFill>
              </a:rPr>
              <a:t> : Patent / Trademark / Registered design / Utility model / Other) </a:t>
            </a:r>
            <a:r>
              <a:rPr lang="en-GB" sz="1600" b="0" dirty="0">
                <a:solidFill>
                  <a:schemeClr val="tx1"/>
                </a:solidFill>
                <a:sym typeface="Wingdings" panose="05000000000000000000" pitchFamily="2" charset="2"/>
              </a:rPr>
              <a:t> </a:t>
            </a:r>
            <a:r>
              <a:rPr lang="en-GB" sz="1400" b="0" i="1" dirty="0">
                <a:solidFill>
                  <a:schemeClr val="tx1"/>
                </a:solidFill>
              </a:rPr>
              <a:t>not applicable </a:t>
            </a:r>
            <a:r>
              <a:rPr lang="en-GB" sz="1400" b="0" i="1" dirty="0" err="1">
                <a:solidFill>
                  <a:schemeClr val="tx1"/>
                </a:solidFill>
              </a:rPr>
              <a:t>atm</a:t>
            </a:r>
            <a:endParaRPr lang="en-GB" sz="1400" b="0" i="1" dirty="0">
              <a:solidFill>
                <a:schemeClr val="tx1"/>
              </a:solidFill>
            </a:endParaRPr>
          </a:p>
          <a:p>
            <a:pPr marL="342900" indent="-342900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900" b="0" dirty="0">
                <a:solidFill>
                  <a:schemeClr val="tx1"/>
                </a:solidFill>
              </a:rPr>
              <a:t>Standards </a:t>
            </a:r>
            <a:r>
              <a:rPr lang="en-GB" sz="1900" b="0" dirty="0">
                <a:solidFill>
                  <a:schemeClr val="tx1"/>
                </a:solidFill>
                <a:sym typeface="Wingdings" panose="05000000000000000000" pitchFamily="2" charset="2"/>
              </a:rPr>
              <a:t> </a:t>
            </a:r>
            <a:r>
              <a:rPr lang="en-GB" sz="1400" b="0" i="1" dirty="0">
                <a:solidFill>
                  <a:schemeClr val="tx1"/>
                </a:solidFill>
              </a:rPr>
              <a:t>not applicable </a:t>
            </a:r>
            <a:r>
              <a:rPr lang="en-GB" sz="1400" b="0" i="1" dirty="0" err="1">
                <a:solidFill>
                  <a:schemeClr val="tx1"/>
                </a:solidFill>
              </a:rPr>
              <a:t>atm</a:t>
            </a:r>
            <a:endParaRPr lang="en-GB" sz="1400" b="0" i="1" dirty="0">
              <a:solidFill>
                <a:schemeClr val="tx1"/>
              </a:solidFill>
            </a:endParaRPr>
          </a:p>
          <a:p>
            <a:pPr marL="342900" indent="-342900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900" b="0" dirty="0">
                <a:solidFill>
                  <a:schemeClr val="tx1"/>
                </a:solidFill>
              </a:rPr>
              <a:t>Other results </a:t>
            </a:r>
            <a:r>
              <a:rPr lang="en-GB" sz="1600" b="0" dirty="0">
                <a:solidFill>
                  <a:schemeClr val="tx1"/>
                </a:solidFill>
              </a:rPr>
              <a:t>(</a:t>
            </a:r>
            <a:r>
              <a:rPr lang="en-US" sz="1600" b="0" dirty="0" err="1">
                <a:solidFill>
                  <a:schemeClr val="tx1"/>
                </a:solidFill>
              </a:rPr>
              <a:t>e.g</a:t>
            </a:r>
            <a:r>
              <a:rPr lang="en-US" sz="1600" b="0" dirty="0">
                <a:solidFill>
                  <a:schemeClr val="tx1"/>
                </a:solidFill>
              </a:rPr>
              <a:t>: Software / Workflow / Protocol / Prototype / Other</a:t>
            </a:r>
            <a:r>
              <a:rPr lang="en-GB" sz="1600" b="0" dirty="0">
                <a:solidFill>
                  <a:schemeClr val="tx1"/>
                </a:solidFill>
              </a:rPr>
              <a:t>) </a:t>
            </a:r>
            <a:r>
              <a:rPr lang="en-GB" sz="1600" b="0" dirty="0">
                <a:solidFill>
                  <a:schemeClr val="tx1"/>
                </a:solidFill>
                <a:sym typeface="Wingdings" panose="05000000000000000000" pitchFamily="2" charset="2"/>
              </a:rPr>
              <a:t> </a:t>
            </a:r>
            <a:r>
              <a:rPr lang="en-GB" sz="1600" b="0" dirty="0">
                <a:solidFill>
                  <a:schemeClr val="tx1"/>
                </a:solidFill>
                <a:highlight>
                  <a:srgbClr val="FFFF00"/>
                </a:highlight>
                <a:sym typeface="Wingdings" panose="05000000000000000000" pitchFamily="2" charset="2"/>
              </a:rPr>
              <a:t>Coordinator, WP Leaders</a:t>
            </a:r>
            <a:endParaRPr lang="en-GB" sz="1600" b="0" dirty="0">
              <a:solidFill>
                <a:schemeClr val="tx1"/>
              </a:solidFill>
              <a:highlight>
                <a:srgbClr val="FFFF00"/>
              </a:highlight>
            </a:endParaRPr>
          </a:p>
          <a:p>
            <a:pPr marL="342900" indent="-342900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900" dirty="0">
                <a:solidFill>
                  <a:schemeClr val="tx1"/>
                </a:solidFill>
              </a:rPr>
              <a:t>Dissemination and communication activities </a:t>
            </a:r>
            <a:r>
              <a:rPr lang="en-GB" sz="1900" dirty="0">
                <a:solidFill>
                  <a:schemeClr val="tx1"/>
                </a:solidFill>
                <a:sym typeface="Wingdings" panose="05000000000000000000" pitchFamily="2" charset="2"/>
              </a:rPr>
              <a:t> </a:t>
            </a:r>
            <a:r>
              <a:rPr lang="en-GB" sz="1600" b="0" dirty="0">
                <a:solidFill>
                  <a:schemeClr val="tx1"/>
                </a:solidFill>
                <a:highlight>
                  <a:srgbClr val="FFFF00"/>
                </a:highlight>
                <a:sym typeface="Wingdings" panose="05000000000000000000" pitchFamily="2" charset="2"/>
              </a:rPr>
              <a:t>MuCol Communication Officer, WP Leaders</a:t>
            </a:r>
            <a:endParaRPr lang="en-GB" sz="1600" dirty="0">
              <a:solidFill>
                <a:schemeClr val="tx1"/>
              </a:solidFill>
              <a:highlight>
                <a:srgbClr val="FFFF00"/>
              </a:highlight>
            </a:endParaRPr>
          </a:p>
          <a:p>
            <a:pPr marL="342900" indent="-342900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900" dirty="0">
                <a:solidFill>
                  <a:schemeClr val="tx1"/>
                </a:solidFill>
              </a:rPr>
              <a:t>Impact </a:t>
            </a:r>
            <a:r>
              <a:rPr lang="en-GB" sz="1900" dirty="0">
                <a:solidFill>
                  <a:schemeClr val="tx1"/>
                </a:solidFill>
                <a:sym typeface="Wingdings" panose="05000000000000000000" pitchFamily="2" charset="2"/>
              </a:rPr>
              <a:t> </a:t>
            </a:r>
            <a:r>
              <a:rPr lang="en-GB" sz="1600" b="0" dirty="0">
                <a:solidFill>
                  <a:schemeClr val="tx1"/>
                </a:solidFill>
                <a:highlight>
                  <a:srgbClr val="FFFF00"/>
                </a:highlight>
                <a:sym typeface="Wingdings" panose="05000000000000000000" pitchFamily="2" charset="2"/>
              </a:rPr>
              <a:t>Coordinator, WP Leaders</a:t>
            </a:r>
            <a:endParaRPr lang="en-GB" sz="1600" dirty="0">
              <a:solidFill>
                <a:schemeClr val="tx1"/>
              </a:solidFill>
              <a:highlight>
                <a:srgbClr val="FFFF00"/>
              </a:highlight>
            </a:endParaRPr>
          </a:p>
          <a:p>
            <a:pPr>
              <a:spcBef>
                <a:spcPts val="0"/>
              </a:spcBef>
              <a:spcAft>
                <a:spcPts val="600"/>
              </a:spcAft>
            </a:pPr>
            <a:endParaRPr lang="en-GB" sz="1900" b="0" dirty="0">
              <a:solidFill>
                <a:schemeClr val="tx1"/>
              </a:solidFill>
            </a:endParaRPr>
          </a:p>
          <a:p>
            <a:pPr>
              <a:spcBef>
                <a:spcPts val="0"/>
              </a:spcBef>
              <a:spcAft>
                <a:spcPts val="600"/>
              </a:spcAft>
            </a:pPr>
            <a:endParaRPr lang="en-GB" sz="1900" b="0" dirty="0">
              <a:solidFill>
                <a:schemeClr val="tx1"/>
              </a:solidFill>
            </a:endParaRP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GB" sz="2400" b="0" i="1" dirty="0">
                <a:solidFill>
                  <a:schemeClr val="tx1"/>
                </a:solidFill>
              </a:rPr>
              <a:t>Specific and targeted instructions/templates will be sent in November 2024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547246"/>
          </a:xfrm>
          <a:noFill/>
        </p:spPr>
        <p:txBody>
          <a:bodyPr/>
          <a:lstStyle/>
          <a:p>
            <a:r>
              <a:rPr lang="en-GB" dirty="0"/>
              <a:t>General template for Part A (2/2)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Preparation for MuCol P1 reporting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229540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3A7D810-4C7E-22F2-22F0-1DCE93E6BFE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313645"/>
            <a:ext cx="11376024" cy="4887130"/>
          </a:xfrm>
        </p:spPr>
        <p:txBody>
          <a:bodyPr/>
          <a:lstStyle/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GB" sz="2400" b="1" dirty="0">
                <a:solidFill>
                  <a:schemeClr val="accent5"/>
                </a:solidFill>
              </a:rPr>
              <a:t>The module is accessible </a:t>
            </a:r>
            <a:r>
              <a:rPr lang="en-GB" sz="2400" dirty="0">
                <a:solidFill>
                  <a:schemeClr val="accent5"/>
                </a:solidFill>
              </a:rPr>
              <a:t>during the whole project duration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GB" sz="1800" b="0" dirty="0">
                <a:solidFill>
                  <a:schemeClr val="tx1"/>
                </a:solidFill>
              </a:rPr>
              <a:t>CERN (as Coordinator) is responsible to enter the data in the IT system for all tabs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GB" sz="1800" dirty="0">
                <a:solidFill>
                  <a:schemeClr val="tx1"/>
                </a:solidFill>
              </a:rPr>
              <a:t>CERN will collect inputs from relevant WPs, Task leaders &amp; consortium bodies.</a:t>
            </a:r>
            <a:endParaRPr lang="en-GB" sz="1800" b="0" dirty="0">
              <a:solidFill>
                <a:schemeClr val="tx1"/>
              </a:solidFill>
            </a:endParaRPr>
          </a:p>
          <a:p>
            <a:pPr marL="538163" indent="-285750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‼"/>
            </a:pPr>
            <a:r>
              <a:rPr lang="en-GB" sz="1800" b="0" dirty="0">
                <a:solidFill>
                  <a:schemeClr val="tx1"/>
                </a:solidFill>
              </a:rPr>
              <a:t>Exceptions:</a:t>
            </a:r>
          </a:p>
          <a:p>
            <a:pPr marL="862163" lvl="1" indent="-285750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GB" b="0" dirty="0">
                <a:solidFill>
                  <a:schemeClr val="tx1"/>
                </a:solidFill>
              </a:rPr>
              <a:t>the “</a:t>
            </a:r>
            <a:r>
              <a:rPr lang="en-GB" b="1" dirty="0">
                <a:solidFill>
                  <a:schemeClr val="tx1"/>
                </a:solidFill>
              </a:rPr>
              <a:t>Researchers</a:t>
            </a:r>
            <a:r>
              <a:rPr lang="en-GB" b="0" dirty="0">
                <a:solidFill>
                  <a:schemeClr val="tx1"/>
                </a:solidFill>
              </a:rPr>
              <a:t> involved in the project” tab can be filled </a:t>
            </a:r>
            <a:r>
              <a:rPr lang="en-GB" b="1" dirty="0">
                <a:solidFill>
                  <a:schemeClr val="tx1"/>
                </a:solidFill>
              </a:rPr>
              <a:t>by each Beneficiary</a:t>
            </a:r>
          </a:p>
          <a:p>
            <a:pPr marL="862163" lvl="1" indent="-285750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GB" dirty="0">
                <a:solidFill>
                  <a:schemeClr val="tx1"/>
                </a:solidFill>
              </a:rPr>
              <a:t>The </a:t>
            </a:r>
            <a:r>
              <a:rPr lang="en-GB" b="1" dirty="0">
                <a:solidFill>
                  <a:schemeClr val="tx1"/>
                </a:solidFill>
              </a:rPr>
              <a:t>Publications</a:t>
            </a:r>
            <a:r>
              <a:rPr lang="en-GB" dirty="0">
                <a:solidFill>
                  <a:schemeClr val="tx1"/>
                </a:solidFill>
              </a:rPr>
              <a:t> can be uploaded on </a:t>
            </a:r>
            <a:r>
              <a:rPr lang="en-GB" dirty="0" err="1">
                <a:solidFill>
                  <a:schemeClr val="tx1"/>
                </a:solidFill>
                <a:hlinkClick r:id="rId2"/>
              </a:rPr>
              <a:t>Zenodo</a:t>
            </a:r>
            <a:r>
              <a:rPr lang="en-GB" dirty="0">
                <a:solidFill>
                  <a:schemeClr val="tx1"/>
                </a:solidFill>
              </a:rPr>
              <a:t> (the EC Portal IT system is synchronised with </a:t>
            </a:r>
            <a:r>
              <a:rPr lang="en-GB" dirty="0" err="1">
                <a:solidFill>
                  <a:schemeClr val="tx1"/>
                </a:solidFill>
              </a:rPr>
              <a:t>Zenodo</a:t>
            </a:r>
            <a:r>
              <a:rPr lang="en-GB" dirty="0">
                <a:solidFill>
                  <a:schemeClr val="tx1"/>
                </a:solidFill>
              </a:rPr>
              <a:t>) </a:t>
            </a:r>
            <a:r>
              <a:rPr lang="en-GB" dirty="0">
                <a:solidFill>
                  <a:schemeClr val="tx1"/>
                </a:solidFill>
                <a:sym typeface="Wingdings" panose="05000000000000000000" pitchFamily="2" charset="2"/>
              </a:rPr>
              <a:t> keep in mind </a:t>
            </a:r>
            <a:r>
              <a:rPr lang="en-GB" b="1" dirty="0">
                <a:solidFill>
                  <a:schemeClr val="tx1"/>
                </a:solidFill>
                <a:sym typeface="Wingdings" panose="05000000000000000000" pitchFamily="2" charset="2"/>
              </a:rPr>
              <a:t>acknowledge the EU funding on each publication</a:t>
            </a:r>
            <a:r>
              <a:rPr lang="en-GB" dirty="0">
                <a:solidFill>
                  <a:schemeClr val="tx1"/>
                </a:solidFill>
                <a:sym typeface="Wingdings" panose="05000000000000000000" pitchFamily="2" charset="2"/>
              </a:rPr>
              <a:t>!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547246"/>
          </a:xfrm>
          <a:noFill/>
        </p:spPr>
        <p:txBody>
          <a:bodyPr/>
          <a:lstStyle/>
          <a:p>
            <a:r>
              <a:rPr lang="en-GB" dirty="0"/>
              <a:t>The Continuous Reporting as preparation for Part A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Preparation for MuCol P1 reporting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032AE358-EA38-417D-C546-0169938845C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757210"/>
            <a:ext cx="12192000" cy="20262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774275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Image 12">
            <a:extLst>
              <a:ext uri="{FF2B5EF4-FFF2-40B4-BE49-F238E27FC236}">
                <a16:creationId xmlns:a16="http://schemas.microsoft.com/office/drawing/2014/main" id="{7AD1AB2C-B3FA-379E-0756-7A09D7C8959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44194" y="3429000"/>
            <a:ext cx="4680000" cy="2701818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547246"/>
          </a:xfrm>
          <a:noFill/>
        </p:spPr>
        <p:txBody>
          <a:bodyPr/>
          <a:lstStyle/>
          <a:p>
            <a:r>
              <a:rPr lang="en-GB" dirty="0"/>
              <a:t>General instructions for Part B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Preparation for MuCol P1 reporting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E4FE4804-57C3-20D2-5235-87EDD53F0A1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15979"/>
          <a:stretch/>
        </p:blipFill>
        <p:spPr>
          <a:xfrm>
            <a:off x="407988" y="1313645"/>
            <a:ext cx="6248942" cy="4943098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C9A8EDEE-D283-260C-49B5-B0749B261A9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44194" y="1313643"/>
            <a:ext cx="4680000" cy="1317600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65EE4608-8317-B766-953F-5C0D11319E4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104012" y="2786819"/>
            <a:ext cx="4680000" cy="555750"/>
          </a:xfrm>
          <a:prstGeom prst="rect">
            <a:avLst/>
          </a:prstGeom>
        </p:spPr>
      </p:pic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3A7D810-4C7E-22F2-22F0-1DCE93E6BFE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956869" y="548028"/>
            <a:ext cx="4143691" cy="715812"/>
          </a:xfrm>
          <a:noFill/>
        </p:spPr>
        <p:txBody>
          <a:bodyPr/>
          <a:lstStyle/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GB" sz="1600" b="0" i="1" dirty="0">
                <a:solidFill>
                  <a:schemeClr val="tx1"/>
                </a:solidFill>
              </a:rPr>
              <a:t>All instructions are included in the template, accessible on the EC Portal, in the “Reference Documents”: </a:t>
            </a:r>
            <a:r>
              <a:rPr lang="en-GB" sz="1600" b="0" i="1" dirty="0">
                <a:solidFill>
                  <a:schemeClr val="tx1"/>
                </a:solidFill>
                <a:hlinkClick r:id="rId6"/>
              </a:rPr>
              <a:t>Periodic report (HE)</a:t>
            </a:r>
            <a:endParaRPr lang="en-GB" sz="1600" b="0" i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98725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rporate 16x9_PPT_Arial" id="{569F216B-1B24-6141-93CF-C73AF1D64B76}" vid="{4EA1D941-2A3C-524E-9DAF-1A4982674E1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 Corporate 16x9_PPT_Arial</Template>
  <TotalTime>12818</TotalTime>
  <Words>2898</Words>
  <Application>Microsoft Office PowerPoint</Application>
  <PresentationFormat>Widescreen</PresentationFormat>
  <Paragraphs>410</Paragraphs>
  <Slides>21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5" baseType="lpstr">
      <vt:lpstr>Arial</vt:lpstr>
      <vt:lpstr>Calibri</vt:lpstr>
      <vt:lpstr>Wingdings</vt:lpstr>
      <vt:lpstr>Office Theme</vt:lpstr>
      <vt:lpstr>Preparation for MuCol  P1 reporting to the EU</vt:lpstr>
      <vt:lpstr>Background information</vt:lpstr>
      <vt:lpstr>P1 reporting timeline</vt:lpstr>
      <vt:lpstr>Composition of a periodic report</vt:lpstr>
      <vt:lpstr>Technical reporting Part A &amp; B</vt:lpstr>
      <vt:lpstr>General template for Part A (1/2)</vt:lpstr>
      <vt:lpstr>General template for Part A (2/2)</vt:lpstr>
      <vt:lpstr>The Continuous Reporting as preparation for Part A</vt:lpstr>
      <vt:lpstr>General instructions for Part B</vt:lpstr>
      <vt:lpstr>General template for Part B</vt:lpstr>
      <vt:lpstr>Distribution of work, Customised templates</vt:lpstr>
      <vt:lpstr>Tentative timeline for Technical reporting Part A/B</vt:lpstr>
      <vt:lpstr>Tentative timeline for Technical reporting Part A/B</vt:lpstr>
      <vt:lpstr>Remarks</vt:lpstr>
      <vt:lpstr>Lists of contacts</vt:lpstr>
      <vt:lpstr>Scientific Contacts – Beneficiaries </vt:lpstr>
      <vt:lpstr>Scientific Contacts – Associated partners </vt:lpstr>
      <vt:lpstr>Admin Contacts</vt:lpstr>
      <vt:lpstr>Financial Contacts</vt:lpstr>
      <vt:lpstr>Thank you for your attention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is Arial Bold 50pt  up to three lines</dc:title>
  <dc:creator>Sabrina El Yacoubi</dc:creator>
  <cp:lastModifiedBy>Michela Lancellotti</cp:lastModifiedBy>
  <cp:revision>273</cp:revision>
  <dcterms:created xsi:type="dcterms:W3CDTF">2021-05-10T09:07:59Z</dcterms:created>
  <dcterms:modified xsi:type="dcterms:W3CDTF">2024-11-21T11:33:21Z</dcterms:modified>
</cp:coreProperties>
</file>