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299" r:id="rId3"/>
    <p:sldId id="301" r:id="rId4"/>
    <p:sldId id="305" r:id="rId5"/>
    <p:sldId id="306" r:id="rId6"/>
    <p:sldId id="304" r:id="rId7"/>
    <p:sldId id="303" r:id="rId8"/>
    <p:sldId id="297" r:id="rId9"/>
    <p:sldId id="302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5"/>
    <p:restoredTop sz="74807" autoAdjust="0"/>
  </p:normalViewPr>
  <p:slideViewPr>
    <p:cSldViewPr snapToGrid="0" snapToObjects="1">
      <p:cViewPr varScale="1">
        <p:scale>
          <a:sx n="68" d="100"/>
          <a:sy n="68" d="100"/>
        </p:scale>
        <p:origin x="32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13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49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4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54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56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84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59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8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02C1BE61-3449-933D-3243-1C2D51C80E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2217" y="659652"/>
            <a:ext cx="7144722" cy="518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logo with a diamond shaped object&#10;&#10;Description automatically generated">
            <a:extLst>
              <a:ext uri="{FF2B5EF4-FFF2-40B4-BE49-F238E27FC236}">
                <a16:creationId xmlns:a16="http://schemas.microsoft.com/office/drawing/2014/main" id="{1D4DE7D5-048B-A6CE-88C4-1FD66A7B7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8036" y="4824949"/>
            <a:ext cx="2635928" cy="16125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BD2252-FFB7-3390-A484-CEFF3185E776}"/>
              </a:ext>
            </a:extLst>
          </p:cNvPr>
          <p:cNvSpPr txBox="1"/>
          <p:nvPr userDrawn="1"/>
        </p:nvSpPr>
        <p:spPr>
          <a:xfrm>
            <a:off x="2729227" y="3082022"/>
            <a:ext cx="668119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0" dirty="0">
                <a:solidFill>
                  <a:schemeClr val="tx2"/>
                </a:solidFill>
                <a:latin typeface="Lato" panose="020F0502020204030203" pitchFamily="34" charset="77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946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6112A967-83BE-709C-9D74-15EF3CDE2B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89500" y="112143"/>
            <a:ext cx="4355876" cy="316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52000" indent="-252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540000" indent="-252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828000" indent="-252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i="1" dirty="0"/>
          </a:p>
          <a:p>
            <a:r>
              <a:rPr lang="en-US" i="1" dirty="0"/>
              <a:t>N.Ziogas 29.11.24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Edge </a:t>
            </a:r>
            <a:r>
              <a:rPr lang="en-US" dirty="0" err="1"/>
              <a:t>SpAIce</a:t>
            </a:r>
            <a:r>
              <a:rPr lang="en-US" dirty="0"/>
              <a:t>, EU Horizon R&amp;I project, grant agreement no. </a:t>
            </a:r>
            <a:r>
              <a:rPr lang="en-GB" dirty="0"/>
              <a:t>101135358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bg2">
                <a:lumMod val="8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08167" y="6424993"/>
            <a:ext cx="12494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28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78116" y="6426889"/>
            <a:ext cx="546919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Edge </a:t>
            </a:r>
            <a:r>
              <a:rPr lang="en-US" dirty="0" err="1"/>
              <a:t>SpAIce</a:t>
            </a:r>
            <a:r>
              <a:rPr lang="en-US" dirty="0"/>
              <a:t>, EU Horizon R&amp;I project, grant agreement no. </a:t>
            </a:r>
            <a:r>
              <a:rPr lang="en-GB" dirty="0"/>
              <a:t>101135358</a:t>
            </a:r>
            <a:endParaRPr lang="en-US" dirty="0"/>
          </a:p>
          <a:p>
            <a:endParaRPr lang="en-US" dirty="0"/>
          </a:p>
        </p:txBody>
      </p:sp>
      <p:pic>
        <p:nvPicPr>
          <p:cNvPr id="16" name="Picture 1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4E4A7CF0-FFB3-719F-FAD3-CF64899E9A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90830" y="6197283"/>
            <a:ext cx="996950" cy="609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81E324-3662-19A3-96F0-705941890756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449409" y="6294327"/>
            <a:ext cx="796897" cy="51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0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i="0" kern="1200">
          <a:solidFill>
            <a:schemeClr val="tx2">
              <a:lumMod val="50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252000" indent="-252000" algn="l" defTabSz="73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540000" indent="-252000" algn="l" defTabSz="73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828000" indent="-252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68C0DA-C235-5A07-6FD5-D5257ED9F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44497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4648485"/>
            <a:ext cx="12120563" cy="952730"/>
          </a:xfrm>
        </p:spPr>
        <p:txBody>
          <a:bodyPr/>
          <a:lstStyle/>
          <a:p>
            <a:pPr algn="ctr"/>
            <a:r>
              <a:rPr lang="en-US" sz="3600" dirty="0"/>
              <a:t>Edge AI on a satellite for near real-time marine plastic detection and monitoring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05269"/>
            <a:ext cx="12192000" cy="952731"/>
          </a:xfrm>
        </p:spPr>
        <p:txBody>
          <a:bodyPr/>
          <a:lstStyle/>
          <a:p>
            <a:pPr algn="ctr"/>
            <a:r>
              <a:rPr lang="en-GB" dirty="0"/>
              <a:t>Nick Ziogas – CERN Knowledge Transfer, Konstantinos Karantzalos – National Technical University of Athens,</a:t>
            </a:r>
          </a:p>
          <a:p>
            <a:pPr algn="ctr"/>
            <a:r>
              <a:rPr lang="en-GB" dirty="0"/>
              <a:t>Fran</a:t>
            </a:r>
            <a:r>
              <a:rPr lang="fr-FR" dirty="0"/>
              <a:t>ç</a:t>
            </a:r>
            <a:r>
              <a:rPr lang="en-GB" dirty="0" err="1"/>
              <a:t>ois</a:t>
            </a:r>
            <a:r>
              <a:rPr lang="en-GB" dirty="0"/>
              <a:t> de </a:t>
            </a:r>
            <a:r>
              <a:rPr lang="en-GB" dirty="0" err="1"/>
              <a:t>Vieilleville</a:t>
            </a:r>
            <a:r>
              <a:rPr lang="en-GB" dirty="0"/>
              <a:t> – </a:t>
            </a:r>
            <a:r>
              <a:rPr lang="en-GB" dirty="0" err="1"/>
              <a:t>Agenium</a:t>
            </a:r>
            <a:r>
              <a:rPr lang="en-GB" dirty="0"/>
              <a:t> Space, Sioni Summers – CERN EP CMS, Joseph Thuilier – </a:t>
            </a:r>
            <a:r>
              <a:rPr lang="en-GB" dirty="0" err="1"/>
              <a:t>EnduroSat</a:t>
            </a:r>
            <a:endParaRPr lang="en-GB" dirty="0"/>
          </a:p>
          <a:p>
            <a:r>
              <a:rPr lang="en-GB" sz="1400" b="0" dirty="0"/>
              <a:t>												29.11.2024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47B3578-2B93-1D6B-28DC-EDF40461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Partners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74989-8F7A-B312-A805-81E07531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8167" y="6424993"/>
            <a:ext cx="1249475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 i="1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i="1"/>
              <a:t>N.Ziogas 29.11.24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99D66-2429-864A-6869-10ACE7E0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8116" y="6426889"/>
            <a:ext cx="54691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Edge SpAIce, EU Horizon R&amp;I project, grant agreement no. </a:t>
            </a:r>
            <a:r>
              <a:rPr lang="en-GB"/>
              <a:t>101135358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5E2F0-D874-9027-BBCB-B54DFEA3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B3D93-F706-13AA-444F-8D92E77A38F8}"/>
              </a:ext>
            </a:extLst>
          </p:cNvPr>
          <p:cNvSpPr txBox="1"/>
          <p:nvPr/>
        </p:nvSpPr>
        <p:spPr>
          <a:xfrm>
            <a:off x="5049925" y="1694846"/>
            <a:ext cx="67340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Coordinator, French SME based in Toulouse. Created in 2018 part of the </a:t>
            </a:r>
            <a:r>
              <a:rPr lang="en-US" sz="18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Agenium</a:t>
            </a:r>
            <a:r>
              <a:rPr lang="en-US" sz="1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Group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b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AI solutions for space</a:t>
            </a:r>
            <a:endParaRPr lang="en-GB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C89EA-788E-7F9C-9508-A5C4590C8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60851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B5DD06A-2188-3FD3-053D-A66A1E19EC7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6124439" y="1439337"/>
            <a:ext cx="5659572" cy="47303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3D0281-99DC-5183-51DC-0A0A5C4EE7B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436248" y="1439336"/>
            <a:ext cx="5688191" cy="47303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1A5BF60-A9A3-0C2C-B878-4B99A33ACBC8}"/>
              </a:ext>
            </a:extLst>
          </p:cNvPr>
          <p:cNvSpPr txBox="1"/>
          <p:nvPr/>
        </p:nvSpPr>
        <p:spPr>
          <a:xfrm>
            <a:off x="5029460" y="1524409"/>
            <a:ext cx="60976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SME based in Sofia, Bulgaria. </a:t>
            </a:r>
            <a:b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</a:t>
            </a:r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Plan, Build &amp; Operate Satellite Services</a:t>
            </a:r>
            <a:b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Software-driven satellite architecture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A8A42CD-6CED-BF17-D089-2AF1574A6C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67" y="1457951"/>
            <a:ext cx="1061593" cy="43523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4F539C3-2DAA-C571-BF2C-AB9AA9D6D7DE}"/>
              </a:ext>
            </a:extLst>
          </p:cNvPr>
          <p:cNvSpPr txBox="1"/>
          <p:nvPr/>
        </p:nvSpPr>
        <p:spPr>
          <a:xfrm>
            <a:off x="1526460" y="1457952"/>
            <a:ext cx="18483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EnduroSat</a:t>
            </a:r>
            <a:endParaRPr lang="en-US" sz="28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29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EF8B2FD-7876-D83C-FD6E-B003BD3ACA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29239"/>
          <a:stretch/>
        </p:blipFill>
        <p:spPr>
          <a:xfrm>
            <a:off x="407989" y="1592263"/>
            <a:ext cx="11376024" cy="4608512"/>
          </a:xfrm>
          <a:noFill/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47B3578-2B93-1D6B-28DC-EDF40461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Partners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74989-8F7A-B312-A805-81E07531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8167" y="6424993"/>
            <a:ext cx="1249475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 i="1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i="1"/>
              <a:t>N.Ziogas 29.11.24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99D66-2429-864A-6869-10ACE7E0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8116" y="6426889"/>
            <a:ext cx="54691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Edge SpAIce, EU Horizon R&amp;I project, grant agreement no. </a:t>
            </a:r>
            <a:r>
              <a:rPr lang="en-GB"/>
              <a:t>101135358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5E2F0-D874-9027-BBCB-B54DFEA3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45849A-4C75-72A7-902E-D257253B8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40" y="1592263"/>
            <a:ext cx="3381847" cy="9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7B3D93-F706-13AA-444F-8D92E77A38F8}"/>
              </a:ext>
            </a:extLst>
          </p:cNvPr>
          <p:cNvSpPr txBox="1"/>
          <p:nvPr/>
        </p:nvSpPr>
        <p:spPr>
          <a:xfrm>
            <a:off x="5049925" y="1694846"/>
            <a:ext cx="67340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Coordinator, French SME based in Toulouse. Created in 2018 part of the </a:t>
            </a:r>
            <a:r>
              <a:rPr lang="en-US" sz="18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Agenium</a:t>
            </a:r>
            <a:r>
              <a:rPr lang="en-US" sz="1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Group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b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AI solutions for space</a:t>
            </a:r>
            <a:endParaRPr lang="en-GB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7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47B3578-2B93-1D6B-28DC-EDF40461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Partners</a:t>
            </a:r>
            <a:br>
              <a:rPr lang="en-US" dirty="0"/>
            </a:b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Remote Sensing Lab of NTU Athens</a:t>
            </a: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74989-8F7A-B312-A805-81E07531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8167" y="6424993"/>
            <a:ext cx="1249475" cy="365125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 i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i="1" dirty="0"/>
              <a:t>N.</a:t>
            </a:r>
            <a:r>
              <a:rPr lang="en-US" i="1" dirty="0"/>
              <a:t>Ziogas 29.11.24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99D66-2429-864A-6869-10ACE7E0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8116" y="6426889"/>
            <a:ext cx="54691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Edge </a:t>
            </a:r>
            <a:r>
              <a:rPr lang="en-US" dirty="0" err="1"/>
              <a:t>SpAIce</a:t>
            </a:r>
            <a:r>
              <a:rPr lang="en-US" dirty="0"/>
              <a:t>, EU Horizon R&amp;I project, grant agreement no. </a:t>
            </a:r>
            <a:r>
              <a:rPr lang="en-GB" dirty="0"/>
              <a:t>101135358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5E2F0-D874-9027-BBCB-B54DFEA3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B3D93-F706-13AA-444F-8D92E77A38F8}"/>
              </a:ext>
            </a:extLst>
          </p:cNvPr>
          <p:cNvSpPr txBox="1"/>
          <p:nvPr/>
        </p:nvSpPr>
        <p:spPr>
          <a:xfrm>
            <a:off x="5049925" y="1694846"/>
            <a:ext cx="67340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Coordinator, French SME based in Toulouse. Created in 2018 part of the </a:t>
            </a:r>
            <a:r>
              <a:rPr lang="en-US" sz="18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Agenium</a:t>
            </a:r>
            <a:r>
              <a:rPr lang="en-US" sz="1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Group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b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AI solutions for space</a:t>
            </a:r>
            <a:endParaRPr lang="en-GB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A5BF60-A9A3-0C2C-B878-4B99A33ACBC8}"/>
              </a:ext>
            </a:extLst>
          </p:cNvPr>
          <p:cNvSpPr txBox="1"/>
          <p:nvPr/>
        </p:nvSpPr>
        <p:spPr>
          <a:xfrm>
            <a:off x="5029460" y="1524409"/>
            <a:ext cx="60976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SME based in Sofia, Bulgaria. </a:t>
            </a:r>
            <a:b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</a:t>
            </a:r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Plan, Build &amp; Operate Satellite Services</a:t>
            </a:r>
            <a:b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Software-driven satellite architecture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C02C5621-D640-09EC-AE41-146EE1BFD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6AE37E4-24CF-46D5-3AB0-6963BBA36C98}"/>
              </a:ext>
            </a:extLst>
          </p:cNvPr>
          <p:cNvGrpSpPr/>
          <p:nvPr/>
        </p:nvGrpSpPr>
        <p:grpSpPr>
          <a:xfrm>
            <a:off x="1" y="1256232"/>
            <a:ext cx="12192000" cy="4944543"/>
            <a:chOff x="3" y="1592263"/>
            <a:chExt cx="12191997" cy="462854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001C122-9E35-B2CC-6A15-738C9CC07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7933" y="1592263"/>
              <a:ext cx="11376023" cy="460851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C210CA-ABFC-1D01-51FF-651F7D90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" y="4465071"/>
              <a:ext cx="12191997" cy="1755739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66D9A4A-BD8A-D079-E936-82B8455AD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6814" y="4997438"/>
              <a:ext cx="2093721" cy="870286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AB38A61-B483-D3EB-3F7D-8DE88ED734AF}"/>
              </a:ext>
            </a:extLst>
          </p:cNvPr>
          <p:cNvSpPr txBox="1"/>
          <p:nvPr/>
        </p:nvSpPr>
        <p:spPr>
          <a:xfrm>
            <a:off x="4278116" y="-24583"/>
            <a:ext cx="76473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ML techniques associated in remote sensing. </a:t>
            </a:r>
          </a:p>
          <a:p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EU-funded project, </a:t>
            </a:r>
            <a:r>
              <a:rPr lang="en-GB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Marine Debris Archive (MARIDA). </a:t>
            </a: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</a:t>
            </a:r>
            <a:r>
              <a:rPr lang="en-GB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enchmark dataset for developing &amp; evaluating ML algorithms for Marine Debris.</a:t>
            </a:r>
            <a:br>
              <a:rPr lang="en-GB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GB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</a:t>
            </a:r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651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47B3578-2B93-1D6B-28DC-EDF40461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Partners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74989-8F7A-B312-A805-81E07531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8167" y="6424993"/>
            <a:ext cx="1249475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 i="1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i="1"/>
              <a:t>N.Ziogas 29.11.24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99D66-2429-864A-6869-10ACE7E0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8116" y="6426889"/>
            <a:ext cx="546919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Edge SpAIce, EU Horizon R&amp;I project, grant agreement no. </a:t>
            </a:r>
            <a:r>
              <a:rPr lang="en-GB"/>
              <a:t>101135358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5E2F0-D874-9027-BBCB-B54DFEA3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B3D93-F706-13AA-444F-8D92E77A38F8}"/>
              </a:ext>
            </a:extLst>
          </p:cNvPr>
          <p:cNvSpPr txBox="1"/>
          <p:nvPr/>
        </p:nvSpPr>
        <p:spPr>
          <a:xfrm>
            <a:off x="5049925" y="1694846"/>
            <a:ext cx="67340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Coordinator, French SME based in Toulouse. Created in 2018 part of the </a:t>
            </a:r>
            <a:r>
              <a:rPr lang="en-US" sz="18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Agenium</a:t>
            </a:r>
            <a:r>
              <a:rPr lang="en-US" sz="18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Group</a:t>
            </a: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b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AI solutions for space</a:t>
            </a:r>
            <a:endParaRPr lang="en-GB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A5BF60-A9A3-0C2C-B878-4B99A33ACBC8}"/>
              </a:ext>
            </a:extLst>
          </p:cNvPr>
          <p:cNvSpPr txBox="1"/>
          <p:nvPr/>
        </p:nvSpPr>
        <p:spPr>
          <a:xfrm>
            <a:off x="4255225" y="182096"/>
            <a:ext cx="60976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SME based in Sofia, Bulgaria. </a:t>
            </a:r>
            <a:b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Expertise: </a:t>
            </a:r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Plan, Build &amp; Operate Satellite Services</a:t>
            </a:r>
            <a:b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Software-driven satellite architecture</a:t>
            </a:r>
            <a:endParaRPr lang="en-US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F539C3-2DAA-C571-BF2C-AB9AA9D6D7DE}"/>
              </a:ext>
            </a:extLst>
          </p:cNvPr>
          <p:cNvSpPr txBox="1"/>
          <p:nvPr/>
        </p:nvSpPr>
        <p:spPr>
          <a:xfrm>
            <a:off x="355173" y="790030"/>
            <a:ext cx="1848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EnduroSat</a:t>
            </a:r>
            <a:endParaRPr lang="en-US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1FA25E1-24E1-2810-CB0D-7669FD712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2708" y="1296923"/>
            <a:ext cx="11029069" cy="477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51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38577C-6D06-6229-9D89-CF49488C2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  <a:br>
              <a:rPr lang="en-US" dirty="0"/>
            </a:br>
            <a:r>
              <a:rPr lang="en-US" sz="1800" b="0" dirty="0"/>
              <a:t>A novel Edge-AI system for accurate and near real-time plastic detection and monitoring in marine environment</a:t>
            </a:r>
            <a:endParaRPr lang="en-GB" sz="1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0BC4D-F299-977C-E6CC-472E0F88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i="1" dirty="0"/>
              <a:t>N.Ziogas 29.11.24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8D9CE-2B09-ECFE-F635-CDC6C70E2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Edge </a:t>
            </a:r>
            <a:r>
              <a:rPr lang="en-US" dirty="0" err="1"/>
              <a:t>SpAIce</a:t>
            </a:r>
            <a:r>
              <a:rPr lang="en-US" dirty="0"/>
              <a:t>, EU Horizon R&amp;I project, grant agreement no. </a:t>
            </a:r>
            <a:r>
              <a:rPr lang="en-GB" dirty="0"/>
              <a:t>101135358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974EF-043C-DD2A-3C59-0DC4AE8E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E0DF3E0-0796-53D7-BB1F-07907282E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0538" y="1176723"/>
            <a:ext cx="11380812" cy="46771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73F716-5C05-D5D9-722D-E4175BF8D6A8}"/>
              </a:ext>
            </a:extLst>
          </p:cNvPr>
          <p:cNvSpPr txBox="1"/>
          <p:nvPr/>
        </p:nvSpPr>
        <p:spPr>
          <a:xfrm>
            <a:off x="412778" y="5776957"/>
            <a:ext cx="462069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- Latency due to downlink data volumes	</a:t>
            </a:r>
          </a:p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- Bottlenecks at the data center </a:t>
            </a:r>
            <a:endParaRPr lang="en-GB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871940-A855-AEBD-5632-1F7BB012A32C}"/>
              </a:ext>
            </a:extLst>
          </p:cNvPr>
          <p:cNvSpPr txBox="1"/>
          <p:nvPr/>
        </p:nvSpPr>
        <p:spPr>
          <a:xfrm>
            <a:off x="4393694" y="5746524"/>
            <a:ext cx="74976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- Massive reduction of downlink data volumes. B</a:t>
            </a:r>
            <a:r>
              <a:rPr lang="en-GB" sz="1400" dirty="0" err="1"/>
              <a:t>andwidth</a:t>
            </a:r>
            <a:r>
              <a:rPr lang="en-GB" sz="1400" dirty="0"/>
              <a:t> allows for (almost) RT monitoring </a:t>
            </a:r>
            <a:endParaRPr lang="en-US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- </a:t>
            </a:r>
            <a:r>
              <a:rPr lang="en-GB" sz="1400" dirty="0"/>
              <a:t>Reduced cost &amp; environmental impact - no heavy earth-based processing needed.</a:t>
            </a:r>
            <a:endParaRPr lang="en-GB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7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C02238-1E8D-E40C-B038-C15DA1D6B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500"/>
              </a:spcBef>
            </a:pPr>
            <a:r>
              <a:rPr lang="en-GB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EU HORIZON-CL4-2023-SPACE-01 EU Call –RIA, lump sum grant.</a:t>
            </a:r>
            <a:r>
              <a:rPr lang="en-GB" sz="2400" b="0" dirty="0"/>
              <a:t> </a:t>
            </a:r>
          </a:p>
          <a:p>
            <a:pPr>
              <a:spcBef>
                <a:spcPts val="2500"/>
              </a:spcBef>
            </a:pPr>
            <a:r>
              <a:rPr lang="en-GB" sz="2400" b="0" dirty="0"/>
              <a:t>Fully funded, 2.5m €, </a:t>
            </a:r>
            <a:r>
              <a:rPr lang="en-US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 yr project, started in January 2024.</a:t>
            </a:r>
          </a:p>
          <a:p>
            <a:pPr>
              <a:spcBef>
                <a:spcPts val="2500"/>
              </a:spcBef>
            </a:pPr>
            <a:r>
              <a:rPr lang="en-GB" sz="2400" b="0" dirty="0"/>
              <a:t>TRL sought 6. Allow for commercial development of services. </a:t>
            </a:r>
          </a:p>
          <a:p>
            <a:pPr>
              <a:spcBef>
                <a:spcPts val="2500"/>
              </a:spcBef>
            </a:pPr>
            <a:r>
              <a:rPr lang="en-US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CERN Tech &amp; expertise: hls4ml OS </a:t>
            </a:r>
            <a:r>
              <a:rPr lang="en-US" sz="2400" b="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</a:t>
            </a:r>
            <a:r>
              <a:rPr lang="en-US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&amp; DNN optimization. From CMS trigger to EO services.</a:t>
            </a:r>
          </a:p>
          <a:p>
            <a:pPr>
              <a:spcBef>
                <a:spcPts val="2500"/>
              </a:spcBef>
            </a:pPr>
            <a:r>
              <a:rPr lang="en-US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Why FPGAs ? Latency and power consumption (~ 10W available on board)</a:t>
            </a:r>
          </a:p>
          <a:p>
            <a:pPr>
              <a:spcBef>
                <a:spcPts val="2500"/>
              </a:spcBef>
            </a:pPr>
            <a:r>
              <a:rPr lang="en-GB" sz="2400" b="0" dirty="0">
                <a:sym typeface="Helvetica Neue Light"/>
              </a:rPr>
              <a:t>Development of backend implementation to target </a:t>
            </a:r>
            <a:r>
              <a:rPr lang="en-GB" sz="2400" b="0" dirty="0" err="1">
                <a:sym typeface="Helvetica Neue Light"/>
              </a:rPr>
              <a:t>NanoXPlore</a:t>
            </a:r>
            <a:r>
              <a:rPr lang="en-GB" sz="2400" b="0" dirty="0">
                <a:sym typeface="Helvetica Neue Light"/>
              </a:rPr>
              <a:t> European Space Grade FPGA </a:t>
            </a:r>
          </a:p>
          <a:p>
            <a:pPr>
              <a:spcBef>
                <a:spcPts val="2500"/>
              </a:spcBef>
            </a:pPr>
            <a:endParaRPr lang="en-GB" sz="2400" b="0" dirty="0"/>
          </a:p>
          <a:p>
            <a:pPr>
              <a:spcBef>
                <a:spcPts val="2500"/>
              </a:spcBef>
            </a:pPr>
            <a:endParaRPr lang="en-US" sz="2400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Bef>
                <a:spcPts val="2500"/>
              </a:spcBef>
            </a:pPr>
            <a:endParaRPr lang="en-US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276308-DC12-B2AC-8220-BC4FB963D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  <a:br>
              <a:rPr lang="en-US" dirty="0"/>
            </a:b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CF6E6-FC33-2393-8125-8E55142CC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CDC98-A95A-9F16-5AF6-332D35058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07F86-102D-BC14-1DA5-19369E70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96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C02238-1E8D-E40C-B038-C15DA1D6B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12312"/>
            <a:ext cx="11376024" cy="4608512"/>
          </a:xfrm>
        </p:spPr>
        <p:txBody>
          <a:bodyPr>
            <a:normAutofit/>
          </a:bodyPr>
          <a:lstStyle/>
          <a:p>
            <a:pPr>
              <a:spcBef>
                <a:spcPts val="2500"/>
              </a:spcBef>
            </a:pPr>
            <a:endParaRPr lang="en-GB" sz="2400" b="0" dirty="0"/>
          </a:p>
          <a:p>
            <a:pPr>
              <a:spcBef>
                <a:spcPts val="2500"/>
              </a:spcBef>
            </a:pPr>
            <a:r>
              <a:rPr lang="en-GB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Application areas: Government, public and emergency services, Agriculture, Electricity &amp; utilities, Supply chain monitoring, insurance &amp; sustainable finance etc</a:t>
            </a:r>
          </a:p>
          <a:p>
            <a:pPr>
              <a:spcBef>
                <a:spcPts val="2500"/>
              </a:spcBef>
            </a:pPr>
            <a:r>
              <a:rPr lang="en-GB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approach: Autonomous, re-configurable on demand (in-orbit updates) service, depending on application.</a:t>
            </a:r>
          </a:p>
          <a:p>
            <a:pPr>
              <a:spcBef>
                <a:spcPts val="2500"/>
              </a:spcBef>
            </a:pPr>
            <a:r>
              <a:rPr lang="en-US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400% increase in # of EO satellites 2014 – 2021. Number expected to almost triple in the coming decade.</a:t>
            </a:r>
          </a:p>
          <a:p>
            <a:pPr>
              <a:spcBef>
                <a:spcPts val="2500"/>
              </a:spcBef>
            </a:pPr>
            <a:r>
              <a:rPr lang="en-GB" sz="2400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WEF Study: the potential value-added from Earth data is estimated to reach $700 billion in 2030. Cumulative $3.8 trillion contribution to global GDP between 2023-2030.</a:t>
            </a:r>
          </a:p>
          <a:p>
            <a:pPr>
              <a:spcBef>
                <a:spcPts val="2500"/>
              </a:spcBef>
            </a:pPr>
            <a:endParaRPr lang="en-GB" sz="2000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Bef>
                <a:spcPts val="2500"/>
              </a:spcBef>
            </a:pPr>
            <a:endParaRPr lang="en-US" sz="2400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Bef>
                <a:spcPts val="2500"/>
              </a:spcBef>
            </a:pPr>
            <a:endParaRPr lang="en-US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276308-DC12-B2AC-8220-BC4FB963D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  <a:br>
              <a:rPr lang="en-US" dirty="0"/>
            </a:b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wider picture: Novel Earth Observation (EO) services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CF6E6-FC33-2393-8125-8E55142CC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CDC98-A95A-9F16-5AF6-332D35058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07F86-102D-BC14-1DA5-19369E70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56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40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38577C-6D06-6229-9D89-CF49488C2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  <a:br>
              <a:rPr lang="en-US" dirty="0"/>
            </a:br>
            <a:r>
              <a:rPr lang="en-US" sz="1800" b="0" dirty="0"/>
              <a:t>A novel Edge-AI system for accurate and near real-time plastic detection and monitoring in marine environment</a:t>
            </a:r>
            <a:endParaRPr lang="en-GB" sz="1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0BC4D-F299-977C-E6CC-472E0F88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i="1" dirty="0"/>
              <a:t>N.Ziogas 29.11.24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8D9CE-2B09-ECFE-F635-CDC6C70E2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Edge </a:t>
            </a:r>
            <a:r>
              <a:rPr lang="en-US" dirty="0" err="1"/>
              <a:t>SpAIce</a:t>
            </a:r>
            <a:r>
              <a:rPr lang="en-US" dirty="0"/>
              <a:t>, EU Horizon R&amp;I project, grant agreement no. </a:t>
            </a:r>
            <a:r>
              <a:rPr lang="en-GB" dirty="0"/>
              <a:t>101135358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974EF-043C-DD2A-3C59-0DC4AE8E6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73F716-5C05-D5D9-722D-E4175BF8D6A8}"/>
              </a:ext>
            </a:extLst>
          </p:cNvPr>
          <p:cNvSpPr txBox="1"/>
          <p:nvPr/>
        </p:nvSpPr>
        <p:spPr>
          <a:xfrm>
            <a:off x="407987" y="5797929"/>
            <a:ext cx="39857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 Latency due to downlink data volumes	</a:t>
            </a:r>
          </a:p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 Bottlenecks at the data center </a:t>
            </a:r>
            <a:endParaRPr lang="en-GB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871940-A855-AEBD-5632-1F7BB012A32C}"/>
              </a:ext>
            </a:extLst>
          </p:cNvPr>
          <p:cNvSpPr txBox="1"/>
          <p:nvPr/>
        </p:nvSpPr>
        <p:spPr>
          <a:xfrm>
            <a:off x="4534371" y="5776957"/>
            <a:ext cx="74976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- Massive reduction of downlink data volumes. B</a:t>
            </a:r>
            <a:r>
              <a:rPr lang="en-GB" sz="1400" dirty="0" err="1"/>
              <a:t>andwidth</a:t>
            </a:r>
            <a:r>
              <a:rPr lang="en-GB" sz="1400" dirty="0"/>
              <a:t> allows for (almost) RT monitoring </a:t>
            </a:r>
            <a:endParaRPr lang="en-US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/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 - </a:t>
            </a:r>
            <a:r>
              <a:rPr lang="en-GB" sz="1400" dirty="0"/>
              <a:t>Reduced cost &amp; environmental impact - no heavy earth-based processing needed.</a:t>
            </a:r>
            <a:endParaRPr lang="en-GB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96B5D52-E81D-FDD7-3FA4-3ADF758F1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154261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6AFA07-8FED-723D-A79E-10FD0C4EA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92263"/>
            <a:ext cx="4850760" cy="41542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41F195-F72C-7CD6-5095-C011E53D1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551" y="1592263"/>
            <a:ext cx="6267671" cy="418469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9529D5-BFC6-BDFE-F4B5-93B796A4799D}"/>
              </a:ext>
            </a:extLst>
          </p:cNvPr>
          <p:cNvCxnSpPr>
            <a:cxnSpLocks/>
          </p:cNvCxnSpPr>
          <p:nvPr/>
        </p:nvCxnSpPr>
        <p:spPr>
          <a:xfrm>
            <a:off x="5258747" y="1592263"/>
            <a:ext cx="0" cy="4184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445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dgeSpAIce 1">
      <a:dk1>
        <a:srgbClr val="2B36AE"/>
      </a:dk1>
      <a:lt1>
        <a:srgbClr val="FFFFFF"/>
      </a:lt1>
      <a:dk2>
        <a:srgbClr val="363E48"/>
      </a:dk2>
      <a:lt2>
        <a:srgbClr val="FFFFFF"/>
      </a:lt2>
      <a:accent1>
        <a:srgbClr val="052886"/>
      </a:accent1>
      <a:accent2>
        <a:srgbClr val="2BC4DE"/>
      </a:accent2>
      <a:accent3>
        <a:srgbClr val="2B36B0"/>
      </a:accent3>
      <a:accent4>
        <a:srgbClr val="0255A1"/>
      </a:accent4>
      <a:accent5>
        <a:srgbClr val="0062D0"/>
      </a:accent5>
      <a:accent6>
        <a:srgbClr val="003366"/>
      </a:accent6>
      <a:hlink>
        <a:srgbClr val="2B36AF"/>
      </a:hlink>
      <a:folHlink>
        <a:srgbClr val="2BC4DF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EdgeSpAIce" id="{0201D2D9-21B3-AE40-9C4E-D614F8699C36}" vid="{F69DBCEC-8F24-3148-9664-4D1E808FC7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EdgeSpAIce</Template>
  <TotalTime>2183</TotalTime>
  <Words>739</Words>
  <Application>Microsoft Office PowerPoint</Application>
  <PresentationFormat>Widescreen</PresentationFormat>
  <Paragraphs>82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Helvetica Neue Light</vt:lpstr>
      <vt:lpstr>Lato</vt:lpstr>
      <vt:lpstr>Office Theme</vt:lpstr>
      <vt:lpstr>Edge AI on a satellite for near real-time marine plastic detection and monitoring</vt:lpstr>
      <vt:lpstr>The Partners</vt:lpstr>
      <vt:lpstr>The Partners Remote Sensing Lab of NTU Athens</vt:lpstr>
      <vt:lpstr>The Partners</vt:lpstr>
      <vt:lpstr>The Project A novel Edge-AI system for accurate and near real-time plastic detection and monitoring in marine environment</vt:lpstr>
      <vt:lpstr>The Project </vt:lpstr>
      <vt:lpstr>The Project The wider picture: Novel Earth Observation (EO) services</vt:lpstr>
      <vt:lpstr>PowerPoint Presentation</vt:lpstr>
      <vt:lpstr>The Project A novel Edge-AI system for accurate and near real-time plastic detection and monitoring in marine environment</vt:lpstr>
      <vt:lpstr>The Partners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Lato 50pt  up to three lines</dc:title>
  <dc:creator>Nick Ziogas</dc:creator>
  <cp:lastModifiedBy>Nick Ziogas</cp:lastModifiedBy>
  <cp:revision>52</cp:revision>
  <dcterms:created xsi:type="dcterms:W3CDTF">2023-12-05T19:46:56Z</dcterms:created>
  <dcterms:modified xsi:type="dcterms:W3CDTF">2024-11-28T18:06:23Z</dcterms:modified>
</cp:coreProperties>
</file>