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614" r:id="rId3"/>
    <p:sldId id="632" r:id="rId4"/>
    <p:sldId id="641" r:id="rId5"/>
    <p:sldId id="619" r:id="rId6"/>
    <p:sldId id="637" r:id="rId7"/>
    <p:sldId id="638" r:id="rId8"/>
    <p:sldId id="639" r:id="rId9"/>
    <p:sldId id="643" r:id="rId10"/>
    <p:sldId id="645" r:id="rId11"/>
    <p:sldId id="648" r:id="rId12"/>
    <p:sldId id="649" r:id="rId13"/>
    <p:sldId id="650" r:id="rId14"/>
    <p:sldId id="642" r:id="rId15"/>
  </p:sldIdLst>
  <p:sldSz cx="9144000" cy="6858000" type="screen4x3"/>
  <p:notesSz cx="7099300" cy="102346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47311C8B-C804-4165-9EAF-97246E933A87}">
          <p14:sldIdLst>
            <p14:sldId id="256"/>
          </p14:sldIdLst>
        </p14:section>
        <p14:section name="Wiki on Econophysics" id="{16949844-2E7A-46AF-9324-E024EA0BAF98}">
          <p14:sldIdLst>
            <p14:sldId id="614"/>
            <p14:sldId id="632"/>
            <p14:sldId id="641"/>
            <p14:sldId id="619"/>
            <p14:sldId id="637"/>
            <p14:sldId id="638"/>
            <p14:sldId id="639"/>
            <p14:sldId id="643"/>
            <p14:sldId id="645"/>
            <p14:sldId id="648"/>
            <p14:sldId id="649"/>
            <p14:sldId id="650"/>
            <p14:sldId id="642"/>
          </p14:sldIdLst>
        </p14:section>
        <p14:section name="Odderon search at small -t" id="{19199EFA-61A3-4341-8D19-FF9D52AE0979}">
          <p14:sldIdLst/>
        </p14:section>
        <p14:section name="Backup slides" id="{C915E2E3-A2D4-4959-827D-60BF4B5B694C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0000"/>
    <a:srgbClr val="FFFFFF"/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Közepesen sötét stílus 2 – 5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62" y="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410"/>
    </p:cViewPr>
  </p:sorterViewPr>
  <p:notesViewPr>
    <p:cSldViewPr>
      <p:cViewPr varScale="1">
        <p:scale>
          <a:sx n="48" d="100"/>
          <a:sy n="48" d="100"/>
        </p:scale>
        <p:origin x="36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Dátum helye 2"/>
          <p:cNvSpPr txBox="1">
            <a:spLocks noGrp="1"/>
          </p:cNvSpPr>
          <p:nvPr>
            <p:ph type="dt" sz="quarter" idx="1"/>
          </p:nvPr>
        </p:nvSpPr>
        <p:spPr>
          <a:xfrm>
            <a:off x="401832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389DC73A-65FC-4DC7-9880-A0BCA7F38A36}" type="datetimeFigureOut">
              <a:t>2024. 11. 29.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Élőláb helye 3"/>
          <p:cNvSpPr txBox="1">
            <a:spLocks noGrp="1"/>
          </p:cNvSpPr>
          <p:nvPr>
            <p:ph type="ftr" sz="quarter" idx="2"/>
          </p:nvPr>
        </p:nvSpPr>
        <p:spPr>
          <a:xfrm>
            <a:off x="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Dia számának helye 4"/>
          <p:cNvSpPr txBox="1">
            <a:spLocks noGrp="1"/>
          </p:cNvSpPr>
          <p:nvPr>
            <p:ph type="sldNum" sz="quarter" idx="3"/>
          </p:nvPr>
        </p:nvSpPr>
        <p:spPr>
          <a:xfrm>
            <a:off x="401832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7066AFAC-24ED-4B1A-B4CB-B719CDDB8C6E}" type="slidenum">
              <a:t>‹#›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2986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>
            <a:spLocks noMove="1" noResize="1"/>
          </p:cNvSpPr>
          <p:nvPr/>
        </p:nvSpPr>
        <p:spPr>
          <a:xfrm>
            <a:off x="0" y="0"/>
            <a:ext cx="7099200" cy="102348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0" tIns="0" rIns="0" bIns="0" anchor="ctr" anchorCtr="1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zabadkézi sokszög 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abadkézi sokszög 1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9" name="Szabadkézi sokszög 1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0" name="Szabadkézi sokszög 1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3" name="Szabadkézi sokszög 22"/>
          <p:cNvSpPr/>
          <p:nvPr/>
        </p:nvSpPr>
        <p:spPr>
          <a:xfrm>
            <a:off x="0" y="339840"/>
            <a:ext cx="33288120" cy="24966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4" name="Jegyzetek helye 23"/>
          <p:cNvSpPr txBox="1">
            <a:spLocks noGrp="1"/>
          </p:cNvSpPr>
          <p:nvPr>
            <p:ph type="body" sz="quarter" idx="3"/>
          </p:nvPr>
        </p:nvSpPr>
        <p:spPr>
          <a:xfrm>
            <a:off x="522000" y="4830480"/>
            <a:ext cx="6041879" cy="45230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  <p:sp>
        <p:nvSpPr>
          <p:cNvPr id="25" name="Diakép helye 24"/>
          <p:cNvSpPr>
            <a:spLocks noGrp="1" noRot="1" noChangeAspect="1"/>
          </p:cNvSpPr>
          <p:nvPr>
            <p:ph type="sldImg" idx="2"/>
          </p:nvPr>
        </p:nvSpPr>
        <p:spPr>
          <a:xfrm>
            <a:off x="990360" y="777600"/>
            <a:ext cx="5095800" cy="3816720"/>
          </a:xfrm>
          <a:prstGeom prst="rect">
            <a:avLst/>
          </a:prstGeom>
          <a:noFill/>
          <a:ln>
            <a:noFill/>
            <a:prstDash val="solid"/>
          </a:ln>
        </p:spPr>
      </p:sp>
    </p:spTree>
    <p:extLst>
      <p:ext uri="{BB962C8B-B14F-4D97-AF65-F5344CB8AC3E}">
        <p14:creationId xmlns:p14="http://schemas.microsoft.com/office/powerpoint/2010/main" val="330538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hu-HU" sz="1200" b="0" i="0" u="none" strike="noStrike" baseline="0">
        <a:ln>
          <a:noFill/>
        </a:ln>
        <a:solidFill>
          <a:srgbClr val="000000"/>
        </a:solidFill>
        <a:latin typeface="Times New Roman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5345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0583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4618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2163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329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523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385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6863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815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6835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1916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0330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825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249090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87054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65938" y="-25400"/>
            <a:ext cx="2287587" cy="5459413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0" y="-25400"/>
            <a:ext cx="6713538" cy="5459413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3877360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1084971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72270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39750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371975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1339553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828052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093337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221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14642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850814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50000">
              <a:srgbClr val="0000CC"/>
            </a:gs>
            <a:gs pos="100000">
              <a:srgbClr val="000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gyenes összekötő 1"/>
          <p:cNvSpPr/>
          <p:nvPr/>
        </p:nvSpPr>
        <p:spPr>
          <a:xfrm>
            <a:off x="0" y="685799"/>
            <a:ext cx="9144000" cy="1440"/>
          </a:xfrm>
          <a:prstGeom prst="line">
            <a:avLst/>
          </a:prstGeom>
          <a:noFill/>
          <a:ln w="18360">
            <a:solidFill>
              <a:srgbClr val="FFFF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31680" y="3046320"/>
            <a:ext cx="9144000" cy="180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3200400"/>
            <a:ext cx="9144000" cy="144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grpSp>
        <p:nvGrpSpPr>
          <p:cNvPr id="5" name="Csoportba foglalás 4"/>
          <p:cNvGrpSpPr/>
          <p:nvPr/>
        </p:nvGrpSpPr>
        <p:grpSpPr>
          <a:xfrm>
            <a:off x="2139840" y="2987640"/>
            <a:ext cx="4854600" cy="885960"/>
            <a:chOff x="2139840" y="2987640"/>
            <a:chExt cx="4854600" cy="885960"/>
          </a:xfrm>
        </p:grpSpPr>
        <p:sp>
          <p:nvSpPr>
            <p:cNvPr id="6" name="Szabadkézi sokszög 5"/>
            <p:cNvSpPr/>
            <p:nvPr/>
          </p:nvSpPr>
          <p:spPr>
            <a:xfrm>
              <a:off x="2139840" y="2987640"/>
              <a:ext cx="3125880" cy="18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grpSp>
          <p:nvGrpSpPr>
            <p:cNvPr id="7" name="Csoportba foglalás 6"/>
            <p:cNvGrpSpPr/>
            <p:nvPr/>
          </p:nvGrpSpPr>
          <p:grpSpPr>
            <a:xfrm>
              <a:off x="2139840" y="2987640"/>
              <a:ext cx="4854600" cy="885960"/>
              <a:chOff x="2139840" y="2987640"/>
              <a:chExt cx="4854600" cy="885960"/>
            </a:xfrm>
          </p:grpSpPr>
          <p:sp>
            <p:nvSpPr>
              <p:cNvPr id="8" name="Szabadkézi sokszög 7"/>
              <p:cNvSpPr/>
              <p:nvPr/>
            </p:nvSpPr>
            <p:spPr>
              <a:xfrm>
                <a:off x="2139840" y="2987640"/>
                <a:ext cx="4854600" cy="857159"/>
              </a:xfrm>
              <a:custGeom>
                <a:avLst>
                  <a:gd name="f0" fmla="val 4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hu-HU" sz="2400">
                  <a:latin typeface="Times New Roman" pitchFamily="18"/>
                  <a:ea typeface="Arial Unicode MS" pitchFamily="2"/>
                  <a:cs typeface="Tahoma" pitchFamily="2"/>
                </a:endParaRPr>
              </a:p>
            </p:txBody>
          </p:sp>
          <p:sp>
            <p:nvSpPr>
              <p:cNvPr id="9" name="Szabadkézi sokszög 8"/>
              <p:cNvSpPr/>
              <p:nvPr/>
            </p:nvSpPr>
            <p:spPr>
              <a:xfrm>
                <a:off x="2139840" y="2987640"/>
                <a:ext cx="4854600" cy="8859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rtl="0" hangingPunct="1">
                  <a:buNone/>
                  <a:tabLst/>
                </a:pP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  </a:t>
                </a:r>
                <a:r>
                  <a:rPr lang="en-GB" sz="5200">
                    <a:latin typeface="Times New Roman" pitchFamily="18"/>
                    <a:ea typeface="Arial Unicode MS" pitchFamily="2"/>
                    <a:cs typeface="Tahoma" pitchFamily="2"/>
                  </a:rPr>
                  <a:t> </a:t>
                </a: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                      </a:t>
                </a:r>
              </a:p>
            </p:txBody>
          </p:sp>
        </p:grpSp>
      </p:grpSp>
      <p:sp>
        <p:nvSpPr>
          <p:cNvPr id="11" name="Szabadkézi sokszög 10"/>
          <p:cNvSpPr/>
          <p:nvPr/>
        </p:nvSpPr>
        <p:spPr>
          <a:xfrm>
            <a:off x="0" y="6580440"/>
            <a:ext cx="370278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8018999" y="6624719"/>
            <a:ext cx="114876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Cím helye 15"/>
          <p:cNvSpPr txBox="1">
            <a:spLocks noGrp="1"/>
          </p:cNvSpPr>
          <p:nvPr>
            <p:ph type="title"/>
          </p:nvPr>
        </p:nvSpPr>
        <p:spPr>
          <a:xfrm>
            <a:off x="0" y="-25560"/>
            <a:ext cx="9153360" cy="635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hu-HU" dirty="0"/>
              <a:t> Címszöveg formátumának szerkesztése</a:t>
            </a:r>
          </a:p>
        </p:txBody>
      </p:sp>
      <p:sp>
        <p:nvSpPr>
          <p:cNvPr id="17" name="Szöveg helye 16"/>
          <p:cNvSpPr txBox="1">
            <a:spLocks noGrp="1"/>
          </p:cNvSpPr>
          <p:nvPr>
            <p:ph type="body" idx="1"/>
          </p:nvPr>
        </p:nvSpPr>
        <p:spPr>
          <a:xfrm>
            <a:off x="539280" y="907919"/>
            <a:ext cx="7512120" cy="45262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18" name="Szabadkézi sokszög 17"/>
          <p:cNvSpPr/>
          <p:nvPr/>
        </p:nvSpPr>
        <p:spPr>
          <a:xfrm>
            <a:off x="4071960" y="6309320"/>
            <a:ext cx="979560" cy="433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endParaRPr lang="hu-HU" sz="1200">
              <a:solidFill>
                <a:srgbClr val="FFFFFF"/>
              </a:solidFill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marL="0" marR="0" lvl="0" indent="0" algn="ctr" rtl="0" hangingPunct="1">
        <a:lnSpc>
          <a:spcPct val="97000"/>
        </a:lnSpc>
        <a:spcBef>
          <a:spcPts val="0"/>
        </a:spcBef>
        <a:spcAft>
          <a:spcPts val="0"/>
        </a:spcAft>
        <a:buFontTx/>
        <a:buNone/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hu-HU" sz="3200" b="1" i="0" u="none" strike="noStrike" baseline="0">
          <a:ln>
            <a:noFill/>
          </a:ln>
          <a:solidFill>
            <a:srgbClr val="FFFF00"/>
          </a:solidFill>
          <a:latin typeface="Verdana" pitchFamily="34"/>
          <a:ea typeface="Arial" pitchFamily="34"/>
          <a:cs typeface="Arial" pitchFamily="34"/>
        </a:defRPr>
      </a:lvl1pPr>
    </p:titleStyle>
    <p:bodyStyle>
      <a:lvl1pPr marL="0" marR="0" indent="0" algn="l" rtl="0" hangingPunct="1">
        <a:lnSpc>
          <a:spcPct val="97000"/>
        </a:lnSpc>
        <a:spcBef>
          <a:spcPts val="598"/>
        </a:spcBef>
        <a:spcAft>
          <a:spcPts val="0"/>
        </a:spcAft>
        <a:buFontTx/>
        <a:buNone/>
        <a:tabLst>
          <a:tab pos="311040" algn="l"/>
          <a:tab pos="456840" algn="l"/>
          <a:tab pos="914040" algn="l"/>
          <a:tab pos="1371240" algn="l"/>
          <a:tab pos="1828440" algn="l"/>
          <a:tab pos="2285640" algn="l"/>
          <a:tab pos="2742840" algn="l"/>
          <a:tab pos="3200040" algn="l"/>
          <a:tab pos="3657240" algn="l"/>
          <a:tab pos="4114440" algn="l"/>
          <a:tab pos="4571640" algn="l"/>
          <a:tab pos="5028840" algn="l"/>
          <a:tab pos="5486040" algn="l"/>
          <a:tab pos="5943240" algn="l"/>
          <a:tab pos="6400440" algn="l"/>
          <a:tab pos="6857640" algn="l"/>
          <a:tab pos="7314839" algn="l"/>
          <a:tab pos="7772039" algn="l"/>
          <a:tab pos="8229239" algn="l"/>
          <a:tab pos="8686439" algn="l"/>
          <a:tab pos="9143640" algn="l"/>
        </a:tabLst>
        <a:defRPr lang="hu-HU" sz="2400" b="1" i="0" u="none" strike="noStrike" baseline="0">
          <a:ln>
            <a:noFill/>
          </a:ln>
          <a:solidFill>
            <a:srgbClr val="FFFFFF"/>
          </a:solidFill>
          <a:latin typeface="Verdana" pitchFamily="34"/>
          <a:cs typeface="Arial" pitchFamily="34"/>
        </a:defRPr>
      </a:lvl1pPr>
      <a:lvl2pPr marL="457200" indent="0">
        <a:buFontTx/>
        <a:buNone/>
        <a:defRPr/>
      </a:lvl2pPr>
      <a:lvl3pPr marL="914400" indent="0">
        <a:buFontTx/>
        <a:buNone/>
        <a:defRPr/>
      </a:lvl3pPr>
      <a:lvl4pPr marL="1371599" indent="0">
        <a:buFontTx/>
        <a:buNone/>
        <a:defRPr/>
      </a:lvl4pPr>
      <a:lvl5pPr marL="1828800" indent="0">
        <a:buFontTx/>
        <a:buNone/>
        <a:defRPr/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1wqtxts1xzle7.cloudfront.net/32570805/Physics_Investigation_of_Financial_Markets_in_The_Physics_of_Complex_Systems__Proceedings_of_the_International_School_of_Physics_Enrico_-libre.pdf?1391169982=&amp;response-content-disposition=inline%3B+filename%3DPhysics_Investigation_of_Financial_Marke.pdf&amp;Expires=1721939474&amp;Signature=R67XCBzex3q01C6LXF~~PuujIPSs-FFN7OPw~KlRDJjU3cN1edDtRYThSI6DnsrQg2qHUipUnJ68oO7sKLBSuRiKr8Hq2D-9cT-5x2W9aA1EkDDwmBmB1Qy9nK2i9iNaDKZiFyXrhZusP3ahtMnu0KhHfKLHCaHsVZCJfXHoxqOtK8cuPJdsbrRfDr70LYcU08q6Z5CNQDm9kIdQXkwyRCIGcfb8rGQVjiPi~xn0r9IQQEILvuJhoNMjlaD4c9a~GVYGQnRdFyk7Cn9GzY8YF~6OibLI690d7CIkSo~INXPPVoLfbljRl7nipqjQ8w~JPbtiSGVfcB7NqXEJ9XArWA__&amp;Key-Pair-Id=APKAJLOHF5GGSLRBV4ZA" TargetMode="Externa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1wqtxts1xzle7.cloudfront.net/32570805/Physics_Investigation_of_Financial_Markets_in_The_Physics_of_Complex_Systems__Proceedings_of_the_International_School_of_Physics_Enrico_-libre.pdf?1391169982=&amp;response-content-disposition=inline%3B+filename%3DPhysics_Investigation_of_Financial_Marke.pdf&amp;Expires=1721939474&amp;Signature=R67XCBzex3q01C6LXF~~PuujIPSs-FFN7OPw~KlRDJjU3cN1edDtRYThSI6DnsrQg2qHUipUnJ68oO7sKLBSuRiKr8Hq2D-9cT-5x2W9aA1EkDDwmBmB1Qy9nK2i9iNaDKZiFyXrhZusP3ahtMnu0KhHfKLHCaHsVZCJfXHoxqOtK8cuPJdsbrRfDr70LYcU08q6Z5CNQDm9kIdQXkwyRCIGcfb8rGQVjiPi~xn0r9IQQEILvuJhoNMjlaD4c9a~GVYGQnRdFyk7Cn9GzY8YF~6OibLI690d7CIkSo~INXPPVoLfbljRl7nipqjQ8w~JPbtiSGVfcB7NqXEJ9XArWA__&amp;Key-Pair-Id=APKAJLOHF5GGSLRBV4ZA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Econophysic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189800"/>
            <a:ext cx="9144000" cy="369332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2400" dirty="0" err="1">
                <a:effectLst>
                  <a:outerShdw dist="17961" dir="2700000">
                    <a:scrgbClr r="0" g="0" b="0"/>
                  </a:outerShdw>
                </a:effectLst>
              </a:rPr>
              <a:t>Econophysics</a:t>
            </a:r>
            <a:r>
              <a:rPr lang="hu-HU" sz="2400" dirty="0">
                <a:effectLst>
                  <a:outerShdw dist="17961" dir="2700000">
                    <a:scrgbClr r="0" g="0" b="0"/>
                  </a:outerShdw>
                </a:effectLst>
              </a:rPr>
              <a:t> Restart</a:t>
            </a:r>
          </a:p>
        </p:txBody>
      </p:sp>
      <p:sp>
        <p:nvSpPr>
          <p:cNvPr id="3" name="Szöveg helye 2"/>
          <p:cNvSpPr txBox="1">
            <a:spLocks noGrp="1"/>
          </p:cNvSpPr>
          <p:nvPr>
            <p:ph type="body" idx="4294967295"/>
          </p:nvPr>
        </p:nvSpPr>
        <p:spPr>
          <a:xfrm>
            <a:off x="1196" y="1412776"/>
            <a:ext cx="9144000" cy="5027400"/>
          </a:xfrm>
        </p:spPr>
        <p:txBody>
          <a:bodyPr wrap="square" lIns="92160" tIns="46080" rIns="92160" bIns="46080" anchor="t" anchorCtr="0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 algn="ctr">
              <a:lnSpc>
                <a:spcPct val="87000"/>
              </a:lnSpc>
              <a:spcBef>
                <a:spcPts val="799"/>
              </a:spcBef>
              <a:buNone/>
            </a:pPr>
            <a:endParaRPr lang="hu-HU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799"/>
              </a:spcBef>
              <a:buNone/>
            </a:pP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T. </a:t>
            </a:r>
            <a:r>
              <a:rPr lang="en-GB" sz="1800" dirty="0">
                <a:effectLst>
                  <a:outerShdw dist="17961" dir="2700000">
                    <a:scrgbClr r="0" g="0" b="0"/>
                  </a:outerShdw>
                </a:effectLst>
              </a:rPr>
              <a:t>Csörgő</a:t>
            </a: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1,2</a:t>
            </a:r>
            <a:endParaRPr lang="en-GB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en-GB" sz="1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16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400" baseline="30000" dirty="0">
                <a:effectLst>
                  <a:outerShdw dist="17961" dir="2700000">
                    <a:scrgbClr r="0" g="0" b="0"/>
                  </a:outerShdw>
                </a:effectLst>
              </a:rPr>
              <a:t>1 </a:t>
            </a:r>
            <a:r>
              <a:rPr lang="en-GB" sz="1400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14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Wigner</a:t>
            </a:r>
            <a:r>
              <a:rPr lang="hu-HU" sz="14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RCP</a:t>
            </a:r>
            <a:r>
              <a:rPr lang="en-GB" sz="14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4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Budapest, Hungary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400" baseline="30000" dirty="0">
                <a:effectLst>
                  <a:outerShdw dist="17961" dir="2700000">
                    <a:scrgbClr r="0" g="0" b="0"/>
                  </a:outerShdw>
                </a:effectLst>
              </a:rPr>
              <a:t>2 </a:t>
            </a:r>
            <a:r>
              <a:rPr lang="hu-HU" sz="14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MATE KRC, Gyöngyös, Hungary</a:t>
            </a:r>
            <a:endParaRPr lang="hu-HU" sz="1000" b="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R. N.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Mantegna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and H. E. Stanley: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An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introduction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to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econophysics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Correlations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and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complexity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in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finance</a:t>
            </a:r>
            <a:endParaRPr lang="hu-HU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Authors</a:t>
            </a: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Chapter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1-8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New </a:t>
            </a: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data</a:t>
            </a:r>
            <a:endParaRPr lang="hu-HU" sz="2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New </a:t>
            </a: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references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 </a:t>
            </a:r>
            <a:endParaRPr lang="hu-HU" sz="2000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492896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17" b="16666"/>
          <a:stretch/>
        </p:blipFill>
        <p:spPr bwMode="auto">
          <a:xfrm>
            <a:off x="6785360" y="4941168"/>
            <a:ext cx="2323144" cy="900894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 descr="https://uni-mate.hu/sites/default/files/mate_2021_icon_gree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25144"/>
            <a:ext cx="2317232" cy="1184166"/>
          </a:xfrm>
          <a:prstGeom prst="rect">
            <a:avLst/>
          </a:prstGeom>
          <a:solidFill>
            <a:schemeClr val="bg1"/>
          </a:solidFill>
          <a:ln w="38100">
            <a:solidFill>
              <a:srgbClr val="FFFF00"/>
            </a:solidFill>
          </a:ln>
        </p:spPr>
      </p:pic>
      <p:sp>
        <p:nvSpPr>
          <p:cNvPr id="8" name="Téglalap 7"/>
          <p:cNvSpPr/>
          <p:nvPr/>
        </p:nvSpPr>
        <p:spPr>
          <a:xfrm>
            <a:off x="0" y="716804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400" b="1" kern="0" dirty="0" err="1">
                <a:solidFill>
                  <a:srgbClr val="FFFF00"/>
                </a:solidFill>
                <a:latin typeface="Verdana" pitchFamily="34"/>
                <a:cs typeface="Arial" pitchFamily="34"/>
              </a:rPr>
              <a:t>Chapter</a:t>
            </a:r>
            <a:r>
              <a:rPr lang="hu-HU" sz="2400" b="1" kern="0" dirty="0">
                <a:solidFill>
                  <a:srgbClr val="FFFF00"/>
                </a:solidFill>
                <a:latin typeface="Verdana" pitchFamily="34"/>
                <a:cs typeface="Arial" pitchFamily="34"/>
              </a:rPr>
              <a:t> 1-8 of </a:t>
            </a:r>
            <a:r>
              <a:rPr lang="hu-HU" sz="2400" b="1" kern="0" dirty="0" err="1">
                <a:solidFill>
                  <a:srgbClr val="FFFF00"/>
                </a:solidFill>
                <a:latin typeface="Verdana" pitchFamily="34"/>
                <a:cs typeface="Arial" pitchFamily="34"/>
              </a:rPr>
              <a:t>Mantegna</a:t>
            </a:r>
            <a:r>
              <a:rPr lang="hu-HU" sz="2400" b="1" kern="0" dirty="0">
                <a:solidFill>
                  <a:srgbClr val="FFFF00"/>
                </a:solidFill>
                <a:latin typeface="Verdana" pitchFamily="34"/>
                <a:cs typeface="Arial" pitchFamily="34"/>
              </a:rPr>
              <a:t> and </a:t>
            </a:r>
            <a:r>
              <a:rPr lang="hu-HU" sz="2400" b="1" kern="0" dirty="0" err="1">
                <a:solidFill>
                  <a:srgbClr val="FFFF00"/>
                </a:solidFill>
                <a:latin typeface="Verdana" pitchFamily="34"/>
                <a:cs typeface="Arial" pitchFamily="34"/>
              </a:rPr>
              <a:t>Stanley’s</a:t>
            </a:r>
            <a:r>
              <a:rPr lang="hu-HU" sz="2400" b="1" kern="0" dirty="0">
                <a:solidFill>
                  <a:srgbClr val="FFFF00"/>
                </a:solidFill>
                <a:latin typeface="Verdana" pitchFamily="34"/>
                <a:cs typeface="Arial" pitchFamily="34"/>
              </a:rPr>
              <a:t> </a:t>
            </a:r>
            <a:r>
              <a:rPr lang="hu-HU" sz="2400" b="1" kern="0" dirty="0" err="1">
                <a:solidFill>
                  <a:srgbClr val="FFFF00"/>
                </a:solidFill>
                <a:latin typeface="Verdana" pitchFamily="34"/>
                <a:cs typeface="Arial" pitchFamily="34"/>
              </a:rPr>
              <a:t>book</a:t>
            </a:r>
            <a:endParaRPr lang="hu-HU" sz="2400" b="1" kern="0" dirty="0">
              <a:solidFill>
                <a:srgbClr val="FFFF00"/>
              </a:solidFill>
              <a:latin typeface="Verdana" pitchFamily="34"/>
              <a:cs typeface="Arial" pitchFamily="34"/>
            </a:endParaRPr>
          </a:p>
        </p:txBody>
      </p:sp>
    </p:spTree>
  </p:cSld>
  <p:clrMapOvr>
    <a:masterClrMapping/>
  </p:clrMapOvr>
  <p:transition spd="med" advTm="21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Section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8.4: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Truncated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Levy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Flights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(TLF)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5491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10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Szabadkézi sokszög 14">
            <a:extLst>
              <a:ext uri="{FF2B5EF4-FFF2-40B4-BE49-F238E27FC236}">
                <a16:creationId xmlns:a16="http://schemas.microsoft.com/office/drawing/2014/main" id="{54230B19-A5E0-4FD3-B346-C5CAAEC754A1}"/>
              </a:ext>
            </a:extLst>
          </p:cNvPr>
          <p:cNvSpPr/>
          <p:nvPr/>
        </p:nvSpPr>
        <p:spPr>
          <a:xfrm>
            <a:off x="4455626" y="888550"/>
            <a:ext cx="4713167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stable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convolution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has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finite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means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variances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asymptotically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Gaussian.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how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quickly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?</a:t>
            </a: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F27D353B-1C64-4B5B-92EC-1F09A1614A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231"/>
          <a:stretch/>
        </p:blipFill>
        <p:spPr>
          <a:xfrm>
            <a:off x="395536" y="887090"/>
            <a:ext cx="3744416" cy="1309827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25C94703-5DF8-482B-8E9E-29D34F9063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93" y="2383671"/>
            <a:ext cx="9144000" cy="3628212"/>
          </a:xfrm>
          <a:prstGeom prst="rect">
            <a:avLst/>
          </a:prstGeom>
        </p:spPr>
      </p:pic>
      <p:sp>
        <p:nvSpPr>
          <p:cNvPr id="12" name="Szabadkézi sokszög 14">
            <a:extLst>
              <a:ext uri="{FF2B5EF4-FFF2-40B4-BE49-F238E27FC236}">
                <a16:creationId xmlns:a16="http://schemas.microsoft.com/office/drawing/2014/main" id="{F82600E5-85CA-4B0D-BD3C-6B47128E1007}"/>
              </a:ext>
            </a:extLst>
          </p:cNvPr>
          <p:cNvSpPr/>
          <p:nvPr/>
        </p:nvSpPr>
        <p:spPr>
          <a:xfrm>
            <a:off x="2267744" y="6181384"/>
            <a:ext cx="4713167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Very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interesting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51352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Section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8.4: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Truncated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Levy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Flights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(TLF)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5491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11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Szabadkézi sokszög 14">
            <a:extLst>
              <a:ext uri="{FF2B5EF4-FFF2-40B4-BE49-F238E27FC236}">
                <a16:creationId xmlns:a16="http://schemas.microsoft.com/office/drawing/2014/main" id="{54230B19-A5E0-4FD3-B346-C5CAAEC754A1}"/>
              </a:ext>
            </a:extLst>
          </p:cNvPr>
          <p:cNvSpPr/>
          <p:nvPr/>
        </p:nvSpPr>
        <p:spPr>
          <a:xfrm>
            <a:off x="4455626" y="888550"/>
            <a:ext cx="4713167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stable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convolution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has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finite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means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variances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asymptotically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Gaussian.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how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quickly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?</a:t>
            </a: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F27D353B-1C64-4B5B-92EC-1F09A1614A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231"/>
          <a:stretch/>
        </p:blipFill>
        <p:spPr>
          <a:xfrm>
            <a:off x="395536" y="887090"/>
            <a:ext cx="3744416" cy="1309827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25C94703-5DF8-482B-8E9E-29D34F9063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93" y="2383671"/>
            <a:ext cx="9144000" cy="3628212"/>
          </a:xfrm>
          <a:prstGeom prst="rect">
            <a:avLst/>
          </a:prstGeom>
        </p:spPr>
      </p:pic>
      <p:sp>
        <p:nvSpPr>
          <p:cNvPr id="12" name="Szabadkézi sokszög 14">
            <a:extLst>
              <a:ext uri="{FF2B5EF4-FFF2-40B4-BE49-F238E27FC236}">
                <a16:creationId xmlns:a16="http://schemas.microsoft.com/office/drawing/2014/main" id="{F82600E5-85CA-4B0D-BD3C-6B47128E1007}"/>
              </a:ext>
            </a:extLst>
          </p:cNvPr>
          <p:cNvSpPr/>
          <p:nvPr/>
        </p:nvSpPr>
        <p:spPr>
          <a:xfrm>
            <a:off x="2267744" y="6181384"/>
            <a:ext cx="4713167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Very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interesting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382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Section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8.4: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Truncated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Levy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Flights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(TLF)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5491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12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Szabadkézi sokszög 14">
            <a:extLst>
              <a:ext uri="{FF2B5EF4-FFF2-40B4-BE49-F238E27FC236}">
                <a16:creationId xmlns:a16="http://schemas.microsoft.com/office/drawing/2014/main" id="{54230B19-A5E0-4FD3-B346-C5CAAEC754A1}"/>
              </a:ext>
            </a:extLst>
          </p:cNvPr>
          <p:cNvSpPr/>
          <p:nvPr/>
        </p:nvSpPr>
        <p:spPr>
          <a:xfrm>
            <a:off x="35496" y="3655037"/>
            <a:ext cx="9012603" cy="67929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[110] R. N.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Mantegna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H. N. Stanley,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Rev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Lett. 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73 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(1994) 2946 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Two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regimes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can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be tested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349247FB-8BC4-4F6F-A6C6-27E4A3733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764704"/>
            <a:ext cx="9012603" cy="2836569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7E2A9B79-86AF-4FB9-B375-8091460AD6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784922"/>
            <a:ext cx="7423386" cy="5480263"/>
          </a:xfrm>
          <a:prstGeom prst="rect">
            <a:avLst/>
          </a:prstGeom>
        </p:spPr>
      </p:pic>
      <p:sp>
        <p:nvSpPr>
          <p:cNvPr id="12" name="Szabadkézi sokszög 14">
            <a:extLst>
              <a:ext uri="{FF2B5EF4-FFF2-40B4-BE49-F238E27FC236}">
                <a16:creationId xmlns:a16="http://schemas.microsoft.com/office/drawing/2014/main" id="{F82600E5-85CA-4B0D-BD3C-6B47128E1007}"/>
              </a:ext>
            </a:extLst>
          </p:cNvPr>
          <p:cNvSpPr/>
          <p:nvPr/>
        </p:nvSpPr>
        <p:spPr>
          <a:xfrm>
            <a:off x="35495" y="6381328"/>
            <a:ext cx="9012603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[114] R. N.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Mantegna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H. N. Stanley, </a:t>
            </a:r>
            <a:r>
              <a:rPr lang="hu-HU" sz="14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Physics</a:t>
            </a:r>
            <a:r>
              <a:rPr lang="hu-HU" sz="14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 </a:t>
            </a:r>
            <a:r>
              <a:rPr lang="hu-HU" sz="14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Investigation</a:t>
            </a:r>
            <a:r>
              <a:rPr lang="hu-HU" sz="14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 of Financial </a:t>
            </a:r>
            <a:r>
              <a:rPr lang="hu-HU" sz="14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Markets</a:t>
            </a:r>
            <a:r>
              <a:rPr lang="hu-HU" sz="14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In: </a:t>
            </a:r>
            <a:r>
              <a:rPr lang="en-US" sz="1400" i="1" dirty="0"/>
              <a:t>The physics of complex systems</a:t>
            </a:r>
            <a:r>
              <a:rPr lang="en-US" sz="1400" dirty="0"/>
              <a:t>. </a:t>
            </a:r>
            <a:r>
              <a:rPr lang="hu-HU" sz="1400" dirty="0" err="1"/>
              <a:t>Book</a:t>
            </a:r>
            <a:r>
              <a:rPr lang="hu-HU" sz="1400" dirty="0"/>
              <a:t> </a:t>
            </a:r>
            <a:r>
              <a:rPr lang="hu-HU" sz="1400" dirty="0" err="1"/>
              <a:t>issued</a:t>
            </a:r>
            <a:r>
              <a:rPr lang="hu-HU" sz="1400" dirty="0"/>
              <a:t> </a:t>
            </a:r>
            <a:r>
              <a:rPr lang="hu-HU" sz="1400" dirty="0" err="1"/>
              <a:t>by</a:t>
            </a:r>
            <a:r>
              <a:rPr lang="hu-HU" sz="1400" dirty="0"/>
              <a:t> </a:t>
            </a:r>
            <a:r>
              <a:rPr lang="en-US" sz="1400" dirty="0"/>
              <a:t>IOS Press, </a:t>
            </a:r>
            <a:r>
              <a:rPr lang="hu-HU" sz="1400" dirty="0"/>
              <a:t>(</a:t>
            </a:r>
            <a:r>
              <a:rPr lang="en-US" sz="1400" dirty="0"/>
              <a:t>1997</a:t>
            </a:r>
            <a:r>
              <a:rPr lang="hu-HU" sz="1400" dirty="0"/>
              <a:t>)</a:t>
            </a:r>
            <a:r>
              <a:rPr lang="en-US" sz="1400" dirty="0"/>
              <a:t> </a:t>
            </a:r>
            <a:r>
              <a:rPr lang="hu-HU" sz="1400" dirty="0"/>
              <a:t>pp. </a:t>
            </a:r>
            <a:r>
              <a:rPr lang="en-US" sz="1400" dirty="0"/>
              <a:t>473-489.</a:t>
            </a:r>
            <a:r>
              <a:rPr lang="hu-HU" sz="1400" b="1" i="1" dirty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 </a:t>
            </a:r>
            <a:endParaRPr lang="hu-HU" sz="1400" i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87259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Section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8.4: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Truncated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Levy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Flights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(TLF)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5491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13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91064CFD-EA40-448A-B54B-CA8D0A31C7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5" y="754756"/>
            <a:ext cx="6192689" cy="5530183"/>
          </a:xfrm>
          <a:prstGeom prst="rect">
            <a:avLst/>
          </a:prstGeom>
        </p:spPr>
      </p:pic>
      <p:sp>
        <p:nvSpPr>
          <p:cNvPr id="12" name="Szabadkézi sokszög 14">
            <a:extLst>
              <a:ext uri="{FF2B5EF4-FFF2-40B4-BE49-F238E27FC236}">
                <a16:creationId xmlns:a16="http://schemas.microsoft.com/office/drawing/2014/main" id="{F82600E5-85CA-4B0D-BD3C-6B47128E1007}"/>
              </a:ext>
            </a:extLst>
          </p:cNvPr>
          <p:cNvSpPr/>
          <p:nvPr/>
        </p:nvSpPr>
        <p:spPr>
          <a:xfrm>
            <a:off x="1115616" y="727401"/>
            <a:ext cx="792088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Transition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Levy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Gaussian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regime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[114].</a:t>
            </a:r>
          </a:p>
        </p:txBody>
      </p:sp>
      <p:sp>
        <p:nvSpPr>
          <p:cNvPr id="10" name="Szabadkézi sokszög 14">
            <a:extLst>
              <a:ext uri="{FF2B5EF4-FFF2-40B4-BE49-F238E27FC236}">
                <a16:creationId xmlns:a16="http://schemas.microsoft.com/office/drawing/2014/main" id="{B9A01862-7B85-434B-9668-A91E8254B962}"/>
              </a:ext>
            </a:extLst>
          </p:cNvPr>
          <p:cNvSpPr/>
          <p:nvPr/>
        </p:nvSpPr>
        <p:spPr>
          <a:xfrm>
            <a:off x="35495" y="6309320"/>
            <a:ext cx="9012603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[114] R. N.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Mantegna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H. N. Stanley, </a:t>
            </a:r>
            <a:r>
              <a:rPr lang="hu-HU" sz="14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Physics</a:t>
            </a:r>
            <a:r>
              <a:rPr lang="hu-HU" sz="14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 </a:t>
            </a:r>
            <a:r>
              <a:rPr lang="hu-HU" sz="14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Investigation</a:t>
            </a:r>
            <a:r>
              <a:rPr lang="hu-HU" sz="14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 of Financial </a:t>
            </a:r>
            <a:r>
              <a:rPr lang="hu-HU" sz="14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Markets</a:t>
            </a:r>
            <a:r>
              <a:rPr lang="hu-HU" sz="14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In: </a:t>
            </a:r>
            <a:r>
              <a:rPr lang="en-US" sz="1400" i="1" dirty="0"/>
              <a:t>The physics of complex systems</a:t>
            </a:r>
            <a:r>
              <a:rPr lang="en-US" sz="1400" dirty="0"/>
              <a:t>. </a:t>
            </a:r>
            <a:r>
              <a:rPr lang="hu-HU" sz="1400" dirty="0" err="1"/>
              <a:t>Book</a:t>
            </a:r>
            <a:r>
              <a:rPr lang="hu-HU" sz="1400" dirty="0"/>
              <a:t> </a:t>
            </a:r>
            <a:r>
              <a:rPr lang="hu-HU" sz="1400" dirty="0" err="1"/>
              <a:t>issued</a:t>
            </a:r>
            <a:r>
              <a:rPr lang="hu-HU" sz="1400" dirty="0"/>
              <a:t> </a:t>
            </a:r>
            <a:r>
              <a:rPr lang="hu-HU" sz="1400" dirty="0" err="1"/>
              <a:t>by</a:t>
            </a:r>
            <a:r>
              <a:rPr lang="hu-HU" sz="1400" dirty="0"/>
              <a:t> </a:t>
            </a:r>
            <a:r>
              <a:rPr lang="en-US" sz="1400" dirty="0"/>
              <a:t>IOS Press, </a:t>
            </a:r>
            <a:r>
              <a:rPr lang="hu-HU" sz="1400" dirty="0"/>
              <a:t>(</a:t>
            </a:r>
            <a:r>
              <a:rPr lang="en-US" sz="1400" dirty="0"/>
              <a:t>1997</a:t>
            </a:r>
            <a:r>
              <a:rPr lang="hu-HU" sz="1400" dirty="0"/>
              <a:t>)</a:t>
            </a:r>
            <a:r>
              <a:rPr lang="en-US" sz="1400" dirty="0"/>
              <a:t> </a:t>
            </a:r>
            <a:r>
              <a:rPr lang="hu-HU" sz="1400" dirty="0"/>
              <a:t>pp. </a:t>
            </a:r>
            <a:r>
              <a:rPr lang="en-US" sz="1400" dirty="0"/>
              <a:t>473-489.</a:t>
            </a:r>
            <a:r>
              <a:rPr lang="hu-HU" sz="1400" b="1" i="1" dirty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 </a:t>
            </a:r>
            <a:endParaRPr lang="hu-HU" sz="1400" i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1" name="Szabadkézi sokszög 14">
            <a:extLst>
              <a:ext uri="{FF2B5EF4-FFF2-40B4-BE49-F238E27FC236}">
                <a16:creationId xmlns:a16="http://schemas.microsoft.com/office/drawing/2014/main" id="{6F725BB5-AA6E-4797-A846-EF58660B8948}"/>
              </a:ext>
            </a:extLst>
          </p:cNvPr>
          <p:cNvSpPr/>
          <p:nvPr/>
        </p:nvSpPr>
        <p:spPr>
          <a:xfrm>
            <a:off x="3995937" y="1203270"/>
            <a:ext cx="5033300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Very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interesting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truncation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dominant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term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Similar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St.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Peterburg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Paradox.</a:t>
            </a:r>
          </a:p>
        </p:txBody>
      </p:sp>
    </p:spTree>
    <p:extLst>
      <p:ext uri="{BB962C8B-B14F-4D97-AF65-F5344CB8AC3E}">
        <p14:creationId xmlns:p14="http://schemas.microsoft.com/office/powerpoint/2010/main" val="3830013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42863"/>
            <a:ext cx="9144000" cy="577825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New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references</a:t>
            </a:r>
            <a:endParaRPr lang="hu-H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36512" y="1268760"/>
            <a:ext cx="9144000" cy="459901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rm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Arial Rounded MT Bold" pitchFamily="34"/>
              <a:buNone/>
            </a:pP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Deribit.com</a:t>
            </a:r>
          </a:p>
          <a:p>
            <a:pPr>
              <a:buFont typeface="Arial Rounded MT Bold" pitchFamily="34"/>
              <a:buNone/>
            </a:pPr>
            <a:endParaRPr lang="hu-H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 typeface="Arial Rounded MT Bold" pitchFamily="34"/>
              <a:buNone/>
            </a:pP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Investopedia</a:t>
            </a:r>
            <a:endParaRPr lang="hu-H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 typeface="Arial Rounded MT Bold" pitchFamily="34"/>
              <a:buNone/>
            </a:pPr>
            <a:endParaRPr lang="hu-H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 typeface="Arial Rounded MT Bold" pitchFamily="34"/>
              <a:buNone/>
            </a:pPr>
            <a:endParaRPr lang="hu-H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 typeface="Arial Rounded MT Bold" pitchFamily="34"/>
              <a:buNone/>
            </a:pP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New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books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recommended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by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>
              <a:buFont typeface="Arial Rounded MT Bold" pitchFamily="34"/>
              <a:buNone/>
            </a:pP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T. Novák and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by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Z. Lakner</a:t>
            </a:r>
          </a:p>
          <a:p>
            <a:pPr>
              <a:buFont typeface="Arial Rounded MT Bold" pitchFamily="34"/>
              <a:buNone/>
            </a:pPr>
            <a:endParaRPr lang="hu-H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 typeface="Arial Rounded MT Bold" pitchFamily="34"/>
              <a:buNone/>
            </a:pPr>
            <a:endParaRPr lang="hu-H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 typeface="Arial Rounded MT Bold" pitchFamily="34"/>
              <a:buNone/>
            </a:pP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Let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us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restart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study</a:t>
            </a:r>
            <a:endParaRPr lang="hu-HU" sz="2400" ker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 typeface="Arial Rounded MT Bold" pitchFamily="34"/>
              <a:buNone/>
            </a:pPr>
            <a:r>
              <a:rPr lang="hu-HU" sz="2400" ker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seminar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series</a:t>
            </a:r>
            <a:endParaRPr lang="hu-H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 typeface="Arial Rounded MT Bold" pitchFamily="34"/>
              <a:buNone/>
            </a:pPr>
            <a:endParaRPr lang="hu-H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14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817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Motivation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Wiki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on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Econophysics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-18072" y="5814992"/>
            <a:ext cx="9162071" cy="10430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Basic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problem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small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amount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usually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Gaussian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exponential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improve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Gaussians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become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unsatisfactory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due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heavy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tails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https://en.wikipedia.org/wiki/Econophysics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7D5BFB95-949B-4613-92BD-A4D7A938C5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92696"/>
            <a:ext cx="9144000" cy="2120348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CDD9DE37-CDFD-4C84-9B3D-2AAB9A414C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890590"/>
            <a:ext cx="9144000" cy="1546522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25E99188-27BF-469D-87AE-305E5DE595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780928"/>
            <a:ext cx="9144000" cy="302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06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Authors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11113" y="5867540"/>
            <a:ext cx="91440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Top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class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authors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establishing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field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now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field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has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grown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(25+).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41CADDB4-04A0-45A6-BDEA-7F65CF5C07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92696"/>
            <a:ext cx="9144000" cy="2619520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4D17690A-DCBD-401C-B8FC-37650B5533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07508"/>
            <a:ext cx="9144000" cy="1749684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5E9FB256-DBCC-4D93-AD66-AF8FBFA63D2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5430"/>
          <a:stretch/>
        </p:blipFill>
        <p:spPr>
          <a:xfrm>
            <a:off x="7238338" y="3821019"/>
            <a:ext cx="1651505" cy="184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53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Authors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11113" y="5867540"/>
            <a:ext cx="91440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focusses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topics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interesting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Corrections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Levy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flights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4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2B0E1401-408C-4131-B119-1F37152608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40" y="764704"/>
            <a:ext cx="9074964" cy="2436525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2126E5FB-8415-4AD2-B159-00E11C6855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3" y="3385360"/>
            <a:ext cx="9113340" cy="220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50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Chapter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1</a:t>
            </a:r>
          </a:p>
        </p:txBody>
      </p:sp>
      <p:sp>
        <p:nvSpPr>
          <p:cNvPr id="15" name="Szabadkézi sokszög 14"/>
          <p:cNvSpPr/>
          <p:nvPr/>
        </p:nvSpPr>
        <p:spPr>
          <a:xfrm>
            <a:off x="8323" y="5671261"/>
            <a:ext cx="9144000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Levy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flights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stochastic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processes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Chaos: non-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linear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dynamics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Focus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power-law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tails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5491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5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81617B64-7ABE-4F8E-8F90-3A0C6AA86C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3082"/>
            <a:ext cx="9144000" cy="4278086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BC392D50-93DF-4E47-B0D4-EE4065D8AF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356992"/>
            <a:ext cx="9144000" cy="2101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65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Feldolgozott fejezetek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16670" y="5005202"/>
            <a:ext cx="914400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Plan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this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semester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Chapters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9-13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5491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6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Szabadkézi sokszög 14">
            <a:extLst>
              <a:ext uri="{FF2B5EF4-FFF2-40B4-BE49-F238E27FC236}">
                <a16:creationId xmlns:a16="http://schemas.microsoft.com/office/drawing/2014/main" id="{6B5472B2-39C8-4770-85EC-4C4C415D33FE}"/>
              </a:ext>
            </a:extLst>
          </p:cNvPr>
          <p:cNvSpPr/>
          <p:nvPr/>
        </p:nvSpPr>
        <p:spPr>
          <a:xfrm>
            <a:off x="107504" y="859522"/>
            <a:ext cx="6696744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Chapter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2: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Efficient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market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hypothesis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6" name="Szabadkézi sokszög 14">
            <a:extLst>
              <a:ext uri="{FF2B5EF4-FFF2-40B4-BE49-F238E27FC236}">
                <a16:creationId xmlns:a16="http://schemas.microsoft.com/office/drawing/2014/main" id="{D83CBFBE-A51D-42CD-9CCF-6ECF119C242B}"/>
              </a:ext>
            </a:extLst>
          </p:cNvPr>
          <p:cNvSpPr/>
          <p:nvPr/>
        </p:nvSpPr>
        <p:spPr>
          <a:xfrm>
            <a:off x="107504" y="1442533"/>
            <a:ext cx="6696744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Chapter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3: Random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walk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7" name="Szabadkézi sokszög 14">
            <a:extLst>
              <a:ext uri="{FF2B5EF4-FFF2-40B4-BE49-F238E27FC236}">
                <a16:creationId xmlns:a16="http://schemas.microsoft.com/office/drawing/2014/main" id="{11C41D65-BD6A-479D-9E22-561ED44718BD}"/>
              </a:ext>
            </a:extLst>
          </p:cNvPr>
          <p:cNvSpPr/>
          <p:nvPr/>
        </p:nvSpPr>
        <p:spPr>
          <a:xfrm>
            <a:off x="94440" y="1988840"/>
            <a:ext cx="6696744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Chapter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4: Lévy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stochastic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processes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8" name="Szabadkézi sokszög 14">
            <a:extLst>
              <a:ext uri="{FF2B5EF4-FFF2-40B4-BE49-F238E27FC236}">
                <a16:creationId xmlns:a16="http://schemas.microsoft.com/office/drawing/2014/main" id="{EEE64617-241E-40A1-A3ED-7922944272C9}"/>
              </a:ext>
            </a:extLst>
          </p:cNvPr>
          <p:cNvSpPr/>
          <p:nvPr/>
        </p:nvSpPr>
        <p:spPr>
          <a:xfrm>
            <a:off x="107504" y="2522653"/>
            <a:ext cx="668368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Chapter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5: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financial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9" name="Szabadkézi sokszög 14">
            <a:extLst>
              <a:ext uri="{FF2B5EF4-FFF2-40B4-BE49-F238E27FC236}">
                <a16:creationId xmlns:a16="http://schemas.microsoft.com/office/drawing/2014/main" id="{7F49962C-2686-4A7F-8F32-1A50EF2DCCC0}"/>
              </a:ext>
            </a:extLst>
          </p:cNvPr>
          <p:cNvSpPr/>
          <p:nvPr/>
        </p:nvSpPr>
        <p:spPr>
          <a:xfrm>
            <a:off x="7380312" y="866469"/>
            <a:ext cx="1461606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Brigi </a:t>
            </a:r>
          </a:p>
        </p:txBody>
      </p:sp>
      <p:sp>
        <p:nvSpPr>
          <p:cNvPr id="10" name="Szabadkézi sokszög 14">
            <a:extLst>
              <a:ext uri="{FF2B5EF4-FFF2-40B4-BE49-F238E27FC236}">
                <a16:creationId xmlns:a16="http://schemas.microsoft.com/office/drawing/2014/main" id="{DBBA0F7B-0F03-4E58-860C-8ACEAD346ABF}"/>
              </a:ext>
            </a:extLst>
          </p:cNvPr>
          <p:cNvSpPr/>
          <p:nvPr/>
        </p:nvSpPr>
        <p:spPr>
          <a:xfrm>
            <a:off x="7380312" y="1442533"/>
            <a:ext cx="1461607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István </a:t>
            </a:r>
          </a:p>
        </p:txBody>
      </p:sp>
      <p:sp>
        <p:nvSpPr>
          <p:cNvPr id="11" name="Szabadkézi sokszög 14">
            <a:extLst>
              <a:ext uri="{FF2B5EF4-FFF2-40B4-BE49-F238E27FC236}">
                <a16:creationId xmlns:a16="http://schemas.microsoft.com/office/drawing/2014/main" id="{A73077CC-F485-491A-884D-1522E5157173}"/>
              </a:ext>
            </a:extLst>
          </p:cNvPr>
          <p:cNvSpPr/>
          <p:nvPr/>
        </p:nvSpPr>
        <p:spPr>
          <a:xfrm>
            <a:off x="7164289" y="4178837"/>
            <a:ext cx="167763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Cs. Tamás </a:t>
            </a:r>
          </a:p>
        </p:txBody>
      </p:sp>
      <p:sp>
        <p:nvSpPr>
          <p:cNvPr id="12" name="Szabadkézi sokszög 14">
            <a:extLst>
              <a:ext uri="{FF2B5EF4-FFF2-40B4-BE49-F238E27FC236}">
                <a16:creationId xmlns:a16="http://schemas.microsoft.com/office/drawing/2014/main" id="{0C7C13C6-EDE6-49E3-9090-657950FF778D}"/>
              </a:ext>
            </a:extLst>
          </p:cNvPr>
          <p:cNvSpPr/>
          <p:nvPr/>
        </p:nvSpPr>
        <p:spPr>
          <a:xfrm>
            <a:off x="7380311" y="2522653"/>
            <a:ext cx="1461608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Gábor </a:t>
            </a:r>
          </a:p>
        </p:txBody>
      </p:sp>
      <p:sp>
        <p:nvSpPr>
          <p:cNvPr id="13" name="Szabadkézi sokszög 14">
            <a:extLst>
              <a:ext uri="{FF2B5EF4-FFF2-40B4-BE49-F238E27FC236}">
                <a16:creationId xmlns:a16="http://schemas.microsoft.com/office/drawing/2014/main" id="{C9A37A58-B977-47F6-8651-DB330E4B0123}"/>
              </a:ext>
            </a:extLst>
          </p:cNvPr>
          <p:cNvSpPr/>
          <p:nvPr/>
        </p:nvSpPr>
        <p:spPr>
          <a:xfrm>
            <a:off x="94440" y="3068960"/>
            <a:ext cx="668368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Chapter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6: Korrelációk 1</a:t>
            </a:r>
          </a:p>
        </p:txBody>
      </p:sp>
      <p:sp>
        <p:nvSpPr>
          <p:cNvPr id="17" name="Szabadkézi sokszög 14">
            <a:extLst>
              <a:ext uri="{FF2B5EF4-FFF2-40B4-BE49-F238E27FC236}">
                <a16:creationId xmlns:a16="http://schemas.microsoft.com/office/drawing/2014/main" id="{965B29F3-74F2-4D79-B327-FB987BD46DAA}"/>
              </a:ext>
            </a:extLst>
          </p:cNvPr>
          <p:cNvSpPr/>
          <p:nvPr/>
        </p:nvSpPr>
        <p:spPr>
          <a:xfrm>
            <a:off x="107504" y="3602773"/>
            <a:ext cx="668368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Chapter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7: Korrelációk 2 </a:t>
            </a:r>
          </a:p>
        </p:txBody>
      </p:sp>
      <p:sp>
        <p:nvSpPr>
          <p:cNvPr id="18" name="Szabadkézi sokszög 14">
            <a:extLst>
              <a:ext uri="{FF2B5EF4-FFF2-40B4-BE49-F238E27FC236}">
                <a16:creationId xmlns:a16="http://schemas.microsoft.com/office/drawing/2014/main" id="{99E1984C-65B4-445A-8C39-D114D2D272F4}"/>
              </a:ext>
            </a:extLst>
          </p:cNvPr>
          <p:cNvSpPr/>
          <p:nvPr/>
        </p:nvSpPr>
        <p:spPr>
          <a:xfrm>
            <a:off x="107504" y="4149080"/>
            <a:ext cx="668368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Chapter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8: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price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dynamics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19" name="Szabadkézi sokszög 14">
            <a:extLst>
              <a:ext uri="{FF2B5EF4-FFF2-40B4-BE49-F238E27FC236}">
                <a16:creationId xmlns:a16="http://schemas.microsoft.com/office/drawing/2014/main" id="{38CB44F4-F805-486D-A58A-97EB47ACB567}"/>
              </a:ext>
            </a:extLst>
          </p:cNvPr>
          <p:cNvSpPr/>
          <p:nvPr/>
        </p:nvSpPr>
        <p:spPr>
          <a:xfrm>
            <a:off x="7380311" y="1999998"/>
            <a:ext cx="1461607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N. </a:t>
            </a:r>
            <a:r>
              <a:rPr lang="hu-HU" sz="20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Tamás 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20" name="Szabadkézi sokszög 14">
            <a:extLst>
              <a:ext uri="{FF2B5EF4-FFF2-40B4-BE49-F238E27FC236}">
                <a16:creationId xmlns:a16="http://schemas.microsoft.com/office/drawing/2014/main" id="{8E1E5196-189C-45A6-AF9B-B2C57A02D50E}"/>
              </a:ext>
            </a:extLst>
          </p:cNvPr>
          <p:cNvSpPr/>
          <p:nvPr/>
        </p:nvSpPr>
        <p:spPr>
          <a:xfrm>
            <a:off x="7380312" y="3098717"/>
            <a:ext cx="1461608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Sanyi </a:t>
            </a:r>
          </a:p>
        </p:txBody>
      </p:sp>
    </p:spTree>
    <p:extLst>
      <p:ext uri="{BB962C8B-B14F-4D97-AF65-F5344CB8AC3E}">
        <p14:creationId xmlns:p14="http://schemas.microsoft.com/office/powerpoint/2010/main" val="257775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Chapter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1</a:t>
            </a:r>
          </a:p>
        </p:txBody>
      </p:sp>
      <p:sp>
        <p:nvSpPr>
          <p:cNvPr id="15" name="Szabadkézi sokszög 14"/>
          <p:cNvSpPr/>
          <p:nvPr/>
        </p:nvSpPr>
        <p:spPr>
          <a:xfrm>
            <a:off x="8323" y="6483093"/>
            <a:ext cx="914400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Black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Scholes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formula: Gauss eloszlást feltételez. Hivatkozás!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5491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7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4AF922F8-728C-48BE-B733-CB9F173902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" y="562164"/>
            <a:ext cx="9144000" cy="2886891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0EE0D5C9-02C5-4C10-8CBD-F92B71B1E5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73896"/>
            <a:ext cx="9144000" cy="340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005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Chapter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1</a:t>
            </a:r>
          </a:p>
        </p:txBody>
      </p:sp>
      <p:sp>
        <p:nvSpPr>
          <p:cNvPr id="15" name="Szabadkézi sokszög 14"/>
          <p:cNvSpPr/>
          <p:nvPr/>
        </p:nvSpPr>
        <p:spPr>
          <a:xfrm>
            <a:off x="-7328" y="5826728"/>
            <a:ext cx="914400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Pareto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törvénye: 1897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5491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8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9D8C9E2C-C4EA-43A3-8953-7B3D5489EF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600"/>
            <a:ext cx="9144000" cy="3353464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5554618E-8B0D-48C3-878F-AEBB592C01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65443"/>
            <a:ext cx="9144000" cy="4527113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F925705C-4298-45A4-9E75-375807888F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76" y="6318810"/>
            <a:ext cx="9091448" cy="35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565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Section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8.1: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Levy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stable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8323" y="692696"/>
            <a:ext cx="914400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Proposed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B. Mandelbrot in 1963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cotton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Y(t).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5491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9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Szabadkézi sokszög 14">
            <a:extLst>
              <a:ext uri="{FF2B5EF4-FFF2-40B4-BE49-F238E27FC236}">
                <a16:creationId xmlns:a16="http://schemas.microsoft.com/office/drawing/2014/main" id="{54230B19-A5E0-4FD3-B346-C5CAAEC754A1}"/>
              </a:ext>
            </a:extLst>
          </p:cNvPr>
          <p:cNvSpPr/>
          <p:nvPr/>
        </p:nvSpPr>
        <p:spPr>
          <a:xfrm>
            <a:off x="235754" y="4388753"/>
            <a:ext cx="6192688" cy="22489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Seconded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Fama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(1965)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Stable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convolution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Generalized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central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limit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theorems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Infinite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second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moment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&lt; 2.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Infinite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first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moment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&lt; 1.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Gaussian is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recovered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= 2.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Top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cited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paradigm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shifting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paper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6BD4E962-4830-4D07-8BA8-2BD6D6B0EC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2763" y="1122644"/>
            <a:ext cx="6919560" cy="3048264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587143D5-7ACE-4ADC-BB82-C5BF799963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9884" y="3718288"/>
            <a:ext cx="2522439" cy="313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72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</p:bldLst>
  </p:timing>
</p:sld>
</file>

<file path=ppt/theme/theme1.xml><?xml version="1.0" encoding="utf-8"?>
<a:theme xmlns:a="http://schemas.openxmlformats.org/drawingml/2006/main" name="Alapértelmezet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33024</TotalTime>
  <Words>575</Words>
  <Application>Microsoft Office PowerPoint</Application>
  <PresentationFormat>Diavetítés a képernyőre (4:3 oldalarány)</PresentationFormat>
  <Paragraphs>118</Paragraphs>
  <Slides>14</Slides>
  <Notes>14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14</vt:i4>
      </vt:variant>
    </vt:vector>
  </HeadingPairs>
  <TitlesOfParts>
    <vt:vector size="22" baseType="lpstr">
      <vt:lpstr>Arial Rounded MT Bold</vt:lpstr>
      <vt:lpstr>Calibri</vt:lpstr>
      <vt:lpstr>StarSymbol</vt:lpstr>
      <vt:lpstr>Symbol</vt:lpstr>
      <vt:lpstr>Times New Roman</vt:lpstr>
      <vt:lpstr>Verdana</vt:lpstr>
      <vt:lpstr>Wingdings</vt:lpstr>
      <vt:lpstr>Alapértelmezett</vt:lpstr>
      <vt:lpstr>Econophysics Restart</vt:lpstr>
      <vt:lpstr>Motivation: Wiki on Econophysics</vt:lpstr>
      <vt:lpstr>Authors</vt:lpstr>
      <vt:lpstr>Authors</vt:lpstr>
      <vt:lpstr>Chapter 1</vt:lpstr>
      <vt:lpstr>Feldolgozott fejezetek</vt:lpstr>
      <vt:lpstr>Chapter 1</vt:lpstr>
      <vt:lpstr>Chapter 1</vt:lpstr>
      <vt:lpstr>Section 8.1: Levy stable model</vt:lpstr>
      <vt:lpstr>Section 8.4: Truncated Levy Flights (TLF)</vt:lpstr>
      <vt:lpstr>Section 8.4: Truncated Levy Flights (TLF)</vt:lpstr>
      <vt:lpstr>Section 8.4: Truncated Levy Flights (TLF)</vt:lpstr>
      <vt:lpstr>Section 8.4: Truncated Levy Flights (TLF)</vt:lpstr>
      <vt:lpstr>New 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Proton holography and Odderon discovery</dc:title>
  <dc:subject>STAR Regional Meeting, Warsaw, November 5, 2012</dc:subject>
  <dc:creator>Csörgő.Tamás</dc:creator>
  <cp:lastModifiedBy>Dr. Csörgő Tamás</cp:lastModifiedBy>
  <cp:revision>689</cp:revision>
  <dcterms:modified xsi:type="dcterms:W3CDTF">2024-11-29T21:16:55Z</dcterms:modified>
</cp:coreProperties>
</file>