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2158" r:id="rId6"/>
    <p:sldId id="537" r:id="rId7"/>
    <p:sldId id="523" r:id="rId8"/>
    <p:sldId id="527" r:id="rId9"/>
    <p:sldId id="513" r:id="rId10"/>
    <p:sldId id="2159" r:id="rId11"/>
    <p:sldId id="517" r:id="rId12"/>
    <p:sldId id="2162" r:id="rId13"/>
    <p:sldId id="2161" r:id="rId14"/>
    <p:sldId id="533" r:id="rId15"/>
    <p:sldId id="2157" r:id="rId16"/>
    <p:sldId id="543" r:id="rId17"/>
    <p:sldId id="536" r:id="rId18"/>
    <p:sldId id="528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18E8"/>
    <a:srgbClr val="FFCC00"/>
    <a:srgbClr val="FFE699"/>
    <a:srgbClr val="0099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30" autoAdjust="0"/>
    <p:restoredTop sz="96407" autoAdjust="0"/>
  </p:normalViewPr>
  <p:slideViewPr>
    <p:cSldViewPr snapToGrid="0" snapToObjects="1" showGuides="1">
      <p:cViewPr varScale="1">
        <p:scale>
          <a:sx n="109" d="100"/>
          <a:sy n="109" d="100"/>
        </p:scale>
        <p:origin x="1872" y="108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448" y="77"/>
      </p:cViewPr>
      <p:guideLst/>
    </p:cSldViewPr>
  </p:notesViewPr>
  <p:gridSpacing cx="38100" cy="3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COIL ARE fabricated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44516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34CF45-6FC7-6FD1-3AB8-7A04B0DAA04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D9107-AFB8-DA2D-1C71-97F93BB86B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8E1D65-6C58-EB97-FA1A-DC94EFF0ACB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B65ED2-FC4D-96E9-4DA0-C14F2AE22B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9F49C0F-232E-9399-FE38-0461797DFDB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C858A6F-DF17-D30F-DDCA-AB31BCEC015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8A888B-EC6B-23C7-9430-BC14BC31B59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9D9D0CA0-FEC9-078A-CB0D-EA9F9E7BB7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8D8073-7E6F-542D-C899-E4BCD15376C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5D0C55E-E582-201D-2044-0BCE125DED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5A1704-959A-449F-C52C-9CCBDD2737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547664" y="6353196"/>
            <a:ext cx="1693477" cy="36198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64ACAD-8BEA-E823-5D22-C8A5899016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81706F-E9A4-E5B0-FF62-9873444A47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81200" y="6437127"/>
            <a:ext cx="6550800" cy="321650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HL-LHC Collaboration Meeting, Oct. 7-10, 2024 </a:t>
            </a:r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98915" y="3428999"/>
            <a:ext cx="7200000" cy="1059067"/>
          </a:xfrm>
        </p:spPr>
        <p:txBody>
          <a:bodyPr/>
          <a:lstStyle/>
          <a:p>
            <a:r>
              <a:rPr lang="en-GB" sz="3000" dirty="0"/>
              <a:t>Horizontal Test Results of LQXFA/B02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98915" y="4720705"/>
            <a:ext cx="6480000" cy="1059067"/>
          </a:xfrm>
        </p:spPr>
        <p:txBody>
          <a:bodyPr>
            <a:normAutofit/>
          </a:bodyPr>
          <a:lstStyle/>
          <a:p>
            <a:r>
              <a:rPr lang="en-GB" dirty="0"/>
              <a:t>Guram Chlachidze</a:t>
            </a:r>
          </a:p>
          <a:p>
            <a:r>
              <a:rPr lang="en-GB" dirty="0"/>
              <a:t>Fermilab, Nov. 1, 2024</a:t>
            </a:r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Final warm-up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133060"/>
            <a:ext cx="8074800" cy="5007265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8 days after 100 K </a:t>
            </a:r>
            <a:r>
              <a:rPr lang="en-US" sz="2000" dirty="0" err="1"/>
              <a:t>Hipot</a:t>
            </a:r>
            <a:r>
              <a:rPr lang="en-US" sz="2000" dirty="0"/>
              <a:t> from Oct. 8 to Oct. 16</a:t>
            </a:r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26A0CBF-E2DD-4551-18A1-8BFF6982F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30" y="2250754"/>
            <a:ext cx="4196437" cy="28546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8FAC1C-325F-B795-E899-A45A71D3B9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600" y="2250754"/>
            <a:ext cx="4192200" cy="2884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5048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3">
            <a:extLst>
              <a:ext uri="{FF2B5EF4-FFF2-40B4-BE49-F238E27FC236}">
                <a16:creationId xmlns:a16="http://schemas.microsoft.com/office/drawing/2014/main" id="{D03B0057-AAA6-2E53-8AD6-B584486524E2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612000" y="2282826"/>
            <a:ext cx="7537450" cy="398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C208282-064B-2355-4881-9D0A0FE8E6F2}"/>
              </a:ext>
            </a:extLst>
          </p:cNvPr>
          <p:cNvSpPr/>
          <p:nvPr/>
        </p:nvSpPr>
        <p:spPr>
          <a:xfrm>
            <a:off x="2724150" y="2228850"/>
            <a:ext cx="3771900" cy="352425"/>
          </a:xfrm>
          <a:prstGeom prst="rect">
            <a:avLst/>
          </a:prstGeom>
          <a:solidFill>
            <a:schemeClr val="l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D4F5DB2-C087-338A-F7E5-396FFD0CD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dirty="0"/>
              <a:t>LQXFA/B02 Quench Performance</a:t>
            </a:r>
            <a:endParaRPr lang="en-US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C6388-1CD2-8936-A2E7-43B50D150B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66501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/>
              <a:t>Reached the acceptance current in one quench </a:t>
            </a:r>
          </a:p>
          <a:p>
            <a:pPr lvl="1"/>
            <a:r>
              <a:rPr lang="en-US" sz="1800" dirty="0"/>
              <a:t>Only one quench in two test cycles</a:t>
            </a:r>
          </a:p>
          <a:p>
            <a:endParaRPr lang="en-US" sz="1000" dirty="0"/>
          </a:p>
          <a:p>
            <a:r>
              <a:rPr lang="en-US" sz="2000" dirty="0"/>
              <a:t>Power supply induced trips at 7323 A and during the holding current test at 16230 A</a:t>
            </a:r>
            <a:endParaRPr lang="en-US" sz="1600" dirty="0"/>
          </a:p>
          <a:p>
            <a:pPr lvl="1"/>
            <a:endParaRPr lang="en-US" sz="18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2C5F99-6DC9-135C-9817-C834A3944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8BED827-2774-B138-94D0-1EDEA0F6EF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194" y="2635251"/>
            <a:ext cx="6731061" cy="3608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88851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321E1-082C-5121-D0AF-6136D5D6F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LQXFA/B02 Test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D8BB73-6F4A-73FC-C07D-A23C62FE09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4 provoked trips at 6000 A</a:t>
            </a:r>
          </a:p>
          <a:p>
            <a:r>
              <a:rPr lang="en-US" sz="2000" dirty="0"/>
              <a:t>2 ramps to 16530 A and 12 ramps to 16230 A</a:t>
            </a:r>
          </a:p>
          <a:p>
            <a:pPr lvl="1"/>
            <a:r>
              <a:rPr lang="en-US" sz="1800" dirty="0"/>
              <a:t>1 natural quench at 16524 A</a:t>
            </a:r>
          </a:p>
          <a:p>
            <a:pPr lvl="1"/>
            <a:r>
              <a:rPr lang="en-US" sz="1800" dirty="0"/>
              <a:t>Holding current tests at 16230 A: 80 min, 200 min and 300 min</a:t>
            </a:r>
          </a:p>
          <a:p>
            <a:pPr lvl="1"/>
            <a:r>
              <a:rPr lang="en-US" sz="1800" dirty="0"/>
              <a:t>3 trips due to power supply issues at 7323 and twice at 16230 A</a:t>
            </a:r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6009CB-7B61-FCCC-DD25-9CB6AFC271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C4B1EF-E616-092C-08BD-74DDE9897B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050" y="3089967"/>
            <a:ext cx="5889899" cy="323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636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6082-A71C-E909-AF3F-B732C01C6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Quench in TC1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BEDDC-52DE-7B77-EA08-2543676070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Only one spontaneous quench in MQXFA06 (B), coil 122 (pole 1)</a:t>
            </a:r>
          </a:p>
          <a:p>
            <a:pPr lvl="1"/>
            <a:r>
              <a:rPr lang="en-US" sz="1800" dirty="0"/>
              <a:t>Quench current 16524 A </a:t>
            </a:r>
          </a:p>
          <a:p>
            <a:pPr lvl="1"/>
            <a:r>
              <a:rPr lang="en-US" sz="1800" dirty="0"/>
              <a:t>Quench Integral 27.2 MIITs</a:t>
            </a:r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31435-6E4A-D7A3-1FBF-DE19D621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342B26-5413-F199-C01D-4FF2C0B3B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748" y="2485273"/>
            <a:ext cx="4890504" cy="3598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3054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2B6082-A71C-E909-AF3F-B732C01C6C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Trips at the nominal current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1BEDDC-52DE-7B77-EA08-2543676070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59566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/>
              <a:t>Two trips at I</a:t>
            </a:r>
            <a:r>
              <a:rPr lang="en-US" sz="2000" baseline="-25000" dirty="0"/>
              <a:t>nom</a:t>
            </a:r>
            <a:r>
              <a:rPr lang="en-US" sz="2000" dirty="0"/>
              <a:t> with very similar pattern</a:t>
            </a:r>
          </a:p>
          <a:p>
            <a:pPr lvl="1"/>
            <a:r>
              <a:rPr lang="en-US" sz="1800" dirty="0"/>
              <a:t>No resistive signals in coils or leads, only inductive signals in all coils</a:t>
            </a:r>
          </a:p>
          <a:p>
            <a:pPr lvl="1"/>
            <a:r>
              <a:rPr lang="en-US" sz="1800" dirty="0"/>
              <a:t>Quench detection has been triggered due to difference between the inductive signals in magnets B and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031435-6E4A-D7A3-1FBF-DE19D62105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C4720DB-2B54-A496-8CCD-520C83921D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0296" y="2756124"/>
            <a:ext cx="3836504" cy="322004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458D0735-B399-FA80-1E16-5B52DF9104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046" y="2756124"/>
            <a:ext cx="3970204" cy="322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360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2F125AC9-B1F7-107F-19D9-DBB5A2AF25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207" y="2229264"/>
            <a:ext cx="7379586" cy="383284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Splice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191884"/>
            <a:ext cx="8074800" cy="4642712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All splices, made at Fermilab, have been measured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Includes two splices required for connected magnets to the test facility</a:t>
            </a: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8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22053D7-85CD-F9D1-CCB5-B91DDE1E274B}"/>
              </a:ext>
            </a:extLst>
          </p:cNvPr>
          <p:cNvSpPr/>
          <p:nvPr/>
        </p:nvSpPr>
        <p:spPr>
          <a:xfrm>
            <a:off x="1172361" y="2418034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5CA5C797-3607-865E-1967-F414D0A38966}"/>
              </a:ext>
            </a:extLst>
          </p:cNvPr>
          <p:cNvSpPr/>
          <p:nvPr/>
        </p:nvSpPr>
        <p:spPr>
          <a:xfrm>
            <a:off x="2354078" y="5343605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5CDF1E3-11FC-D976-4831-724CBC461C97}"/>
              </a:ext>
            </a:extLst>
          </p:cNvPr>
          <p:cNvSpPr/>
          <p:nvPr/>
        </p:nvSpPr>
        <p:spPr>
          <a:xfrm>
            <a:off x="7770619" y="2342981"/>
            <a:ext cx="567811" cy="268981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ACD4452-8B9A-3544-9855-F8F9F1F78431}"/>
              </a:ext>
            </a:extLst>
          </p:cNvPr>
          <p:cNvSpPr/>
          <p:nvPr/>
        </p:nvSpPr>
        <p:spPr>
          <a:xfrm>
            <a:off x="7236361" y="5346994"/>
            <a:ext cx="411480" cy="182880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46E312D-F448-9CAC-4DFD-B9FFFC79ED8F}"/>
              </a:ext>
            </a:extLst>
          </p:cNvPr>
          <p:cNvSpPr/>
          <p:nvPr/>
        </p:nvSpPr>
        <p:spPr>
          <a:xfrm>
            <a:off x="7960390" y="2446815"/>
            <a:ext cx="210367" cy="96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25522D-627F-A2C1-80D5-E3BB08E47EBE}"/>
              </a:ext>
            </a:extLst>
          </p:cNvPr>
          <p:cNvSpPr/>
          <p:nvPr/>
        </p:nvSpPr>
        <p:spPr>
          <a:xfrm>
            <a:off x="8128063" y="2766110"/>
            <a:ext cx="210367" cy="96856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68E5D34-0385-7FE9-4881-D5F5A8DBCE66}"/>
              </a:ext>
            </a:extLst>
          </p:cNvPr>
          <p:cNvSpPr/>
          <p:nvPr/>
        </p:nvSpPr>
        <p:spPr>
          <a:xfrm>
            <a:off x="7919468" y="2686453"/>
            <a:ext cx="567811" cy="268981"/>
          </a:xfrm>
          <a:prstGeom prst="ellipse">
            <a:avLst/>
          </a:prstGeom>
          <a:noFill/>
          <a:ln w="25400">
            <a:solidFill>
              <a:srgbClr val="0000FF"/>
            </a:solidFill>
          </a:ln>
          <a:effectLst>
            <a:outerShdw blurRad="40000" dist="23000" sx="1000" sy="1000" rotWithShape="0">
              <a:srgbClr val="000000"/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4B62B83-F0B2-8971-05B1-D26DE0C14A74}"/>
              </a:ext>
            </a:extLst>
          </p:cNvPr>
          <p:cNvSpPr txBox="1"/>
          <p:nvPr/>
        </p:nvSpPr>
        <p:spPr>
          <a:xfrm>
            <a:off x="7302151" y="1937380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highlight>
                  <a:srgbClr val="FFFF00"/>
                </a:highlight>
              </a:rPr>
              <a:t>0.35 </a:t>
            </a:r>
            <a:r>
              <a:rPr lang="en-US" sz="1600" b="1" dirty="0" err="1">
                <a:highlight>
                  <a:srgbClr val="FFFF00"/>
                </a:highlight>
              </a:rPr>
              <a:t>nOhm</a:t>
            </a:r>
            <a:endParaRPr lang="en-US" sz="1600" b="1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91AF5E-2ABA-FE07-31F9-15DF10D67E87}"/>
              </a:ext>
            </a:extLst>
          </p:cNvPr>
          <p:cNvSpPr txBox="1"/>
          <p:nvPr/>
        </p:nvSpPr>
        <p:spPr>
          <a:xfrm>
            <a:off x="1999408" y="5748933"/>
            <a:ext cx="1120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highlight>
                  <a:srgbClr val="FFFF00"/>
                </a:highlight>
              </a:rPr>
              <a:t>0.1 </a:t>
            </a:r>
            <a:r>
              <a:rPr lang="en-US" sz="1600" b="1" dirty="0" err="1">
                <a:highlight>
                  <a:srgbClr val="FFFF00"/>
                </a:highlight>
              </a:rPr>
              <a:t>nOhm</a:t>
            </a:r>
            <a:endParaRPr lang="en-US" sz="1600" b="1" dirty="0">
              <a:highlight>
                <a:srgbClr val="FFFF00"/>
              </a:highligh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17BE311-4521-9F8D-6123-4E53D40E903E}"/>
              </a:ext>
            </a:extLst>
          </p:cNvPr>
          <p:cNvSpPr txBox="1"/>
          <p:nvPr/>
        </p:nvSpPr>
        <p:spPr>
          <a:xfrm>
            <a:off x="7354190" y="3029925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highlight>
                  <a:srgbClr val="FFFF00"/>
                </a:highlight>
              </a:rPr>
              <a:t>0.38 </a:t>
            </a:r>
            <a:r>
              <a:rPr lang="en-US" sz="1600" b="1" dirty="0" err="1">
                <a:highlight>
                  <a:srgbClr val="FFFF00"/>
                </a:highlight>
              </a:rPr>
              <a:t>nOhm</a:t>
            </a:r>
            <a:endParaRPr lang="en-US" sz="1600" b="1" dirty="0">
              <a:highlight>
                <a:srgbClr val="FFFF00"/>
              </a:highlight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944A99D-4534-07DC-1F3D-4B3B665AF17F}"/>
              </a:ext>
            </a:extLst>
          </p:cNvPr>
          <p:cNvSpPr txBox="1"/>
          <p:nvPr/>
        </p:nvSpPr>
        <p:spPr>
          <a:xfrm>
            <a:off x="6936124" y="5734610"/>
            <a:ext cx="1234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highlight>
                  <a:srgbClr val="FFFF00"/>
                </a:highlight>
              </a:rPr>
              <a:t>0.43 </a:t>
            </a:r>
            <a:r>
              <a:rPr lang="en-US" sz="1600" b="1" dirty="0" err="1">
                <a:highlight>
                  <a:srgbClr val="FFFF00"/>
                </a:highlight>
              </a:rPr>
              <a:t>nOhm</a:t>
            </a:r>
            <a:endParaRPr lang="en-US" sz="1600" b="1" dirty="0">
              <a:highlight>
                <a:srgbClr val="FFFF00"/>
              </a:highlight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1E6504-6616-AAA9-536E-96787DEE0C86}"/>
              </a:ext>
            </a:extLst>
          </p:cNvPr>
          <p:cNvSpPr txBox="1"/>
          <p:nvPr/>
        </p:nvSpPr>
        <p:spPr>
          <a:xfrm>
            <a:off x="642717" y="2651666"/>
            <a:ext cx="1882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highlight>
                  <a:srgbClr val="FFFF00"/>
                </a:highlight>
              </a:rPr>
              <a:t>0.77 +/- 0.1 </a:t>
            </a:r>
            <a:r>
              <a:rPr lang="en-US" sz="1600" b="1" dirty="0" err="1">
                <a:highlight>
                  <a:srgbClr val="FFFF00"/>
                </a:highlight>
              </a:rPr>
              <a:t>nOhm</a:t>
            </a:r>
            <a:endParaRPr lang="en-US" sz="16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51078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CFA6C0-3535-828A-379E-C3B4CE9A44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68356"/>
            <a:ext cx="7920000" cy="639880"/>
          </a:xfrm>
        </p:spPr>
        <p:txBody>
          <a:bodyPr/>
          <a:lstStyle/>
          <a:p>
            <a:r>
              <a:rPr lang="en-US" sz="2400" dirty="0"/>
              <a:t>LQXFA/B02 Test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E7FBA-2734-1D68-CE5B-2D9C76E3C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47775"/>
            <a:ext cx="7920000" cy="5038725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2000" dirty="0">
                <a:ea typeface="Cambria" panose="02040503050406030204" pitchFamily="18" charset="0"/>
              </a:rPr>
              <a:t>LQXFA/B02 test goals are achieved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Electrical insulation tests passed at RT, at NOC, and at 100 K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Splice resistance requirements are met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Magnets survived a maximum temperature gradient of 50 K during a controlled warm-up and cool-down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After a quench at acceptance current, the magnets reached again steady operation at acceptance current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Quench performance requirements are met</a:t>
            </a:r>
          </a:p>
          <a:p>
            <a:pPr marL="1200150" lvl="2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600" dirty="0">
                <a:ea typeface="Cambria" panose="02040503050406030204" pitchFamily="18" charset="0"/>
              </a:rPr>
              <a:t>Only one spontaneous quench in two test cycles</a:t>
            </a:r>
          </a:p>
          <a:p>
            <a:pPr marL="1200150" lvl="2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600" dirty="0">
                <a:ea typeface="Cambria" panose="02040503050406030204" pitchFamily="18" charset="0"/>
              </a:rPr>
              <a:t>Nominal and acceptance currents were reached at 1.9 K</a:t>
            </a:r>
          </a:p>
          <a:p>
            <a:pPr marL="1200150" lvl="2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600" dirty="0">
                <a:ea typeface="Cambria" panose="02040503050406030204" pitchFamily="18" charset="0"/>
              </a:rPr>
              <a:t>Nominal current was reached at 4.0 K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Ramp rate requirements are met</a:t>
            </a:r>
          </a:p>
          <a:p>
            <a:pPr marL="1200150" lvl="2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600" dirty="0">
                <a:ea typeface="Cambria" panose="02040503050406030204" pitchFamily="18" charset="0"/>
              </a:rPr>
              <a:t>Ramping up at 30 A/s and down at 150 A/s successfully validated</a:t>
            </a:r>
          </a:p>
          <a:p>
            <a:pPr marL="800100" lvl="1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r>
              <a:rPr lang="en-US" sz="1800" dirty="0">
                <a:ea typeface="Cambria" panose="02040503050406030204" pitchFamily="18" charset="0"/>
              </a:rPr>
              <a:t>Nominal current was held for 5 hours</a:t>
            </a:r>
          </a:p>
          <a:p>
            <a:pPr marL="1200150" lvl="2" indent="-285750">
              <a:spcBef>
                <a:spcPts val="600"/>
              </a:spcBef>
              <a:buClr>
                <a:srgbClr val="FB963C"/>
              </a:buClr>
              <a:buSzPct val="125000"/>
              <a:buFont typeface="Wingdings" panose="05000000000000000000" pitchFamily="2" charset="2"/>
              <a:buChar char="§"/>
            </a:pPr>
            <a:endParaRPr lang="en-US" sz="1200" dirty="0">
              <a:ea typeface="Cambria" panose="020405030504060302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6C6300-F103-1CA3-A02A-54108D8A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353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39B383-97CB-FF2E-0A05-DCB27E13F6C6}"/>
              </a:ext>
            </a:extLst>
          </p:cNvPr>
          <p:cNvSpPr txBox="1">
            <a:spLocks/>
          </p:cNvSpPr>
          <p:nvPr/>
        </p:nvSpPr>
        <p:spPr>
          <a:xfrm>
            <a:off x="612000" y="1182624"/>
            <a:ext cx="7920000" cy="507264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MQXFA05 and MQXFA06 magnets of LQXFA/B02 have been trained at BNL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Font typeface="Wingdings" charset="2"/>
              <a:buNone/>
            </a:pPr>
            <a:endParaRPr lang="en-US" sz="2000" dirty="0"/>
          </a:p>
          <a:p>
            <a:endParaRPr lang="en-US" sz="1600" dirty="0"/>
          </a:p>
          <a:p>
            <a:r>
              <a:rPr lang="en-US" sz="2000" dirty="0"/>
              <a:t>Quench protection includes CLIQ </a:t>
            </a:r>
          </a:p>
          <a:p>
            <a:pPr marL="0" indent="0">
              <a:buNone/>
            </a:pPr>
            <a:r>
              <a:rPr lang="en-US" sz="2000" dirty="0"/>
              <a:t>     &amp; Strip heaters on the outer coil </a:t>
            </a:r>
          </a:p>
          <a:p>
            <a:endParaRPr lang="en-US" sz="1200" dirty="0"/>
          </a:p>
          <a:p>
            <a:r>
              <a:rPr lang="en-US" sz="2000" dirty="0"/>
              <a:t>No external EE (Dump delay 1s)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ADAE145-5C68-4079-C560-B4ABAC09E7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389" y="2296997"/>
            <a:ext cx="1864233" cy="153739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E759722-36CF-E820-04D5-104AFD994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Cambria" panose="02040503050406030204" pitchFamily="18" charset="0"/>
                <a:ea typeface="Cambria" panose="02040503050406030204" pitchFamily="18" charset="0"/>
              </a:rPr>
              <a:t>LQXFA/B02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659AAF2-20E0-AFAE-B10A-0551461F5D6B}"/>
              </a:ext>
            </a:extLst>
          </p:cNvPr>
          <p:cNvSpPr txBox="1"/>
          <p:nvPr/>
        </p:nvSpPr>
        <p:spPr>
          <a:xfrm>
            <a:off x="4857015" y="219782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119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B8B58857-1F2E-B1CC-6BC3-D66DAFFC8C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526" y="2296999"/>
            <a:ext cx="1864232" cy="1537394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571B752B-2B9A-856B-8B0D-58B8F56067E5}"/>
              </a:ext>
            </a:extLst>
          </p:cNvPr>
          <p:cNvSpPr txBox="1"/>
          <p:nvPr/>
        </p:nvSpPr>
        <p:spPr>
          <a:xfrm>
            <a:off x="7448615" y="220167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122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A359EEA-8315-27BB-C69F-EE69CF7CF21B}"/>
              </a:ext>
            </a:extLst>
          </p:cNvPr>
          <p:cNvSpPr txBox="1"/>
          <p:nvPr/>
        </p:nvSpPr>
        <p:spPr>
          <a:xfrm>
            <a:off x="3629842" y="2217407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207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DFB9174-5CED-C0B7-8857-FF09966161C0}"/>
              </a:ext>
            </a:extLst>
          </p:cNvPr>
          <p:cNvSpPr txBox="1"/>
          <p:nvPr/>
        </p:nvSpPr>
        <p:spPr>
          <a:xfrm>
            <a:off x="3629842" y="351651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78E094E7-4BD5-36AA-60EA-548539EC9568}"/>
              </a:ext>
            </a:extLst>
          </p:cNvPr>
          <p:cNvSpPr txBox="1"/>
          <p:nvPr/>
        </p:nvSpPr>
        <p:spPr>
          <a:xfrm>
            <a:off x="903219" y="3510652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209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20FA35C-94F2-5AE3-9BB9-E57B27359B7A}"/>
              </a:ext>
            </a:extLst>
          </p:cNvPr>
          <p:cNvSpPr txBox="1"/>
          <p:nvPr/>
        </p:nvSpPr>
        <p:spPr>
          <a:xfrm>
            <a:off x="903219" y="2222805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116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7243135-0E59-079E-EF35-0CF0345A0441}"/>
              </a:ext>
            </a:extLst>
          </p:cNvPr>
          <p:cNvSpPr txBox="1"/>
          <p:nvPr/>
        </p:nvSpPr>
        <p:spPr>
          <a:xfrm>
            <a:off x="7454588" y="3495106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123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18180D-E935-93C4-7AAF-E45E8D94DD57}"/>
              </a:ext>
            </a:extLst>
          </p:cNvPr>
          <p:cNvSpPr txBox="1"/>
          <p:nvPr/>
        </p:nvSpPr>
        <p:spPr>
          <a:xfrm>
            <a:off x="4857015" y="3516511"/>
            <a:ext cx="781160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350" b="1" dirty="0"/>
              <a:t>COIL 211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2A85EEF-4D2D-CA7A-42B4-33BE554A1AF5}"/>
              </a:ext>
            </a:extLst>
          </p:cNvPr>
          <p:cNvSpPr txBox="1"/>
          <p:nvPr/>
        </p:nvSpPr>
        <p:spPr>
          <a:xfrm>
            <a:off x="1696381" y="3957839"/>
            <a:ext cx="219766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MQXFA05 (MQXFA.A)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22C67FE-D692-5C05-4EA9-40159F1CE461}"/>
              </a:ext>
            </a:extLst>
          </p:cNvPr>
          <p:cNvSpPr txBox="1"/>
          <p:nvPr/>
        </p:nvSpPr>
        <p:spPr>
          <a:xfrm>
            <a:off x="5518854" y="3957840"/>
            <a:ext cx="2197660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/>
              <a:t>MQXFA06 (MQXFA.B)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7DA2AA1-434F-0DC9-61E7-285A4637E5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0838" y="4287021"/>
            <a:ext cx="3553578" cy="219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9398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A large machine in a factory&#10;&#10;Description automatically generated">
            <a:extLst>
              <a:ext uri="{FF2B5EF4-FFF2-40B4-BE49-F238E27FC236}">
                <a16:creationId xmlns:a16="http://schemas.microsoft.com/office/drawing/2014/main" id="{DF7E769A-17BB-4F5E-AAD8-6CE8B9ACBD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66803" y="1081339"/>
            <a:ext cx="6674338" cy="5005754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F21B343-0428-410C-8AA2-2108582CD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LQXFA/B02 at Fermilab’s horizontal test stand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8B2FE1-E453-0CB1-CC0B-A34ABBAB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3368220-3C95-2C82-E188-A449DC3E28D2}"/>
              </a:ext>
            </a:extLst>
          </p:cNvPr>
          <p:cNvSpPr txBox="1"/>
          <p:nvPr/>
        </p:nvSpPr>
        <p:spPr>
          <a:xfrm>
            <a:off x="3662867" y="2665699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MQXFA06 (B)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BE39859-3D48-F85A-7AFC-709F58C92AF8}"/>
              </a:ext>
            </a:extLst>
          </p:cNvPr>
          <p:cNvSpPr txBox="1"/>
          <p:nvPr/>
        </p:nvSpPr>
        <p:spPr>
          <a:xfrm>
            <a:off x="1451817" y="2689736"/>
            <a:ext cx="1621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MQXFA05 (A)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3834F6-1B95-7660-14EB-E67E351FAB02}"/>
              </a:ext>
            </a:extLst>
          </p:cNvPr>
          <p:cNvSpPr txBox="1"/>
          <p:nvPr/>
        </p:nvSpPr>
        <p:spPr>
          <a:xfrm>
            <a:off x="5490398" y="2321152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Lead End</a:t>
            </a:r>
          </a:p>
        </p:txBody>
      </p:sp>
    </p:spTree>
    <p:extLst>
      <p:ext uri="{BB962C8B-B14F-4D97-AF65-F5344CB8AC3E}">
        <p14:creationId xmlns:p14="http://schemas.microsoft.com/office/powerpoint/2010/main" val="27968023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7D530-5F2C-5BC5-DF53-1877BF7968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Electrical Checkouts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5DF3A-623B-7217-46AB-A543ED7B8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29748"/>
            <a:ext cx="7998600" cy="490696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All V-taps, temperature sensors and protection heaters functional</a:t>
            </a:r>
          </a:p>
          <a:p>
            <a:pPr marL="0" indent="0">
              <a:buNone/>
            </a:pPr>
            <a:endParaRPr lang="en-US" sz="1800" dirty="0"/>
          </a:p>
          <a:p>
            <a:r>
              <a:rPr lang="en-US" sz="2000" dirty="0"/>
              <a:t>Successfully passed room temperature insulation (</a:t>
            </a:r>
            <a:r>
              <a:rPr lang="en-US" sz="2000" dirty="0" err="1"/>
              <a:t>Hipot</a:t>
            </a:r>
            <a:r>
              <a:rPr lang="en-US" sz="2000" dirty="0"/>
              <a:t>) tests </a:t>
            </a:r>
          </a:p>
          <a:p>
            <a:pPr lvl="1"/>
            <a:r>
              <a:rPr lang="en-US" sz="1800" dirty="0"/>
              <a:t>Lead-to-ground at 2.5 kV, Top plate w/o magnets</a:t>
            </a:r>
          </a:p>
          <a:p>
            <a:pPr lvl="1"/>
            <a:r>
              <a:rPr lang="en-US" sz="1800" dirty="0"/>
              <a:t>Coil-to-ground (heaters grounded) at 368 V</a:t>
            </a:r>
          </a:p>
          <a:p>
            <a:pPr lvl="1"/>
            <a:r>
              <a:rPr lang="en-US" sz="1800" dirty="0"/>
              <a:t>Quench heater-to-coil (coil grounded) at 460 V</a:t>
            </a:r>
          </a:p>
          <a:p>
            <a:pPr lvl="1"/>
            <a:endParaRPr lang="en-US" sz="1800" dirty="0"/>
          </a:p>
          <a:p>
            <a:r>
              <a:rPr lang="en-US" sz="2000" dirty="0"/>
              <a:t>Successfully passed cold insulation tests performed at 1.9 K</a:t>
            </a:r>
            <a:endParaRPr lang="en-US" sz="2000" dirty="0">
              <a:solidFill>
                <a:srgbClr val="4E18E8"/>
              </a:solidFill>
            </a:endParaRPr>
          </a:p>
          <a:p>
            <a:pPr lvl="1"/>
            <a:r>
              <a:rPr lang="en-US" sz="1800" dirty="0"/>
              <a:t>Coil-to-ground (heaters grounded) at 1840 V</a:t>
            </a:r>
          </a:p>
          <a:p>
            <a:pPr lvl="1"/>
            <a:r>
              <a:rPr lang="en-US" sz="1800" dirty="0"/>
              <a:t>Quench heater-to-coil (coil grounded) at 2300 V</a:t>
            </a:r>
          </a:p>
          <a:p>
            <a:pPr lvl="1"/>
            <a:endParaRPr lang="en-US" sz="1800" dirty="0"/>
          </a:p>
          <a:p>
            <a:r>
              <a:rPr lang="en-US" sz="2000" dirty="0"/>
              <a:t>Successfully passed cold insulation tests at gaseous helium conditions (100 K)</a:t>
            </a:r>
            <a:endParaRPr lang="en-US" sz="2000" dirty="0">
              <a:solidFill>
                <a:srgbClr val="4E18E8"/>
              </a:solidFill>
            </a:endParaRPr>
          </a:p>
          <a:p>
            <a:pPr lvl="1"/>
            <a:r>
              <a:rPr lang="en-US" sz="1800" dirty="0"/>
              <a:t>Coil-to-ground (heaters grounded) at 425 V</a:t>
            </a:r>
          </a:p>
          <a:p>
            <a:pPr lvl="1"/>
            <a:r>
              <a:rPr lang="en-US" sz="1800" dirty="0"/>
              <a:t>Coil and Quench heaters-to-ground at 425 V</a:t>
            </a:r>
          </a:p>
          <a:p>
            <a:endParaRPr lang="en-US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AEFC31-58D3-8DB9-9F9B-27106FC74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42766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LQXFA/B02 controlled cooldown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003814"/>
            <a:ext cx="8074800" cy="4466554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Fermilab RTDs are used for monitoring temperature gradient in each magnet</a:t>
            </a: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1F79C3-202F-CF37-0C14-128596E6D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4661" y="1866759"/>
            <a:ext cx="6347865" cy="38393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3BFCAC04-3792-B3BA-1785-C6AF7E122499}"/>
              </a:ext>
            </a:extLst>
          </p:cNvPr>
          <p:cNvSpPr/>
          <p:nvPr/>
        </p:nvSpPr>
        <p:spPr>
          <a:xfrm>
            <a:off x="4678593" y="3054105"/>
            <a:ext cx="151439" cy="365971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89ACCFDB-6FAB-7AA4-D9FD-8A472E6E5802}"/>
              </a:ext>
            </a:extLst>
          </p:cNvPr>
          <p:cNvSpPr/>
          <p:nvPr/>
        </p:nvSpPr>
        <p:spPr>
          <a:xfrm>
            <a:off x="1981200" y="4525569"/>
            <a:ext cx="151439" cy="365971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4926F854-BAFE-82FD-AC42-96CEA20A9BC5}"/>
              </a:ext>
            </a:extLst>
          </p:cNvPr>
          <p:cNvSpPr/>
          <p:nvPr/>
        </p:nvSpPr>
        <p:spPr>
          <a:xfrm rot="10800000">
            <a:off x="5096390" y="3570928"/>
            <a:ext cx="151439" cy="365971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F81E90DC-754C-5F4C-4891-EFAB1C586755}"/>
              </a:ext>
            </a:extLst>
          </p:cNvPr>
          <p:cNvSpPr/>
          <p:nvPr/>
        </p:nvSpPr>
        <p:spPr>
          <a:xfrm rot="10800000">
            <a:off x="7191730" y="2345629"/>
            <a:ext cx="151439" cy="365971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8A56020-5D17-96FA-F98C-E231A606357A}"/>
              </a:ext>
            </a:extLst>
          </p:cNvPr>
          <p:cNvSpPr txBox="1"/>
          <p:nvPr/>
        </p:nvSpPr>
        <p:spPr>
          <a:xfrm>
            <a:off x="6632058" y="2721655"/>
            <a:ext cx="12707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4E18E8"/>
                </a:solidFill>
                <a:highlight>
                  <a:srgbClr val="FFFF00"/>
                </a:highlight>
              </a:rPr>
              <a:t>Magnet B 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9184DCF-DE11-B9B9-75CE-6444C1E077D7}"/>
              </a:ext>
            </a:extLst>
          </p:cNvPr>
          <p:cNvSpPr txBox="1"/>
          <p:nvPr/>
        </p:nvSpPr>
        <p:spPr>
          <a:xfrm>
            <a:off x="5005822" y="3936899"/>
            <a:ext cx="12707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4E18E8"/>
                </a:solidFill>
                <a:highlight>
                  <a:srgbClr val="FFFF00"/>
                </a:highlight>
              </a:rPr>
              <a:t>Magnet B 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0130A5-2D0C-CBF4-111A-0F18209BE020}"/>
              </a:ext>
            </a:extLst>
          </p:cNvPr>
          <p:cNvSpPr txBox="1"/>
          <p:nvPr/>
        </p:nvSpPr>
        <p:spPr>
          <a:xfrm>
            <a:off x="3735041" y="2756335"/>
            <a:ext cx="12707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4E18E8"/>
                </a:solidFill>
                <a:highlight>
                  <a:srgbClr val="FFFF00"/>
                </a:highlight>
              </a:rPr>
              <a:t>Magnet A LE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0B8AA3-DC21-F822-A452-8FBDBBC31992}"/>
              </a:ext>
            </a:extLst>
          </p:cNvPr>
          <p:cNvSpPr txBox="1"/>
          <p:nvPr/>
        </p:nvSpPr>
        <p:spPr>
          <a:xfrm>
            <a:off x="1504661" y="4217792"/>
            <a:ext cx="127078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4E18E8"/>
                </a:solidFill>
                <a:highlight>
                  <a:srgbClr val="FFFF00"/>
                </a:highlight>
              </a:rPr>
              <a:t>Magnet A RE</a:t>
            </a:r>
          </a:p>
        </p:txBody>
      </p:sp>
    </p:spTree>
    <p:extLst>
      <p:ext uri="{BB962C8B-B14F-4D97-AF65-F5344CB8AC3E}">
        <p14:creationId xmlns:p14="http://schemas.microsoft.com/office/powerpoint/2010/main" val="10926815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DC84A0C9-E746-6E5F-0B7E-6B379581B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194" y="2266951"/>
            <a:ext cx="6772957" cy="39074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LQXFA/B02 controlled cooldown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003814"/>
            <a:ext cx="8074800" cy="4466554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14 days of controlled cooldown (compare to 19 days in LQXFA/B01)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50 K requirement between the ends in each magnet</a:t>
            </a:r>
          </a:p>
          <a:p>
            <a:pPr marL="685800" lvl="1">
              <a:buClr>
                <a:srgbClr val="FB963C"/>
              </a:buClr>
              <a:defRPr/>
            </a:pPr>
            <a:r>
              <a:rPr lang="en-US" sz="1800" dirty="0"/>
              <a:t>Two days of downtime due to cybersecurity issues </a:t>
            </a: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14A51E-CFDF-8E24-86F8-314E81439EA2}"/>
              </a:ext>
            </a:extLst>
          </p:cNvPr>
          <p:cNvSpPr txBox="1"/>
          <p:nvPr/>
        </p:nvSpPr>
        <p:spPr>
          <a:xfrm>
            <a:off x="4561943" y="4053550"/>
            <a:ext cx="201462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ighlight>
                  <a:srgbClr val="FFFF00"/>
                </a:highlight>
              </a:rPr>
              <a:t>Two days of downtime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1EA83E67-6CC7-9EF1-F658-6031A4765FB0}"/>
              </a:ext>
            </a:extLst>
          </p:cNvPr>
          <p:cNvSpPr/>
          <p:nvPr/>
        </p:nvSpPr>
        <p:spPr>
          <a:xfrm>
            <a:off x="5354572" y="4361327"/>
            <a:ext cx="143124" cy="351894"/>
          </a:xfrm>
          <a:prstGeom prst="down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193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CE00D-5BD8-4CCB-9C02-1AE8F5B3E7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0000"/>
            <a:ext cx="8074800" cy="720000"/>
          </a:xfrm>
        </p:spPr>
        <p:txBody>
          <a:bodyPr/>
          <a:lstStyle/>
          <a:p>
            <a:r>
              <a:rPr lang="en-US" sz="2400" dirty="0"/>
              <a:t>LQXFA/B02 Controlled cooldown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9D6479-518E-4A94-B359-408B5584FB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0635" y="1133060"/>
            <a:ext cx="8074800" cy="5007265"/>
          </a:xfrm>
        </p:spPr>
        <p:txBody>
          <a:bodyPr>
            <a:normAutofit/>
          </a:bodyPr>
          <a:lstStyle/>
          <a:p>
            <a:pPr marL="285750">
              <a:buClr>
                <a:srgbClr val="FB963C"/>
              </a:buClr>
              <a:defRPr/>
            </a:pPr>
            <a:r>
              <a:rPr lang="en-US" sz="2000" dirty="0"/>
              <a:t>Better temperature control with temperature sensors installed on both ends of each magnet in LQXFA/B02 </a:t>
            </a:r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285750">
              <a:buClr>
                <a:srgbClr val="FB963C"/>
              </a:buClr>
              <a:defRPr/>
            </a:pPr>
            <a:endParaRPr lang="en-US" sz="2000" dirty="0"/>
          </a:p>
          <a:p>
            <a:pPr marL="400050" lvl="1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1600" dirty="0"/>
          </a:p>
          <a:p>
            <a:pPr marL="0" indent="0">
              <a:buClr>
                <a:srgbClr val="FB963C"/>
              </a:buClr>
              <a:buNone/>
              <a:defRPr/>
            </a:pP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2C7AC0-B00F-4D4F-81C4-AE1DBD14B1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BD03BA-0D1E-37F0-5FB4-7657871D77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127" y="1922494"/>
            <a:ext cx="7424946" cy="3882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530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56BD4F1-09F7-57E0-166E-CAD425751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464" y="2846435"/>
            <a:ext cx="4222436" cy="269904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69DB8D-0295-4AA5-BFBD-8889D6EEF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Thermal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EF2263-941C-6FFD-1E85-B838C1200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263663"/>
          </a:xfrm>
        </p:spPr>
        <p:txBody>
          <a:bodyPr>
            <a:normAutofit/>
          </a:bodyPr>
          <a:lstStyle/>
          <a:p>
            <a:r>
              <a:rPr lang="en-US" sz="2000" dirty="0"/>
              <a:t>Controlled warmup and cooldown from Aug. 21 to Sep. 10</a:t>
            </a:r>
          </a:p>
          <a:p>
            <a:pPr lvl="1"/>
            <a:r>
              <a:rPr lang="en-US" sz="1800" dirty="0"/>
              <a:t>Total of 20 days</a:t>
            </a:r>
          </a:p>
          <a:p>
            <a:pPr marL="457200" lvl="1" indent="0">
              <a:buNone/>
            </a:pPr>
            <a:endParaRPr lang="en-US" sz="1800" dirty="0"/>
          </a:p>
          <a:p>
            <a:endParaRPr lang="en-US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3EC752-43BD-9903-6B71-9E95A116E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7F16C3-9643-7775-3112-CD6124F26D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764" y="2846436"/>
            <a:ext cx="3881574" cy="269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94447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46711</TotalTime>
  <Words>662</Words>
  <Application>Microsoft Office PowerPoint</Application>
  <PresentationFormat>On-screen Show (4:3)</PresentationFormat>
  <Paragraphs>149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Cambria</vt:lpstr>
      <vt:lpstr>Wingdings</vt:lpstr>
      <vt:lpstr>Thème Office</vt:lpstr>
      <vt:lpstr>Horizontal Test Results of LQXFA/B02</vt:lpstr>
      <vt:lpstr>LQXFA/B02 Test Summary</vt:lpstr>
      <vt:lpstr>LQXFA/B02</vt:lpstr>
      <vt:lpstr>LQXFA/B02 at Fermilab’s horizontal test stand</vt:lpstr>
      <vt:lpstr>Electrical Checkouts</vt:lpstr>
      <vt:lpstr>LQXFA/B02 controlled cooldown</vt:lpstr>
      <vt:lpstr>LQXFA/B02 controlled cooldown</vt:lpstr>
      <vt:lpstr>LQXFA/B02 Controlled cooldown (2)</vt:lpstr>
      <vt:lpstr>Thermal Cycle</vt:lpstr>
      <vt:lpstr>Final warm-up</vt:lpstr>
      <vt:lpstr>LQXFA/B02 Quench Performance</vt:lpstr>
      <vt:lpstr>LQXFA/B02 Test Summary</vt:lpstr>
      <vt:lpstr>Quench in TC1 </vt:lpstr>
      <vt:lpstr>Trips at the nominal current</vt:lpstr>
      <vt:lpstr>Splice measurements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Guram Chlachidze</cp:lastModifiedBy>
  <cp:revision>1293</cp:revision>
  <cp:lastPrinted>2022-07-27T16:38:01Z</cp:lastPrinted>
  <dcterms:created xsi:type="dcterms:W3CDTF">2016-03-23T12:58:39Z</dcterms:created>
  <dcterms:modified xsi:type="dcterms:W3CDTF">2024-11-07T22:11:25Z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