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1860" r:id="rId3"/>
    <p:sldId id="1874" r:id="rId4"/>
    <p:sldId id="1871" r:id="rId5"/>
    <p:sldId id="1872" r:id="rId6"/>
    <p:sldId id="1880" r:id="rId7"/>
    <p:sldId id="1875" r:id="rId8"/>
    <p:sldId id="1881" r:id="rId9"/>
    <p:sldId id="1876" r:id="rId10"/>
    <p:sldId id="1879" r:id="rId11"/>
    <p:sldId id="1873" r:id="rId12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64BCD9"/>
    <a:srgbClr val="BCE292"/>
    <a:srgbClr val="4472C4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92642" autoAdjust="0"/>
  </p:normalViewPr>
  <p:slideViewPr>
    <p:cSldViewPr snapToObjects="1" showGuides="1">
      <p:cViewPr varScale="1">
        <p:scale>
          <a:sx n="151" d="100"/>
          <a:sy n="151" d="100"/>
        </p:scale>
        <p:origin x="624" y="1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9" tIns="46964" rIns="93929" bIns="4696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3929" tIns="46964" rIns="93929" bIns="4696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311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701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396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89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136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81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28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130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14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237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61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MS Cables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MS Cables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MS Cables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515070" TargetMode="External"/><Relationship Id="rId7" Type="http://schemas.openxmlformats.org/officeDocument/2006/relationships/hyperlink" Target="https://edms.cern.ch/document/288386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69128" TargetMode="External"/><Relationship Id="rId5" Type="http://schemas.openxmlformats.org/officeDocument/2006/relationships/hyperlink" Target="https://edms.cern.ch/document/2937955" TargetMode="External"/><Relationship Id="rId4" Type="http://schemas.openxmlformats.org/officeDocument/2006/relationships/hyperlink" Target="https://edms.cern.ch/document/290575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4426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edms.cern.ch/document/235017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6405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fnal.gov/event/61394/" TargetMode="External"/><Relationship Id="rId5" Type="http://schemas.openxmlformats.org/officeDocument/2006/relationships/hyperlink" Target="https://edms.cern.ch/document/3126433" TargetMode="External"/><Relationship Id="rId4" Type="http://schemas.openxmlformats.org/officeDocument/2006/relationships/hyperlink" Target="https://edms.cern.ch/document/312644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2461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15351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55317" y="1797814"/>
            <a:ext cx="7200000" cy="135000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LQXFA/B02 Documentation</a:t>
            </a:r>
          </a:p>
        </p:txBody>
      </p:sp>
      <p:sp>
        <p:nvSpPr>
          <p:cNvPr id="9" name="Sous-titre 18">
            <a:extLst>
              <a:ext uri="{FF2B5EF4-FFF2-40B4-BE49-F238E27FC236}">
                <a16:creationId xmlns:a16="http://schemas.microsoft.com/office/drawing/2014/main" id="{F9AE5121-5654-411D-B2FD-D35EB62C4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196" y="3414613"/>
            <a:ext cx="7672808" cy="742950"/>
          </a:xfrm>
        </p:spPr>
        <p:txBody>
          <a:bodyPr>
            <a:normAutofit/>
          </a:bodyPr>
          <a:lstStyle/>
          <a:p>
            <a:r>
              <a:rPr lang="en-GB" b="1" dirty="0"/>
              <a:t>Jamie Blowers (AUP), Hector Garcia Gavela (CERN</a:t>
            </a:r>
            <a:r>
              <a:rPr lang="en-GB" b="1"/>
              <a:t>), </a:t>
            </a:r>
          </a:p>
          <a:p>
            <a:r>
              <a:rPr lang="en-GB" b="1"/>
              <a:t>Gorana Prica (CERN) </a:t>
            </a:r>
            <a:endParaRPr lang="en-GB" dirty="0"/>
          </a:p>
        </p:txBody>
      </p:sp>
      <p:sp>
        <p:nvSpPr>
          <p:cNvPr id="10" name="Espace réservé du texte 19">
            <a:extLst>
              <a:ext uri="{FF2B5EF4-FFF2-40B4-BE49-F238E27FC236}">
                <a16:creationId xmlns:a16="http://schemas.microsoft.com/office/drawing/2014/main" id="{2DFFB70B-AB1F-4264-96C8-979DB1C5C0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5317" y="4371950"/>
            <a:ext cx="6480000" cy="261938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01.11.2024 – AUP-CERN Meeting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B6C073C-DA82-939A-9F3C-3F1ECEF95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692" y="1851670"/>
            <a:ext cx="6964616" cy="1225800"/>
          </a:xfrm>
        </p:spPr>
        <p:txBody>
          <a:bodyPr/>
          <a:lstStyle/>
          <a:p>
            <a:r>
              <a:rPr lang="en-GB" dirty="0"/>
              <a:t>Looking forward to receiving CA02 at CERN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957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Main Nonconformities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2121-EFF5-AED2-21A3-2A6EA7F17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684" y="518712"/>
            <a:ext cx="8207697" cy="4483004"/>
          </a:xfrm>
        </p:spPr>
        <p:txBody>
          <a:bodyPr>
            <a:normAutofit fontScale="85000" lnSpcReduction="20000"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Total of ~150 AUP-internal Discrepancy/Nonconformance reports issued (integrated for cables, coils, magnets, cold mass and cryo-assembly CA02); most were minor and handled within AUP (level 1 or 2)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Only 1 critical Nonconformity related to this Cryo-assembly.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 marL="742950" marR="0" lvl="1" indent="-285750" algn="just" fontAlgn="ctr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2515070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"nodal" distance between two magnets out of spec; NCR accepted and </a:t>
            </a:r>
            <a:r>
              <a:rPr lang="en-US" sz="1800" b="1" dirty="0">
                <a:solidFill>
                  <a:srgbClr val="00CC66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closed with warnings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Decision to wait for the results of CM02 before changing the acceptance criteria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 fontAlgn="ctr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EDMS 2905753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leak check of CM in the CA was not able to achieve necessary background to verify spec; NCR has been accepted by WP3 and CERN TE-VSC – Waiting for final approval from TE DH and HL PL (already given offline), will be </a:t>
            </a:r>
            <a:r>
              <a:rPr lang="en-US" sz="1800" b="1" dirty="0">
                <a:solidFill>
                  <a:srgbClr val="00CC66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closed with warnings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Results of the Leak Test to be done at CERN after phase II </a:t>
            </a:r>
            <a:r>
              <a:rPr lang="en-US" sz="1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shall be</a:t>
            </a:r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added to this NCR. Leak Test procedure to be shared with CERN/TE-VSC before the next test and results to be immediately share with CERN/TE-VSC for validation. OK for installation in the IT String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 fontAlgn="ctr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EDMS 2937955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VT EE152 is open; NCR under review. 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Suggestion from TE-MPE to disconnect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VT EE152 completely at the IFS, and use VT EE151 instead (bridge at IFS).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To be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closed with warning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this remark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also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adding preventive actions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 fontAlgn="ctr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EDMS 2769128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2883868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two QH failures; NCR under review –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OK for installation in the IT String. The NC shall be repaired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via a disassembly of the cold mass and (if needed) a magnet replacement prior to installing the machine (or to be considered as spare)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55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9E65EA-403A-30FF-71D9-6F86F3257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014"/>
            <a:ext cx="3240000" cy="36219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373850-6E1F-2381-51F1-1035F7751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801" y="1091679"/>
            <a:ext cx="5400000" cy="25771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591" y="-4402"/>
            <a:ext cx="8568952" cy="540000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Cryoassembly built by AUP (LQXFA/B02)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BCF0AA-2395-6875-C21D-1508621F1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715F73-B8F6-2777-4760-40C42BA8524D}"/>
              </a:ext>
            </a:extLst>
          </p:cNvPr>
          <p:cNvSpPr txBox="1"/>
          <p:nvPr/>
        </p:nvSpPr>
        <p:spPr>
          <a:xfrm>
            <a:off x="3640390" y="604987"/>
            <a:ext cx="26335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accent5"/>
                </a:solidFill>
              </a:rPr>
              <a:t>Cold Mass LMQXFA02 / CM02 (HCLMQXFA002-FL000002)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C382F0-F65A-B28A-D463-4AE253A57EBD}"/>
              </a:ext>
            </a:extLst>
          </p:cNvPr>
          <p:cNvSpPr txBox="1"/>
          <p:nvPr/>
        </p:nvSpPr>
        <p:spPr>
          <a:xfrm>
            <a:off x="3648768" y="739157"/>
            <a:ext cx="20760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accent5"/>
                </a:solidFill>
              </a:rPr>
              <a:t>Magnet MQXFA05 (HCMQXFA001-LB000003)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197FD-9752-316B-C36D-FD7283C859C5}"/>
              </a:ext>
            </a:extLst>
          </p:cNvPr>
          <p:cNvSpPr txBox="1"/>
          <p:nvPr/>
        </p:nvSpPr>
        <p:spPr>
          <a:xfrm>
            <a:off x="3648768" y="850872"/>
            <a:ext cx="20760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chemeClr val="accent5"/>
                </a:solidFill>
              </a:rPr>
              <a:t>Magnet MQXFA06 (HCMQXFA001-LB000004)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570BD0-3C7D-4698-831B-4C4C788E4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6892" y="1199571"/>
            <a:ext cx="1800000" cy="1169314"/>
          </a:xfrm>
          <a:prstGeom prst="rect">
            <a:avLst/>
          </a:prstGeom>
        </p:spPr>
      </p:pic>
      <p:pic>
        <p:nvPicPr>
          <p:cNvPr id="10" name="Picture 9" descr="A collage of several images of a factory&#10;&#10;Description automatically generated">
            <a:extLst>
              <a:ext uri="{FF2B5EF4-FFF2-40B4-BE49-F238E27FC236}">
                <a16:creationId xmlns:a16="http://schemas.microsoft.com/office/drawing/2014/main" id="{B34F538B-1BC6-D3D0-7FB7-B718FBE78C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919" t="18801" r="52276" b="47105"/>
          <a:stretch/>
        </p:blipFill>
        <p:spPr>
          <a:xfrm>
            <a:off x="6561693" y="3468341"/>
            <a:ext cx="2160000" cy="14471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155ABA-8DBF-F849-C5B6-E08614FEB7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6892" y="3362789"/>
            <a:ext cx="2520000" cy="163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8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591" y="-4402"/>
            <a:ext cx="8568952" cy="540000"/>
          </a:xfrm>
        </p:spPr>
        <p:txBody>
          <a:bodyPr/>
          <a:lstStyle/>
          <a:p>
            <a:r>
              <a:rPr lang="en-GB" dirty="0"/>
              <a:t>Magnets – MQXFA05 and MQXFA06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BCF0AA-2395-6875-C21D-1508621F1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9F1565-A167-A0CB-FFD6-333111060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752" y="3017013"/>
            <a:ext cx="8568952" cy="1706021"/>
          </a:xfrm>
        </p:spPr>
        <p:txBody>
          <a:bodyPr>
            <a:normAutofit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Documentation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related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to 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MQXFA05 and MQXF06 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(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including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cables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and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coils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)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complete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and released</a:t>
            </a: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(1st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step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of the workflow), the data of the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assessed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validated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prior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the magnet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(Hold Point by CERN): 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2444265 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Coil Selection Review MQXFA06) and </a:t>
            </a:r>
            <a:r>
              <a:rPr lang="en-GB" sz="1800" b="1" dirty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EDMS 2350172 </a:t>
            </a:r>
            <a:r>
              <a:rPr lang="en-GB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(Coil Selection Review MQXFA05)</a:t>
            </a:r>
            <a:endParaRPr lang="fr-CH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fr-CH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fr-CH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0B49B1-206D-C150-6F1B-085CF2DAD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7570" y="483133"/>
            <a:ext cx="2880000" cy="25476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987C77-4E00-506B-916A-0DB64E97E9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497743"/>
            <a:ext cx="2952328" cy="251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821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Cold mass – LMQXFA02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B4A9022-2C22-1ACF-9F00-70DB7C742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372" y="851691"/>
            <a:ext cx="4996428" cy="34401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Documentation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related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to </a:t>
            </a:r>
            <a:r>
              <a:rPr lang="fr-CH" sz="1800" b="1" dirty="0">
                <a:ea typeface="Times New Roman" panose="02020603050405020304" pitchFamily="18" charset="0"/>
              </a:rPr>
              <a:t>CM02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is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</a:rPr>
              <a:t>complete</a:t>
            </a:r>
            <a:r>
              <a:rPr lang="fr-CH" sz="1800" b="1" dirty="0">
                <a:ea typeface="Times New Roman" panose="02020603050405020304" pitchFamily="18" charset="0"/>
              </a:rPr>
              <a:t> </a:t>
            </a:r>
            <a:r>
              <a:rPr lang="fr-CH" sz="1800" dirty="0">
                <a:ea typeface="Times New Roman" panose="02020603050405020304" pitchFamily="18" charset="0"/>
              </a:rPr>
              <a:t>and </a:t>
            </a:r>
            <a:r>
              <a:rPr lang="fr-CH" sz="1800" dirty="0" err="1">
                <a:ea typeface="Times New Roman" panose="02020603050405020304" pitchFamily="18" charset="0"/>
              </a:rPr>
              <a:t>mostly</a:t>
            </a:r>
            <a:r>
              <a:rPr lang="fr-CH" sz="1800" dirty="0">
                <a:ea typeface="Times New Roman" panose="02020603050405020304" pitchFamily="18" charset="0"/>
              </a:rPr>
              <a:t> released with a few exceptions: </a:t>
            </a:r>
          </a:p>
          <a:p>
            <a:pPr lvl="1" indent="-342900" algn="just" fontAlgn="ctr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ea typeface="Times New Roman" panose="02020603050405020304" pitchFamily="18" charset="0"/>
              </a:rPr>
              <a:t>Position magnets onto CM alignment </a:t>
            </a:r>
            <a:r>
              <a:rPr lang="en-GB" sz="1400" dirty="0" err="1">
                <a:effectLst/>
                <a:ea typeface="Times New Roman" panose="02020603050405020304" pitchFamily="18" charset="0"/>
              </a:rPr>
              <a:t>tooling,complete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 survey and warm magnetic </a:t>
            </a:r>
            <a:r>
              <a:rPr lang="en-GB" sz="1400" dirty="0" err="1">
                <a:effectLst/>
                <a:ea typeface="Times New Roman" panose="02020603050405020304" pitchFamily="18" charset="0"/>
              </a:rPr>
              <a:t>mea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 - HCLMQXFA001-FL000002 – </a:t>
            </a:r>
            <a:r>
              <a:rPr lang="en-GB" sz="1400" dirty="0">
                <a:effectLst/>
                <a:ea typeface="Times New Roman" panose="02020603050405020304" pitchFamily="18" charset="0"/>
                <a:hlinkClick r:id="rId3"/>
              </a:rPr>
              <a:t>EDMS 3126405 </a:t>
            </a:r>
            <a:endParaRPr lang="en-GB" sz="1400" dirty="0">
              <a:effectLst/>
              <a:ea typeface="Times New Roman" panose="02020603050405020304" pitchFamily="18" charset="0"/>
            </a:endParaRPr>
          </a:p>
          <a:p>
            <a:pPr lvl="1" indent="-342900" algn="just" fontAlgn="ctr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ea typeface="Times New Roman" panose="02020603050405020304" pitchFamily="18" charset="0"/>
              </a:rPr>
              <a:t>Alignment report after End Cover Installation – </a:t>
            </a:r>
            <a:r>
              <a:rPr lang="en-GB" sz="1400" dirty="0">
                <a:effectLst/>
                <a:ea typeface="Times New Roman" panose="02020603050405020304" pitchFamily="18" charset="0"/>
                <a:hlinkClick r:id="rId4"/>
              </a:rPr>
              <a:t>EDMS 3126445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 </a:t>
            </a:r>
          </a:p>
          <a:p>
            <a:pPr lvl="1" indent="-342900" algn="just" fontAlgn="ctr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400" dirty="0">
                <a:effectLst/>
                <a:ea typeface="Times New Roman" panose="02020603050405020304" pitchFamily="18" charset="0"/>
              </a:rPr>
              <a:t>Final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Assembly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Alignment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– </a:t>
            </a:r>
            <a:r>
              <a:rPr lang="fr-CH" sz="1400" dirty="0">
                <a:effectLst/>
                <a:ea typeface="Times New Roman" panose="02020603050405020304" pitchFamily="18" charset="0"/>
                <a:hlinkClick r:id="rId5"/>
              </a:rPr>
              <a:t>EDMS 3126433 </a:t>
            </a:r>
            <a:endParaRPr lang="fr-CH" sz="1400" dirty="0">
              <a:effectLst/>
              <a:ea typeface="Times New Roman" panose="02020603050405020304" pitchFamily="18" charset="0"/>
            </a:endParaRPr>
          </a:p>
          <a:p>
            <a:pPr marL="400050" lvl="1" indent="0" algn="just" fontAlgn="ctr"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fr-CH" sz="1400" dirty="0" err="1">
                <a:ea typeface="Times New Roman" panose="02020603050405020304" pitchFamily="18" charset="0"/>
              </a:rPr>
              <a:t>Alignment</a:t>
            </a:r>
            <a:r>
              <a:rPr lang="fr-CH" sz="1400" dirty="0">
                <a:ea typeface="Times New Roman" panose="02020603050405020304" pitchFamily="18" charset="0"/>
              </a:rPr>
              <a:t> data &amp; reports have been </a:t>
            </a:r>
            <a:r>
              <a:rPr lang="fr-CH" sz="1400" dirty="0" err="1">
                <a:ea typeface="Times New Roman" panose="02020603050405020304" pitchFamily="18" charset="0"/>
              </a:rPr>
              <a:t>discussed</a:t>
            </a:r>
            <a:r>
              <a:rPr lang="fr-CH" sz="1400" dirty="0">
                <a:ea typeface="Times New Roman" panose="02020603050405020304" pitchFamily="18" charset="0"/>
              </a:rPr>
              <a:t> by </a:t>
            </a:r>
            <a:r>
              <a:rPr lang="fr-CH" sz="1400" dirty="0" err="1">
                <a:ea typeface="Times New Roman" panose="02020603050405020304" pitchFamily="18" charset="0"/>
              </a:rPr>
              <a:t>both</a:t>
            </a:r>
            <a:r>
              <a:rPr lang="fr-CH" sz="1400" dirty="0">
                <a:ea typeface="Times New Roman" panose="02020603050405020304" pitchFamily="18" charset="0"/>
              </a:rPr>
              <a:t> teams. </a:t>
            </a:r>
            <a:r>
              <a:rPr lang="fr-CH" sz="1400" dirty="0" err="1">
                <a:ea typeface="Times New Roman" panose="02020603050405020304" pitchFamily="18" charset="0"/>
              </a:rPr>
              <a:t>They</a:t>
            </a:r>
            <a:r>
              <a:rPr lang="fr-CH" sz="1400" dirty="0">
                <a:ea typeface="Times New Roman" panose="02020603050405020304" pitchFamily="18" charset="0"/>
              </a:rPr>
              <a:t> are </a:t>
            </a:r>
            <a:r>
              <a:rPr lang="fr-CH" sz="1400" dirty="0" err="1">
                <a:ea typeface="Times New Roman" panose="02020603050405020304" pitchFamily="18" charset="0"/>
              </a:rPr>
              <a:t>under</a:t>
            </a:r>
            <a:r>
              <a:rPr lang="fr-CH" sz="1400" dirty="0">
                <a:ea typeface="Times New Roman" panose="02020603050405020304" pitchFamily="18" charset="0"/>
              </a:rPr>
              <a:t> final check by CERN </a:t>
            </a:r>
            <a:r>
              <a:rPr lang="fr-CH" sz="1400" dirty="0" err="1">
                <a:ea typeface="Times New Roman" panose="02020603050405020304" pitchFamily="18" charset="0"/>
              </a:rPr>
              <a:t>colleagues</a:t>
            </a:r>
            <a:r>
              <a:rPr lang="fr-CH" sz="1400" dirty="0">
                <a:ea typeface="Times New Roman" panose="02020603050405020304" pitchFamily="18" charset="0"/>
              </a:rPr>
              <a:t>.</a:t>
            </a:r>
            <a:endParaRPr lang="fr-CH" sz="1400" dirty="0">
              <a:effectLst/>
              <a:ea typeface="Times New Roman" panose="02020603050405020304" pitchFamily="18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requested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agreed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CA01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review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Oct’23,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of the cold mass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data has been </a:t>
            </a:r>
            <a:r>
              <a:rPr lang="fr-CH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provided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prior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  <a:r>
              <a:rPr lang="fr-CH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horizontal test (</a:t>
            </a:r>
            <a:r>
              <a:rPr lang="fr-CH" sz="18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fr-CH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6DC18E-1021-9A4E-D48D-2C19AC717F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24" y="910282"/>
            <a:ext cx="3960000" cy="33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67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Cryo-assembly Standard Section – LQXFA02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35C7EC-0258-AF8D-B380-E3B7C93C5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268" y="654728"/>
            <a:ext cx="4320000" cy="3834042"/>
          </a:xfrm>
        </p:spPr>
        <p:txBody>
          <a:bodyPr>
            <a:normAutofit fontScale="92500" lnSpcReduction="10000"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b="1" dirty="0">
                <a:effectLst/>
                <a:ea typeface="Times New Roman" panose="02020603050405020304" pitchFamily="18" charset="0"/>
              </a:rPr>
              <a:t>Documentation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related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to </a:t>
            </a:r>
            <a:r>
              <a:rPr lang="fr-CH" sz="1800" dirty="0">
                <a:ea typeface="Times New Roman" panose="02020603050405020304" pitchFamily="18" charset="0"/>
              </a:rPr>
              <a:t>CA02 </a:t>
            </a:r>
            <a:r>
              <a:rPr lang="fr-CH" sz="1800" dirty="0" err="1">
                <a:ea typeface="Times New Roman" panose="02020603050405020304" pitchFamily="18" charset="0"/>
              </a:rPr>
              <a:t>is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still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being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uploaded</a:t>
            </a:r>
            <a:r>
              <a:rPr lang="fr-CH" sz="1800" dirty="0">
                <a:ea typeface="Times New Roman" panose="02020603050405020304" pitchFamily="18" charset="0"/>
              </a:rPr>
              <a:t> (</a:t>
            </a:r>
            <a:r>
              <a:rPr lang="fr-CH" sz="1800" dirty="0" err="1">
                <a:ea typeface="Times New Roman" panose="02020603050405020304" pitchFamily="18" charset="0"/>
              </a:rPr>
              <a:t>alignment</a:t>
            </a:r>
            <a:r>
              <a:rPr lang="fr-CH" sz="1800" dirty="0">
                <a:ea typeface="Times New Roman" panose="02020603050405020304" pitchFamily="18" charset="0"/>
              </a:rPr>
              <a:t> report </a:t>
            </a:r>
            <a:r>
              <a:rPr lang="fr-CH" sz="1800" dirty="0" err="1">
                <a:ea typeface="Times New Roman" panose="02020603050405020304" pitchFamily="18" charset="0"/>
              </a:rPr>
              <a:t>is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there</a:t>
            </a:r>
            <a:r>
              <a:rPr lang="fr-CH" sz="1800" dirty="0">
                <a:ea typeface="Times New Roman" panose="02020603050405020304" pitchFamily="18" charset="0"/>
              </a:rPr>
              <a:t>, RT report, </a:t>
            </a:r>
          </a:p>
          <a:p>
            <a:pPr marL="0" marR="0" lvl="0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fr-CH" sz="1800" u="sng" dirty="0" err="1">
                <a:effectLst/>
                <a:ea typeface="Times New Roman" panose="02020603050405020304" pitchFamily="18" charset="0"/>
              </a:rPr>
              <a:t>What’s</a:t>
            </a:r>
            <a:r>
              <a:rPr lang="fr-CH" sz="1800" u="sng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u="sng" dirty="0" err="1">
                <a:effectLst/>
                <a:ea typeface="Times New Roman" panose="02020603050405020304" pitchFamily="18" charset="0"/>
              </a:rPr>
              <a:t>missing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:</a:t>
            </a:r>
          </a:p>
          <a:p>
            <a:pPr marR="0" lvl="0" algn="just" fontAlgn="ctr">
              <a:spcBef>
                <a:spcPts val="0"/>
              </a:spcBef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fr-CH" sz="1800" dirty="0" err="1">
                <a:ea typeface="Times New Roman" panose="02020603050405020304" pitchFamily="18" charset="0"/>
              </a:rPr>
              <a:t>Assembly</a:t>
            </a:r>
            <a:r>
              <a:rPr lang="fr-CH" sz="1800" dirty="0">
                <a:ea typeface="Times New Roman" panose="02020603050405020304" pitchFamily="18" charset="0"/>
              </a:rPr>
              <a:t> documentation for AUP Q1/Q3 cryoassembly 02 - HCQQXF_SC002-FL000002, </a:t>
            </a:r>
            <a:r>
              <a:rPr lang="fr-CH" sz="1800" dirty="0" err="1">
                <a:ea typeface="Times New Roman" panose="02020603050405020304" pitchFamily="18" charset="0"/>
              </a:rPr>
              <a:t>including</a:t>
            </a:r>
            <a:r>
              <a:rPr lang="fr-CH" sz="1800" dirty="0">
                <a:ea typeface="Times New Roman" panose="02020603050405020304" pitchFamily="18" charset="0"/>
              </a:rPr>
              <a:t> the traveller, parts </a:t>
            </a:r>
            <a:r>
              <a:rPr lang="fr-CH" sz="1800" dirty="0" err="1">
                <a:ea typeface="Times New Roman" panose="02020603050405020304" pitchFamily="18" charset="0"/>
              </a:rPr>
              <a:t>used</a:t>
            </a:r>
            <a:r>
              <a:rPr lang="fr-CH" sz="1800" dirty="0">
                <a:ea typeface="Times New Roman" panose="02020603050405020304" pitchFamily="18" charset="0"/>
              </a:rPr>
              <a:t>, </a:t>
            </a:r>
            <a:r>
              <a:rPr lang="fr-CH" sz="1800" dirty="0" err="1">
                <a:ea typeface="Times New Roman" panose="02020603050405020304" pitchFamily="18" charset="0"/>
              </a:rPr>
              <a:t>assembly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procedure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filled</a:t>
            </a:r>
            <a:r>
              <a:rPr lang="fr-CH" sz="1800" dirty="0">
                <a:ea typeface="Times New Roman" panose="02020603050405020304" pitchFamily="18" charset="0"/>
              </a:rPr>
              <a:t> in, </a:t>
            </a:r>
            <a:r>
              <a:rPr lang="fr-CH" sz="1800" dirty="0" err="1">
                <a:ea typeface="Times New Roman" panose="02020603050405020304" pitchFamily="18" charset="0"/>
              </a:rPr>
              <a:t>dimensional</a:t>
            </a:r>
            <a:r>
              <a:rPr lang="fr-CH" sz="1800" dirty="0">
                <a:ea typeface="Times New Roman" panose="02020603050405020304" pitchFamily="18" charset="0"/>
              </a:rPr>
              <a:t> inspection report, etc.)</a:t>
            </a:r>
          </a:p>
          <a:p>
            <a:pPr marR="0" lvl="0" algn="just" fontAlgn="ctr">
              <a:spcBef>
                <a:spcPts val="0"/>
              </a:spcBef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Weld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map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/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Welding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book</a:t>
            </a:r>
          </a:p>
          <a:p>
            <a:pPr marR="0" lvl="0" algn="just" fontAlgn="ctr">
              <a:spcBef>
                <a:spcPts val="0"/>
              </a:spcBef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fr-CH" sz="1800" dirty="0" err="1">
                <a:ea typeface="Times New Roman" panose="02020603050405020304" pitchFamily="18" charset="0"/>
              </a:rPr>
              <a:t>Combined</a:t>
            </a:r>
            <a:r>
              <a:rPr lang="fr-CH" sz="1800" dirty="0">
                <a:ea typeface="Times New Roman" panose="02020603050405020304" pitchFamily="18" charset="0"/>
              </a:rPr>
              <a:t> Pressure &amp; </a:t>
            </a:r>
            <a:r>
              <a:rPr lang="fr-CH" sz="1800" dirty="0" err="1">
                <a:ea typeface="Times New Roman" panose="02020603050405020304" pitchFamily="18" charset="0"/>
              </a:rPr>
              <a:t>Leak</a:t>
            </a:r>
            <a:r>
              <a:rPr lang="fr-CH" sz="1800" dirty="0">
                <a:ea typeface="Times New Roman" panose="02020603050405020304" pitchFamily="18" charset="0"/>
              </a:rPr>
              <a:t> Test report</a:t>
            </a:r>
          </a:p>
          <a:p>
            <a:pPr marR="0" lvl="0" algn="just" fontAlgn="ctr">
              <a:spcBef>
                <a:spcPts val="0"/>
              </a:spcBef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Horizontal Cold Test Report </a:t>
            </a:r>
          </a:p>
          <a:p>
            <a:pPr marR="0" lvl="0" algn="just" fontAlgn="ctr">
              <a:spcBef>
                <a:spcPts val="0"/>
              </a:spcBef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DRs </a:t>
            </a:r>
          </a:p>
          <a:p>
            <a:pPr marL="0" marR="0" lvl="0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fr-CH" sz="1800" b="1" dirty="0">
                <a:ea typeface="Times New Roman" panose="02020603050405020304" pitchFamily="18" charset="0"/>
              </a:rPr>
              <a:t>This </a:t>
            </a:r>
            <a:r>
              <a:rPr lang="fr-CH" sz="1800" b="1" dirty="0" err="1">
                <a:ea typeface="Times New Roman" panose="02020603050405020304" pitchFamily="18" charset="0"/>
              </a:rPr>
              <a:t>is</a:t>
            </a:r>
            <a:r>
              <a:rPr lang="fr-CH" sz="1800" b="1" dirty="0">
                <a:ea typeface="Times New Roman" panose="02020603050405020304" pitchFamily="18" charset="0"/>
              </a:rPr>
              <a:t> to be </a:t>
            </a:r>
            <a:r>
              <a:rPr lang="fr-CH" sz="1800" b="1" dirty="0" err="1">
                <a:ea typeface="Times New Roman" panose="02020603050405020304" pitchFamily="18" charset="0"/>
              </a:rPr>
              <a:t>provided</a:t>
            </a:r>
            <a:r>
              <a:rPr lang="fr-CH" sz="1800" b="1" dirty="0">
                <a:ea typeface="Times New Roman" panose="02020603050405020304" pitchFamily="18" charset="0"/>
              </a:rPr>
              <a:t> asap </a:t>
            </a:r>
            <a:r>
              <a:rPr lang="fr-CH" sz="1800" dirty="0">
                <a:ea typeface="Times New Roman" panose="02020603050405020304" pitchFamily="18" charset="0"/>
              </a:rPr>
              <a:t>– </a:t>
            </a:r>
            <a:r>
              <a:rPr lang="fr-CH" sz="1800" dirty="0" err="1">
                <a:ea typeface="Times New Roman" panose="02020603050405020304" pitchFamily="18" charset="0"/>
              </a:rPr>
              <a:t>We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still</a:t>
            </a:r>
            <a:r>
              <a:rPr lang="fr-CH" sz="1800" dirty="0">
                <a:ea typeface="Times New Roman" panose="02020603050405020304" pitchFamily="18" charset="0"/>
              </a:rPr>
              <a:t> have </a:t>
            </a:r>
            <a:r>
              <a:rPr lang="fr-CH" sz="1800" b="1" dirty="0">
                <a:ea typeface="Times New Roman" panose="02020603050405020304" pitchFamily="18" charset="0"/>
              </a:rPr>
              <a:t>time</a:t>
            </a:r>
            <a:r>
              <a:rPr lang="fr-CH" sz="1800" dirty="0">
                <a:ea typeface="Times New Roman" panose="02020603050405020304" pitchFamily="18" charset="0"/>
              </a:rPr>
              <a:t> to </a:t>
            </a:r>
            <a:r>
              <a:rPr lang="fr-CH" sz="1800" b="1" dirty="0">
                <a:ea typeface="Times New Roman" panose="02020603050405020304" pitchFamily="18" charset="0"/>
              </a:rPr>
              <a:t>look </a:t>
            </a:r>
            <a:r>
              <a:rPr lang="fr-CH" sz="1800" b="1" dirty="0" err="1">
                <a:ea typeface="Times New Roman" panose="02020603050405020304" pitchFamily="18" charset="0"/>
              </a:rPr>
              <a:t>through</a:t>
            </a:r>
            <a:r>
              <a:rPr lang="fr-CH" sz="1800" b="1" dirty="0">
                <a:ea typeface="Times New Roman" panose="02020603050405020304" pitchFamily="18" charset="0"/>
              </a:rPr>
              <a:t> </a:t>
            </a:r>
            <a:r>
              <a:rPr lang="fr-CH" sz="1800" dirty="0">
                <a:ea typeface="Times New Roman" panose="02020603050405020304" pitchFamily="18" charset="0"/>
              </a:rPr>
              <a:t>and </a:t>
            </a:r>
            <a:r>
              <a:rPr lang="fr-CH" sz="1800" b="1" dirty="0" err="1">
                <a:ea typeface="Times New Roman" panose="02020603050405020304" pitchFamily="18" charset="0"/>
              </a:rPr>
              <a:t>provide</a:t>
            </a:r>
            <a:r>
              <a:rPr lang="fr-CH" sz="1800" b="1" dirty="0">
                <a:ea typeface="Times New Roman" panose="02020603050405020304" pitchFamily="18" charset="0"/>
              </a:rPr>
              <a:t> feedback </a:t>
            </a:r>
            <a:r>
              <a:rPr lang="fr-CH" sz="1800" b="1" dirty="0" err="1">
                <a:ea typeface="Times New Roman" panose="02020603050405020304" pitchFamily="18" charset="0"/>
              </a:rPr>
              <a:t>prior</a:t>
            </a:r>
            <a:r>
              <a:rPr lang="fr-CH" sz="1800" dirty="0">
                <a:ea typeface="Times New Roman" panose="02020603050405020304" pitchFamily="18" charset="0"/>
              </a:rPr>
              <a:t> to </a:t>
            </a:r>
            <a:r>
              <a:rPr lang="fr-CH" sz="1800" b="1" dirty="0" err="1">
                <a:ea typeface="Times New Roman" panose="02020603050405020304" pitchFamily="18" charset="0"/>
              </a:rPr>
              <a:t>shipment</a:t>
            </a:r>
            <a:r>
              <a:rPr lang="fr-CH" sz="1800" dirty="0">
                <a:ea typeface="Times New Roman" panose="02020603050405020304" pitchFamily="18" charset="0"/>
              </a:rPr>
              <a:t>.</a:t>
            </a:r>
          </a:p>
          <a:p>
            <a:pPr marL="0" marR="0" lvl="0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fr-CH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4B4D1C-7E9E-0629-576A-17FF1EB2A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0" y="844853"/>
            <a:ext cx="4320000" cy="345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88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Main Nonconformities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2121-EFF5-AED2-21A3-2A6EA7F17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684" y="518712"/>
            <a:ext cx="8207697" cy="4483004"/>
          </a:xfrm>
        </p:spPr>
        <p:txBody>
          <a:bodyPr>
            <a:normAutofit lnSpcReduction="10000"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Total of ~150 AUP-internal Discrepancy/Nonconformance reports issued (asso</a:t>
            </a:r>
            <a:r>
              <a:rPr lang="en-US" sz="1800" dirty="0">
                <a:ea typeface="Times New Roman" panose="02020603050405020304" pitchFamily="18" charset="0"/>
              </a:rPr>
              <a:t>ciated to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cables, coils, magnets, cold mass and cryostat for CA02); most were minor and handled within AUP (level 1 or 2)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Only 1 critical Nonconformity related to this Cryo-assembly.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 marL="742950" marR="0" lvl="1" indent="-285750" algn="just" fontAlgn="ctr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3024619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CM02 Instrumentation Wire Damage and Repair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; Repair performed by AUP and NCR was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</a:p>
          <a:p>
            <a:pPr marL="457200" marR="0" lvl="1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914400" algn="l"/>
              </a:tabLst>
            </a:pPr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However, recently, another NC became critical due to schedule constraints for shipment </a:t>
            </a: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EDMS 3153512</a:t>
            </a:r>
            <a:r>
              <a:rPr lang="en-US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LQXFA/B-02 IFS Warm Head Misalignment – Pressure weld for which CERN HSE clearance is required. Following the distribution of the NCR, CERN provided feedback  (HSE and WP3), and 2 dedicated meetings were organized. A FEA was performed by AUP, which shows a safety margin of almost a factor of 2 wrt Pressure at Operation (20 bar).</a:t>
            </a:r>
          </a:p>
          <a:p>
            <a:pPr marL="457200" marR="0" lvl="1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914400" algn="l"/>
              </a:tabLst>
            </a:pPr>
            <a:endParaRPr lang="en-GB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1" indent="0" algn="just" fontAlgn="ctr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914400" algn="l"/>
              </a:tabLst>
            </a:pPr>
            <a:r>
              <a:rPr lang="en-GB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The take away message is that these type of NCs are to be communicated timely as HSE (Notified Body for WP3 pressure equipment) needs to be in the loop – Lesson learned for the future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9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Deviation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2121-EFF5-AED2-21A3-2A6EA7F17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554259"/>
            <a:ext cx="8207697" cy="4321747"/>
          </a:xfrm>
        </p:spPr>
        <p:txBody>
          <a:bodyPr>
            <a:normAutofit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dirty="0">
                <a:effectLst/>
                <a:ea typeface="Times New Roman" panose="02020603050405020304" pitchFamily="18" charset="0"/>
              </a:rPr>
              <a:t>No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Deviation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Requests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have been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issued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in the 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framework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of CA02</a:t>
            </a:r>
            <a:endParaRPr lang="en-US" sz="1800" b="1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07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Miscellaneous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2121-EFF5-AED2-21A3-2A6EA7F17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95211"/>
            <a:ext cx="4968552" cy="4321747"/>
          </a:xfrm>
        </p:spPr>
        <p:txBody>
          <a:bodyPr>
            <a:normAutofit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b="1" dirty="0">
                <a:effectLst/>
                <a:ea typeface="Times New Roman" panose="02020603050405020304" pitchFamily="18" charset="0"/>
              </a:rPr>
              <a:t>In-</a:t>
            </a:r>
            <a:r>
              <a:rPr lang="fr-CH" sz="1800" b="1" dirty="0" err="1">
                <a:effectLst/>
                <a:ea typeface="Times New Roman" panose="02020603050405020304" pitchFamily="18" charset="0"/>
              </a:rPr>
              <a:t>track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 documentation file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prepared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by </a:t>
            </a:r>
            <a:r>
              <a:rPr lang="fr-CH" sz="1800" b="1" dirty="0">
                <a:effectLst/>
                <a:ea typeface="Times New Roman" panose="02020603050405020304" pitchFamily="18" charset="0"/>
              </a:rPr>
              <a:t>Gorana Prica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,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which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timely</a:t>
            </a:r>
            <a:r>
              <a:rPr lang="fr-CH" sz="18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ffectLst/>
                <a:ea typeface="Times New Roman" panose="02020603050405020304" pitchFamily="18" charset="0"/>
              </a:rPr>
              <a:t>share</a:t>
            </a:r>
            <a:r>
              <a:rPr lang="fr-CH" sz="1800" dirty="0" err="1">
                <a:ea typeface="Times New Roman" panose="02020603050405020304" pitchFamily="18" charset="0"/>
              </a:rPr>
              <a:t>d</a:t>
            </a:r>
            <a:r>
              <a:rPr lang="fr-CH" sz="1800" dirty="0">
                <a:ea typeface="Times New Roman" panose="02020603050405020304" pitchFamily="18" charset="0"/>
              </a:rPr>
              <a:t> with </a:t>
            </a:r>
            <a:r>
              <a:rPr lang="fr-CH" sz="1800" b="1" dirty="0">
                <a:ea typeface="Times New Roman" panose="02020603050405020304" pitchFamily="18" charset="0"/>
              </a:rPr>
              <a:t>WP3 </a:t>
            </a:r>
            <a:r>
              <a:rPr lang="fr-CH" sz="1800" dirty="0">
                <a:ea typeface="Times New Roman" panose="02020603050405020304" pitchFamily="18" charset="0"/>
              </a:rPr>
              <a:t>and </a:t>
            </a:r>
            <a:r>
              <a:rPr lang="fr-CH" sz="1800" b="1" dirty="0">
                <a:ea typeface="Times New Roman" panose="02020603050405020304" pitchFamily="18" charset="0"/>
              </a:rPr>
              <a:t>AUP,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is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proven</a:t>
            </a:r>
            <a:r>
              <a:rPr lang="fr-CH" sz="1800" dirty="0">
                <a:ea typeface="Times New Roman" panose="02020603050405020304" pitchFamily="18" charset="0"/>
              </a:rPr>
              <a:t> to be </a:t>
            </a:r>
            <a:r>
              <a:rPr lang="fr-CH" sz="1800" dirty="0" err="1">
                <a:ea typeface="Times New Roman" panose="02020603050405020304" pitchFamily="18" charset="0"/>
              </a:rPr>
              <a:t>very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helpful</a:t>
            </a:r>
            <a:r>
              <a:rPr lang="fr-CH" sz="1800" dirty="0">
                <a:ea typeface="Times New Roman" panose="02020603050405020304" pitchFamily="18" charset="0"/>
              </a:rPr>
              <a:t> to </a:t>
            </a:r>
            <a:r>
              <a:rPr lang="fr-CH" sz="1800" dirty="0" err="1">
                <a:ea typeface="Times New Roman" panose="02020603050405020304" pitchFamily="18" charset="0"/>
              </a:rPr>
              <a:t>keep</a:t>
            </a:r>
            <a:r>
              <a:rPr lang="fr-CH" sz="1800" dirty="0">
                <a:ea typeface="Times New Roman" panose="02020603050405020304" pitchFamily="18" charset="0"/>
              </a:rPr>
              <a:t> </a:t>
            </a:r>
            <a:r>
              <a:rPr lang="fr-CH" sz="1800" dirty="0" err="1">
                <a:ea typeface="Times New Roman" panose="02020603050405020304" pitchFamily="18" charset="0"/>
              </a:rPr>
              <a:t>track</a:t>
            </a:r>
            <a:r>
              <a:rPr lang="fr-CH" sz="1800" dirty="0">
                <a:ea typeface="Times New Roman" panose="02020603050405020304" pitchFamily="18" charset="0"/>
              </a:rPr>
              <a:t> of </a:t>
            </a:r>
            <a:r>
              <a:rPr lang="fr-CH" sz="1800" b="1" dirty="0">
                <a:ea typeface="Times New Roman" panose="02020603050405020304" pitchFamily="18" charset="0"/>
              </a:rPr>
              <a:t>MTF </a:t>
            </a:r>
            <a:r>
              <a:rPr lang="fr-CH" sz="1800" b="1" dirty="0" err="1">
                <a:ea typeface="Times New Roman" panose="02020603050405020304" pitchFamily="18" charset="0"/>
              </a:rPr>
              <a:t>status</a:t>
            </a:r>
            <a:r>
              <a:rPr lang="fr-CH" sz="1800" b="1" dirty="0">
                <a:ea typeface="Times New Roman" panose="02020603050405020304" pitchFamily="18" charset="0"/>
              </a:rPr>
              <a:t> </a:t>
            </a:r>
            <a:r>
              <a:rPr lang="fr-CH" sz="1800" dirty="0">
                <a:ea typeface="Times New Roman" panose="02020603050405020304" pitchFamily="18" charset="0"/>
              </a:rPr>
              <a:t>(documentation and </a:t>
            </a:r>
            <a:r>
              <a:rPr lang="fr-CH" sz="1800" dirty="0" err="1">
                <a:ea typeface="Times New Roman" panose="02020603050405020304" pitchFamily="18" charset="0"/>
              </a:rPr>
              <a:t>steps</a:t>
            </a:r>
            <a:r>
              <a:rPr lang="fr-CH" sz="1800" dirty="0">
                <a:ea typeface="Times New Roman" panose="02020603050405020304" pitchFamily="18" charset="0"/>
              </a:rPr>
              <a:t>) and </a:t>
            </a:r>
            <a:r>
              <a:rPr lang="fr-CH" sz="1800" dirty="0" err="1">
                <a:ea typeface="Times New Roman" panose="02020603050405020304" pitchFamily="18" charset="0"/>
              </a:rPr>
              <a:t>easily</a:t>
            </a:r>
            <a:r>
              <a:rPr lang="fr-CH" sz="1800" dirty="0">
                <a:ea typeface="Times New Roman" panose="02020603050405020304" pitchFamily="18" charset="0"/>
              </a:rPr>
              <a:t> spot </a:t>
            </a:r>
            <a:r>
              <a:rPr lang="fr-CH" sz="1800" b="1" dirty="0" err="1">
                <a:ea typeface="Times New Roman" panose="02020603050405020304" pitchFamily="18" charset="0"/>
              </a:rPr>
              <a:t>what’s</a:t>
            </a:r>
            <a:r>
              <a:rPr lang="fr-CH" sz="1800" b="1" dirty="0">
                <a:ea typeface="Times New Roman" panose="02020603050405020304" pitchFamily="18" charset="0"/>
              </a:rPr>
              <a:t> </a:t>
            </a:r>
            <a:r>
              <a:rPr lang="fr-CH" sz="1800" b="1" dirty="0" err="1">
                <a:ea typeface="Times New Roman" panose="02020603050405020304" pitchFamily="18" charset="0"/>
              </a:rPr>
              <a:t>missing</a:t>
            </a:r>
            <a:endParaRPr lang="fr-CH" sz="1800" b="1" dirty="0">
              <a:ea typeface="Times New Roman" panose="02020603050405020304" pitchFamily="18" charset="0"/>
            </a:endParaRP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CH" sz="1800" b="1" dirty="0">
                <a:effectLst/>
                <a:ea typeface="Calibri" panose="020F0502020204030204" pitchFamily="34" charset="0"/>
              </a:rPr>
              <a:t>Regular QA meetings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between</a:t>
            </a:r>
            <a:r>
              <a:rPr lang="fr-CH" sz="1800" b="1" dirty="0">
                <a:effectLst/>
                <a:ea typeface="Calibri" panose="020F0502020204030204" pitchFamily="34" charset="0"/>
              </a:rPr>
              <a:t>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both</a:t>
            </a:r>
            <a:r>
              <a:rPr lang="fr-CH" sz="1800" b="1" dirty="0">
                <a:effectLst/>
                <a:ea typeface="Calibri" panose="020F0502020204030204" pitchFamily="34" charset="0"/>
              </a:rPr>
              <a:t> teams and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dedicated</a:t>
            </a:r>
            <a:r>
              <a:rPr lang="fr-CH" sz="1800" b="1" dirty="0">
                <a:effectLst/>
                <a:ea typeface="Calibri" panose="020F0502020204030204" pitchFamily="34" charset="0"/>
              </a:rPr>
              <a:t>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technical</a:t>
            </a:r>
            <a:r>
              <a:rPr lang="fr-CH" sz="1800" b="1" dirty="0">
                <a:effectLst/>
                <a:ea typeface="Calibri" panose="020F0502020204030204" pitchFamily="34" charset="0"/>
              </a:rPr>
              <a:t> meetings with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tehcnial</a:t>
            </a:r>
            <a:r>
              <a:rPr lang="fr-CH" sz="1800" b="1" dirty="0">
                <a:effectLst/>
                <a:ea typeface="Calibri" panose="020F0502020204030204" pitchFamily="34" charset="0"/>
              </a:rPr>
              <a:t> experts (i.e. </a:t>
            </a:r>
            <a:r>
              <a:rPr lang="fr-CH" sz="1800" b="1" dirty="0" err="1">
                <a:effectLst/>
                <a:ea typeface="Calibri" panose="020F0502020204030204" pitchFamily="34" charset="0"/>
              </a:rPr>
              <a:t>alignment</a:t>
            </a:r>
            <a:r>
              <a:rPr lang="fr-CH" sz="1800" b="1" dirty="0">
                <a:ea typeface="Calibri" panose="020F0502020204030204" pitchFamily="34" charset="0"/>
              </a:rPr>
              <a:t>) are </a:t>
            </a:r>
            <a:r>
              <a:rPr lang="fr-CH" sz="1800" b="1" dirty="0" err="1">
                <a:ea typeface="Calibri" panose="020F0502020204030204" pitchFamily="34" charset="0"/>
              </a:rPr>
              <a:t>very</a:t>
            </a:r>
            <a:r>
              <a:rPr lang="fr-CH" sz="1800" b="1" dirty="0">
                <a:ea typeface="Calibri" panose="020F0502020204030204" pitchFamily="34" charset="0"/>
              </a:rPr>
              <a:t> </a:t>
            </a:r>
            <a:r>
              <a:rPr lang="fr-CH" sz="1800" b="1" dirty="0" err="1">
                <a:ea typeface="Calibri" panose="020F0502020204030204" pitchFamily="34" charset="0"/>
              </a:rPr>
              <a:t>much</a:t>
            </a:r>
            <a:r>
              <a:rPr lang="fr-CH" sz="1800" b="1" dirty="0">
                <a:ea typeface="Calibri" panose="020F0502020204030204" pitchFamily="34" charset="0"/>
              </a:rPr>
              <a:t> </a:t>
            </a:r>
            <a:r>
              <a:rPr lang="fr-CH" sz="1800" b="1" dirty="0" err="1">
                <a:ea typeface="Calibri" panose="020F0502020204030204" pitchFamily="34" charset="0"/>
              </a:rPr>
              <a:t>helpful</a:t>
            </a:r>
            <a:r>
              <a:rPr lang="fr-CH" sz="1800" b="1" dirty="0">
                <a:ea typeface="Calibri" panose="020F0502020204030204" pitchFamily="34" charset="0"/>
              </a:rPr>
              <a:t> to </a:t>
            </a:r>
            <a:r>
              <a:rPr lang="fr-CH" sz="1800" b="1" dirty="0" err="1">
                <a:ea typeface="Calibri" panose="020F0502020204030204" pitchFamily="34" charset="0"/>
              </a:rPr>
              <a:t>discuss</a:t>
            </a:r>
            <a:r>
              <a:rPr lang="fr-CH" sz="1800" b="1" dirty="0">
                <a:ea typeface="Calibri" panose="020F0502020204030204" pitchFamily="34" charset="0"/>
              </a:rPr>
              <a:t> an </a:t>
            </a:r>
            <a:r>
              <a:rPr lang="fr-CH" sz="1800" b="1" dirty="0" err="1">
                <a:ea typeface="Calibri" panose="020F0502020204030204" pitchFamily="34" charset="0"/>
              </a:rPr>
              <a:t>agree</a:t>
            </a:r>
            <a:r>
              <a:rPr lang="fr-CH" sz="1800" b="1" dirty="0">
                <a:ea typeface="Calibri" panose="020F0502020204030204" pitchFamily="34" charset="0"/>
              </a:rPr>
              <a:t> on actions.</a:t>
            </a:r>
            <a:endParaRPr lang="en-US" sz="1800" b="1" dirty="0">
              <a:effectLst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6ADC31-DF73-EC66-6256-BD0E64C46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6800" y="410750"/>
            <a:ext cx="3600000" cy="44813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919300-80E9-92C3-E14D-DE292165B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294128"/>
            <a:ext cx="4008625" cy="18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8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F04F5-1ADD-D782-5244-648D5C64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43E6C7-444B-1E3B-74DE-5A3F720821CE}"/>
              </a:ext>
            </a:extLst>
          </p:cNvPr>
          <p:cNvSpPr txBox="1">
            <a:spLocks/>
          </p:cNvSpPr>
          <p:nvPr/>
        </p:nvSpPr>
        <p:spPr>
          <a:xfrm>
            <a:off x="551591" y="-4402"/>
            <a:ext cx="856895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Conclusions (and lessons learned)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2121-EFF5-AED2-21A3-2A6EA7F17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51" y="555526"/>
            <a:ext cx="8207697" cy="4268400"/>
          </a:xfrm>
        </p:spPr>
        <p:txBody>
          <a:bodyPr>
            <a:normAutofit/>
          </a:bodyPr>
          <a:lstStyle/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dirty="0">
                <a:effectLst/>
                <a:ea typeface="Times New Roman" panose="02020603050405020304" pitchFamily="18" charset="0"/>
              </a:rPr>
              <a:t>Intermediate steps 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for </a:t>
            </a:r>
            <a:r>
              <a:rPr lang="en-US" sz="2000" b="1" dirty="0">
                <a:effectLst/>
                <a:ea typeface="Times New Roman" panose="02020603050405020304" pitchFamily="18" charset="0"/>
              </a:rPr>
              <a:t>revision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 of documentation is proven to be </a:t>
            </a:r>
            <a:r>
              <a:rPr lang="en-US" sz="2000" b="1" dirty="0">
                <a:effectLst/>
                <a:ea typeface="Times New Roman" panose="02020603050405020304" pitchFamily="18" charset="0"/>
              </a:rPr>
              <a:t>effective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000" b="1" dirty="0">
                <a:effectLst/>
                <a:ea typeface="Times New Roman" panose="02020603050405020304" pitchFamily="18" charset="0"/>
              </a:rPr>
              <a:t>coils, magnets, cold mass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) and </a:t>
            </a:r>
            <a:r>
              <a:rPr lang="en-US" sz="2000" b="1" dirty="0">
                <a:effectLst/>
                <a:ea typeface="Times New Roman" panose="02020603050405020304" pitchFamily="18" charset="0"/>
              </a:rPr>
              <a:t>avoid unnecessary overload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 to everyone </a:t>
            </a:r>
            <a:r>
              <a:rPr lang="en-US" sz="2000" b="1" dirty="0">
                <a:effectLst/>
                <a:ea typeface="Times New Roman" panose="02020603050405020304" pitchFamily="18" charset="0"/>
              </a:rPr>
              <a:t>at th</a:t>
            </a:r>
            <a:r>
              <a:rPr lang="en-US" sz="2000" b="1" dirty="0">
                <a:ea typeface="Times New Roman" panose="02020603050405020304" pitchFamily="18" charset="0"/>
              </a:rPr>
              <a:t>e end</a:t>
            </a:r>
            <a:r>
              <a:rPr lang="en-US" sz="2000" dirty="0">
                <a:ea typeface="Times New Roman" panose="02020603050405020304" pitchFamily="18" charset="0"/>
              </a:rPr>
              <a:t> of the </a:t>
            </a:r>
            <a:r>
              <a:rPr lang="en-US" sz="2000" b="1" dirty="0">
                <a:ea typeface="Times New Roman" panose="02020603050405020304" pitchFamily="18" charset="0"/>
              </a:rPr>
              <a:t>production</a:t>
            </a:r>
            <a:r>
              <a:rPr lang="en-US" sz="2000" dirty="0">
                <a:ea typeface="Times New Roman" panose="02020603050405020304" pitchFamily="18" charset="0"/>
              </a:rPr>
              <a:t> </a:t>
            </a: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effectLst/>
                <a:ea typeface="Times New Roman" panose="02020603050405020304" pitchFamily="18" charset="0"/>
              </a:rPr>
              <a:t>Improvement for Cold Mass documentation – Shared prior to cold test (We already look forward to CM03)</a:t>
            </a: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dirty="0">
                <a:ea typeface="Calibri" panose="020F0502020204030204" pitchFamily="34" charset="0"/>
              </a:rPr>
              <a:t>Timely issuing </a:t>
            </a:r>
            <a:r>
              <a:rPr lang="en-US" sz="2000" dirty="0">
                <a:ea typeface="Calibri" panose="020F0502020204030204" pitchFamily="34" charset="0"/>
              </a:rPr>
              <a:t>of </a:t>
            </a:r>
            <a:r>
              <a:rPr lang="en-US" sz="2000" b="1" dirty="0">
                <a:ea typeface="Calibri" panose="020F0502020204030204" pitchFamily="34" charset="0"/>
              </a:rPr>
              <a:t>critical NCRs </a:t>
            </a:r>
            <a:r>
              <a:rPr lang="en-US" sz="2000" dirty="0">
                <a:ea typeface="Calibri" panose="020F0502020204030204" pitchFamily="34" charset="0"/>
              </a:rPr>
              <a:t>to trigger the </a:t>
            </a:r>
            <a:r>
              <a:rPr lang="en-US" sz="2000" b="1" dirty="0">
                <a:ea typeface="Calibri" panose="020F0502020204030204" pitchFamily="34" charset="0"/>
              </a:rPr>
              <a:t>discussions</a:t>
            </a:r>
            <a:r>
              <a:rPr lang="en-US" sz="2000" dirty="0">
                <a:ea typeface="Calibri" panose="020F0502020204030204" pitchFamily="34" charset="0"/>
              </a:rPr>
              <a:t> and the </a:t>
            </a:r>
            <a:r>
              <a:rPr lang="en-US" sz="2000" b="1" dirty="0">
                <a:ea typeface="Calibri" panose="020F0502020204030204" pitchFamily="34" charset="0"/>
              </a:rPr>
              <a:t>formal approval process</a:t>
            </a:r>
            <a:r>
              <a:rPr lang="en-US" sz="2000" dirty="0">
                <a:ea typeface="Calibri" panose="020F0502020204030204" pitchFamily="34" charset="0"/>
              </a:rPr>
              <a:t>. We sometimes need </a:t>
            </a:r>
            <a:r>
              <a:rPr lang="en-US" sz="2000" b="1" dirty="0">
                <a:ea typeface="Calibri" panose="020F0502020204030204" pitchFamily="34" charset="0"/>
              </a:rPr>
              <a:t>external colleagues </a:t>
            </a:r>
            <a:r>
              <a:rPr lang="en-US" sz="2000" dirty="0">
                <a:ea typeface="Calibri" panose="020F0502020204030204" pitchFamily="34" charset="0"/>
              </a:rPr>
              <a:t>to </a:t>
            </a:r>
            <a:r>
              <a:rPr lang="en-US" sz="2000" b="1" dirty="0">
                <a:ea typeface="Calibri" panose="020F0502020204030204" pitchFamily="34" charset="0"/>
              </a:rPr>
              <a:t>WP3</a:t>
            </a:r>
            <a:r>
              <a:rPr lang="en-US" sz="2000" dirty="0">
                <a:ea typeface="Calibri" panose="020F0502020204030204" pitchFamily="34" charset="0"/>
              </a:rPr>
              <a:t> (or even </a:t>
            </a:r>
            <a:r>
              <a:rPr lang="en-US" sz="2000" b="1" dirty="0">
                <a:ea typeface="Calibri" panose="020F0502020204030204" pitchFamily="34" charset="0"/>
              </a:rPr>
              <a:t>the Project</a:t>
            </a:r>
            <a:r>
              <a:rPr lang="en-US" sz="2000" dirty="0">
                <a:ea typeface="Calibri" panose="020F0502020204030204" pitchFamily="34" charset="0"/>
              </a:rPr>
              <a:t>) to </a:t>
            </a:r>
            <a:r>
              <a:rPr lang="en-US" sz="2000" b="1" dirty="0">
                <a:ea typeface="Calibri" panose="020F0502020204030204" pitchFamily="34" charset="0"/>
              </a:rPr>
              <a:t>give feedback and grant concessions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dirty="0">
                <a:effectLst/>
                <a:ea typeface="Calibri" panose="020F0502020204030204" pitchFamily="34" charset="0"/>
              </a:rPr>
              <a:t>Documentation is in </a:t>
            </a:r>
            <a:r>
              <a:rPr lang="en-US" sz="2000" b="1" dirty="0">
                <a:ea typeface="Calibri" panose="020F0502020204030204" pitchFamily="34" charset="0"/>
              </a:rPr>
              <a:t>good shape for CA02 and main subassemblies but still not completed</a:t>
            </a:r>
          </a:p>
          <a:p>
            <a:pPr marL="342900" marR="0" lvl="0" indent="-342900" algn="just" fontAlgn="ctr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dirty="0">
                <a:ea typeface="Calibri" panose="020F0502020204030204" pitchFamily="34" charset="0"/>
              </a:rPr>
              <a:t>All critical NCRs are closed or about to be (misalignment of the IFS head)</a:t>
            </a:r>
          </a:p>
        </p:txBody>
      </p:sp>
    </p:spTree>
    <p:extLst>
      <p:ext uri="{BB962C8B-B14F-4D97-AF65-F5344CB8AC3E}">
        <p14:creationId xmlns:p14="http://schemas.microsoft.com/office/powerpoint/2010/main" val="28689964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35463</TotalTime>
  <Words>1033</Words>
  <Application>Microsoft Office PowerPoint</Application>
  <PresentationFormat>On-screen Show (16:9)</PresentationFormat>
  <Paragraphs>75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Symbol</vt:lpstr>
      <vt:lpstr>Times New Roman</vt:lpstr>
      <vt:lpstr>Wingdings</vt:lpstr>
      <vt:lpstr>Thème Office</vt:lpstr>
      <vt:lpstr> LQXFA/B02 Documentation</vt:lpstr>
      <vt:lpstr>2nd Cryoassembly built by AUP (LQXFA/B02)</vt:lpstr>
      <vt:lpstr>Magnets – MQXFA05 and MQXFA06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Looking forward to receiving CA02 at CERN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</dc:creator>
  <cp:lastModifiedBy>Hector Garcia Gavela</cp:lastModifiedBy>
  <cp:revision>2407</cp:revision>
  <cp:lastPrinted>2022-11-21T07:30:55Z</cp:lastPrinted>
  <dcterms:created xsi:type="dcterms:W3CDTF">2016-02-11T10:47:23Z</dcterms:created>
  <dcterms:modified xsi:type="dcterms:W3CDTF">2024-11-01T15:08:17Z</dcterms:modified>
</cp:coreProperties>
</file>