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93" r:id="rId3"/>
    <p:sldId id="296" r:id="rId4"/>
    <p:sldId id="299" r:id="rId5"/>
    <p:sldId id="367" r:id="rId6"/>
    <p:sldId id="375" r:id="rId7"/>
    <p:sldId id="300" r:id="rId8"/>
    <p:sldId id="297" r:id="rId9"/>
    <p:sldId id="320" r:id="rId10"/>
    <p:sldId id="309" r:id="rId11"/>
    <p:sldId id="374" r:id="rId12"/>
    <p:sldId id="301" r:id="rId13"/>
    <p:sldId id="371" r:id="rId14"/>
    <p:sldId id="322" r:id="rId15"/>
    <p:sldId id="377" r:id="rId16"/>
    <p:sldId id="312" r:id="rId17"/>
    <p:sldId id="376" r:id="rId18"/>
    <p:sldId id="310" r:id="rId19"/>
    <p:sldId id="318" r:id="rId2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8384" autoAdjust="0"/>
  </p:normalViewPr>
  <p:slideViewPr>
    <p:cSldViewPr snapToGrid="0" snapToObjects="1">
      <p:cViewPr varScale="1">
        <p:scale>
          <a:sx n="104" d="100"/>
          <a:sy n="104" d="100"/>
        </p:scale>
        <p:origin x="120" y="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CDC8E-3DE1-CC42-B988-F9CB1E632475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B7F7-06E6-2148-850E-B4151B9E2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0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96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57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70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214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184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31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56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608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013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51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0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58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4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58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7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674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64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47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5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1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9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0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6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254"/>
            <a:ext cx="8229600" cy="48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19600" y="64739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Schneider   24/10/2024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79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" y="6398936"/>
            <a:ext cx="187376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800" b="1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75.emf"/><Relationship Id="rId7" Type="http://schemas.openxmlformats.org/officeDocument/2006/relationships/image" Target="../media/image7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jpeg"/><Relationship Id="rId11" Type="http://schemas.openxmlformats.org/officeDocument/2006/relationships/image" Target="../media/image83.jpeg"/><Relationship Id="rId5" Type="http://schemas.openxmlformats.org/officeDocument/2006/relationships/image" Target="../media/image77.jpeg"/><Relationship Id="rId10" Type="http://schemas.openxmlformats.org/officeDocument/2006/relationships/image" Target="../media/image82.jpeg"/><Relationship Id="rId4" Type="http://schemas.openxmlformats.org/officeDocument/2006/relationships/image" Target="../media/image76.jpeg"/><Relationship Id="rId9" Type="http://schemas.openxmlformats.org/officeDocument/2006/relationships/image" Target="../media/image8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13" Type="http://schemas.openxmlformats.org/officeDocument/2006/relationships/image" Target="../media/image94.jpeg"/><Relationship Id="rId18" Type="http://schemas.openxmlformats.org/officeDocument/2006/relationships/image" Target="../media/image99.jpeg"/><Relationship Id="rId26" Type="http://schemas.openxmlformats.org/officeDocument/2006/relationships/image" Target="../media/image107.jpeg"/><Relationship Id="rId3" Type="http://schemas.openxmlformats.org/officeDocument/2006/relationships/image" Target="../media/image84.jpeg"/><Relationship Id="rId21" Type="http://schemas.openxmlformats.org/officeDocument/2006/relationships/image" Target="../media/image102.jpeg"/><Relationship Id="rId7" Type="http://schemas.openxmlformats.org/officeDocument/2006/relationships/image" Target="../media/image88.jpeg"/><Relationship Id="rId12" Type="http://schemas.openxmlformats.org/officeDocument/2006/relationships/image" Target="../media/image93.jpeg"/><Relationship Id="rId17" Type="http://schemas.openxmlformats.org/officeDocument/2006/relationships/image" Target="../media/image98.jpeg"/><Relationship Id="rId25" Type="http://schemas.openxmlformats.org/officeDocument/2006/relationships/image" Target="../media/image106.jpe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97.jpeg"/><Relationship Id="rId20" Type="http://schemas.openxmlformats.org/officeDocument/2006/relationships/image" Target="../media/image10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jpeg"/><Relationship Id="rId11" Type="http://schemas.openxmlformats.org/officeDocument/2006/relationships/image" Target="../media/image92.jpeg"/><Relationship Id="rId24" Type="http://schemas.openxmlformats.org/officeDocument/2006/relationships/image" Target="../media/image105.jpeg"/><Relationship Id="rId5" Type="http://schemas.openxmlformats.org/officeDocument/2006/relationships/image" Target="../media/image86.jpeg"/><Relationship Id="rId15" Type="http://schemas.openxmlformats.org/officeDocument/2006/relationships/image" Target="../media/image96.jpeg"/><Relationship Id="rId23" Type="http://schemas.openxmlformats.org/officeDocument/2006/relationships/image" Target="../media/image104.jpeg"/><Relationship Id="rId10" Type="http://schemas.openxmlformats.org/officeDocument/2006/relationships/image" Target="../media/image91.jpeg"/><Relationship Id="rId19" Type="http://schemas.openxmlformats.org/officeDocument/2006/relationships/image" Target="../media/image100.jpeg"/><Relationship Id="rId4" Type="http://schemas.openxmlformats.org/officeDocument/2006/relationships/image" Target="../media/image85.jpeg"/><Relationship Id="rId9" Type="http://schemas.openxmlformats.org/officeDocument/2006/relationships/image" Target="../media/image90.jpeg"/><Relationship Id="rId14" Type="http://schemas.openxmlformats.org/officeDocument/2006/relationships/image" Target="../media/image95.jpeg"/><Relationship Id="rId22" Type="http://schemas.openxmlformats.org/officeDocument/2006/relationships/image" Target="../media/image103.jpeg"/><Relationship Id="rId27" Type="http://schemas.openxmlformats.org/officeDocument/2006/relationships/image" Target="../media/image10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G"/><Relationship Id="rId10" Type="http://schemas.openxmlformats.org/officeDocument/2006/relationships/image" Target="../media/image37.jpeg"/><Relationship Id="rId4" Type="http://schemas.openxmlformats.org/officeDocument/2006/relationships/image" Target="../media/image31.JPG"/><Relationship Id="rId9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6144322" y="3743304"/>
            <a:ext cx="2152185" cy="2092748"/>
          </a:xfrm>
          <a:prstGeom prst="ellipse">
            <a:avLst/>
          </a:prstGeom>
          <a:noFill/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181737" y="3225355"/>
            <a:ext cx="6655716" cy="2884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800" dirty="0"/>
          </a:p>
          <a:p>
            <a:pPr algn="l">
              <a:buFont typeface="Arial" pitchFamily="34" charset="0"/>
              <a:buChar char="•"/>
            </a:pPr>
            <a:r>
              <a:rPr lang="en-US" sz="2800" b="1" i="1" dirty="0">
                <a:solidFill>
                  <a:schemeClr val="tx1"/>
                </a:solidFill>
              </a:rPr>
              <a:t>Thin film coating </a:t>
            </a:r>
          </a:p>
          <a:p>
            <a:pPr algn="l">
              <a:buFont typeface="Arial" pitchFamily="34" charset="0"/>
              <a:buChar char="•"/>
            </a:pPr>
            <a:endParaRPr lang="en-US" sz="800" b="1" i="1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Glass &amp; ceramic machining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Optics Quality Control lab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Apprentice's training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General support to DT detector projects</a:t>
            </a:r>
          </a:p>
          <a:p>
            <a:pPr algn="l"/>
            <a:r>
              <a:rPr lang="en-US" sz="1600" i="1" dirty="0">
                <a:solidFill>
                  <a:srgbClr val="00B0F0"/>
                </a:solidFill>
              </a:rPr>
              <a:t>See link=&gt; https://ep-dep-dt.web.cern.ch/thin-film-glass-service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7793" y="91213"/>
            <a:ext cx="8254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    					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Thin Film and Glass Lab (TFG)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>
          <a:xfrm>
            <a:off x="3121455" y="3526080"/>
            <a:ext cx="2699053" cy="358203"/>
          </a:xfrm>
          <a:prstGeom prst="rightArrow">
            <a:avLst>
              <a:gd name="adj1" fmla="val 47340"/>
              <a:gd name="adj2" fmla="val 62059"/>
            </a:avLst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5" descr="E:\TFG_DTCM\pics\people\Thoma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142" y="830315"/>
            <a:ext cx="1558231" cy="2076296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3700207" y="2925316"/>
            <a:ext cx="19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Jerome Noel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39877" y="2925316"/>
            <a:ext cx="1746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Thomas Schneider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9819" y="2925316"/>
            <a:ext cx="180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Miranda van Stenis</a:t>
            </a:r>
          </a:p>
        </p:txBody>
      </p:sp>
      <p:pic>
        <p:nvPicPr>
          <p:cNvPr id="40" name="Picture 39" descr="E:\TFG_DTCM\pics\people\Miranda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69" y="836341"/>
            <a:ext cx="1646890" cy="2058466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3066338" y="3568630"/>
            <a:ext cx="2754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More than 50 years growing experience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49761" y="4169633"/>
            <a:ext cx="126612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Production</a:t>
            </a:r>
            <a:endParaRPr lang="fr-FR" dirty="0"/>
          </a:p>
        </p:txBody>
      </p:sp>
      <p:sp>
        <p:nvSpPr>
          <p:cNvPr id="46" name="TextBox 45"/>
          <p:cNvSpPr txBox="1"/>
          <p:nvPr/>
        </p:nvSpPr>
        <p:spPr>
          <a:xfrm>
            <a:off x="7677288" y="3892634"/>
            <a:ext cx="111759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Standard service</a:t>
            </a:r>
            <a:endParaRPr lang="fr-FR" dirty="0"/>
          </a:p>
        </p:txBody>
      </p:sp>
      <p:sp>
        <p:nvSpPr>
          <p:cNvPr id="47" name="TextBox 46"/>
          <p:cNvSpPr txBox="1"/>
          <p:nvPr/>
        </p:nvSpPr>
        <p:spPr>
          <a:xfrm>
            <a:off x="6917704" y="5668431"/>
            <a:ext cx="66117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R&amp;D</a:t>
            </a:r>
            <a:endParaRPr lang="fr-FR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7060021" y="3546499"/>
            <a:ext cx="411901" cy="393610"/>
          </a:xfrm>
          <a:prstGeom prst="triangle">
            <a:avLst/>
          </a:prstGeom>
          <a:gradFill>
            <a:gsLst>
              <a:gs pos="65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Isosceles Triangle 47"/>
          <p:cNvSpPr/>
          <p:nvPr/>
        </p:nvSpPr>
        <p:spPr>
          <a:xfrm rot="19726758">
            <a:off x="6104363" y="5091031"/>
            <a:ext cx="411901" cy="393610"/>
          </a:xfrm>
          <a:prstGeom prst="triangle">
            <a:avLst/>
          </a:prstGeom>
          <a:gradFill>
            <a:gsLst>
              <a:gs pos="47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Isosceles Triangle 48"/>
          <p:cNvSpPr/>
          <p:nvPr/>
        </p:nvSpPr>
        <p:spPr>
          <a:xfrm rot="12305573">
            <a:off x="7975619" y="5077022"/>
            <a:ext cx="411901" cy="393610"/>
          </a:xfrm>
          <a:prstGeom prst="triangle">
            <a:avLst/>
          </a:prstGeom>
          <a:gradFill>
            <a:gsLst>
              <a:gs pos="56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DF9ED05-0CFD-472B-A538-4034FF5A2C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4" t="1474" r="2204"/>
          <a:stretch/>
        </p:blipFill>
        <p:spPr>
          <a:xfrm>
            <a:off x="3713529" y="836340"/>
            <a:ext cx="1601885" cy="207151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5E886C-C10B-4822-8D88-27F798A08B14}"/>
              </a:ext>
            </a:extLst>
          </p:cNvPr>
          <p:cNvSpPr txBox="1"/>
          <p:nvPr/>
        </p:nvSpPr>
        <p:spPr>
          <a:xfrm>
            <a:off x="6012451" y="2877940"/>
            <a:ext cx="2415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Apprentices &amp; Graduates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76375" y="830315"/>
            <a:ext cx="1614451" cy="20644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4250" y="825586"/>
            <a:ext cx="1691289" cy="207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2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			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schematics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83"/>
            <a:ext cx="2816128" cy="2572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11" y="3321392"/>
            <a:ext cx="2754923" cy="14117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05458" y="5184450"/>
            <a:ext cx="3087942" cy="954107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concept for uniform large area coating: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Increase distance source –substrate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Rotate substrate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Position source most </a:t>
            </a:r>
            <a:r>
              <a:rPr lang="en-GB" sz="1400" dirty="0" err="1"/>
              <a:t>excentric</a:t>
            </a:r>
            <a:r>
              <a:rPr lang="en-GB" sz="1400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54" y="817330"/>
            <a:ext cx="3024554" cy="39158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829" y="817330"/>
            <a:ext cx="2936883" cy="39158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36" y="4969207"/>
            <a:ext cx="4028395" cy="126256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760627" y="4733174"/>
            <a:ext cx="4046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Uniformity of layer thickness is key issue</a:t>
            </a:r>
          </a:p>
          <a:p>
            <a:endParaRPr lang="en-GB" b="1" i="1" u="sng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59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</a:t>
            </a:r>
            <a:r>
              <a:rPr lang="en-GB" sz="2800" i="1" dirty="0">
                <a:solidFill>
                  <a:schemeClr val="bg1">
                    <a:lumMod val="50000"/>
                  </a:schemeClr>
                </a:solidFill>
              </a:rPr>
              <a:t>R&amp;D LHCb RICH Photonic crystal</a:t>
            </a:r>
            <a:endParaRPr lang="en-US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11</a:t>
            </a:fld>
            <a:endParaRPr lang="en-US"/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BB4C43CF-7698-514D-8545-493CD83F9803}"/>
              </a:ext>
            </a:extLst>
          </p:cNvPr>
          <p:cNvSpPr txBox="1">
            <a:spLocks/>
          </p:cNvSpPr>
          <p:nvPr/>
        </p:nvSpPr>
        <p:spPr>
          <a:xfrm>
            <a:off x="3703065" y="999345"/>
            <a:ext cx="5298830" cy="328341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/>
              <a:t>Two multi-layer samples successfully manufactured.</a:t>
            </a:r>
          </a:p>
          <a:p>
            <a:pPr marL="0" indent="0">
              <a:buNone/>
            </a:pPr>
            <a:r>
              <a:rPr lang="en-GB" sz="1500" dirty="0"/>
              <a:t>          61 layers               		57 layers</a:t>
            </a:r>
          </a:p>
          <a:p>
            <a:pPr marL="0" indent="0">
              <a:buNone/>
            </a:pPr>
            <a:endParaRPr lang="en-GB" sz="1500" dirty="0"/>
          </a:p>
          <a:p>
            <a:pPr marL="0" indent="0">
              <a:buNone/>
            </a:pPr>
            <a:endParaRPr lang="en-GB" sz="1500" dirty="0"/>
          </a:p>
          <a:p>
            <a:pPr marL="0" indent="0">
              <a:buNone/>
            </a:pPr>
            <a:endParaRPr lang="en-GB" sz="1500" dirty="0"/>
          </a:p>
        </p:txBody>
      </p:sp>
      <p:grpSp>
        <p:nvGrpSpPr>
          <p:cNvPr id="39" name="Gruppieren 5">
            <a:extLst>
              <a:ext uri="{FF2B5EF4-FFF2-40B4-BE49-F238E27FC236}">
                <a16:creationId xmlns:a16="http://schemas.microsoft.com/office/drawing/2014/main" id="{AF0DD292-AB63-B949-A0B3-A8FAAD438634}"/>
              </a:ext>
            </a:extLst>
          </p:cNvPr>
          <p:cNvGrpSpPr/>
          <p:nvPr/>
        </p:nvGrpSpPr>
        <p:grpSpPr>
          <a:xfrm>
            <a:off x="264049" y="1145133"/>
            <a:ext cx="3933751" cy="5031992"/>
            <a:chOff x="8645438" y="1842478"/>
            <a:chExt cx="3521703" cy="3022887"/>
          </a:xfrm>
        </p:grpSpPr>
        <p:grpSp>
          <p:nvGrpSpPr>
            <p:cNvPr id="40" name="Gruppieren 6">
              <a:extLst>
                <a:ext uri="{FF2B5EF4-FFF2-40B4-BE49-F238E27FC236}">
                  <a16:creationId xmlns:a16="http://schemas.microsoft.com/office/drawing/2014/main" id="{E0976AC9-1D70-D44E-83CC-ED53EBE0F2E9}"/>
                </a:ext>
              </a:extLst>
            </p:cNvPr>
            <p:cNvGrpSpPr/>
            <p:nvPr/>
          </p:nvGrpSpPr>
          <p:grpSpPr>
            <a:xfrm rot="5400000">
              <a:off x="7934212" y="2553704"/>
              <a:ext cx="2748332" cy="1325880"/>
              <a:chOff x="4511989" y="4457700"/>
              <a:chExt cx="2748332" cy="1325880"/>
            </a:xfrm>
          </p:grpSpPr>
          <p:grpSp>
            <p:nvGrpSpPr>
              <p:cNvPr id="49" name="Gruppieren 15">
                <a:extLst>
                  <a:ext uri="{FF2B5EF4-FFF2-40B4-BE49-F238E27FC236}">
                    <a16:creationId xmlns:a16="http://schemas.microsoft.com/office/drawing/2014/main" id="{4C52D1A9-C189-5B47-8F35-7E629F55445E}"/>
                  </a:ext>
                </a:extLst>
              </p:cNvPr>
              <p:cNvGrpSpPr/>
              <p:nvPr/>
            </p:nvGrpSpPr>
            <p:grpSpPr>
              <a:xfrm>
                <a:off x="4511989" y="4457700"/>
                <a:ext cx="2748332" cy="1325880"/>
                <a:chOff x="3486150" y="4183380"/>
                <a:chExt cx="2748332" cy="1325880"/>
              </a:xfrm>
            </p:grpSpPr>
            <p:sp>
              <p:nvSpPr>
                <p:cNvPr id="53" name="Rechteck 19">
                  <a:extLst>
                    <a:ext uri="{FF2B5EF4-FFF2-40B4-BE49-F238E27FC236}">
                      <a16:creationId xmlns:a16="http://schemas.microsoft.com/office/drawing/2014/main" id="{824E8D29-2A3E-834E-87AF-1A745FC29966}"/>
                    </a:ext>
                  </a:extLst>
                </p:cNvPr>
                <p:cNvSpPr/>
                <p:nvPr/>
              </p:nvSpPr>
              <p:spPr>
                <a:xfrm>
                  <a:off x="4183380" y="4183380"/>
                  <a:ext cx="182880" cy="132588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grpSp>
              <p:nvGrpSpPr>
                <p:cNvPr id="54" name="Gruppieren 20">
                  <a:extLst>
                    <a:ext uri="{FF2B5EF4-FFF2-40B4-BE49-F238E27FC236}">
                      <a16:creationId xmlns:a16="http://schemas.microsoft.com/office/drawing/2014/main" id="{9F409ADB-B7C4-7441-BBCF-FCC95ED0F20C}"/>
                    </a:ext>
                  </a:extLst>
                </p:cNvPr>
                <p:cNvGrpSpPr/>
                <p:nvPr/>
              </p:nvGrpSpPr>
              <p:grpSpPr>
                <a:xfrm>
                  <a:off x="3486150" y="4183380"/>
                  <a:ext cx="2748332" cy="1325880"/>
                  <a:chOff x="3486150" y="4183380"/>
                  <a:chExt cx="2748332" cy="1325880"/>
                </a:xfrm>
              </p:grpSpPr>
              <p:sp>
                <p:nvSpPr>
                  <p:cNvPr id="55" name="Rechteck 21">
                    <a:extLst>
                      <a:ext uri="{FF2B5EF4-FFF2-40B4-BE49-F238E27FC236}">
                        <a16:creationId xmlns:a16="http://schemas.microsoft.com/office/drawing/2014/main" id="{1B16376E-CF21-7C49-87F7-2F9F8B11E5D7}"/>
                      </a:ext>
                    </a:extLst>
                  </p:cNvPr>
                  <p:cNvSpPr/>
                  <p:nvPr/>
                </p:nvSpPr>
                <p:spPr>
                  <a:xfrm>
                    <a:off x="3486150" y="4183380"/>
                    <a:ext cx="697230" cy="13258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56" name="Rechteck 22">
                    <a:extLst>
                      <a:ext uri="{FF2B5EF4-FFF2-40B4-BE49-F238E27FC236}">
                        <a16:creationId xmlns:a16="http://schemas.microsoft.com/office/drawing/2014/main" id="{39104527-E847-CA4A-85D8-3BDA4CB49A39}"/>
                      </a:ext>
                    </a:extLst>
                  </p:cNvPr>
                  <p:cNvSpPr/>
                  <p:nvPr/>
                </p:nvSpPr>
                <p:spPr>
                  <a:xfrm>
                    <a:off x="4366260" y="4183380"/>
                    <a:ext cx="182880" cy="13258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57" name="Rechteck 23">
                    <a:extLst>
                      <a:ext uri="{FF2B5EF4-FFF2-40B4-BE49-F238E27FC236}">
                        <a16:creationId xmlns:a16="http://schemas.microsoft.com/office/drawing/2014/main" id="{8D7DBA8C-A75D-BC48-A6CF-193AA5082EE1}"/>
                      </a:ext>
                    </a:extLst>
                  </p:cNvPr>
                  <p:cNvSpPr/>
                  <p:nvPr/>
                </p:nvSpPr>
                <p:spPr>
                  <a:xfrm>
                    <a:off x="4549140" y="4183380"/>
                    <a:ext cx="182880" cy="1325880"/>
                  </a:xfrm>
                  <a:prstGeom prst="rect">
                    <a:avLst/>
                  </a:prstGeom>
                  <a:solidFill>
                    <a:srgbClr val="F13D5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58" name="Rechteck 24">
                    <a:extLst>
                      <a:ext uri="{FF2B5EF4-FFF2-40B4-BE49-F238E27FC236}">
                        <a16:creationId xmlns:a16="http://schemas.microsoft.com/office/drawing/2014/main" id="{1785F398-4238-EA4B-A756-A0DB6F879E9F}"/>
                      </a:ext>
                    </a:extLst>
                  </p:cNvPr>
                  <p:cNvSpPr/>
                  <p:nvPr/>
                </p:nvSpPr>
                <p:spPr>
                  <a:xfrm>
                    <a:off x="4732020" y="4183380"/>
                    <a:ext cx="182880" cy="13258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59" name="Rechteck 25">
                    <a:extLst>
                      <a:ext uri="{FF2B5EF4-FFF2-40B4-BE49-F238E27FC236}">
                        <a16:creationId xmlns:a16="http://schemas.microsoft.com/office/drawing/2014/main" id="{561352F7-8417-DA41-B612-607260DECEEC}"/>
                      </a:ext>
                    </a:extLst>
                  </p:cNvPr>
                  <p:cNvSpPr/>
                  <p:nvPr/>
                </p:nvSpPr>
                <p:spPr>
                  <a:xfrm>
                    <a:off x="4914900" y="4183380"/>
                    <a:ext cx="182880" cy="1325880"/>
                  </a:xfrm>
                  <a:prstGeom prst="rect">
                    <a:avLst/>
                  </a:prstGeom>
                  <a:solidFill>
                    <a:srgbClr val="F13D5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60" name="Rechteck 26">
                    <a:extLst>
                      <a:ext uri="{FF2B5EF4-FFF2-40B4-BE49-F238E27FC236}">
                        <a16:creationId xmlns:a16="http://schemas.microsoft.com/office/drawing/2014/main" id="{918C2C88-2121-2845-A94F-E2BA60C346C7}"/>
                      </a:ext>
                    </a:extLst>
                  </p:cNvPr>
                  <p:cNvSpPr/>
                  <p:nvPr/>
                </p:nvSpPr>
                <p:spPr>
                  <a:xfrm>
                    <a:off x="5868722" y="4183380"/>
                    <a:ext cx="182880" cy="13258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61" name="Rechteck 27">
                    <a:extLst>
                      <a:ext uri="{FF2B5EF4-FFF2-40B4-BE49-F238E27FC236}">
                        <a16:creationId xmlns:a16="http://schemas.microsoft.com/office/drawing/2014/main" id="{D0FF7A35-E73C-5B4D-9659-6B63D710C2A3}"/>
                      </a:ext>
                    </a:extLst>
                  </p:cNvPr>
                  <p:cNvSpPr/>
                  <p:nvPr/>
                </p:nvSpPr>
                <p:spPr>
                  <a:xfrm>
                    <a:off x="6051602" y="4183380"/>
                    <a:ext cx="182880" cy="1325880"/>
                  </a:xfrm>
                  <a:prstGeom prst="rect">
                    <a:avLst/>
                  </a:prstGeom>
                  <a:solidFill>
                    <a:srgbClr val="F13D5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</p:grp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2A7A86A-3808-2843-9B0E-FEA8BE31092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63640" y="508464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74BCF43E-B39B-D54C-9C1C-8DA4C85D04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61768" y="508464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EEBDDB8-7149-6E4F-B917-A76FB07BE0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69400" y="508464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41" name="Inhaltsplatzhalter 1">
              <a:extLst>
                <a:ext uri="{FF2B5EF4-FFF2-40B4-BE49-F238E27FC236}">
                  <a16:creationId xmlns:a16="http://schemas.microsoft.com/office/drawing/2014/main" id="{104682A9-73E8-0F4C-8C77-72AAE97FFF1C}"/>
                </a:ext>
              </a:extLst>
            </p:cNvPr>
            <p:cNvSpPr txBox="1">
              <a:spLocks/>
            </p:cNvSpPr>
            <p:nvPr/>
          </p:nvSpPr>
          <p:spPr>
            <a:xfrm>
              <a:off x="10143530" y="2082625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SiO</a:t>
              </a:r>
              <a:r>
                <a:rPr lang="en-GB" sz="1200" b="1" baseline="-25000" dirty="0"/>
                <a:t>2 </a:t>
              </a:r>
              <a:r>
                <a:rPr lang="en-GB" sz="1200" b="1" dirty="0"/>
                <a:t>substrate</a:t>
              </a:r>
            </a:p>
          </p:txBody>
        </p:sp>
        <p:sp>
          <p:nvSpPr>
            <p:cNvPr id="42" name="Inhaltsplatzhalter 1">
              <a:extLst>
                <a:ext uri="{FF2B5EF4-FFF2-40B4-BE49-F238E27FC236}">
                  <a16:creationId xmlns:a16="http://schemas.microsoft.com/office/drawing/2014/main" id="{FAEB6BE0-027B-6447-B0B6-E70CB8E4EE2A}"/>
                </a:ext>
              </a:extLst>
            </p:cNvPr>
            <p:cNvSpPr txBox="1">
              <a:spLocks/>
            </p:cNvSpPr>
            <p:nvPr/>
          </p:nvSpPr>
          <p:spPr>
            <a:xfrm>
              <a:off x="10143530" y="2571396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Chrome</a:t>
              </a:r>
            </a:p>
          </p:txBody>
        </p:sp>
        <p:sp>
          <p:nvSpPr>
            <p:cNvPr id="43" name="Inhaltsplatzhalter 1">
              <a:extLst>
                <a:ext uri="{FF2B5EF4-FFF2-40B4-BE49-F238E27FC236}">
                  <a16:creationId xmlns:a16="http://schemas.microsoft.com/office/drawing/2014/main" id="{154D502B-3718-784D-AD98-42AA2D2AB51D}"/>
                </a:ext>
              </a:extLst>
            </p:cNvPr>
            <p:cNvSpPr txBox="1">
              <a:spLocks/>
            </p:cNvSpPr>
            <p:nvPr/>
          </p:nvSpPr>
          <p:spPr>
            <a:xfrm>
              <a:off x="10143530" y="2741597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SiO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4" name="Inhaltsplatzhalter 1">
              <a:extLst>
                <a:ext uri="{FF2B5EF4-FFF2-40B4-BE49-F238E27FC236}">
                  <a16:creationId xmlns:a16="http://schemas.microsoft.com/office/drawing/2014/main" id="{6F348726-3BA4-AC47-9280-6DA86902E90B}"/>
                </a:ext>
              </a:extLst>
            </p:cNvPr>
            <p:cNvSpPr txBox="1">
              <a:spLocks/>
            </p:cNvSpPr>
            <p:nvPr/>
          </p:nvSpPr>
          <p:spPr>
            <a:xfrm>
              <a:off x="10147841" y="2921294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TiO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5" name="Inhaltsplatzhalter 1">
              <a:extLst>
                <a:ext uri="{FF2B5EF4-FFF2-40B4-BE49-F238E27FC236}">
                  <a16:creationId xmlns:a16="http://schemas.microsoft.com/office/drawing/2014/main" id="{4BE6F849-62DF-6749-9B5E-12879A4792CA}"/>
                </a:ext>
              </a:extLst>
            </p:cNvPr>
            <p:cNvSpPr txBox="1">
              <a:spLocks/>
            </p:cNvSpPr>
            <p:nvPr/>
          </p:nvSpPr>
          <p:spPr>
            <a:xfrm>
              <a:off x="10143530" y="3125606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SiO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6" name="Inhaltsplatzhalter 1">
              <a:extLst>
                <a:ext uri="{FF2B5EF4-FFF2-40B4-BE49-F238E27FC236}">
                  <a16:creationId xmlns:a16="http://schemas.microsoft.com/office/drawing/2014/main" id="{4BCB45A6-F3E8-A843-887C-5553073CF91E}"/>
                </a:ext>
              </a:extLst>
            </p:cNvPr>
            <p:cNvSpPr txBox="1">
              <a:spLocks/>
            </p:cNvSpPr>
            <p:nvPr/>
          </p:nvSpPr>
          <p:spPr>
            <a:xfrm>
              <a:off x="10147841" y="3309026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TiO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7" name="Inhaltsplatzhalter 1">
              <a:extLst>
                <a:ext uri="{FF2B5EF4-FFF2-40B4-BE49-F238E27FC236}">
                  <a16:creationId xmlns:a16="http://schemas.microsoft.com/office/drawing/2014/main" id="{4519E9BD-478A-3E49-8EE1-1DF07B4884EC}"/>
                </a:ext>
              </a:extLst>
            </p:cNvPr>
            <p:cNvSpPr txBox="1">
              <a:spLocks/>
            </p:cNvSpPr>
            <p:nvPr/>
          </p:nvSpPr>
          <p:spPr>
            <a:xfrm>
              <a:off x="10147841" y="4246910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SiO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8" name="Inhaltsplatzhalter 1">
              <a:extLst>
                <a:ext uri="{FF2B5EF4-FFF2-40B4-BE49-F238E27FC236}">
                  <a16:creationId xmlns:a16="http://schemas.microsoft.com/office/drawing/2014/main" id="{3B59C6F6-E912-5343-AA4F-E223EF75952F}"/>
                </a:ext>
              </a:extLst>
            </p:cNvPr>
            <p:cNvSpPr txBox="1">
              <a:spLocks/>
            </p:cNvSpPr>
            <p:nvPr/>
          </p:nvSpPr>
          <p:spPr>
            <a:xfrm>
              <a:off x="10147841" y="4437727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TiO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</p:grpSp>
      <p:pic>
        <p:nvPicPr>
          <p:cNvPr id="62" name="Picture 6">
            <a:extLst>
              <a:ext uri="{FF2B5EF4-FFF2-40B4-BE49-F238E27FC236}">
                <a16:creationId xmlns:a16="http://schemas.microsoft.com/office/drawing/2014/main" id="{41413CD4-6C44-6141-A9A0-E25E9BFE5F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7841" y="4488863"/>
            <a:ext cx="2519680" cy="1693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Inhaltsplatzhalter 1">
            <a:extLst>
              <a:ext uri="{FF2B5EF4-FFF2-40B4-BE49-F238E27FC236}">
                <a16:creationId xmlns:a16="http://schemas.microsoft.com/office/drawing/2014/main" id="{FF51C947-1032-C34F-9FA9-BC1F30AD15E1}"/>
              </a:ext>
            </a:extLst>
          </p:cNvPr>
          <p:cNvSpPr txBox="1">
            <a:spLocks/>
          </p:cNvSpPr>
          <p:nvPr/>
        </p:nvSpPr>
        <p:spPr>
          <a:xfrm>
            <a:off x="3832161" y="4084262"/>
            <a:ext cx="5518109" cy="328341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/>
              <a:t>Coater calibrated with single layer couples of SiO2 and TiO2.</a:t>
            </a:r>
          </a:p>
        </p:txBody>
      </p:sp>
      <p:pic>
        <p:nvPicPr>
          <p:cNvPr id="64" name="Picture 7">
            <a:extLst>
              <a:ext uri="{FF2B5EF4-FFF2-40B4-BE49-F238E27FC236}">
                <a16:creationId xmlns:a16="http://schemas.microsoft.com/office/drawing/2014/main" id="{8464AB5F-E0A6-1147-A711-A2B91229D8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78725" y="4349773"/>
            <a:ext cx="2708075" cy="182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Inhaltsplatzhalter 1">
            <a:extLst>
              <a:ext uri="{FF2B5EF4-FFF2-40B4-BE49-F238E27FC236}">
                <a16:creationId xmlns:a16="http://schemas.microsoft.com/office/drawing/2014/main" id="{BB4C43CF-7698-514D-8545-493CD83F9803}"/>
              </a:ext>
            </a:extLst>
          </p:cNvPr>
          <p:cNvSpPr txBox="1">
            <a:spLocks/>
          </p:cNvSpPr>
          <p:nvPr/>
        </p:nvSpPr>
        <p:spPr>
          <a:xfrm>
            <a:off x="109825" y="5988779"/>
            <a:ext cx="2633375" cy="275264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vert="horz" lIns="68580" tIns="34290" rIns="68580" bIns="3429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/>
              <a:t>Dissertation Michele Blago  2021</a:t>
            </a:r>
          </a:p>
          <a:p>
            <a:pPr marL="0" indent="0">
              <a:buNone/>
            </a:pPr>
            <a:endParaRPr lang="en-GB" sz="1500" dirty="0"/>
          </a:p>
          <a:p>
            <a:pPr marL="0" indent="0">
              <a:buNone/>
            </a:pPr>
            <a:endParaRPr lang="en-GB" sz="1500" dirty="0"/>
          </a:p>
        </p:txBody>
      </p:sp>
      <p:pic>
        <p:nvPicPr>
          <p:cNvPr id="66" name="Grafik 54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5CA1B778-2F57-AA4D-8BB9-3268C891827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3223" y="1709791"/>
            <a:ext cx="2306700" cy="2124708"/>
          </a:xfrm>
          <a:prstGeom prst="rect">
            <a:avLst/>
          </a:prstGeom>
        </p:spPr>
      </p:pic>
      <p:pic>
        <p:nvPicPr>
          <p:cNvPr id="67" name="Grafik 52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1C5017A1-B357-E940-962D-E501F84B3DA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87613" y="1711708"/>
            <a:ext cx="2240137" cy="209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06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 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optical coatings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6633" y="635278"/>
            <a:ext cx="315329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Optical coatings </a:t>
            </a:r>
          </a:p>
          <a:p>
            <a:endParaRPr lang="en-GB" sz="1200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Enhanced reflective coatings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Anti reflective coatings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4734" y="1187966"/>
            <a:ext cx="1783479" cy="1697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614" y="629416"/>
            <a:ext cx="3304580" cy="2478435"/>
          </a:xfrm>
          <a:prstGeom prst="rect">
            <a:avLst/>
          </a:prstGeom>
        </p:spPr>
      </p:pic>
      <p:pic>
        <p:nvPicPr>
          <p:cNvPr id="14" name="Picture 2" descr="C:\Files\Cern\TFL\NA62\Mylar_production\Comparaison_process\pics\Procedure\selection\DSC0094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14" y="1804377"/>
            <a:ext cx="3502378" cy="1792874"/>
          </a:xfrm>
          <a:prstGeom prst="rect">
            <a:avLst/>
          </a:prstGeom>
          <a:noFill/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787" y="3271039"/>
            <a:ext cx="1800523" cy="27135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" y="3744980"/>
            <a:ext cx="3502378" cy="232921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675614" y="3090127"/>
            <a:ext cx="3304580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NA62 RICH UV mirror system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23762" y="5975782"/>
            <a:ext cx="5508072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Mylar foil coating for NA62 RICH optical feed trough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089" y="3583857"/>
            <a:ext cx="3169629" cy="23772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743090" y="5967087"/>
            <a:ext cx="3179140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AR quartz window for LHCb RICH1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82675" y="701682"/>
            <a:ext cx="1770270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Geometer target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70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</a:t>
            </a:r>
            <a:r>
              <a:rPr lang="en-GB" sz="2800" i="1" dirty="0">
                <a:solidFill>
                  <a:schemeClr val="bg1">
                    <a:lumMod val="50000"/>
                  </a:schemeClr>
                </a:solidFill>
              </a:rPr>
              <a:t>LHCb RICH1 enhanced mirror coating</a:t>
            </a:r>
            <a:endParaRPr lang="en-US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13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246" y="152400"/>
            <a:ext cx="676307" cy="95688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68423" y="718045"/>
            <a:ext cx="3202421" cy="240181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538722" y="3338883"/>
            <a:ext cx="389054" cy="2677656"/>
          </a:xfrm>
          <a:prstGeom prst="rect">
            <a:avLst/>
          </a:prstGeom>
          <a:gradFill flip="none" rotWithShape="1">
            <a:gsLst>
              <a:gs pos="35000">
                <a:schemeClr val="bg1">
                  <a:lumMod val="85000"/>
                </a:schemeClr>
              </a:gs>
              <a:gs pos="80000">
                <a:schemeClr val="tx1"/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COATING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519" y="3746420"/>
            <a:ext cx="971584" cy="81331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7734" y="764864"/>
            <a:ext cx="3031538" cy="227620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573" y="3191427"/>
            <a:ext cx="4277291" cy="300167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69634" y="3182794"/>
            <a:ext cx="3989168" cy="298983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553200" y="1041664"/>
            <a:ext cx="25263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LHCb RICH1 upgrade is certainly the Flagship project of our coating service. Enhanced Reflective coating (Cr/Al/SiO2/HfO2) has been applied to spherical composite substrates (1m diameter)</a:t>
            </a:r>
          </a:p>
        </p:txBody>
      </p:sp>
    </p:spTree>
    <p:extLst>
      <p:ext uri="{BB962C8B-B14F-4D97-AF65-F5344CB8AC3E}">
        <p14:creationId xmlns:p14="http://schemas.microsoft.com/office/powerpoint/2010/main" val="3435413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coating application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7200" y="1100830"/>
            <a:ext cx="367914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Other light related coatings</a:t>
            </a:r>
          </a:p>
          <a:p>
            <a:endParaRPr lang="en-GB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Wavelength shifter coatings (WLS)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Photocathode layers (PC)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0284" y="3418185"/>
            <a:ext cx="3692769" cy="285809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76" y="2481943"/>
            <a:ext cx="3940937" cy="295570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285" y="637512"/>
            <a:ext cx="3692769" cy="276957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136121" y="3068535"/>
            <a:ext cx="3692769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Compass Thick-gem PC coating (</a:t>
            </a:r>
            <a:r>
              <a:rPr lang="en-US" sz="1600" dirty="0" err="1"/>
              <a:t>CsI</a:t>
            </a:r>
            <a:r>
              <a:rPr lang="en-US" sz="1600" dirty="0"/>
              <a:t>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9577" y="5436118"/>
            <a:ext cx="3936772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PM wavelength shifter coating (TPB)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46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coating application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59797" y="1203149"/>
            <a:ext cx="498794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Very reactive coating service along the different test beam Periods. Developed base line recipe: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3.8nm Cr (transparent + conductive)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100nm Cr (outer border region)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18nm CSI (Photocathode layer)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11237"/>
            <a:ext cx="2375378" cy="177967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059797" y="700816"/>
            <a:ext cx="4184020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Pico-sec R&amp;D  (close collaboration with GDD)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" y="859398"/>
            <a:ext cx="2918517" cy="30485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79588" y="3055773"/>
            <a:ext cx="5147224" cy="32399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88375" y="4135424"/>
            <a:ext cx="99121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=&gt;</a:t>
            </a:r>
          </a:p>
          <a:p>
            <a:r>
              <a:rPr lang="en-GB" sz="1600" dirty="0"/>
              <a:t>Scale up</a:t>
            </a:r>
          </a:p>
          <a:p>
            <a:r>
              <a:rPr lang="en-GB" sz="4000" dirty="0"/>
              <a:t>=&gt;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</p:spTree>
    <p:extLst>
      <p:ext uri="{BB962C8B-B14F-4D97-AF65-F5344CB8AC3E}">
        <p14:creationId xmlns:p14="http://schemas.microsoft.com/office/powerpoint/2010/main" val="2017089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	  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optical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Fiber activities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7285" y="924327"/>
            <a:ext cx="5023338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Construction and installation of ATLAS ALFA detector (initially started with lateral fibre coating)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Demonstrator construction for AX-PET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Strongly involved in LHCb </a:t>
            </a:r>
            <a:r>
              <a:rPr lang="en-GB" dirty="0" err="1"/>
              <a:t>SciFi</a:t>
            </a:r>
            <a:r>
              <a:rPr lang="en-GB" dirty="0"/>
              <a:t> development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Development and construction of 15 Fibre beam monitors for </a:t>
            </a:r>
            <a:r>
              <a:rPr lang="en-GB" dirty="0" err="1"/>
              <a:t>Neutino</a:t>
            </a:r>
            <a:r>
              <a:rPr lang="en-GB" dirty="0"/>
              <a:t> Platform (collaboration with BE-BI)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Contribution to prototype of E-</a:t>
            </a:r>
            <a:r>
              <a:rPr lang="en-GB" dirty="0" err="1"/>
              <a:t>cal</a:t>
            </a:r>
            <a:r>
              <a:rPr lang="en-GB" dirty="0"/>
              <a:t> LHCb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Individual fibre polishing for various detector groups (fibre–fin)</a:t>
            </a:r>
          </a:p>
          <a:p>
            <a:endParaRPr lang="en-GB" sz="1400" dirty="0"/>
          </a:p>
          <a:p>
            <a:endParaRPr lang="en-GB" sz="1400" dirty="0"/>
          </a:p>
          <a:p>
            <a:r>
              <a:rPr lang="en-GB" b="1" i="1" u="sng" dirty="0"/>
              <a:t>Competencies: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Individual fibre polishing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Fibre gluing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Fibre detector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Reflective (Al) lateral fibre 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Fibre end coating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12" name="Picture 11" descr="D:\Cern\TFL\Admin\Annual report\AR_2017\Pics\P-type_module_XBPF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507" y="4741524"/>
            <a:ext cx="2813561" cy="1535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323" y="652757"/>
            <a:ext cx="3718299" cy="26414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768" y="3402115"/>
            <a:ext cx="1936853" cy="28736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323" y="3402115"/>
            <a:ext cx="1661745" cy="124630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99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  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Participation to LHCb E-</a:t>
            </a:r>
            <a:r>
              <a:rPr lang="en-US" sz="2800" i="1" dirty="0" err="1">
                <a:solidFill>
                  <a:schemeClr val="bg1">
                    <a:lumMod val="50000"/>
                  </a:schemeClr>
                </a:solidFill>
              </a:rPr>
              <a:t>cal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 upgrade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82534" y="4405808"/>
            <a:ext cx="4987949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Mechanics workshop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QC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Fiber gluing and polishing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Light guide conception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Cleanroom assembly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4913745" y="4080270"/>
            <a:ext cx="3990109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TFG support to SPACAL project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17</a:t>
            </a:fld>
            <a:endParaRPr lang="en-US" dirty="0"/>
          </a:p>
        </p:txBody>
      </p:sp>
      <p:pic>
        <p:nvPicPr>
          <p:cNvPr id="17" name="Picture 16" descr="A metal box on a green surface&#10;&#10;Description automatically generated">
            <a:extLst>
              <a:ext uri="{FF2B5EF4-FFF2-40B4-BE49-F238E27FC236}">
                <a16:creationId xmlns:a16="http://schemas.microsoft.com/office/drawing/2014/main" id="{74C4AD59-BD6E-4DF1-F684-8018E33179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389" y="655497"/>
            <a:ext cx="5985725" cy="3097508"/>
          </a:xfrm>
          <a:prstGeom prst="rect">
            <a:avLst/>
          </a:prstGeom>
        </p:spPr>
      </p:pic>
      <p:pic>
        <p:nvPicPr>
          <p:cNvPr id="19" name="Picture 18" descr="A hand holding a green square with many circles&#10;&#10;Description automatically generated">
            <a:extLst>
              <a:ext uri="{FF2B5EF4-FFF2-40B4-BE49-F238E27FC236}">
                <a16:creationId xmlns:a16="http://schemas.microsoft.com/office/drawing/2014/main" id="{153C6341-98BC-78EC-F735-F15E679EB0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32945" y="3815508"/>
            <a:ext cx="2491905" cy="2413883"/>
          </a:xfrm>
          <a:prstGeom prst="rect">
            <a:avLst/>
          </a:prstGeom>
        </p:spPr>
      </p:pic>
      <p:pic>
        <p:nvPicPr>
          <p:cNvPr id="33" name="Picture 32" descr="A close-up of a metal grate&#10;&#10;Description automatically generated">
            <a:extLst>
              <a:ext uri="{FF2B5EF4-FFF2-40B4-BE49-F238E27FC236}">
                <a16:creationId xmlns:a16="http://schemas.microsoft.com/office/drawing/2014/main" id="{25F9B0E0-553F-DE87-3CDB-E081F5EAC8D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186" y="2251569"/>
            <a:ext cx="2328575" cy="1746432"/>
          </a:xfrm>
          <a:prstGeom prst="rect">
            <a:avLst/>
          </a:prstGeom>
        </p:spPr>
      </p:pic>
      <p:pic>
        <p:nvPicPr>
          <p:cNvPr id="35" name="Picture 34" descr="A close-up of a metal surface&#10;&#10;Description automatically generated">
            <a:extLst>
              <a:ext uri="{FF2B5EF4-FFF2-40B4-BE49-F238E27FC236}">
                <a16:creationId xmlns:a16="http://schemas.microsoft.com/office/drawing/2014/main" id="{6D5B69DE-696A-2B1C-6D19-E1EE932FAB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2186" y="646247"/>
            <a:ext cx="2328577" cy="1490148"/>
          </a:xfrm>
          <a:prstGeom prst="rect">
            <a:avLst/>
          </a:prstGeom>
        </p:spPr>
      </p:pic>
      <p:pic>
        <p:nvPicPr>
          <p:cNvPr id="37" name="Picture 36" descr="A yellow and silver object with holes in it&#10;&#10;Description automatically generated">
            <a:extLst>
              <a:ext uri="{FF2B5EF4-FFF2-40B4-BE49-F238E27FC236}">
                <a16:creationId xmlns:a16="http://schemas.microsoft.com/office/drawing/2014/main" id="{8EB482B9-324F-C814-0FD1-ECEABB9453D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89" y="3835274"/>
            <a:ext cx="1806484" cy="240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359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 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coating application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2046" y="855785"/>
            <a:ext cx="351583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Functional layers</a:t>
            </a:r>
          </a:p>
          <a:p>
            <a:endParaRPr lang="en-GB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Pre-coating of conductive layers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Transparent conductive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De-moulding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Zinc layer for isotropic radicals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3086" y="692513"/>
            <a:ext cx="2689134" cy="18867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911" y="729027"/>
            <a:ext cx="1789133" cy="15427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92" y="4164661"/>
            <a:ext cx="3288924" cy="19967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044" y="2601007"/>
            <a:ext cx="2358253" cy="17686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2045" y="4692035"/>
            <a:ext cx="2358251" cy="132428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4661" y="2268668"/>
            <a:ext cx="2328231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Micro buses de-molding layer (Au)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52045" y="4367086"/>
            <a:ext cx="2358253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 Conductive layer (Cu) on ceramics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5107" y="6024503"/>
            <a:ext cx="4875189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Zinc layer on gold plates for MEDICIS (</a:t>
            </a:r>
            <a:r>
              <a:rPr lang="en-GB" sz="1200" dirty="0">
                <a:solidFill>
                  <a:srgbClr val="000000"/>
                </a:solidFill>
              </a:rPr>
              <a:t>Medical Isotopes Collection ISOLDE</a:t>
            </a:r>
            <a:r>
              <a:rPr lang="en-US" sz="1200" dirty="0"/>
              <a:t>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391" y="3883187"/>
            <a:ext cx="3288925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Titanium (conductive) spirals on CLOUD UV sabre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93" y="2858457"/>
            <a:ext cx="1548054" cy="10295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262" y="2858457"/>
            <a:ext cx="1548054" cy="10295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266" y="2620609"/>
            <a:ext cx="2229859" cy="16717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10798" y="4085703"/>
            <a:ext cx="1651420" cy="220280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098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1303" y="4788"/>
            <a:ext cx="8170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End					?questions?							End</a:t>
            </a:r>
            <a:endParaRPr lang="en-US" sz="28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03" y="743645"/>
            <a:ext cx="1334588" cy="10009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08" y="743646"/>
            <a:ext cx="1334588" cy="10009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942" y="1850668"/>
            <a:ext cx="1334588" cy="10009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942" y="4066797"/>
            <a:ext cx="1334588" cy="10009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08" y="5172921"/>
            <a:ext cx="1334588" cy="10009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919" y="1850668"/>
            <a:ext cx="1334588" cy="10009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03" y="4065602"/>
            <a:ext cx="1334588" cy="10009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919" y="2958085"/>
            <a:ext cx="1334588" cy="10009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03" y="1850668"/>
            <a:ext cx="1334588" cy="10009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08" y="2958085"/>
            <a:ext cx="1334588" cy="10009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08" y="4065603"/>
            <a:ext cx="1334588" cy="10009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601" y="5172921"/>
            <a:ext cx="1334588" cy="10009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919" y="743251"/>
            <a:ext cx="1334588" cy="10009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03" y="2958085"/>
            <a:ext cx="1334588" cy="10009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919" y="4065502"/>
            <a:ext cx="1334588" cy="100094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08" y="1850668"/>
            <a:ext cx="1334588" cy="100094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03" y="5172921"/>
            <a:ext cx="1334588" cy="100094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415" y="2958085"/>
            <a:ext cx="1334588" cy="10009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942" y="748424"/>
            <a:ext cx="1334588" cy="100094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415" y="1850668"/>
            <a:ext cx="1334588" cy="100094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415" y="743646"/>
            <a:ext cx="1334588" cy="10009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942" y="5172921"/>
            <a:ext cx="1334588" cy="100094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415" y="4065603"/>
            <a:ext cx="1334588" cy="100094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415" y="5172921"/>
            <a:ext cx="1334588" cy="100094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942" y="2958085"/>
            <a:ext cx="1334588" cy="1000942"/>
          </a:xfrm>
          <a:prstGeom prst="rect">
            <a:avLst/>
          </a:prstGeom>
        </p:spPr>
      </p:pic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67433" y="36414"/>
            <a:ext cx="8254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		  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Location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616500" y="918213"/>
            <a:ext cx="1618962" cy="523220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Optical QC lab</a:t>
            </a:r>
          </a:p>
          <a:p>
            <a:pPr algn="ctr"/>
            <a:r>
              <a:rPr lang="en-US" sz="1200" dirty="0"/>
              <a:t>(optical spectrometer)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299" y="615534"/>
            <a:ext cx="2785331" cy="56538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91645">
            <a:off x="4742413" y="746212"/>
            <a:ext cx="697115" cy="937846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 rot="191645">
            <a:off x="3589488" y="706679"/>
            <a:ext cx="877872" cy="470575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 rot="191645">
            <a:off x="3501670" y="1203455"/>
            <a:ext cx="908172" cy="2149160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 rot="191645">
            <a:off x="3456041" y="3378848"/>
            <a:ext cx="877872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 rot="191645">
            <a:off x="4728284" y="1679761"/>
            <a:ext cx="694633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 rot="191645">
            <a:off x="3408243" y="3794130"/>
            <a:ext cx="877872" cy="878580"/>
          </a:xfrm>
          <a:prstGeom prst="rect">
            <a:avLst/>
          </a:prstGeom>
          <a:solidFill>
            <a:schemeClr val="accent2">
              <a:lumMod val="60000"/>
              <a:lumOff val="40000"/>
              <a:alpha val="3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691915"/>
            <a:ext cx="1618962" cy="523220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Optical QC lab</a:t>
            </a:r>
          </a:p>
          <a:p>
            <a:pPr algn="ctr"/>
            <a:r>
              <a:rPr lang="en-US" sz="1200" dirty="0"/>
              <a:t>(Microscopes)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1901609"/>
            <a:ext cx="1618962" cy="584775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Clean room with 7 coating devices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16500" y="2441499"/>
            <a:ext cx="1618962" cy="338554"/>
          </a:xfrm>
          <a:prstGeom prst="rect">
            <a:avLst/>
          </a:prstGeom>
          <a:solidFill>
            <a:srgbClr val="00B05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Offices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5143" y="3292344"/>
            <a:ext cx="1618962" cy="1077218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Entrance area with ovens</a:t>
            </a:r>
          </a:p>
          <a:p>
            <a:pPr algn="ctr"/>
            <a:r>
              <a:rPr lang="en-US" sz="1600" dirty="0"/>
              <a:t> and gluing facility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091963" y="5951728"/>
            <a:ext cx="1225062" cy="338554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Building 3 R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 rot="191645">
            <a:off x="4607872" y="2108218"/>
            <a:ext cx="694633" cy="3977412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95143" y="4988662"/>
            <a:ext cx="1618962" cy="830997"/>
          </a:xfrm>
          <a:prstGeom prst="rect">
            <a:avLst/>
          </a:prstGeom>
          <a:solidFill>
            <a:schemeClr val="accent1">
              <a:lumMod val="60000"/>
              <a:lumOff val="40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Glass and Ceramic workshop</a:t>
            </a:r>
            <a:endParaRPr lang="en-US" sz="1200" dirty="0"/>
          </a:p>
        </p:txBody>
      </p:sp>
      <p:sp>
        <p:nvSpPr>
          <p:cNvPr id="2" name="Right Arrow 1"/>
          <p:cNvSpPr/>
          <p:nvPr/>
        </p:nvSpPr>
        <p:spPr>
          <a:xfrm rot="11179156">
            <a:off x="4348146" y="3931775"/>
            <a:ext cx="146539" cy="24619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636163" y="3893465"/>
            <a:ext cx="638050" cy="338554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Entry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7007469" y="5577267"/>
            <a:ext cx="1225062" cy="338554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Building 108 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726" y="3760927"/>
            <a:ext cx="3006559" cy="1793969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 rot="1285427">
            <a:off x="6712465" y="4247216"/>
            <a:ext cx="466150" cy="659381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1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917" y="1850071"/>
            <a:ext cx="1508592" cy="1131444"/>
          </a:xfrm>
          <a:prstGeom prst="rect">
            <a:avLst/>
          </a:prstGeom>
        </p:spPr>
      </p:pic>
      <p:pic>
        <p:nvPicPr>
          <p:cNvPr id="31" name="Picture 5" descr="E:\TFG_DTCM\pics\labspace\selection\new_millin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965" y="3570288"/>
            <a:ext cx="2596057" cy="2340665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59739" y="71299"/>
            <a:ext cx="8262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	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Infrastructure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57550" y="615534"/>
            <a:ext cx="2461192" cy="56538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91645">
            <a:off x="8002663" y="746212"/>
            <a:ext cx="697115" cy="937846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 rot="191645">
            <a:off x="6849738" y="706679"/>
            <a:ext cx="877872" cy="470575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 rot="191645">
            <a:off x="6761920" y="1203455"/>
            <a:ext cx="908172" cy="2149160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 rot="191645">
            <a:off x="6716291" y="3378848"/>
            <a:ext cx="877872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 rot="191645">
            <a:off x="7988534" y="1679761"/>
            <a:ext cx="694633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 rot="191645">
            <a:off x="6668493" y="3794130"/>
            <a:ext cx="877872" cy="878580"/>
          </a:xfrm>
          <a:prstGeom prst="rect">
            <a:avLst/>
          </a:prstGeom>
          <a:solidFill>
            <a:schemeClr val="accent2">
              <a:lumMod val="60000"/>
              <a:lumOff val="40000"/>
              <a:alpha val="3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393273" y="5926336"/>
            <a:ext cx="1225062" cy="338554"/>
          </a:xfrm>
          <a:prstGeom prst="rect">
            <a:avLst/>
          </a:prstGeom>
          <a:solidFill>
            <a:schemeClr val="bg2">
              <a:lumMod val="90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Building 3 R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 rot="191645">
            <a:off x="7868122" y="2108218"/>
            <a:ext cx="694633" cy="3977412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Arrow 1"/>
          <p:cNvSpPr/>
          <p:nvPr/>
        </p:nvSpPr>
        <p:spPr>
          <a:xfrm rot="11179156">
            <a:off x="7608396" y="3931775"/>
            <a:ext cx="146539" cy="24619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896413" y="3893465"/>
            <a:ext cx="638050" cy="338554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Entry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3505965" y="5907100"/>
            <a:ext cx="2576553" cy="2539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Glass &amp; Ceramics Workshop</a:t>
            </a:r>
            <a:endParaRPr lang="fr-FR" sz="105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54" y="688772"/>
            <a:ext cx="2491154" cy="186836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28954" y="2562300"/>
            <a:ext cx="2491154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Gluing area ( Fibre beam monitor)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807" y="655907"/>
            <a:ext cx="1459702" cy="1094777"/>
          </a:xfrm>
          <a:prstGeom prst="rect">
            <a:avLst/>
          </a:prstGeom>
        </p:spPr>
      </p:pic>
      <p:pic>
        <p:nvPicPr>
          <p:cNvPr id="38" name="Picture 3" descr="E:\TFG_DTCM\pics\labspace\selection\Cleaning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296" y="847288"/>
            <a:ext cx="1989287" cy="1775913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4281296" y="2623201"/>
            <a:ext cx="1989287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Chemistry and cleaning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058872" y="1622955"/>
            <a:ext cx="759289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Ovens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7789B1-2FE7-D6B7-0821-FF9AA1DDE365}"/>
              </a:ext>
            </a:extLst>
          </p:cNvPr>
          <p:cNvSpPr txBox="1"/>
          <p:nvPr/>
        </p:nvSpPr>
        <p:spPr>
          <a:xfrm>
            <a:off x="82280" y="5803226"/>
            <a:ext cx="2929368" cy="461665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laminar flow cabinets for assembly activities (ISO class 5)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7A1BB2-B1F4-D38E-A88C-FB62B79D359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9" y="3604278"/>
            <a:ext cx="2923979" cy="219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27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67433" y="59468"/>
            <a:ext cx="8254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	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Infrastructure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464837" y="762820"/>
            <a:ext cx="3324297" cy="33855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Optical Quality Control equipment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1641" y="1037289"/>
            <a:ext cx="2070144" cy="1538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7899" y="1014639"/>
            <a:ext cx="2088168" cy="15661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53949" y="1307229"/>
            <a:ext cx="2438400" cy="1828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208" y="4073628"/>
            <a:ext cx="2297882" cy="1723412"/>
          </a:xfrm>
          <a:prstGeom prst="rect">
            <a:avLst/>
          </a:prstGeom>
          <a:ln w="47625">
            <a:solidFill>
              <a:srgbClr val="FF0000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610" y="3203428"/>
            <a:ext cx="3108100" cy="2331075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311" y="1229147"/>
            <a:ext cx="3329823" cy="167785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724209" y="5846285"/>
            <a:ext cx="2286670" cy="461665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Keyence VR3000 3D </a:t>
            </a:r>
          </a:p>
          <a:p>
            <a:pPr algn="ctr"/>
            <a:r>
              <a:rPr lang="en-US" sz="1200" dirty="0"/>
              <a:t>measurement system (</a:t>
            </a:r>
            <a:r>
              <a:rPr lang="el-GR" sz="1200" dirty="0"/>
              <a:t>μ</a:t>
            </a:r>
            <a:r>
              <a:rPr lang="en-GB" sz="1200" dirty="0"/>
              <a:t>m)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958749" y="3437441"/>
            <a:ext cx="1828800" cy="276999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OGP 3D metrology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1863" y="2847542"/>
            <a:ext cx="3209627" cy="276999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Different microscopes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71713" y="5580766"/>
            <a:ext cx="3153878" cy="738664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Perkin Elmer spectrometer for spectral/diffuse reflection and transmission (200-900nm)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22" y="3286340"/>
            <a:ext cx="3267503" cy="2450627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96252" y="5784615"/>
            <a:ext cx="3318123" cy="461665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BRUKER Profile-meter</a:t>
            </a:r>
          </a:p>
          <a:p>
            <a:pPr algn="ctr"/>
            <a:r>
              <a:rPr lang="en-US" sz="1200" dirty="0"/>
              <a:t>DEKTAK for measurement in nm scale</a:t>
            </a:r>
          </a:p>
        </p:txBody>
      </p:sp>
    </p:spTree>
    <p:extLst>
      <p:ext uri="{BB962C8B-B14F-4D97-AF65-F5344CB8AC3E}">
        <p14:creationId xmlns:p14="http://schemas.microsoft.com/office/powerpoint/2010/main" val="4025317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30185" y="74761"/>
            <a:ext cx="8192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Metrology										</a:t>
            </a:r>
            <a:endParaRPr lang="en-US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471970" y="658746"/>
            <a:ext cx="5797296" cy="891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VELO Substrate metrology</a:t>
            </a:r>
          </a:p>
          <a:p>
            <a:r>
              <a:rPr lang="en-US" sz="1400" dirty="0"/>
              <a:t>(Keyence VR3200)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11368" y="1913786"/>
            <a:ext cx="4214834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/>
              <a:t>Microchannel planarity measurement after soldering and before place front end components.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4878" y="1002358"/>
            <a:ext cx="3919644" cy="25431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7737" y="3720422"/>
            <a:ext cx="5086785" cy="2468786"/>
          </a:xfrm>
          <a:prstGeom prst="rect">
            <a:avLst/>
          </a:prstGeom>
        </p:spPr>
      </p:pic>
      <p:pic>
        <p:nvPicPr>
          <p:cNvPr id="11" name="Picture 2" descr="https://velopixdbappserv.cern.ch/media/modules/photo_inspections/CompletedModule_M94_Cside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599" y="3720420"/>
            <a:ext cx="1611923" cy="246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velopixdbappserv.cern.ch/media/modules/photo_inspections/CompletedModule_M94_Nside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87062" y="3720421"/>
            <a:ext cx="1549639" cy="246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358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30185" y="74761"/>
            <a:ext cx="81920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Thin Film characterization										</a:t>
            </a:r>
            <a:endParaRPr lang="en-US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471970" y="821541"/>
            <a:ext cx="5797296" cy="891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DEKTAK XT </a:t>
            </a:r>
            <a:r>
              <a:rPr lang="en-US" sz="2800" dirty="0" err="1"/>
              <a:t>Stylo</a:t>
            </a:r>
            <a:r>
              <a:rPr lang="en-US" sz="2800" dirty="0"/>
              <a:t>-meter</a:t>
            </a:r>
          </a:p>
          <a:p>
            <a:r>
              <a:rPr lang="en-US" sz="1400" dirty="0"/>
              <a:t>(Bruker 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2432" y="1785067"/>
            <a:ext cx="5156391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Thin Film Thickness measurement &gt;10nm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Roughness measurement down to few nm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33" y="3054273"/>
            <a:ext cx="5156391" cy="32367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50930" y="3575098"/>
            <a:ext cx="3403043" cy="2658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931" y="723018"/>
            <a:ext cx="3400580" cy="255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545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97179" y="58076"/>
            <a:ext cx="8225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general support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797169"/>
            <a:ext cx="7483780" cy="6678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List of detector groups or users profiting of our infrastructure (~last 5 years):</a:t>
            </a:r>
          </a:p>
          <a:p>
            <a:endParaRPr lang="en-GB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NA62 Giga Tracker 		</a:t>
            </a:r>
            <a:r>
              <a:rPr lang="en-GB" sz="1600" dirty="0"/>
              <a:t>(assembly, cleaning and metrology in cleanroom)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</a:t>
            </a:r>
            <a:r>
              <a:rPr lang="en-GB" dirty="0" err="1"/>
              <a:t>SciFi</a:t>
            </a:r>
            <a:r>
              <a:rPr lang="en-GB" dirty="0"/>
              <a:t> 				</a:t>
            </a:r>
            <a:r>
              <a:rPr lang="en-GB" sz="1600" dirty="0"/>
              <a:t>(close collaboration, QC tools)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</a:t>
            </a:r>
            <a:r>
              <a:rPr lang="en-GB" dirty="0" err="1"/>
              <a:t>SciFi</a:t>
            </a:r>
            <a:r>
              <a:rPr lang="en-GB" dirty="0"/>
              <a:t>/RICH			</a:t>
            </a:r>
            <a:r>
              <a:rPr lang="en-GB" sz="1600" dirty="0"/>
              <a:t>(Carbon filter regeneration)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SPACAL R&amp;D 		</a:t>
            </a:r>
            <a:r>
              <a:rPr lang="en-GB" sz="1600" dirty="0"/>
              <a:t>(fibre machining/prototype assembly)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</a:t>
            </a:r>
            <a:r>
              <a:rPr lang="en-GB" dirty="0" err="1"/>
              <a:t>Velo</a:t>
            </a:r>
            <a:r>
              <a:rPr lang="en-GB" dirty="0"/>
              <a:t> 				</a:t>
            </a:r>
            <a:r>
              <a:rPr lang="en-GB" sz="1600" dirty="0"/>
              <a:t>(component cleaning/surface metrology)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Muon 			</a:t>
            </a:r>
            <a:r>
              <a:rPr lang="en-GB" sz="1600" dirty="0"/>
              <a:t>(microscopic chamber inspection)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CMS </a:t>
            </a:r>
            <a:r>
              <a:rPr lang="en-GB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HGCal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(large silicon sensor cleaning)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TE-VSC 	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(ceramic machining/spectroscopy)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CAST –CAPP 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(repair of turning mechanism for cavity)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Student workshop 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(Optics lab of TFG)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Neutrino platform 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(PM QE measurements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BE-BI		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(Fibre detector production)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ATLAS </a:t>
            </a:r>
            <a:r>
              <a:rPr lang="en-GB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ITk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 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GB" sz="1600" dirty="0"/>
              <a:t>cleaning/surface metrology)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DT µ-channel cooling 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GB" sz="1600" dirty="0"/>
              <a:t>cleaning/surface metrology)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DT µ-fabrication facilities 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GB" sz="1600" dirty="0"/>
              <a:t>cleaning/surface metrology)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Picosec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 project with RD51 	(machining/handling of photocathodes)</a:t>
            </a:r>
          </a:p>
          <a:p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The Perkin Elmer spectrometer (UV-VIS) is used by various CERN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DD7F09-F13D-447C-8B45-B8AC911D904D}"/>
              </a:ext>
            </a:extLst>
          </p:cNvPr>
          <p:cNvSpPr txBox="1"/>
          <p:nvPr/>
        </p:nvSpPr>
        <p:spPr>
          <a:xfrm>
            <a:off x="7279689" y="3888419"/>
            <a:ext cx="1695635" cy="461665"/>
          </a:xfrm>
          <a:prstGeom prst="rect">
            <a:avLst/>
          </a:prstGeom>
          <a:solidFill>
            <a:srgbClr val="00B0F0"/>
          </a:solidFill>
          <a:ln w="539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Open lab?!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16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376" y="4301828"/>
            <a:ext cx="2888744" cy="1970259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343987" y="93903"/>
            <a:ext cx="8278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coating facilities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2059" y="731658"/>
            <a:ext cx="2573216" cy="338554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PVD thin film coating devices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492" y="692512"/>
            <a:ext cx="1601009" cy="39424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492" y="4677606"/>
            <a:ext cx="1601009" cy="1617019"/>
          </a:xfrm>
          <a:prstGeom prst="rect">
            <a:avLst/>
          </a:prstGeom>
        </p:spPr>
      </p:pic>
      <p:pic>
        <p:nvPicPr>
          <p:cNvPr id="47" name="Picture 3" descr="E:\TFG_DTCM\pics\labspace\selection\Evap400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3308" y="3672856"/>
            <a:ext cx="2032995" cy="228105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</p:pic>
      <p:pic>
        <p:nvPicPr>
          <p:cNvPr id="55" name="Picture 2" descr="E:\TFG_DTCM\pics\labspace\selection\Evap20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592" y="4388934"/>
            <a:ext cx="1193895" cy="1846227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2712648" y="4388793"/>
            <a:ext cx="1207781" cy="253916"/>
          </a:xfrm>
          <a:prstGeom prst="rect">
            <a:avLst/>
          </a:prstGeom>
          <a:solidFill>
            <a:srgbClr val="FFFF00">
              <a:alpha val="7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WLS/Zinc coater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372" y="656033"/>
            <a:ext cx="1581762" cy="11863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43749" y="2373235"/>
            <a:ext cx="2104440" cy="15783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02147" y="1114199"/>
            <a:ext cx="3528362" cy="264627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9" y="1406578"/>
            <a:ext cx="2573216" cy="1929912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03308" y="5981245"/>
            <a:ext cx="2070039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Small CSI coater</a:t>
            </a:r>
            <a:endParaRPr lang="en-GB" sz="1050" dirty="0"/>
          </a:p>
        </p:txBody>
      </p:sp>
      <p:sp>
        <p:nvSpPr>
          <p:cNvPr id="59" name="TextBox 58"/>
          <p:cNvSpPr txBox="1"/>
          <p:nvPr/>
        </p:nvSpPr>
        <p:spPr>
          <a:xfrm>
            <a:off x="4117375" y="6008946"/>
            <a:ext cx="2907049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Upgrade big production coater (1m diameter)</a:t>
            </a:r>
            <a:endParaRPr lang="en-GB" sz="1050" dirty="0"/>
          </a:p>
        </p:txBody>
      </p:sp>
      <p:sp>
        <p:nvSpPr>
          <p:cNvPr id="60" name="TextBox 59"/>
          <p:cNvSpPr txBox="1"/>
          <p:nvPr/>
        </p:nvSpPr>
        <p:spPr>
          <a:xfrm>
            <a:off x="5509846" y="1849309"/>
            <a:ext cx="1575288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Big </a:t>
            </a:r>
            <a:r>
              <a:rPr lang="en-US" sz="1050" dirty="0" err="1"/>
              <a:t>CsI</a:t>
            </a:r>
            <a:r>
              <a:rPr lang="en-US" sz="1050" dirty="0"/>
              <a:t> coating unit</a:t>
            </a:r>
            <a:endParaRPr lang="en-GB" sz="1050" dirty="0"/>
          </a:p>
        </p:txBody>
      </p:sp>
      <p:sp>
        <p:nvSpPr>
          <p:cNvPr id="61" name="TextBox 60"/>
          <p:cNvSpPr txBox="1"/>
          <p:nvPr/>
        </p:nvSpPr>
        <p:spPr>
          <a:xfrm>
            <a:off x="82058" y="3333326"/>
            <a:ext cx="2568065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Generic coating unit (</a:t>
            </a:r>
            <a:r>
              <a:rPr lang="en-US" sz="1050" dirty="0" err="1"/>
              <a:t>Balzers</a:t>
            </a:r>
            <a:r>
              <a:rPr lang="en-US" sz="1050" dirty="0"/>
              <a:t> 1957!)</a:t>
            </a:r>
            <a:endParaRPr lang="en-GB" sz="1050" dirty="0"/>
          </a:p>
        </p:txBody>
      </p:sp>
      <p:sp>
        <p:nvSpPr>
          <p:cNvPr id="62" name="TextBox 61"/>
          <p:cNvSpPr txBox="1"/>
          <p:nvPr/>
        </p:nvSpPr>
        <p:spPr>
          <a:xfrm>
            <a:off x="2743192" y="3939837"/>
            <a:ext cx="2646272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New state of the art coating unit</a:t>
            </a:r>
            <a:endParaRPr lang="en-GB" sz="105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929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	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coating technology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5846" y="707557"/>
            <a:ext cx="798128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Motivation for vacuum thin film coating:</a:t>
            </a:r>
          </a:p>
          <a:p>
            <a:endParaRPr lang="en-GB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purity thin layers	&lt;=</a:t>
            </a:r>
            <a:r>
              <a:rPr lang="en-GB" i="1" dirty="0"/>
              <a:t>vacuum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cost of material 		&lt;=</a:t>
            </a:r>
            <a:r>
              <a:rPr lang="en-GB" i="1" dirty="0"/>
              <a:t>thin layers with same performance as bulk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Good reproducibility		&lt;=</a:t>
            </a:r>
            <a:r>
              <a:rPr lang="en-GB" i="1" dirty="0"/>
              <a:t>precise control of process parameters</a:t>
            </a:r>
          </a:p>
          <a:p>
            <a:endParaRPr lang="en-GB" dirty="0"/>
          </a:p>
          <a:p>
            <a:r>
              <a:rPr lang="en-GB" b="1" i="1" u="sng" dirty="0"/>
              <a:t>Different kind of technologies available:</a:t>
            </a:r>
          </a:p>
          <a:p>
            <a:endParaRPr lang="en-GB" dirty="0"/>
          </a:p>
          <a:p>
            <a:r>
              <a:rPr lang="en-GB" b="1" dirty="0"/>
              <a:t>P</a:t>
            </a:r>
            <a:r>
              <a:rPr lang="en-GB" dirty="0"/>
              <a:t>hysical </a:t>
            </a:r>
            <a:r>
              <a:rPr lang="en-GB" b="1" dirty="0"/>
              <a:t>V</a:t>
            </a:r>
            <a:r>
              <a:rPr lang="en-GB" dirty="0"/>
              <a:t>apour </a:t>
            </a:r>
            <a:r>
              <a:rPr lang="en-GB" b="1" dirty="0"/>
              <a:t>D</a:t>
            </a:r>
            <a:r>
              <a:rPr lang="en-GB" dirty="0"/>
              <a:t>eposition (PVD):</a:t>
            </a:r>
          </a:p>
          <a:p>
            <a:r>
              <a:rPr lang="en-GB" dirty="0"/>
              <a:t>						</a:t>
            </a:r>
            <a:r>
              <a:rPr lang="en-GB" dirty="0">
                <a:solidFill>
                  <a:srgbClr val="0070C0"/>
                </a:solidFill>
              </a:rPr>
              <a:t>Resistive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Thermal Evaporation </a:t>
            </a:r>
            <a:r>
              <a:rPr lang="en-GB" sz="1200" dirty="0">
                <a:solidFill>
                  <a:srgbClr val="0070C0"/>
                </a:solidFill>
              </a:rPr>
              <a:t>(30</a:t>
            </a:r>
            <a:r>
              <a:rPr lang="en-GB" sz="1200" baseline="30000" dirty="0">
                <a:solidFill>
                  <a:srgbClr val="0070C0"/>
                </a:solidFill>
              </a:rPr>
              <a:t>th</a:t>
            </a:r>
            <a:r>
              <a:rPr lang="en-GB" sz="1200" dirty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(EP-DT)				E-beam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						</a:t>
            </a:r>
            <a:r>
              <a:rPr lang="en-GB" dirty="0" err="1"/>
              <a:t>Cathodic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Sputtering </a:t>
            </a:r>
            <a:r>
              <a:rPr lang="en-GB" sz="1200" dirty="0"/>
              <a:t>(70</a:t>
            </a:r>
            <a:r>
              <a:rPr lang="en-GB" sz="1200" baseline="30000" dirty="0"/>
              <a:t>th</a:t>
            </a:r>
            <a:r>
              <a:rPr lang="en-GB" sz="1200" dirty="0"/>
              <a:t>)</a:t>
            </a:r>
          </a:p>
          <a:p>
            <a:pPr lvl="1"/>
            <a:r>
              <a:rPr lang="en-GB" dirty="0"/>
              <a:t>(TE-VSC)				Magnetron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r>
              <a:rPr lang="en-GB" b="1" dirty="0"/>
              <a:t>C</a:t>
            </a:r>
            <a:r>
              <a:rPr lang="en-GB" dirty="0"/>
              <a:t>hemical </a:t>
            </a:r>
            <a:r>
              <a:rPr lang="en-GB" b="1" dirty="0"/>
              <a:t>V</a:t>
            </a:r>
            <a:r>
              <a:rPr lang="en-GB" dirty="0"/>
              <a:t>apour </a:t>
            </a:r>
            <a:r>
              <a:rPr lang="en-GB" b="1" dirty="0"/>
              <a:t>D</a:t>
            </a:r>
            <a:r>
              <a:rPr lang="en-GB" dirty="0"/>
              <a:t>eposition (CVD)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77889" y="2364791"/>
            <a:ext cx="3896834" cy="378565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		</a:t>
            </a:r>
            <a:r>
              <a:rPr lang="en-GB" sz="1600" b="1" u="sng" dirty="0">
                <a:solidFill>
                  <a:srgbClr val="0070C0"/>
                </a:solidFill>
              </a:rPr>
              <a:t>Thermal vs sputtering</a:t>
            </a:r>
          </a:p>
          <a:p>
            <a:endParaRPr lang="en-GB" sz="1600" b="1" u="sng" dirty="0">
              <a:solidFill>
                <a:srgbClr val="0070C0"/>
              </a:solidFill>
            </a:endParaRPr>
          </a:p>
          <a:p>
            <a:r>
              <a:rPr lang="en-GB" sz="1600" dirty="0">
                <a:solidFill>
                  <a:srgbClr val="0070C0"/>
                </a:solidFill>
              </a:rPr>
              <a:t>“Thermal evaporation is the more mature technology...it allows coating almost all materials needed for “standard” coating applications”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+</a:t>
            </a:r>
            <a:r>
              <a:rPr lang="en-GB" sz="1600" dirty="0">
                <a:solidFill>
                  <a:srgbClr val="0070C0"/>
                </a:solidFill>
              </a:rPr>
              <a:t>high flexibility in substrate material and</a:t>
            </a:r>
          </a:p>
          <a:p>
            <a:r>
              <a:rPr lang="en-GB" sz="1600" dirty="0">
                <a:solidFill>
                  <a:srgbClr val="0070C0"/>
                </a:solidFill>
              </a:rPr>
              <a:t> geometry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+</a:t>
            </a:r>
            <a:r>
              <a:rPr lang="en-GB" sz="1600" dirty="0">
                <a:solidFill>
                  <a:srgbClr val="0070C0"/>
                </a:solidFill>
              </a:rPr>
              <a:t>Also exotic material can be coated (low</a:t>
            </a:r>
          </a:p>
          <a:p>
            <a:r>
              <a:rPr lang="en-GB" sz="1600" dirty="0">
                <a:solidFill>
                  <a:srgbClr val="0070C0"/>
                </a:solidFill>
              </a:rPr>
              <a:t> temp)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=&gt;</a:t>
            </a:r>
            <a:r>
              <a:rPr lang="en-GB" sz="1600" dirty="0">
                <a:solidFill>
                  <a:srgbClr val="0070C0"/>
                </a:solidFill>
              </a:rPr>
              <a:t>Best candidate for R&amp;D device in TFG lab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b="1" dirty="0">
                <a:solidFill>
                  <a:srgbClr val="0070C0"/>
                </a:solidFill>
              </a:rPr>
              <a:t>-</a:t>
            </a:r>
            <a:r>
              <a:rPr lang="en-GB" sz="1600" dirty="0">
                <a:solidFill>
                  <a:srgbClr val="0070C0"/>
                </a:solidFill>
              </a:rPr>
              <a:t>need high vacuum level ( ~10</a:t>
            </a:r>
            <a:r>
              <a:rPr lang="en-GB" sz="1600" baseline="30000" dirty="0">
                <a:solidFill>
                  <a:srgbClr val="0070C0"/>
                </a:solidFill>
              </a:rPr>
              <a:t>-7</a:t>
            </a:r>
            <a:r>
              <a:rPr lang="en-GB" sz="1600" dirty="0">
                <a:solidFill>
                  <a:srgbClr val="0070C0"/>
                </a:solidFill>
              </a:rPr>
              <a:t>mbar)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-</a:t>
            </a:r>
            <a:r>
              <a:rPr lang="en-GB" sz="1600" dirty="0">
                <a:solidFill>
                  <a:srgbClr val="0070C0"/>
                </a:solidFill>
              </a:rPr>
              <a:t>lower energy coating (packing</a:t>
            </a:r>
          </a:p>
          <a:p>
            <a:r>
              <a:rPr lang="en-GB" sz="1600" dirty="0">
                <a:solidFill>
                  <a:srgbClr val="0070C0"/>
                </a:solidFill>
              </a:rPr>
              <a:t> density/adherence)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24/10/2024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4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69764</TotalTime>
  <Words>1332</Words>
  <Application>Microsoft Office PowerPoint</Application>
  <PresentationFormat>On-screen Show (4:3)</PresentationFormat>
  <Paragraphs>308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 capeans</dc:creator>
  <cp:lastModifiedBy>Thomas Schneider</cp:lastModifiedBy>
  <cp:revision>1178</cp:revision>
  <cp:lastPrinted>2023-02-27T16:33:16Z</cp:lastPrinted>
  <dcterms:created xsi:type="dcterms:W3CDTF">2013-11-05T12:57:38Z</dcterms:created>
  <dcterms:modified xsi:type="dcterms:W3CDTF">2024-10-24T07:44:24Z</dcterms:modified>
</cp:coreProperties>
</file>