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6" r:id="rId2"/>
    <p:sldId id="465" r:id="rId3"/>
    <p:sldId id="445" r:id="rId4"/>
    <p:sldId id="432" r:id="rId5"/>
    <p:sldId id="433" r:id="rId6"/>
    <p:sldId id="427" r:id="rId7"/>
    <p:sldId id="422" r:id="rId8"/>
    <p:sldId id="444" r:id="rId9"/>
    <p:sldId id="443" r:id="rId10"/>
    <p:sldId id="466" r:id="rId11"/>
    <p:sldId id="447" r:id="rId12"/>
    <p:sldId id="441" r:id="rId13"/>
    <p:sldId id="448" r:id="rId14"/>
    <p:sldId id="456" r:id="rId15"/>
    <p:sldId id="455" r:id="rId16"/>
    <p:sldId id="457" r:id="rId17"/>
    <p:sldId id="458" r:id="rId18"/>
    <p:sldId id="461" r:id="rId19"/>
    <p:sldId id="462" r:id="rId20"/>
    <p:sldId id="463" r:id="rId21"/>
    <p:sldId id="470" r:id="rId22"/>
    <p:sldId id="459" r:id="rId23"/>
    <p:sldId id="460" r:id="rId24"/>
    <p:sldId id="472" r:id="rId25"/>
    <p:sldId id="477" r:id="rId26"/>
    <p:sldId id="474" r:id="rId27"/>
    <p:sldId id="473" r:id="rId28"/>
    <p:sldId id="475" r:id="rId29"/>
    <p:sldId id="492" r:id="rId30"/>
    <p:sldId id="493" r:id="rId31"/>
    <p:sldId id="476" r:id="rId32"/>
    <p:sldId id="454" r:id="rId33"/>
    <p:sldId id="399" r:id="rId34"/>
    <p:sldId id="469" r:id="rId35"/>
    <p:sldId id="464" r:id="rId36"/>
    <p:sldId id="434" r:id="rId37"/>
    <p:sldId id="435" r:id="rId38"/>
    <p:sldId id="471" r:id="rId39"/>
    <p:sldId id="425" r:id="rId40"/>
    <p:sldId id="426" r:id="rId41"/>
    <p:sldId id="421" r:id="rId42"/>
    <p:sldId id="411" r:id="rId43"/>
    <p:sldId id="416" r:id="rId44"/>
    <p:sldId id="417" r:id="rId45"/>
    <p:sldId id="418" r:id="rId46"/>
    <p:sldId id="482" r:id="rId47"/>
    <p:sldId id="480" r:id="rId48"/>
    <p:sldId id="478" r:id="rId49"/>
    <p:sldId id="479" r:id="rId50"/>
    <p:sldId id="397" r:id="rId51"/>
    <p:sldId id="483" r:id="rId52"/>
    <p:sldId id="484" r:id="rId53"/>
    <p:sldId id="481" r:id="rId54"/>
    <p:sldId id="485" r:id="rId55"/>
    <p:sldId id="486" r:id="rId56"/>
    <p:sldId id="490" r:id="rId57"/>
    <p:sldId id="488" r:id="rId58"/>
    <p:sldId id="489" r:id="rId59"/>
    <p:sldId id="396" r:id="rId60"/>
  </p:sldIdLst>
  <p:sldSz cx="12192000" cy="6858000"/>
  <p:notesSz cx="7099300" cy="102346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entrality dependence of Levy Bose-Einstein in sqrt(s(NN)) = 200 GeV Au+Au" id="{47311C8B-C804-4165-9EAF-97246E933A87}">
          <p14:sldIdLst>
            <p14:sldId id="256"/>
          </p14:sldIdLst>
        </p14:section>
        <p14:section name="PHENIX detector and data sample" id="{D5EF1C05-D483-447E-AC55-64FD5FB710E9}">
          <p14:sldIdLst>
            <p14:sldId id="465"/>
            <p14:sldId id="445"/>
          </p14:sldIdLst>
        </p14:section>
        <p14:section name="Introduction" id="{AE2CE079-23CA-470F-83EB-ABC998A604D0}">
          <p14:sldIdLst>
            <p14:sldId id="432"/>
            <p14:sldId id="433"/>
            <p14:sldId id="427"/>
            <p14:sldId id="422"/>
            <p14:sldId id="444"/>
          </p14:sldIdLst>
        </p14:section>
        <p14:section name="Data sample" id="{9370EDAB-ADD6-4FD6-AAFF-B66B6B52DCE3}">
          <p14:sldIdLst>
            <p14:sldId id="443"/>
          </p14:sldIdLst>
        </p14:section>
        <p14:section name="Cuts" id="{CE0009D6-A6B2-4D50-A330-622D05D1339B}">
          <p14:sldIdLst>
            <p14:sldId id="466"/>
          </p14:sldIdLst>
        </p14:section>
        <p14:section name="Measuring and fitting the correlation function" id="{D9B17E6C-E210-4720-9CCC-4304E2C4202F}">
          <p14:sldIdLst>
            <p14:sldId id="447"/>
          </p14:sldIdLst>
        </p14:section>
        <p14:section name="Results vs mT and centrality" id="{C915E2E3-A2D4-4959-827D-60BF4B5B694C}">
          <p14:sldIdLst>
            <p14:sldId id="441"/>
            <p14:sldId id="448"/>
            <p14:sldId id="456"/>
            <p14:sldId id="455"/>
          </p14:sldIdLst>
        </p14:section>
        <p14:section name="Parametrization of mT dependence" id="{400BF82C-DE55-4689-8B6F-4A6CD9F4A83B}">
          <p14:sldIdLst>
            <p14:sldId id="457"/>
            <p14:sldId id="458"/>
            <p14:sldId id="461"/>
            <p14:sldId id="462"/>
            <p14:sldId id="463"/>
            <p14:sldId id="470"/>
            <p14:sldId id="459"/>
            <p14:sldId id="460"/>
            <p14:sldId id="472"/>
          </p14:sldIdLst>
        </p14:section>
        <p14:section name="Comparison with MC simulations" id="{567CB31D-97DF-4683-9C27-73E0D5C26E68}">
          <p14:sldIdLst>
            <p14:sldId id="477"/>
            <p14:sldId id="474"/>
            <p14:sldId id="473"/>
            <p14:sldId id="475"/>
            <p14:sldId id="492"/>
            <p14:sldId id="493"/>
            <p14:sldId id="476"/>
          </p14:sldIdLst>
        </p14:section>
        <p14:section name="Summary" id="{6F829AE3-DB66-4824-97B1-6A54C2513140}">
          <p14:sldIdLst>
            <p14:sldId id="454"/>
            <p14:sldId id="399"/>
          </p14:sldIdLst>
        </p14:section>
        <p14:section name="Backup slides" id="{7BA9BF22-19B5-4EA7-8C55-394717042D5C}">
          <p14:sldIdLst>
            <p14:sldId id="469"/>
          </p14:sldIdLst>
        </p14:section>
        <p14:section name="Backup: Model predictions for etaprime mass drop" id="{7FBB3D15-26DD-4CC8-B884-164BCDBA0190}">
          <p14:sldIdLst/>
        </p14:section>
        <p14:section name="Backup: PHENIX detector" id="{82CEC820-49E9-48E7-828A-CA1B588B5BF9}">
          <p14:sldIdLst>
            <p14:sldId id="464"/>
          </p14:sldIdLst>
        </p14:section>
        <p14:section name="Backup: HBT" id="{C8A8A7A7-9535-41BA-9679-5B94F18E1221}">
          <p14:sldIdLst>
            <p14:sldId id="434"/>
            <p14:sldId id="435"/>
            <p14:sldId id="471"/>
          </p14:sldIdLst>
        </p14:section>
        <p14:section name="Backup: Core-Halo picture" id="{9EA2D05D-A4B4-4142-B52C-49D2B05BB23C}">
          <p14:sldIdLst/>
        </p14:section>
        <p14:section name="Backup: Shape analysis" id="{A7FE0412-65BD-4617-A707-A0A1DFBF3C93}">
          <p14:sldIdLst>
            <p14:sldId id="425"/>
            <p14:sldId id="426"/>
            <p14:sldId id="421"/>
            <p14:sldId id="411"/>
          </p14:sldIdLst>
        </p14:section>
        <p14:section name="Backup: interpretations of Levy fit parameters" id="{3B519776-6F4A-4276-B382-CAB3E5CBA7F3}">
          <p14:sldIdLst>
            <p14:sldId id="416"/>
            <p14:sldId id="417"/>
            <p14:sldId id="418"/>
          </p14:sldIdLst>
        </p14:section>
        <p14:section name="Backup: Partial coherence" id="{87BE3BD8-0409-4ADE-B138-FC89A48F25C3}">
          <p14:sldIdLst>
            <p14:sldId id="482"/>
            <p14:sldId id="480"/>
            <p14:sldId id="478"/>
            <p14:sldId id="479"/>
            <p14:sldId id="397"/>
            <p14:sldId id="483"/>
            <p14:sldId id="484"/>
            <p14:sldId id="481"/>
            <p14:sldId id="485"/>
            <p14:sldId id="486"/>
            <p14:sldId id="490"/>
            <p14:sldId id="488"/>
            <p14:sldId id="489"/>
          </p14:sldIdLst>
        </p14:section>
        <p14:section name="Backup: hydro scaling for alpah = 2" id="{9879962F-2017-4711-A2D6-5FC3D2EBC18D}">
          <p14:sldIdLst>
            <p14:sldId id="39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08E8"/>
    <a:srgbClr val="FF0000"/>
    <a:srgbClr val="000000"/>
    <a:srgbClr val="FFFF00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Közepesen sötét stílus 2 – 5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99" autoAdjust="0"/>
    <p:restoredTop sz="91730" autoAdjust="0"/>
  </p:normalViewPr>
  <p:slideViewPr>
    <p:cSldViewPr>
      <p:cViewPr varScale="1">
        <p:scale>
          <a:sx n="78" d="100"/>
          <a:sy n="78" d="100"/>
        </p:scale>
        <p:origin x="643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220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3" name="Dátum helye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389DC73A-65FC-4DC7-9880-A0BCA7F38A36}" type="datetimeFigureOut">
              <a:t>2024. 10. 28.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4" name="Élőláb helye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Dia számának helye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anchor="b" compatLnSpc="1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7066AFAC-24ED-4B1A-B4CB-B719CDDB8C6E}" type="slidenum">
              <a:t>‹#›</a:t>
            </a:fld>
            <a:endParaRPr lang="hu-HU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52986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églalap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lIns="0" tIns="0" rIns="0" bIns="0" anchor="ctr" anchorCtr="1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zabadkézi sokszög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zabadkézi sokszög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zabadkézi sokszög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Szabadkézi sokszög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abadkézi sokszög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1" name="Szabadkézi sokszög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2" name="Szabadkézi sokszög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Szabadkézi sokszög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abadkézi sokszög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Szabadkézi sokszög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Szabadkézi sokszög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9" name="Szabadkézi sokszög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0" name="Szabadkézi sokszög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1" name="Szabadkézi sokszög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2" name="Szabadkézi sokszög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3" name="Szabadkézi sokszög 22"/>
          <p:cNvSpPr/>
          <p:nvPr/>
        </p:nvSpPr>
        <p:spPr>
          <a:xfrm>
            <a:off x="0" y="339840"/>
            <a:ext cx="33288120" cy="24966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24" name="Jegyzetek helye 23"/>
          <p:cNvSpPr txBox="1">
            <a:spLocks noGrp="1"/>
          </p:cNvSpPr>
          <p:nvPr>
            <p:ph type="body" sz="quarter" idx="3"/>
          </p:nvPr>
        </p:nvSpPr>
        <p:spPr>
          <a:xfrm>
            <a:off x="522000" y="4830480"/>
            <a:ext cx="6041879" cy="45230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  <p:sp>
        <p:nvSpPr>
          <p:cNvPr id="25" name="Diakép helye 24"/>
          <p:cNvSpPr>
            <a:spLocks noGrp="1" noRot="1" noChangeAspect="1"/>
          </p:cNvSpPr>
          <p:nvPr>
            <p:ph type="sldImg" idx="2"/>
          </p:nvPr>
        </p:nvSpPr>
        <p:spPr>
          <a:xfrm>
            <a:off x="147638" y="777875"/>
            <a:ext cx="6781800" cy="3816350"/>
          </a:xfrm>
          <a:prstGeom prst="rect">
            <a:avLst/>
          </a:prstGeom>
          <a:noFill/>
          <a:ln>
            <a:noFill/>
            <a:prstDash val="solid"/>
          </a:ln>
        </p:spPr>
      </p:sp>
    </p:spTree>
    <p:extLst>
      <p:ext uri="{BB962C8B-B14F-4D97-AF65-F5344CB8AC3E}">
        <p14:creationId xmlns:p14="http://schemas.microsoft.com/office/powerpoint/2010/main" val="3305381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hu-HU" sz="1200" b="0" i="0" u="none" strike="noStrike" baseline="0">
        <a:ln>
          <a:noFill/>
        </a:ln>
        <a:solidFill>
          <a:srgbClr val="000000"/>
        </a:solidFill>
        <a:latin typeface="Times New Roman" pitchFamily="18"/>
        <a:ea typeface="MS Gothic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990719" y="768240"/>
            <a:ext cx="5116320" cy="3837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09560" y="4862160"/>
            <a:ext cx="5680079" cy="271401"/>
          </a:xfrm>
        </p:spPr>
        <p:txBody>
          <a:bodyPr wrap="square" lIns="95040" tIns="47520" rIns="95040" bIns="47520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 hangingPunct="1">
              <a:lnSpc>
                <a:spcPct val="95000"/>
              </a:lnSpc>
              <a:buNone/>
            </a:pPr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75180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03246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77056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38843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97949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14708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25917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69073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07464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6456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57841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04427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736192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42107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48188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3077020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303738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81883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59506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3384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1765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39775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919668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760065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763152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922986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878375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hangingPunct="0"/>
            <a:endParaRPr lang="hu-HU" sz="2400">
              <a:solidFill>
                <a:prstClr val="black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56848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622445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28262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20318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916516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0324110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797279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36435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56818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3170250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1191779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7254343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8403182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113650756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39680" y="762120"/>
            <a:ext cx="5078520" cy="3808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22000" y="4830480"/>
            <a:ext cx="6041879" cy="452340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7690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004342" y="680908"/>
            <a:ext cx="4905905" cy="340260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3079" tIns="43201" rIns="83079" bIns="43201" anchor="ctr" anchorCtr="0" compatLnSpc="0"/>
          <a:lstStyle/>
          <a:p>
            <a:pPr lvl="0" rtl="0" hangingPunct="0">
              <a:buNone/>
              <a:tabLst/>
            </a:pPr>
            <a:endParaRPr lang="hu-HU" sz="22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504258" y="4315738"/>
            <a:ext cx="5836520" cy="276999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0738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249090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7054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9154585" y="-25400"/>
            <a:ext cx="3050116" cy="5459413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0" y="-25400"/>
            <a:ext cx="8951384" cy="5459413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3877360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08497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872270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19668" y="908051"/>
            <a:ext cx="49064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829301" y="908051"/>
            <a:ext cx="490643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13395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  <p:extLst>
      <p:ext uri="{BB962C8B-B14F-4D97-AF65-F5344CB8AC3E}">
        <p14:creationId xmlns:p14="http://schemas.microsoft.com/office/powerpoint/2010/main" val="828052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hu-HU" dirty="0"/>
              <a:t>Mintacím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09333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221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41464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8508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50000">
              <a:srgbClr val="0000CC"/>
            </a:gs>
            <a:gs pos="100000">
              <a:srgbClr val="0000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gyenes összekötő 1"/>
          <p:cNvSpPr/>
          <p:nvPr/>
        </p:nvSpPr>
        <p:spPr>
          <a:xfrm>
            <a:off x="0" y="685799"/>
            <a:ext cx="12192000" cy="1440"/>
          </a:xfrm>
          <a:prstGeom prst="line">
            <a:avLst/>
          </a:prstGeom>
          <a:noFill/>
          <a:ln w="18360">
            <a:solidFill>
              <a:srgbClr val="FFFFFF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zabadkézi sokszög 2"/>
          <p:cNvSpPr/>
          <p:nvPr/>
        </p:nvSpPr>
        <p:spPr>
          <a:xfrm>
            <a:off x="42240" y="3046320"/>
            <a:ext cx="12192000" cy="180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zabadkézi sokszög 3"/>
          <p:cNvSpPr/>
          <p:nvPr/>
        </p:nvSpPr>
        <p:spPr>
          <a:xfrm>
            <a:off x="0" y="3200400"/>
            <a:ext cx="12192000" cy="1440"/>
          </a:xfrm>
          <a:custGeom>
            <a:avLst>
              <a:gd name="f0" fmla="val 108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grpSp>
        <p:nvGrpSpPr>
          <p:cNvPr id="5" name="Csoportba foglalás 4"/>
          <p:cNvGrpSpPr/>
          <p:nvPr/>
        </p:nvGrpSpPr>
        <p:grpSpPr>
          <a:xfrm>
            <a:off x="2853120" y="2987640"/>
            <a:ext cx="6472800" cy="885960"/>
            <a:chOff x="2139840" y="2987640"/>
            <a:chExt cx="4854600" cy="885960"/>
          </a:xfrm>
        </p:grpSpPr>
        <p:sp>
          <p:nvSpPr>
            <p:cNvPr id="6" name="Szabadkézi sokszög 5"/>
            <p:cNvSpPr/>
            <p:nvPr/>
          </p:nvSpPr>
          <p:spPr>
            <a:xfrm>
              <a:off x="2139840" y="2987640"/>
              <a:ext cx="3125880" cy="1800"/>
            </a:xfrm>
            <a:custGeom>
              <a:avLst>
                <a:gd name="f0" fmla="val 108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grpSp>
          <p:nvGrpSpPr>
            <p:cNvPr id="7" name="Csoportba foglalás 6"/>
            <p:cNvGrpSpPr/>
            <p:nvPr/>
          </p:nvGrpSpPr>
          <p:grpSpPr>
            <a:xfrm>
              <a:off x="2139840" y="2987640"/>
              <a:ext cx="4854600" cy="885960"/>
              <a:chOff x="2139840" y="2987640"/>
              <a:chExt cx="4854600" cy="885960"/>
            </a:xfrm>
          </p:grpSpPr>
          <p:sp>
            <p:nvSpPr>
              <p:cNvPr id="8" name="Szabadkézi sokszög 7"/>
              <p:cNvSpPr/>
              <p:nvPr/>
            </p:nvSpPr>
            <p:spPr>
              <a:xfrm>
                <a:off x="2139840" y="2987640"/>
                <a:ext cx="4854600" cy="857159"/>
              </a:xfrm>
              <a:custGeom>
                <a:avLst>
                  <a:gd name="f0" fmla="val 40"/>
                </a:avLst>
                <a:gdLst>
                  <a:gd name="f1" fmla="val 10800000"/>
                  <a:gd name="f2" fmla="val 5400000"/>
                  <a:gd name="f3" fmla="val 1620000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val 45"/>
                  <a:gd name="f10" fmla="val 10800"/>
                  <a:gd name="f11" fmla="val -2147483647"/>
                  <a:gd name="f12" fmla="val 2147483647"/>
                  <a:gd name="f13" fmla="abs f4"/>
                  <a:gd name="f14" fmla="abs f5"/>
                  <a:gd name="f15" fmla="abs f6"/>
                  <a:gd name="f16" fmla="*/ f8 1 180"/>
                  <a:gd name="f17" fmla="pin 0 f0 10800"/>
                  <a:gd name="f18" fmla="+- 0 0 f2"/>
                  <a:gd name="f19" fmla="?: f13 f4 1"/>
                  <a:gd name="f20" fmla="?: f14 f5 1"/>
                  <a:gd name="f21" fmla="?: f15 f6 1"/>
                  <a:gd name="f22" fmla="*/ f9 f16 1"/>
                  <a:gd name="f23" fmla="+- f7 f17 0"/>
                  <a:gd name="f24" fmla="*/ f19 1 21600"/>
                  <a:gd name="f25" fmla="*/ f20 1 21600"/>
                  <a:gd name="f26" fmla="*/ 21600 f19 1"/>
                  <a:gd name="f27" fmla="*/ 21600 f20 1"/>
                  <a:gd name="f28" fmla="+- 0 0 f22"/>
                  <a:gd name="f29" fmla="min f25 f24"/>
                  <a:gd name="f30" fmla="*/ f26 1 f21"/>
                  <a:gd name="f31" fmla="*/ f27 1 f21"/>
                  <a:gd name="f32" fmla="*/ f28 f1 1"/>
                  <a:gd name="f33" fmla="*/ f32 1 f8"/>
                  <a:gd name="f34" fmla="+- f31 0 f17"/>
                  <a:gd name="f35" fmla="+- f30 0 f17"/>
                  <a:gd name="f36" fmla="*/ f17 f29 1"/>
                  <a:gd name="f37" fmla="*/ f7 f29 1"/>
                  <a:gd name="f38" fmla="*/ f23 f29 1"/>
                  <a:gd name="f39" fmla="*/ f31 f29 1"/>
                  <a:gd name="f40" fmla="*/ f30 f29 1"/>
                  <a:gd name="f41" fmla="+- f33 0 f2"/>
                  <a:gd name="f42" fmla="+- f37 0 f38"/>
                  <a:gd name="f43" fmla="+- f38 0 f37"/>
                  <a:gd name="f44" fmla="*/ f34 f29 1"/>
                  <a:gd name="f45" fmla="*/ f35 f29 1"/>
                  <a:gd name="f46" fmla="cos 1 f41"/>
                  <a:gd name="f47" fmla="abs f42"/>
                  <a:gd name="f48" fmla="abs f43"/>
                  <a:gd name="f49" fmla="?: f42 f18 f2"/>
                  <a:gd name="f50" fmla="?: f42 f2 f18"/>
                  <a:gd name="f51" fmla="?: f42 f3 f2"/>
                  <a:gd name="f52" fmla="?: f42 f2 f3"/>
                  <a:gd name="f53" fmla="+- f39 0 f44"/>
                  <a:gd name="f54" fmla="?: f43 f18 f2"/>
                  <a:gd name="f55" fmla="?: f43 f2 f18"/>
                  <a:gd name="f56" fmla="+- f40 0 f45"/>
                  <a:gd name="f57" fmla="+- f44 0 f39"/>
                  <a:gd name="f58" fmla="+- f45 0 f40"/>
                  <a:gd name="f59" fmla="?: f42 0 f1"/>
                  <a:gd name="f60" fmla="?: f42 f1 0"/>
                  <a:gd name="f61" fmla="+- 0 0 f46"/>
                  <a:gd name="f62" fmla="?: f42 f52 f51"/>
                  <a:gd name="f63" fmla="?: f42 f51 f52"/>
                  <a:gd name="f64" fmla="?: f43 f50 f49"/>
                  <a:gd name="f65" fmla="abs f53"/>
                  <a:gd name="f66" fmla="?: f53 0 f1"/>
                  <a:gd name="f67" fmla="?: f53 f1 0"/>
                  <a:gd name="f68" fmla="?: f53 f54 f55"/>
                  <a:gd name="f69" fmla="abs f56"/>
                  <a:gd name="f70" fmla="abs f57"/>
                  <a:gd name="f71" fmla="?: f56 f18 f2"/>
                  <a:gd name="f72" fmla="?: f56 f2 f18"/>
                  <a:gd name="f73" fmla="?: f56 f3 f2"/>
                  <a:gd name="f74" fmla="?: f56 f2 f3"/>
                  <a:gd name="f75" fmla="abs f58"/>
                  <a:gd name="f76" fmla="?: f58 f18 f2"/>
                  <a:gd name="f77" fmla="?: f58 f2 f18"/>
                  <a:gd name="f78" fmla="?: f58 f60 f59"/>
                  <a:gd name="f79" fmla="?: f58 f59 f60"/>
                  <a:gd name="f80" fmla="*/ f17 f61 1"/>
                  <a:gd name="f81" fmla="?: f43 f63 f62"/>
                  <a:gd name="f82" fmla="?: f43 f67 f66"/>
                  <a:gd name="f83" fmla="?: f43 f66 f67"/>
                  <a:gd name="f84" fmla="?: f56 f74 f73"/>
                  <a:gd name="f85" fmla="?: f56 f73 f74"/>
                  <a:gd name="f86" fmla="?: f57 f72 f71"/>
                  <a:gd name="f87" fmla="?: f42 f78 f79"/>
                  <a:gd name="f88" fmla="?: f42 f76 f77"/>
                  <a:gd name="f89" fmla="*/ f80 3163 1"/>
                  <a:gd name="f90" fmla="?: f53 f82 f83"/>
                  <a:gd name="f91" fmla="?: f57 f85 f84"/>
                  <a:gd name="f92" fmla="*/ f89 1 7636"/>
                  <a:gd name="f93" fmla="+- f7 f92 0"/>
                  <a:gd name="f94" fmla="+- f30 0 f92"/>
                  <a:gd name="f95" fmla="+- f31 0 f92"/>
                  <a:gd name="f96" fmla="*/ f93 f29 1"/>
                  <a:gd name="f97" fmla="*/ f94 f29 1"/>
                  <a:gd name="f98" fmla="*/ f95 f29 1"/>
                </a:gdLst>
                <a:ahLst>
                  <a:ahXY gdRefX="f0" minX="f7" maxX="f10">
                    <a:pos x="f36" y="f37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f96" t="f96" r="f97" b="f98"/>
                <a:pathLst>
                  <a:path>
                    <a:moveTo>
                      <a:pt x="f38" y="f37"/>
                    </a:moveTo>
                    <a:arcTo wR="f47" hR="f48" stAng="f81" swAng="f64"/>
                    <a:lnTo>
                      <a:pt x="f37" y="f44"/>
                    </a:lnTo>
                    <a:arcTo wR="f48" hR="f65" stAng="f90" swAng="f68"/>
                    <a:lnTo>
                      <a:pt x="f45" y="f39"/>
                    </a:lnTo>
                    <a:arcTo wR="f69" hR="f70" stAng="f91" swAng="f86"/>
                    <a:lnTo>
                      <a:pt x="f40" y="f38"/>
                    </a:lnTo>
                    <a:arcTo wR="f75" hR="f47" stAng="f87" swAng="f88"/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none" lIns="90000" tIns="46800" rIns="90000" bIns="46800" anchor="ctr" anchorCtr="0" compatLnSpc="0"/>
              <a:lstStyle/>
              <a:p>
                <a:pPr lvl="0" rtl="0" hangingPunct="0">
                  <a:buNone/>
                  <a:tabLst/>
                </a:pPr>
                <a:endParaRPr lang="hu-HU" sz="2400">
                  <a:latin typeface="Times New Roman" pitchFamily="18"/>
                  <a:ea typeface="Arial Unicode MS" pitchFamily="2"/>
                  <a:cs typeface="Tahoma" pitchFamily="2"/>
                </a:endParaRPr>
              </a:p>
            </p:txBody>
          </p:sp>
          <p:sp>
            <p:nvSpPr>
              <p:cNvPr id="9" name="Szabadkézi sokszög 8"/>
              <p:cNvSpPr/>
              <p:nvPr/>
            </p:nvSpPr>
            <p:spPr>
              <a:xfrm>
                <a:off x="2139840" y="2987640"/>
                <a:ext cx="4854600" cy="8859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0000" tIns="46800" rIns="90000" bIns="46800" anchor="t" anchorCtr="0" compatLnSpc="0">
                <a:spAutoFit/>
              </a:bodyPr>
              <a:lstStyle/>
              <a:p>
                <a:pPr marL="0" marR="0" lvl="0" indent="0" rtl="0" hangingPunct="1">
                  <a:buNone/>
                  <a:tabLst/>
                </a:pP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  </a:t>
                </a:r>
                <a:r>
                  <a:rPr lang="en-GB" sz="5200">
                    <a:latin typeface="Times New Roman" pitchFamily="18"/>
                    <a:ea typeface="Arial Unicode MS" pitchFamily="2"/>
                    <a:cs typeface="Tahoma" pitchFamily="2"/>
                  </a:rPr>
                  <a:t> </a:t>
                </a:r>
                <a:r>
                  <a:rPr lang="en-GB" sz="2400">
                    <a:latin typeface="Times New Roman" pitchFamily="18"/>
                    <a:ea typeface="Arial Unicode MS" pitchFamily="2"/>
                    <a:cs typeface="Tahoma" pitchFamily="2"/>
                  </a:rPr>
                  <a:t>                      </a:t>
                </a:r>
              </a:p>
            </p:txBody>
          </p:sp>
        </p:grpSp>
      </p:grpSp>
      <p:sp>
        <p:nvSpPr>
          <p:cNvPr id="11" name="Szabadkézi sokszög 10"/>
          <p:cNvSpPr/>
          <p:nvPr/>
        </p:nvSpPr>
        <p:spPr>
          <a:xfrm>
            <a:off x="0" y="6580440"/>
            <a:ext cx="493704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4" name="Szabadkézi sokszög 13"/>
          <p:cNvSpPr/>
          <p:nvPr/>
        </p:nvSpPr>
        <p:spPr>
          <a:xfrm>
            <a:off x="10691999" y="6624719"/>
            <a:ext cx="1531680" cy="277560"/>
          </a:xfrm>
          <a:custGeom>
            <a:avLst>
              <a:gd name="f0" fmla="val 12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Cím helye 15"/>
          <p:cNvSpPr txBox="1">
            <a:spLocks noGrp="1"/>
          </p:cNvSpPr>
          <p:nvPr>
            <p:ph type="title"/>
          </p:nvPr>
        </p:nvSpPr>
        <p:spPr>
          <a:xfrm>
            <a:off x="0" y="-25560"/>
            <a:ext cx="12204480" cy="635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/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hu-HU" dirty="0"/>
              <a:t> Címszöveg formátumának szerkesztése</a:t>
            </a:r>
          </a:p>
        </p:txBody>
      </p:sp>
      <p:sp>
        <p:nvSpPr>
          <p:cNvPr id="17" name="Szöveg helye 16"/>
          <p:cNvSpPr txBox="1">
            <a:spLocks noGrp="1"/>
          </p:cNvSpPr>
          <p:nvPr>
            <p:ph type="body" idx="1"/>
          </p:nvPr>
        </p:nvSpPr>
        <p:spPr>
          <a:xfrm>
            <a:off x="719040" y="907919"/>
            <a:ext cx="10016160" cy="452628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>
            <a:def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None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defPPr>
            <a:lvl1pPr marL="311040" marR="0" lvl="0" indent="-311040" algn="l" rtl="0" hangingPunct="1">
              <a:lnSpc>
                <a:spcPct val="97000"/>
              </a:lnSpc>
              <a:spcBef>
                <a:spcPts val="598"/>
              </a:spcBef>
              <a:spcAft>
                <a:spcPts val="0"/>
              </a:spcAft>
              <a:buClr>
                <a:srgbClr val="FFFFFF"/>
              </a:buClr>
              <a:buSzPct val="45000"/>
              <a:buFont typeface="Wingdings" pitchFamily="2"/>
              <a:buChar char="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marL="711000" marR="0" lvl="1" indent="-253800" algn="l" rtl="0" hangingPunct="1">
              <a:lnSpc>
                <a:spcPct val="97000"/>
              </a:lnSpc>
              <a:spcBef>
                <a:spcPts val="499"/>
              </a:spcBef>
              <a:spcAft>
                <a:spcPts val="0"/>
              </a:spcAft>
              <a:buClr>
                <a:srgbClr val="FFFF0D"/>
              </a:buClr>
              <a:buSzPct val="45000"/>
              <a:buFont typeface="Wingdings" pitchFamily="2"/>
              <a:buChar char=""/>
              <a:tabLst>
                <a:tab pos="711000" algn="l"/>
                <a:tab pos="914040" algn="l"/>
                <a:tab pos="1371240" algn="l"/>
                <a:tab pos="1828440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34"/>
                <a:cs typeface="Arial" pitchFamily="34"/>
              </a:defRPr>
            </a:lvl2pPr>
            <a:lvl3pPr marL="1143000" marR="0" lvl="2" indent="-228600" algn="l" rtl="0" hangingPunct="1">
              <a:lnSpc>
                <a:spcPct val="97000"/>
              </a:lnSpc>
              <a:spcBef>
                <a:spcPts val="448"/>
              </a:spcBef>
              <a:spcAft>
                <a:spcPts val="0"/>
              </a:spcAft>
              <a:buClr>
                <a:srgbClr val="FFCC66"/>
              </a:buClr>
              <a:buSzPct val="45000"/>
              <a:buFont typeface="Wingdings" pitchFamily="2"/>
              <a:buChar char="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34"/>
                <a:cs typeface="Arial" pitchFamily="34"/>
              </a:defRPr>
            </a:lvl3pPr>
            <a:lvl4pPr marL="1600199" marR="0" lvl="3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34"/>
                <a:cs typeface="Arial" pitchFamily="34"/>
              </a:defRPr>
            </a:lvl4pPr>
            <a:lvl5pPr marL="2057400" marR="0" lvl="4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5pPr>
            <a:lvl6pPr marL="2057400" marR="0" lvl="5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6pPr>
            <a:lvl7pPr marL="2057400" marR="0" lvl="6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7pPr>
            <a:lvl8pPr marL="2057400" marR="0" lvl="7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8pPr>
            <a:lvl9pPr marL="2057400" marR="0" lvl="8" indent="-228600" algn="l" rtl="0" hangingPunct="1">
              <a:lnSpc>
                <a:spcPct val="97000"/>
              </a:lnSpc>
              <a:spcBef>
                <a:spcPts val="400"/>
              </a:spcBef>
              <a:spcAft>
                <a:spcPts val="0"/>
              </a:spcAft>
              <a:buClr>
                <a:srgbClr val="FF6600"/>
              </a:buClr>
              <a:buSzPct val="45000"/>
              <a:buFont typeface="Wingdings" pitchFamily="2"/>
              <a:buChar char="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34"/>
                <a:cs typeface="Arial" pitchFamily="34"/>
              </a:defRPr>
            </a:lvl9pPr>
          </a:lstStyle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18" name="Szabadkézi sokszög 17"/>
          <p:cNvSpPr/>
          <p:nvPr/>
        </p:nvSpPr>
        <p:spPr>
          <a:xfrm>
            <a:off x="5429280" y="6309320"/>
            <a:ext cx="1306080" cy="433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0"/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endParaRPr lang="hu-HU" sz="1200">
              <a:solidFill>
                <a:srgbClr val="FFFFFF"/>
              </a:solidFill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marR="0" lvl="0" indent="0" algn="ctr" rtl="0" hangingPunct="1">
        <a:lnSpc>
          <a:spcPct val="97000"/>
        </a:lnSpc>
        <a:spcBef>
          <a:spcPts val="0"/>
        </a:spcBef>
        <a:spcAft>
          <a:spcPts val="0"/>
        </a:spcAft>
        <a:buFontTx/>
        <a:buNone/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hu-HU" sz="3200" b="1" i="0" u="none" strike="noStrike" baseline="0">
          <a:ln>
            <a:noFill/>
          </a:ln>
          <a:solidFill>
            <a:srgbClr val="FFFF00"/>
          </a:solidFill>
          <a:latin typeface="Verdana" pitchFamily="34"/>
          <a:ea typeface="Arial" pitchFamily="34"/>
          <a:cs typeface="Arial" pitchFamily="34"/>
        </a:defRPr>
      </a:lvl1pPr>
    </p:titleStyle>
    <p:bodyStyle>
      <a:lvl1pPr marL="0" marR="0" indent="0" algn="l" rtl="0" hangingPunct="1">
        <a:lnSpc>
          <a:spcPct val="97000"/>
        </a:lnSpc>
        <a:spcBef>
          <a:spcPts val="598"/>
        </a:spcBef>
        <a:spcAft>
          <a:spcPts val="0"/>
        </a:spcAft>
        <a:buFontTx/>
        <a:buNone/>
        <a:tabLst>
          <a:tab pos="311040" algn="l"/>
          <a:tab pos="456840" algn="l"/>
          <a:tab pos="914040" algn="l"/>
          <a:tab pos="1371240" algn="l"/>
          <a:tab pos="1828440" algn="l"/>
          <a:tab pos="2285640" algn="l"/>
          <a:tab pos="2742840" algn="l"/>
          <a:tab pos="3200040" algn="l"/>
          <a:tab pos="3657240" algn="l"/>
          <a:tab pos="4114440" algn="l"/>
          <a:tab pos="4571640" algn="l"/>
          <a:tab pos="5028840" algn="l"/>
          <a:tab pos="5486040" algn="l"/>
          <a:tab pos="5943240" algn="l"/>
          <a:tab pos="6400440" algn="l"/>
          <a:tab pos="6857640" algn="l"/>
          <a:tab pos="7314839" algn="l"/>
          <a:tab pos="7772039" algn="l"/>
          <a:tab pos="8229239" algn="l"/>
          <a:tab pos="8686439" algn="l"/>
          <a:tab pos="9143640" algn="l"/>
        </a:tabLst>
        <a:defRPr lang="hu-HU" sz="2400" b="1" i="0" u="none" strike="noStrike" baseline="0">
          <a:ln>
            <a:noFill/>
          </a:ln>
          <a:solidFill>
            <a:srgbClr val="FFFFFF"/>
          </a:solidFill>
          <a:latin typeface="Verdana" pitchFamily="34"/>
          <a:cs typeface="Arial" pitchFamily="34"/>
        </a:defRPr>
      </a:lvl1pPr>
      <a:lvl2pPr marL="457200" indent="0">
        <a:buFontTx/>
        <a:buNone/>
        <a:defRPr/>
      </a:lvl2pPr>
      <a:lvl3pPr marL="914400" indent="0">
        <a:buFontTx/>
        <a:buNone/>
        <a:defRPr/>
      </a:lvl3pPr>
      <a:lvl4pPr marL="1371599" indent="0">
        <a:buFontTx/>
        <a:buNone/>
        <a:defRPr/>
      </a:lvl4pPr>
      <a:lvl5pPr marL="1828800" indent="0">
        <a:buFontTx/>
        <a:buNone/>
        <a:defRPr/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7.08586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s://indico.cern.ch/event/1307446/contributions/6007150/attachments/2915634/5116613/novak-icnfp2024.pdf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nucl-th/0310042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9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1307446/contributions/6007150/attachments/2915634/5116613/novak-icnfp2024.pdf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nl.gov/rhic/phenix.php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Robert_Hanbury_Brown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academic.oup.com/astrogeo/article/47/4/4.38/207009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hyperlink" Target="https://arxiv.org/abs/nucl-th/0310042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4.png"/><Relationship Id="rId5" Type="http://schemas.openxmlformats.org/officeDocument/2006/relationships/image" Target="../media/image59.png"/><Relationship Id="rId10" Type="http://schemas.openxmlformats.org/officeDocument/2006/relationships/image" Target="../media/image63.png"/><Relationship Id="rId4" Type="http://schemas.openxmlformats.org/officeDocument/2006/relationships/image" Target="../media/image58.png"/><Relationship Id="rId9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nspirehep.net/record/91563?ln=en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emf"/><Relationship Id="rId3" Type="http://schemas.openxmlformats.org/officeDocument/2006/relationships/image" Target="../media/image76.png"/><Relationship Id="rId7" Type="http://schemas.openxmlformats.org/officeDocument/2006/relationships/image" Target="../media/image80.emf"/><Relationship Id="rId12" Type="http://schemas.openxmlformats.org/officeDocument/2006/relationships/hyperlink" Target="https://arxiv.org/abs/1807.02897" TargetMode="Externa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11" Type="http://schemas.openxmlformats.org/officeDocument/2006/relationships/image" Target="../media/image83.png"/><Relationship Id="rId5" Type="http://schemas.openxmlformats.org/officeDocument/2006/relationships/image" Target="../media/image78.png"/><Relationship Id="rId10" Type="http://schemas.openxmlformats.org/officeDocument/2006/relationships/image" Target="../media/image82.png"/><Relationship Id="rId4" Type="http://schemas.openxmlformats.org/officeDocument/2006/relationships/image" Target="../media/image77.png"/><Relationship Id="rId9" Type="http://schemas.openxmlformats.org/officeDocument/2006/relationships/hyperlink" Target="http://arxiv.org/abs/1604.05513" TargetMode="Externa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4.png"/><Relationship Id="rId7" Type="http://schemas.openxmlformats.org/officeDocument/2006/relationships/hyperlink" Target="http://arxiv.org/abs/arXiv:0912.0258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xiv.org/abs/arXiv:0912.5526" TargetMode="External"/><Relationship Id="rId5" Type="http://schemas.openxmlformats.org/officeDocument/2006/relationships/hyperlink" Target="http://arxiv.org/abs/nucl-th/9802074" TargetMode="External"/><Relationship Id="rId4" Type="http://schemas.openxmlformats.org/officeDocument/2006/relationships/hyperlink" Target="https://arxiv.org/abs/1610.05025" TargetMode="External"/><Relationship Id="rId9" Type="http://schemas.openxmlformats.org/officeDocument/2006/relationships/image" Target="../media/image6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5" Type="http://schemas.openxmlformats.org/officeDocument/2006/relationships/hyperlink" Target="https://arxiv.org/abs/0903.0669" TargetMode="External"/><Relationship Id="rId4" Type="http://schemas.openxmlformats.org/officeDocument/2006/relationships/hyperlink" Target="https://arxiv.org/abs/nucl-th/0512060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89.jpg"/><Relationship Id="rId4" Type="http://schemas.openxmlformats.org/officeDocument/2006/relationships/hyperlink" Target="https://arxiv.org/abs/nucl-th/0403074" TargetMode="Externa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hyperlink" Target="https://arxiv.org/abs/2407.08586" TargetMode="External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hyperlink" Target="https://arxiv.org/abs/2401.01249" TargetMode="External"/><Relationship Id="rId9" Type="http://schemas.openxmlformats.org/officeDocument/2006/relationships/hyperlink" Target="https://arxiv.org/abs/2308.10745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png"/><Relationship Id="rId5" Type="http://schemas.openxmlformats.org/officeDocument/2006/relationships/image" Target="../media/image130.png"/><Relationship Id="rId4" Type="http://schemas.openxmlformats.org/officeDocument/2006/relationships/image" Target="../media/image12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hyperlink" Target="https://arxiv.org/abs/2307.09573" TargetMode="External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9" Type="http://schemas.openxmlformats.org/officeDocument/2006/relationships/image" Target="../media/image10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hyperlink" Target="http://inspirehep.net/record/91563?ln=en" TargetMode="Externa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13" Type="http://schemas.openxmlformats.org/officeDocument/2006/relationships/hyperlink" Target="https://arxiv.org/abs/1910.05019" TargetMode="External"/><Relationship Id="rId3" Type="http://schemas.openxmlformats.org/officeDocument/2006/relationships/hyperlink" Target="https://www.phenix.bnl.gov/phenix/WWW/p/draft/abagoly/posters/abagoly_qm17_phenix_poster.pdf" TargetMode="External"/><Relationship Id="rId7" Type="http://schemas.openxmlformats.org/officeDocument/2006/relationships/image" Target="../media/image104.png"/><Relationship Id="rId12" Type="http://schemas.openxmlformats.org/officeDocument/2006/relationships/image" Target="../media/image10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11" Type="http://schemas.openxmlformats.org/officeDocument/2006/relationships/image" Target="../media/image108.png"/><Relationship Id="rId5" Type="http://schemas.openxmlformats.org/officeDocument/2006/relationships/image" Target="../media/image102.png"/><Relationship Id="rId10" Type="http://schemas.openxmlformats.org/officeDocument/2006/relationships/image" Target="../media/image107.png"/><Relationship Id="rId4" Type="http://schemas.openxmlformats.org/officeDocument/2006/relationships/hyperlink" Target="https://arxiv.org/pdf/nucl-th/0604021" TargetMode="External"/><Relationship Id="rId9" Type="http://schemas.openxmlformats.org/officeDocument/2006/relationships/image" Target="../media/image106.png"/><Relationship Id="rId14" Type="http://schemas.openxmlformats.org/officeDocument/2006/relationships/image" Target="../media/image110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11.png"/><Relationship Id="rId7" Type="http://schemas.openxmlformats.org/officeDocument/2006/relationships/hyperlink" Target="https://arxiv.org/abs/1910.05019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phenix.bnl.gov/phenix/WWW/p/draft/abagoly/posters/abagoly_qm17_phenix_poster.pdf" TargetMode="External"/><Relationship Id="rId5" Type="http://schemas.openxmlformats.org/officeDocument/2006/relationships/image" Target="../media/image102.png"/><Relationship Id="rId4" Type="http://schemas.openxmlformats.org/officeDocument/2006/relationships/image" Target="../media/image1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10.05019" TargetMode="Externa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4.png"/><Relationship Id="rId4" Type="http://schemas.openxmlformats.org/officeDocument/2006/relationships/image" Target="../media/image11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7.09573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2.04593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406.02242" TargetMode="Externa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401.11169" TargetMode="Externa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1711.06891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rxiv.org/abs/2401.11169" TargetMode="Externa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23.png"/><Relationship Id="rId7" Type="http://schemas.openxmlformats.org/officeDocument/2006/relationships/hyperlink" Target="http://arxiv.org/abs/hep-ph/9408207" TargetMode="Externa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rxiv.org/abs/hep-ph/9509213" TargetMode="External"/><Relationship Id="rId5" Type="http://schemas.openxmlformats.org/officeDocument/2006/relationships/hyperlink" Target="http://inspirehep.net/record/248631?ln=en" TargetMode="External"/><Relationship Id="rId10" Type="http://schemas.openxmlformats.org/officeDocument/2006/relationships/image" Target="../media/image126.png"/><Relationship Id="rId4" Type="http://schemas.openxmlformats.org/officeDocument/2006/relationships/image" Target="../media/image89.jpg"/><Relationship Id="rId9" Type="http://schemas.openxmlformats.org/officeDocument/2006/relationships/image" Target="../media/image1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hep-ph/9411307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hyperlink" Target="https://arxiv.org/abs/nucl-ex/050904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148572"/>
            <a:ext cx="12192000" cy="430887"/>
          </a:xfrm>
        </p:spPr>
        <p:txBody>
          <a:bodyPr wrap="square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</a:defPPr>
            <a:lvl1pPr lvl="0">
              <a:buClr>
                <a:srgbClr val="FF9900"/>
              </a:buClr>
              <a:buSzPct val="100000"/>
              <a:buFont typeface="Arial Rounded MT Bold" pitchFamily="34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lnSpc>
                <a:spcPct val="100000"/>
              </a:lnSpc>
              <a:buNone/>
            </a:pPr>
            <a:r>
              <a:rPr lang="hu-HU" sz="2800" dirty="0"/>
              <a:t>U</a:t>
            </a:r>
            <a:r>
              <a:rPr lang="hu-HU" sz="2800" baseline="-25000" dirty="0"/>
              <a:t>A</a:t>
            </a:r>
            <a:r>
              <a:rPr lang="hu-HU" sz="2800" dirty="0"/>
              <a:t>(1) </a:t>
            </a:r>
            <a:r>
              <a:rPr lang="hu-HU" sz="2800" dirty="0" err="1"/>
              <a:t>symmetry</a:t>
            </a:r>
            <a:r>
              <a:rPr lang="hu-HU" sz="2800" dirty="0"/>
              <a:t> </a:t>
            </a:r>
            <a:r>
              <a:rPr lang="hu-HU" sz="2800" dirty="0" err="1"/>
              <a:t>restoration</a:t>
            </a:r>
            <a:r>
              <a:rPr lang="hu-HU" sz="2800" dirty="0"/>
              <a:t> </a:t>
            </a:r>
            <a:r>
              <a:rPr lang="hu-HU" sz="2800" dirty="0" err="1"/>
              <a:t>from</a:t>
            </a:r>
            <a:r>
              <a:rPr lang="hu-HU" sz="2800" dirty="0"/>
              <a:t> PHENIX </a:t>
            </a:r>
            <a:r>
              <a:rPr lang="hu-HU" sz="2800" dirty="0" err="1"/>
              <a:t>measurements</a:t>
            </a:r>
            <a:endParaRPr lang="hu-HU" sz="440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zöveg helye 2"/>
              <p:cNvSpPr txBox="1">
                <a:spLocks noGrp="1"/>
              </p:cNvSpPr>
              <p:nvPr>
                <p:ph type="body" idx="4294967295"/>
              </p:nvPr>
            </p:nvSpPr>
            <p:spPr>
              <a:xfrm>
                <a:off x="371364" y="1340768"/>
                <a:ext cx="11449272" cy="5027400"/>
              </a:xfrm>
            </p:spPr>
            <p:txBody>
              <a:bodyPr vert="horz" wrap="square" lIns="92160" tIns="46080" rIns="92160" bIns="46080" anchor="t" anchorCtr="0" compatLnSpc="1"/>
              <a:lstStyle>
                <a:defPPr marL="311040" marR="0" lvl="0" indent="-311040" algn="l" rtl="0" hangingPunct="1">
                  <a:lnSpc>
                    <a:spcPct val="97000"/>
                  </a:lnSpc>
                  <a:spcBef>
                    <a:spcPts val="598"/>
                  </a:spcBef>
                  <a:spcAft>
                    <a:spcPts val="0"/>
                  </a:spcAft>
                  <a:buClr>
                    <a:srgbClr val="FFFFFF"/>
                  </a:buClr>
                  <a:buSzPct val="45000"/>
                  <a:buFont typeface="Wingdings" pitchFamily="2"/>
                  <a:buNone/>
                  <a:tabLst>
                    <a:tab pos="311040" algn="l"/>
                    <a:tab pos="456840" algn="l"/>
                    <a:tab pos="914040" algn="l"/>
                    <a:tab pos="1371240" algn="l"/>
                    <a:tab pos="1828440" algn="l"/>
                    <a:tab pos="2285640" algn="l"/>
                    <a:tab pos="2742840" algn="l"/>
                    <a:tab pos="3200040" algn="l"/>
                    <a:tab pos="3657240" algn="l"/>
                    <a:tab pos="4114440" algn="l"/>
                    <a:tab pos="4571640" algn="l"/>
                    <a:tab pos="5028840" algn="l"/>
                    <a:tab pos="5486040" algn="l"/>
                    <a:tab pos="5943240" algn="l"/>
                    <a:tab pos="6400440" algn="l"/>
                    <a:tab pos="6857640" algn="l"/>
                    <a:tab pos="7314839" algn="l"/>
                    <a:tab pos="7772039" algn="l"/>
                    <a:tab pos="8229239" algn="l"/>
                    <a:tab pos="8686439" algn="l"/>
                    <a:tab pos="9143640" algn="l"/>
                  </a:tabLst>
                  <a:defRPr lang="hu-HU" sz="2400" b="1" i="0" u="none" strike="noStrike" baseline="0">
                    <a:ln>
                      <a:noFill/>
                    </a:ln>
                    <a:solidFill>
                      <a:srgbClr val="FFFFFF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defPPr>
                <a:lvl1pPr marL="311040" marR="0" lvl="0" indent="-311040" algn="l" rtl="0" hangingPunct="1">
                  <a:lnSpc>
                    <a:spcPct val="97000"/>
                  </a:lnSpc>
                  <a:spcBef>
                    <a:spcPts val="598"/>
                  </a:spcBef>
                  <a:spcAft>
                    <a:spcPts val="0"/>
                  </a:spcAft>
                  <a:buClr>
                    <a:srgbClr val="FFFFFF"/>
                  </a:buClr>
                  <a:buSzPct val="45000"/>
                  <a:buFont typeface="Wingdings" pitchFamily="2"/>
                  <a:buChar char=""/>
                  <a:tabLst>
                    <a:tab pos="311040" algn="l"/>
                    <a:tab pos="456840" algn="l"/>
                    <a:tab pos="914040" algn="l"/>
                    <a:tab pos="1371240" algn="l"/>
                    <a:tab pos="1828440" algn="l"/>
                    <a:tab pos="2285640" algn="l"/>
                    <a:tab pos="2742840" algn="l"/>
                    <a:tab pos="3200040" algn="l"/>
                    <a:tab pos="3657240" algn="l"/>
                    <a:tab pos="4114440" algn="l"/>
                    <a:tab pos="4571640" algn="l"/>
                    <a:tab pos="5028840" algn="l"/>
                    <a:tab pos="5486040" algn="l"/>
                    <a:tab pos="5943240" algn="l"/>
                    <a:tab pos="6400440" algn="l"/>
                    <a:tab pos="6857640" algn="l"/>
                    <a:tab pos="7314839" algn="l"/>
                    <a:tab pos="7772039" algn="l"/>
                    <a:tab pos="8229239" algn="l"/>
                    <a:tab pos="8686439" algn="l"/>
                    <a:tab pos="9143640" algn="l"/>
                  </a:tabLst>
                  <a:defRPr lang="hu-HU" sz="2400" b="1" i="0" u="none" strike="noStrike" baseline="0">
                    <a:ln>
                      <a:noFill/>
                    </a:ln>
                    <a:solidFill>
                      <a:srgbClr val="FFFFFF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1pPr>
                <a:lvl2pPr marL="711000" marR="0" lvl="1" indent="-253800" algn="l" rtl="0" hangingPunct="1">
                  <a:lnSpc>
                    <a:spcPct val="97000"/>
                  </a:lnSpc>
                  <a:spcBef>
                    <a:spcPts val="499"/>
                  </a:spcBef>
                  <a:spcAft>
                    <a:spcPts val="0"/>
                  </a:spcAft>
                  <a:buClr>
                    <a:srgbClr val="FFFF0D"/>
                  </a:buClr>
                  <a:buSzPct val="45000"/>
                  <a:buFont typeface="Wingdings" pitchFamily="2"/>
                  <a:buChar char=""/>
                  <a:tabLst>
                    <a:tab pos="711000" algn="l"/>
                    <a:tab pos="914040" algn="l"/>
                    <a:tab pos="1371240" algn="l"/>
                    <a:tab pos="1828440" algn="l"/>
                    <a:tab pos="2285639" algn="l"/>
                    <a:tab pos="2742839" algn="l"/>
                    <a:tab pos="3200040" algn="l"/>
                    <a:tab pos="3657239" algn="l"/>
                    <a:tab pos="4114440" algn="l"/>
                    <a:tab pos="4571639" algn="l"/>
                    <a:tab pos="5028840" algn="l"/>
                    <a:tab pos="5486040" algn="l"/>
                    <a:tab pos="5943240" algn="l"/>
                    <a:tab pos="6400440" algn="l"/>
                    <a:tab pos="6857640" algn="l"/>
                    <a:tab pos="7314840" algn="l"/>
                    <a:tab pos="7772040" algn="l"/>
                    <a:tab pos="8229240" algn="l"/>
                    <a:tab pos="8686440" algn="l"/>
                    <a:tab pos="9143640" algn="l"/>
                    <a:tab pos="9600840" algn="l"/>
                  </a:tabLst>
                  <a:defRPr lang="hu-HU" sz="2000" b="1" i="0" u="none" strike="noStrike" baseline="0">
                    <a:ln>
                      <a:noFill/>
                    </a:ln>
                    <a:solidFill>
                      <a:srgbClr val="FFFF0D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2pPr>
                <a:lvl3pPr marL="1143000" marR="0" lvl="2" indent="-228600" algn="l" rtl="0" hangingPunct="1">
                  <a:lnSpc>
                    <a:spcPct val="97000"/>
                  </a:lnSpc>
                  <a:spcBef>
                    <a:spcPts val="448"/>
                  </a:spcBef>
                  <a:spcAft>
                    <a:spcPts val="0"/>
                  </a:spcAft>
                  <a:buClr>
                    <a:srgbClr val="FFCC66"/>
                  </a:buClr>
                  <a:buSzPct val="45000"/>
                  <a:buFont typeface="Wingdings" pitchFamily="2"/>
                  <a:buChar char=""/>
                  <a:tabLst>
                    <a:tab pos="1143000" algn="l"/>
                    <a:tab pos="1371600" algn="l"/>
                    <a:tab pos="1828799" algn="l"/>
                    <a:tab pos="2286000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799" algn="l"/>
                    <a:tab pos="9143999" algn="l"/>
                    <a:tab pos="9601200" algn="l"/>
                    <a:tab pos="10058399" algn="l"/>
                  </a:tabLst>
                  <a:defRPr lang="hu-HU" sz="1800" b="1" i="0" u="none" strike="noStrike" baseline="0">
                    <a:ln>
                      <a:noFill/>
                    </a:ln>
                    <a:solidFill>
                      <a:srgbClr val="FFCC66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3pPr>
                <a:lvl4pPr marL="1600199" marR="0" lvl="3" indent="-228600" algn="l" rtl="0" hangingPunct="1">
                  <a:lnSpc>
                    <a:spcPct val="97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FF6600"/>
                  </a:buClr>
                  <a:buSzPct val="45000"/>
                  <a:buFont typeface="Wingdings" pitchFamily="2"/>
                  <a:buChar char=""/>
                  <a:tabLst>
                    <a:tab pos="1600200" algn="l"/>
                    <a:tab pos="1828800" algn="l"/>
                    <a:tab pos="2285999" algn="l"/>
                    <a:tab pos="2743200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3999" algn="l"/>
                    <a:tab pos="9601199" algn="l"/>
                    <a:tab pos="10058400" algn="l"/>
                    <a:tab pos="10515599" algn="l"/>
                  </a:tabLst>
                  <a:defRPr lang="hu-HU" sz="1600" b="1" i="0" u="none" strike="noStrike" baseline="0">
                    <a:ln>
                      <a:noFill/>
                    </a:ln>
                    <a:solidFill>
                      <a:srgbClr val="FF6600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4pPr>
                <a:lvl5pPr marL="2057400" marR="0" lvl="4" indent="-228600" algn="l" rtl="0" hangingPunct="1">
                  <a:lnSpc>
                    <a:spcPct val="97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FF6600"/>
                  </a:buClr>
                  <a:buSzPct val="45000"/>
                  <a:buFont typeface="Wingdings" pitchFamily="2"/>
                  <a:buChar char=""/>
                  <a:tabLst>
                    <a:tab pos="20574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  <a:tab pos="9601199" algn="l"/>
                    <a:tab pos="10058399" algn="l"/>
                    <a:tab pos="10515600" algn="l"/>
                  </a:tabLst>
                  <a:defRPr lang="hu-HU" sz="1600" b="1" i="0" u="none" strike="noStrike" baseline="0">
                    <a:ln>
                      <a:noFill/>
                    </a:ln>
                    <a:solidFill>
                      <a:srgbClr val="FF66CC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5pPr>
                <a:lvl6pPr marL="2057400" marR="0" lvl="5" indent="-228600" algn="l" rtl="0" hangingPunct="1">
                  <a:lnSpc>
                    <a:spcPct val="97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FF6600"/>
                  </a:buClr>
                  <a:buSzPct val="45000"/>
                  <a:buFont typeface="Wingdings" pitchFamily="2"/>
                  <a:buChar char=""/>
                  <a:tabLst>
                    <a:tab pos="20574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  <a:tab pos="9601199" algn="l"/>
                    <a:tab pos="10058399" algn="l"/>
                    <a:tab pos="10515600" algn="l"/>
                  </a:tabLst>
                  <a:defRPr lang="hu-HU" sz="1600" b="1" i="0" u="none" strike="noStrike" baseline="0">
                    <a:ln>
                      <a:noFill/>
                    </a:ln>
                    <a:solidFill>
                      <a:srgbClr val="FF66CC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6pPr>
                <a:lvl7pPr marL="2057400" marR="0" lvl="6" indent="-228600" algn="l" rtl="0" hangingPunct="1">
                  <a:lnSpc>
                    <a:spcPct val="97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FF6600"/>
                  </a:buClr>
                  <a:buSzPct val="45000"/>
                  <a:buFont typeface="Wingdings" pitchFamily="2"/>
                  <a:buChar char=""/>
                  <a:tabLst>
                    <a:tab pos="20574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  <a:tab pos="9601199" algn="l"/>
                    <a:tab pos="10058399" algn="l"/>
                    <a:tab pos="10515600" algn="l"/>
                  </a:tabLst>
                  <a:defRPr lang="hu-HU" sz="1600" b="1" i="0" u="none" strike="noStrike" baseline="0">
                    <a:ln>
                      <a:noFill/>
                    </a:ln>
                    <a:solidFill>
                      <a:srgbClr val="FF66CC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7pPr>
                <a:lvl8pPr marL="2057400" marR="0" lvl="7" indent="-228600" algn="l" rtl="0" hangingPunct="1">
                  <a:lnSpc>
                    <a:spcPct val="97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FF6600"/>
                  </a:buClr>
                  <a:buSzPct val="45000"/>
                  <a:buFont typeface="Wingdings" pitchFamily="2"/>
                  <a:buChar char=""/>
                  <a:tabLst>
                    <a:tab pos="20574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  <a:tab pos="9601199" algn="l"/>
                    <a:tab pos="10058399" algn="l"/>
                    <a:tab pos="10515600" algn="l"/>
                  </a:tabLst>
                  <a:defRPr lang="hu-HU" sz="1600" b="1" i="0" u="none" strike="noStrike" baseline="0">
                    <a:ln>
                      <a:noFill/>
                    </a:ln>
                    <a:solidFill>
                      <a:srgbClr val="FF66CC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8pPr>
                <a:lvl9pPr marL="2057400" marR="0" lvl="8" indent="-228600" algn="l" rtl="0" hangingPunct="1">
                  <a:lnSpc>
                    <a:spcPct val="97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FF6600"/>
                  </a:buClr>
                  <a:buSzPct val="45000"/>
                  <a:buFont typeface="Wingdings" pitchFamily="2"/>
                  <a:buChar char=""/>
                  <a:tabLst>
                    <a:tab pos="2057400" algn="l"/>
                    <a:tab pos="2286000" algn="l"/>
                    <a:tab pos="2743199" algn="l"/>
                    <a:tab pos="3200400" algn="l"/>
                    <a:tab pos="3657600" algn="l"/>
                    <a:tab pos="4114800" algn="l"/>
                    <a:tab pos="4572000" algn="l"/>
                    <a:tab pos="5029200" algn="l"/>
                    <a:tab pos="5486400" algn="l"/>
                    <a:tab pos="5943600" algn="l"/>
                    <a:tab pos="6400800" algn="l"/>
                    <a:tab pos="6858000" algn="l"/>
                    <a:tab pos="7315200" algn="l"/>
                    <a:tab pos="7772400" algn="l"/>
                    <a:tab pos="8229600" algn="l"/>
                    <a:tab pos="8686800" algn="l"/>
                    <a:tab pos="9144000" algn="l"/>
                    <a:tab pos="9601199" algn="l"/>
                    <a:tab pos="10058399" algn="l"/>
                    <a:tab pos="10515600" algn="l"/>
                  </a:tabLst>
                  <a:defRPr lang="hu-HU" sz="1600" b="1" i="0" u="none" strike="noStrike" baseline="0">
                    <a:ln>
                      <a:noFill/>
                    </a:ln>
                    <a:solidFill>
                      <a:srgbClr val="FF66CC"/>
                    </a:solidFill>
                    <a:latin typeface="Verdana" pitchFamily="34"/>
                    <a:ea typeface="Arial" pitchFamily="34"/>
                    <a:cs typeface="Arial" pitchFamily="34"/>
                  </a:defRPr>
                </a:lvl9pPr>
              </a:lstStyle>
              <a:p>
                <a:pPr algn="ctr">
                  <a:lnSpc>
                    <a:spcPct val="87000"/>
                  </a:lnSpc>
                  <a:spcBef>
                    <a:spcPts val="799"/>
                  </a:spcBef>
                  <a:buNone/>
                </a:pP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T. </a:t>
                </a:r>
                <a:r>
                  <a:rPr lang="en-GB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Csörgő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baseline="30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1,2</a:t>
                </a:r>
                <a:r>
                  <a:rPr lang="hu-HU" baseline="30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for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the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PHENIX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Collaboration</a:t>
                </a:r>
                <a:endParaRPr lang="en-GB" sz="2000" dirty="0"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endParaRPr lang="en-GB" sz="11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en-GB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1800" baseline="30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1</a:t>
                </a:r>
                <a:r>
                  <a:rPr lang="hu-HU" sz="18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HUN-REN W</a:t>
                </a:r>
                <a:r>
                  <a:rPr lang="en-GB" sz="18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igner</a:t>
                </a:r>
                <a:r>
                  <a:rPr lang="hu-HU" sz="18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FK</a:t>
                </a:r>
                <a:r>
                  <a:rPr lang="en-GB" sz="18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, </a:t>
                </a:r>
                <a:r>
                  <a:rPr lang="hu-HU" sz="18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Budapest, Hungary</a:t>
                </a: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1800" baseline="30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2 </a:t>
                </a:r>
                <a:r>
                  <a:rPr lang="hu-HU" sz="18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MATE Institute of </a:t>
                </a:r>
                <a:r>
                  <a:rPr lang="hu-HU" sz="18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Technology</a:t>
                </a:r>
                <a:r>
                  <a:rPr lang="hu-HU" sz="18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, Gyöngyös, Hungary</a:t>
                </a: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endParaRPr lang="en-GB" sz="18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14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endParaRPr lang="hu-HU" sz="1800" dirty="0"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Introduction</a:t>
                </a:r>
                <a:endParaRPr lang="hu-HU" sz="2000" dirty="0"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Bose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-Einstein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correlations</a:t>
                </a:r>
                <a:endParaRPr lang="hu-HU" sz="2000" baseline="-25000" dirty="0"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Levy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stable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source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distributions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,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Levy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expansions</a:t>
                </a:r>
                <a:endParaRPr lang="hu-HU" sz="2000" dirty="0"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Centrality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and </a:t>
                </a: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m</a:t>
                </a:r>
                <a:r>
                  <a:rPr lang="hu-HU" sz="2000" baseline="-25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T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dependence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of 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Symbol" panose="05050102010706020507" pitchFamily="18" charset="2"/>
                  </a:rPr>
                  <a:t>a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, 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Symbol" panose="05050102010706020507" pitchFamily="18" charset="2"/>
                  </a:rPr>
                  <a:t>l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, 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Symbol" panose="05050102010706020507" pitchFamily="18" charset="2"/>
                  </a:rPr>
                  <a:t>l / </a:t>
                </a: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Symbol" panose="05050102010706020507" pitchFamily="18" charset="2"/>
                  </a:rPr>
                  <a:t>l</a:t>
                </a:r>
                <a:r>
                  <a:rPr lang="hu-HU" sz="2000" baseline="-25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anose="020B0604030504040204" pitchFamily="34" charset="0"/>
                    <a:ea typeface="Verdana" panose="020B0604030504040204" pitchFamily="34" charset="0"/>
                  </a:rPr>
                  <a:t>max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, R and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hu-HU" sz="2000" i="1" dirty="0"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sz="2000" b="1" i="0" dirty="0" smtClean="0"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</m:acc>
                    <m:r>
                      <a:rPr lang="hu-HU" sz="2000" i="1" dirty="0">
                        <a:effectLst>
                          <a:outerShdw dist="17961" dir="2700000">
                            <a:scrgbClr r="0" g="0" b="0"/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hu-HU" sz="2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Centrality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dependence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of 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  <a:latin typeface="Symbol" panose="05050102010706020507" pitchFamily="18" charset="2"/>
                  </a:rPr>
                  <a:t>a</a:t>
                </a:r>
                <a:r>
                  <a:rPr lang="hu-HU" sz="2000" baseline="-25000" dirty="0">
                    <a:effectLst>
                      <a:outerShdw dist="17961" dir="2700000">
                        <a:scrgbClr r="0" g="0" b="0"/>
                      </a:outerShdw>
                    </a:effectLst>
                    <a:latin typeface="Verdana" panose="020B0604030504040204" pitchFamily="34" charset="0"/>
                  </a:rPr>
                  <a:t>0 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, A, B,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hu-HU" sz="2000" i="1" dirty="0" smtClean="0">
                            <a:effectLst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sz="2000" b="1" i="0" dirty="0" smtClean="0">
                            <a:effectLst/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hu-HU" sz="2000" i="1" dirty="0" smtClean="0"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sz="2000" b="1" i="0" dirty="0" smtClean="0"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</m:acc>
                  </m:oMath>
                </a14:m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, H and 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  <a:latin typeface="Symbol" panose="05050102010706020507" pitchFamily="18" charset="2"/>
                  </a:rPr>
                  <a:t>s</a:t>
                </a: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  <a:defRPr/>
                </a:pP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Comparisons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to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Monte-Carlo </a:t>
                </a:r>
                <a:r>
                  <a:rPr lang="hu-HU" sz="20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simulations</a:t>
                </a:r>
                <a:r>
                  <a:rPr lang="hu-HU" sz="20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  <a:defRPr/>
                </a:pP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Indirect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observation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of U</a:t>
                </a:r>
                <a:r>
                  <a:rPr lang="hu-HU" sz="2000" baseline="-25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A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(1) </a:t>
                </a: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symmetry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restoration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2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by</a:t>
                </a:r>
                <a:r>
                  <a:rPr lang="hu-HU" sz="2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</a:rPr>
                  <a:t> PHENIX</a:t>
                </a: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  <a:defRPr/>
                </a:pPr>
                <a:endParaRPr lang="hu-HU" sz="2000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endParaRPr lang="hu-HU" sz="4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Based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on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:  </a:t>
                </a:r>
                <a:r>
                  <a:rPr lang="hu-HU" sz="12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arXiv:2407.08586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,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Phys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.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Rev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. C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to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appear</a:t>
                </a:r>
                <a:endParaRPr lang="hu-HU" sz="1200" dirty="0">
                  <a:effectLst>
                    <a:outerShdw dist="17961" dir="2700000">
                      <a:scrgbClr r="0" g="0" b="0"/>
                    </a:outerShdw>
                  </a:effectLst>
                </a:endParaRPr>
              </a:p>
              <a:p>
                <a:pPr algn="ctr">
                  <a:lnSpc>
                    <a:spcPct val="87000"/>
                  </a:lnSpc>
                  <a:spcBef>
                    <a:spcPts val="499"/>
                  </a:spcBef>
                  <a:buNone/>
                </a:pP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See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also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T.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Novák’s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12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talk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at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 ICNFP 2024 and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Phys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.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Rev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. C 97 (2018) 064911, and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Phys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. </a:t>
                </a:r>
                <a:r>
                  <a:rPr lang="hu-HU" sz="1200" dirty="0" err="1">
                    <a:effectLst>
                      <a:outerShdw dist="17961" dir="2700000">
                        <a:scrgbClr r="0" g="0" b="0"/>
                      </a:outerShdw>
                    </a:effectLst>
                  </a:rPr>
                  <a:t>Rev</a:t>
                </a:r>
                <a:r>
                  <a:rPr lang="hu-HU" sz="1200" dirty="0">
                    <a:effectLst>
                      <a:outerShdw dist="17961" dir="2700000">
                        <a:scrgbClr r="0" g="0" b="0"/>
                      </a:outerShdw>
                    </a:effectLst>
                  </a:rPr>
                  <a:t>. C 108 (2023) 049905</a:t>
                </a:r>
              </a:p>
            </p:txBody>
          </p:sp>
        </mc:Choice>
        <mc:Fallback xmlns="">
          <p:sp>
            <p:nvSpPr>
              <p:cNvPr id="3" name="Szöveg helye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4294967295"/>
              </p:nvPr>
            </p:nvSpPr>
            <p:spPr>
              <a:xfrm>
                <a:off x="371364" y="1340768"/>
                <a:ext cx="11449272" cy="5027400"/>
              </a:xfrm>
              <a:blipFill>
                <a:blip r:embed="rId5"/>
                <a:stretch>
                  <a:fillRect t="-133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ím 1"/>
          <p:cNvSpPr txBox="1">
            <a:spLocks/>
          </p:cNvSpPr>
          <p:nvPr/>
        </p:nvSpPr>
        <p:spPr>
          <a:xfrm>
            <a:off x="0" y="764989"/>
            <a:ext cx="12192000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spAutoFit/>
          </a:bodyPr>
          <a:lstStyle>
            <a:defPPr lvl="0">
              <a:buClr>
                <a:srgbClr val="FF9900"/>
              </a:buClr>
              <a:buSzPct val="100000"/>
              <a:buFont typeface="Arial Rounded MT Bold" pitchFamily="34"/>
              <a:buNone/>
              <a:defRPr/>
            </a:defPPr>
            <a:lvl1pPr marL="0" marR="0" lvl="0" indent="0" algn="ctr" rtl="0" hangingPunct="1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ct val="100000"/>
              <a:buFont typeface="Arial Rounded MT Bold" pitchFamily="34"/>
              <a:buChar char="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hu-HU" sz="3200" b="1" i="0" u="none" strike="noStrike" baseline="0">
                <a:ln>
                  <a:noFill/>
                </a:ln>
                <a:solidFill>
                  <a:srgbClr val="FFFF00"/>
                </a:solidFill>
                <a:latin typeface="Verdana" pitchFamily="34"/>
                <a:ea typeface="Arial" pitchFamily="34"/>
                <a:cs typeface="Arial" pitchFamily="34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lnSpc>
                <a:spcPct val="100000"/>
              </a:lnSpc>
              <a:buFont typeface="Arial Rounded MT Bold" pitchFamily="34"/>
              <a:buNone/>
            </a:pPr>
            <a:r>
              <a:rPr lang="hu-HU" sz="2200" kern="0" dirty="0">
                <a:effectLst>
                  <a:outerShdw dist="17961" dir="2700000">
                    <a:scrgbClr r="0" g="0" b="0"/>
                  </a:outerShdw>
                </a:effectLst>
              </a:rPr>
              <a:t>in √</a:t>
            </a:r>
            <a:r>
              <a:rPr lang="hu-HU" sz="2200" kern="0" dirty="0" err="1">
                <a:effectLst>
                  <a:outerShdw dist="17961" dir="2700000">
                    <a:scrgbClr r="0" g="0" b="0"/>
                  </a:outerShdw>
                </a:effectLst>
              </a:rPr>
              <a:t>s</a:t>
            </a:r>
            <a:r>
              <a:rPr lang="hu-HU" sz="2200" kern="0" baseline="-25000" dirty="0" err="1">
                <a:effectLst>
                  <a:outerShdw dist="17961" dir="2700000">
                    <a:scrgbClr r="0" g="0" b="0"/>
                  </a:outerShdw>
                </a:effectLst>
              </a:rPr>
              <a:t>NN</a:t>
            </a:r>
            <a:r>
              <a:rPr lang="hu-HU" sz="2200" kern="0" dirty="0">
                <a:effectLst>
                  <a:outerShdw dist="17961" dir="2700000">
                    <a:scrgbClr r="0" g="0" b="0"/>
                  </a:outerShdw>
                </a:effectLst>
              </a:rPr>
              <a:t> = 200 </a:t>
            </a:r>
            <a:r>
              <a:rPr lang="hu-HU" sz="2200" kern="0" dirty="0" err="1">
                <a:effectLst>
                  <a:outerShdw dist="17961" dir="2700000">
                    <a:scrgbClr r="0" g="0" b="0"/>
                  </a:outerShdw>
                </a:effectLst>
              </a:rPr>
              <a:t>GeV</a:t>
            </a:r>
            <a:r>
              <a:rPr lang="hu-HU" sz="2200" kern="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kern="0" dirty="0" err="1">
                <a:effectLst>
                  <a:outerShdw dist="17961" dir="2700000">
                    <a:scrgbClr r="0" g="0" b="0"/>
                  </a:outerShdw>
                </a:effectLst>
              </a:rPr>
              <a:t>Au+Au</a:t>
            </a:r>
            <a:r>
              <a:rPr lang="hu-HU" sz="2200" kern="0" dirty="0"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200" kern="0" dirty="0" err="1">
                <a:effectLst>
                  <a:outerShdw dist="17961" dir="2700000">
                    <a:scrgbClr r="0" g="0" b="0"/>
                  </a:outerShdw>
                </a:effectLst>
              </a:rPr>
              <a:t>collisions</a:t>
            </a:r>
            <a:endParaRPr lang="en-GB" sz="2200" kern="0" dirty="0">
              <a:effectLst>
                <a:outerShdw dist="17961" dir="2700000">
                  <a:scrgbClr r="0" g="0" b="0"/>
                </a:outerShdw>
              </a:effectLst>
            </a:endParaRPr>
          </a:p>
        </p:txBody>
      </p:sp>
    </p:spTree>
  </p:cSld>
  <p:clrMapOvr>
    <a:masterClrMapping/>
  </p:clrMapOvr>
  <p:transition spd="med"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12192000" cy="692695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225320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NEW PAIR CUTS and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systematic</a:t>
              </a: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errors</a:t>
              </a:r>
              <a:endPara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0" name="Szabadkézi sokszög 9"/>
          <p:cNvSpPr/>
          <p:nvPr/>
        </p:nvSpPr>
        <p:spPr>
          <a:xfrm>
            <a:off x="911424" y="4315883"/>
            <a:ext cx="10441160" cy="1633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Systematic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fully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propagated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very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end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chain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Cross-checks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three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alternative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calculation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methods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i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Most </a:t>
            </a:r>
            <a:r>
              <a:rPr lang="hu-HU" sz="2000" i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conservative</a:t>
            </a:r>
            <a:r>
              <a:rPr lang="hu-HU" sz="2000" i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i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estimate</a:t>
            </a:r>
            <a:r>
              <a:rPr lang="hu-HU" sz="2000" i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i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i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i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systematic</a:t>
            </a:r>
            <a:r>
              <a:rPr lang="hu-HU" sz="2000" i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i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errors</a:t>
            </a:r>
            <a:r>
              <a:rPr lang="hu-HU" sz="2000" i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i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shown</a:t>
            </a:r>
            <a:r>
              <a:rPr lang="hu-HU" sz="2000" i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Correlated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error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propagation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is </a:t>
            </a:r>
            <a:r>
              <a:rPr lang="hu-HU" sz="20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taken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i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into</a:t>
            </a:r>
            <a:r>
              <a:rPr lang="hu-HU" sz="2000" i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account. 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2" name="Kép 11">
            <a:extLst>
              <a:ext uri="{FF2B5EF4-FFF2-40B4-BE49-F238E27FC236}">
                <a16:creationId xmlns:a16="http://schemas.microsoft.com/office/drawing/2014/main" id="{6ED887A9-A1EA-463F-BD02-63E87FBFB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8" y="920281"/>
            <a:ext cx="12132091" cy="3261643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A638BC9C-A2A2-4150-B5A8-2913A3A1212A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AD5D49B9-1244-429F-A7D9-0444F55FB9B0}"/>
              </a:ext>
            </a:extLst>
          </p:cNvPr>
          <p:cNvSpPr txBox="1"/>
          <p:nvPr/>
        </p:nvSpPr>
        <p:spPr>
          <a:xfrm>
            <a:off x="3038168" y="6095037"/>
            <a:ext cx="6115664" cy="64633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Improvements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Coulomb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corrections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detailed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talk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due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time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limitations</a:t>
            </a:r>
            <a:r>
              <a:rPr lang="hu-HU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endParaRPr lang="hu-HU" sz="18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6979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34151"/>
            <a:ext cx="12192000" cy="658546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81360"/>
              <a:ext cx="9144000" cy="45446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FITTING FUNCTION: LEVY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SHape</a:t>
              </a: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pic>
        <p:nvPicPr>
          <p:cNvPr id="6" name="Kép 5">
            <a:extLst>
              <a:ext uri="{FF2B5EF4-FFF2-40B4-BE49-F238E27FC236}">
                <a16:creationId xmlns:a16="http://schemas.microsoft.com/office/drawing/2014/main" id="{BE076220-DC74-4928-8CCF-F91A6AFB3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683" y="692696"/>
            <a:ext cx="5251621" cy="1080120"/>
          </a:xfrm>
          <a:prstGeom prst="rect">
            <a:avLst/>
          </a:prstGeom>
        </p:spPr>
      </p:pic>
      <p:sp>
        <p:nvSpPr>
          <p:cNvPr id="7" name="Szabadkézi sokszög 16">
            <a:extLst>
              <a:ext uri="{FF2B5EF4-FFF2-40B4-BE49-F238E27FC236}">
                <a16:creationId xmlns:a16="http://schemas.microsoft.com/office/drawing/2014/main" id="{58A8F9FF-FB64-4B26-A5B7-17544E2912BE}"/>
              </a:ext>
            </a:extLst>
          </p:cNvPr>
          <p:cNvSpPr/>
          <p:nvPr/>
        </p:nvSpPr>
        <p:spPr>
          <a:xfrm>
            <a:off x="1524000" y="2204864"/>
            <a:ext cx="9144000" cy="114095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Approach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know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shape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 priori.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Precise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measurement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intercept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4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needed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4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 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has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important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physical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meaning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endParaRPr lang="en-US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abadkézi sokszög 16">
            <a:extLst>
              <a:ext uri="{FF2B5EF4-FFF2-40B4-BE49-F238E27FC236}">
                <a16:creationId xmlns:a16="http://schemas.microsoft.com/office/drawing/2014/main" id="{5DC3D08C-1B05-4620-97F4-2FA547523D5E}"/>
              </a:ext>
            </a:extLst>
          </p:cNvPr>
          <p:cNvSpPr/>
          <p:nvPr/>
        </p:nvSpPr>
        <p:spPr>
          <a:xfrm>
            <a:off x="1524000" y="3439013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Gaussian? Maybe, test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2,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Check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Edgeworth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and Gauss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expansion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endParaRPr lang="en-US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0" name="Szabadkézi sokszög 16">
            <a:extLst>
              <a:ext uri="{FF2B5EF4-FFF2-40B4-BE49-F238E27FC236}">
                <a16:creationId xmlns:a16="http://schemas.microsoft.com/office/drawing/2014/main" id="{211000B1-DBA8-438A-998B-84C323601674}"/>
              </a:ext>
            </a:extLst>
          </p:cNvPr>
          <p:cNvSpPr/>
          <p:nvPr/>
        </p:nvSpPr>
        <p:spPr>
          <a:xfrm>
            <a:off x="911424" y="5013176"/>
            <a:ext cx="1029714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 Maybe, test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fit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quality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used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expansion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First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order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corrections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consistent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0.</a:t>
            </a:r>
            <a:endParaRPr lang="en-US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1" name="Szabadkézi sokszög 16">
            <a:extLst>
              <a:ext uri="{FF2B5EF4-FFF2-40B4-BE49-F238E27FC236}">
                <a16:creationId xmlns:a16="http://schemas.microsoft.com/office/drawing/2014/main" id="{61EACDD2-AB80-4A73-8D61-82B7F551CB58}"/>
              </a:ext>
            </a:extLst>
          </p:cNvPr>
          <p:cNvSpPr/>
          <p:nvPr/>
        </p:nvSpPr>
        <p:spPr>
          <a:xfrm>
            <a:off x="1533617" y="4221088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exponential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 Maybe, test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1,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Check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Laguerre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expansion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endParaRPr lang="en-US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D5CDB2DF-E9F2-4A41-97F2-F9DE3D919C57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Szabadkézi sokszög 16">
            <a:extLst>
              <a:ext uri="{FF2B5EF4-FFF2-40B4-BE49-F238E27FC236}">
                <a16:creationId xmlns:a16="http://schemas.microsoft.com/office/drawing/2014/main" id="{38D8296A-DE9A-4B9D-80A1-24B8092DA467}"/>
              </a:ext>
            </a:extLst>
          </p:cNvPr>
          <p:cNvSpPr/>
          <p:nvPr/>
        </p:nvSpPr>
        <p:spPr>
          <a:xfrm>
            <a:off x="911424" y="5815277"/>
            <a:ext cx="10297144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every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step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this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analysis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Fits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represent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p-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value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confidence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level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(CL) &gt; 0.1%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required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  <a:endParaRPr lang="en-US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id="{A06BA129-7829-452B-A466-12FBC06C88D1}"/>
              </a:ext>
            </a:extLst>
          </p:cNvPr>
          <p:cNvSpPr txBox="1"/>
          <p:nvPr/>
        </p:nvSpPr>
        <p:spPr>
          <a:xfrm>
            <a:off x="6101016" y="1844824"/>
            <a:ext cx="61156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hu-HU" b="1" dirty="0">
                <a:solidFill>
                  <a:schemeClr val="bg1"/>
                </a:solidFill>
              </a:rPr>
              <a:t>Cs. T., S. Hegyi, W. A. </a:t>
            </a:r>
            <a:r>
              <a:rPr lang="hu-HU" b="1" dirty="0" err="1">
                <a:solidFill>
                  <a:schemeClr val="bg1"/>
                </a:solidFill>
              </a:rPr>
              <a:t>Zajc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b="1" dirty="0" err="1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nucl-th</a:t>
            </a:r>
            <a:r>
              <a:rPr lang="hu-HU" b="1" dirty="0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/0310042</a:t>
            </a:r>
            <a:r>
              <a:rPr lang="hu-HU" b="1" dirty="0">
                <a:solidFill>
                  <a:srgbClr val="FFFF00"/>
                </a:solidFill>
              </a:rPr>
              <a:t> 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52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244822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DEDB2588-0A47-42B8-9F4A-CB01C081D267}"/>
              </a:ext>
            </a:extLst>
          </p:cNvPr>
          <p:cNvSpPr txBox="1"/>
          <p:nvPr/>
        </p:nvSpPr>
        <p:spPr>
          <a:xfrm>
            <a:off x="0" y="2758915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sz="2800" b="1" cap="all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dependent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results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 </a:t>
            </a:r>
            <a:endParaRPr lang="hu-HU" dirty="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5BE99B21-3F98-42EF-B61B-B28D3EC79F8D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53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9095656" y="1068632"/>
            <a:ext cx="309634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Results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saturation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large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cap="all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and  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suppression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low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cap="all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each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CLASS</a:t>
            </a:r>
            <a:endParaRPr lang="en-GB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5A611BF4-4000-458C-B37F-8ACF2834E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802566"/>
            <a:ext cx="8969517" cy="5906012"/>
          </a:xfrm>
          <a:prstGeom prst="rect">
            <a:avLst/>
          </a:prstGeom>
        </p:spPr>
      </p:pic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kumimoji="0" lang="hu-HU" sz="2800" b="1" i="0" u="none" strike="noStrike" kern="1200" cap="all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LéVY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32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 </a:t>
            </a: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EB0379FA-566F-444E-82FC-D2FF1BC05E4A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534E1003-58F3-4B8F-9E9F-2E596BACC872}"/>
              </a:ext>
            </a:extLst>
          </p:cNvPr>
          <p:cNvSpPr txBox="1"/>
          <p:nvPr/>
        </p:nvSpPr>
        <p:spPr>
          <a:xfrm>
            <a:off x="9273654" y="4005064"/>
            <a:ext cx="29464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Saturated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region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</a:t>
            </a:r>
            <a:endParaRPr lang="hu-HU" dirty="0"/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3497488D-75AA-446B-9AC1-EF33CA93380C}"/>
              </a:ext>
            </a:extLst>
          </p:cNvPr>
          <p:cNvSpPr txBox="1"/>
          <p:nvPr/>
        </p:nvSpPr>
        <p:spPr>
          <a:xfrm>
            <a:off x="9198178" y="4437112"/>
            <a:ext cx="2946494" cy="67710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0.45 </a:t>
            </a:r>
            <a:r>
              <a:rPr lang="hu-HU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≤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baseline="-25000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≤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0.9 </a:t>
            </a:r>
            <a:r>
              <a:rPr lang="hu-HU" b="1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GeV</a:t>
            </a:r>
            <a:endParaRPr lang="hu-HU" b="1" dirty="0">
              <a:solidFill>
                <a:srgbClr val="FF0000"/>
              </a:solidFill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average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value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: </a:t>
            </a:r>
            <a:r>
              <a:rPr lang="hu-HU" sz="2000" b="1" dirty="0" err="1">
                <a:solidFill>
                  <a:srgbClr val="FF0000"/>
                </a:solidFill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sz="2000" b="1" baseline="-250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max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lang="hu-HU" dirty="0">
              <a:solidFill>
                <a:srgbClr val="FF0000"/>
              </a:solidFill>
            </a:endParaRPr>
          </a:p>
        </p:txBody>
      </p:sp>
      <p:cxnSp>
        <p:nvCxnSpPr>
          <p:cNvPr id="13" name="Egyenes összekötő 12">
            <a:extLst>
              <a:ext uri="{FF2B5EF4-FFF2-40B4-BE49-F238E27FC236}">
                <a16:creationId xmlns:a16="http://schemas.microsoft.com/office/drawing/2014/main" id="{F48398B2-529C-4A3F-A235-C0078324D5C5}"/>
              </a:ext>
            </a:extLst>
          </p:cNvPr>
          <p:cNvCxnSpPr>
            <a:cxnSpLocks/>
          </p:cNvCxnSpPr>
          <p:nvPr/>
        </p:nvCxnSpPr>
        <p:spPr>
          <a:xfrm>
            <a:off x="1662987" y="5270764"/>
            <a:ext cx="17174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gyenes összekötő 15">
            <a:extLst>
              <a:ext uri="{FF2B5EF4-FFF2-40B4-BE49-F238E27FC236}">
                <a16:creationId xmlns:a16="http://schemas.microsoft.com/office/drawing/2014/main" id="{065D852F-3F39-46BE-9327-51D4984B9E83}"/>
              </a:ext>
            </a:extLst>
          </p:cNvPr>
          <p:cNvCxnSpPr>
            <a:cxnSpLocks/>
          </p:cNvCxnSpPr>
          <p:nvPr/>
        </p:nvCxnSpPr>
        <p:spPr>
          <a:xfrm>
            <a:off x="1662987" y="2296925"/>
            <a:ext cx="169670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17">
            <a:extLst>
              <a:ext uri="{FF2B5EF4-FFF2-40B4-BE49-F238E27FC236}">
                <a16:creationId xmlns:a16="http://schemas.microsoft.com/office/drawing/2014/main" id="{7CC7052D-7AA5-401D-82DB-9062497F1829}"/>
              </a:ext>
            </a:extLst>
          </p:cNvPr>
          <p:cNvCxnSpPr>
            <a:cxnSpLocks/>
          </p:cNvCxnSpPr>
          <p:nvPr/>
        </p:nvCxnSpPr>
        <p:spPr>
          <a:xfrm>
            <a:off x="4544504" y="2492896"/>
            <a:ext cx="169670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18">
            <a:extLst>
              <a:ext uri="{FF2B5EF4-FFF2-40B4-BE49-F238E27FC236}">
                <a16:creationId xmlns:a16="http://schemas.microsoft.com/office/drawing/2014/main" id="{186B6571-AD7A-4A4F-8700-76FB852B3FAB}"/>
              </a:ext>
            </a:extLst>
          </p:cNvPr>
          <p:cNvCxnSpPr>
            <a:cxnSpLocks/>
          </p:cNvCxnSpPr>
          <p:nvPr/>
        </p:nvCxnSpPr>
        <p:spPr>
          <a:xfrm>
            <a:off x="7320136" y="2636912"/>
            <a:ext cx="169670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gyenes összekötő 19">
            <a:extLst>
              <a:ext uri="{FF2B5EF4-FFF2-40B4-BE49-F238E27FC236}">
                <a16:creationId xmlns:a16="http://schemas.microsoft.com/office/drawing/2014/main" id="{6D947D3D-318E-4672-88FD-34EDC43F8D03}"/>
              </a:ext>
            </a:extLst>
          </p:cNvPr>
          <p:cNvCxnSpPr>
            <a:cxnSpLocks/>
          </p:cNvCxnSpPr>
          <p:nvPr/>
        </p:nvCxnSpPr>
        <p:spPr>
          <a:xfrm>
            <a:off x="4522525" y="5381600"/>
            <a:ext cx="17174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gyenes összekötő 20">
            <a:extLst>
              <a:ext uri="{FF2B5EF4-FFF2-40B4-BE49-F238E27FC236}">
                <a16:creationId xmlns:a16="http://schemas.microsoft.com/office/drawing/2014/main" id="{31578BE1-FC5A-4206-A94F-59A562C275E8}"/>
              </a:ext>
            </a:extLst>
          </p:cNvPr>
          <p:cNvCxnSpPr>
            <a:cxnSpLocks/>
          </p:cNvCxnSpPr>
          <p:nvPr/>
        </p:nvCxnSpPr>
        <p:spPr>
          <a:xfrm>
            <a:off x="7320136" y="5424442"/>
            <a:ext cx="171749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481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9088853" y="2852331"/>
            <a:ext cx="3096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Results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R</a:t>
            </a: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monotonic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decrease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increasing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cap="all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each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CLASS</a:t>
            </a:r>
            <a:endParaRPr lang="en-GB" dirty="0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kumimoji="0" lang="hu-HU" sz="2800" b="1" i="0" u="none" strike="noStrike" kern="1200" cap="all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LEVY R   </a:t>
            </a: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0E0BD971-821F-43A0-BE60-EE65C4E827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25" y="806970"/>
            <a:ext cx="9007621" cy="5845047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0630416A-DA27-4167-B462-94CB08144E35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591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685671" y="6400801"/>
            <a:ext cx="506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9088853" y="2852331"/>
            <a:ext cx="30963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Results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a</a:t>
            </a: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cap="all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independent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constant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a</a:t>
            </a:r>
            <a:r>
              <a:rPr lang="hu-HU" b="1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0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value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each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CLASS</a:t>
            </a:r>
            <a:endParaRPr lang="en-GB" dirty="0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kumimoji="0" lang="hu-HU" sz="2800" b="1" i="0" u="none" strike="noStrike" kern="1200" cap="all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LéVY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a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  </a:t>
            </a: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5CAEBCCE-56EA-4952-BF72-5A9875241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275" y="806970"/>
            <a:ext cx="9053053" cy="5899484"/>
          </a:xfrm>
          <a:prstGeom prst="rect">
            <a:avLst/>
          </a:prstGeom>
        </p:spPr>
      </p:pic>
      <p:cxnSp>
        <p:nvCxnSpPr>
          <p:cNvPr id="6" name="Egyenes összekötő 5">
            <a:extLst>
              <a:ext uri="{FF2B5EF4-FFF2-40B4-BE49-F238E27FC236}">
                <a16:creationId xmlns:a16="http://schemas.microsoft.com/office/drawing/2014/main" id="{9CDA8BC8-0125-4A96-9E23-DE0C98702697}"/>
              </a:ext>
            </a:extLst>
          </p:cNvPr>
          <p:cNvCxnSpPr>
            <a:cxnSpLocks/>
          </p:cNvCxnSpPr>
          <p:nvPr/>
        </p:nvCxnSpPr>
        <p:spPr>
          <a:xfrm>
            <a:off x="790256" y="2954440"/>
            <a:ext cx="2628966" cy="5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9">
            <a:extLst>
              <a:ext uri="{FF2B5EF4-FFF2-40B4-BE49-F238E27FC236}">
                <a16:creationId xmlns:a16="http://schemas.microsoft.com/office/drawing/2014/main" id="{16E83FF3-CF52-40DB-9E6D-6F21F7D6E36E}"/>
              </a:ext>
            </a:extLst>
          </p:cNvPr>
          <p:cNvCxnSpPr>
            <a:cxnSpLocks/>
          </p:cNvCxnSpPr>
          <p:nvPr/>
        </p:nvCxnSpPr>
        <p:spPr>
          <a:xfrm>
            <a:off x="3683058" y="2780928"/>
            <a:ext cx="2628966" cy="5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>
            <a:extLst>
              <a:ext uri="{FF2B5EF4-FFF2-40B4-BE49-F238E27FC236}">
                <a16:creationId xmlns:a16="http://schemas.microsoft.com/office/drawing/2014/main" id="{D1E11E61-CCB8-4845-B8B7-409B96562AB4}"/>
              </a:ext>
            </a:extLst>
          </p:cNvPr>
          <p:cNvCxnSpPr>
            <a:cxnSpLocks/>
          </p:cNvCxnSpPr>
          <p:nvPr/>
        </p:nvCxnSpPr>
        <p:spPr>
          <a:xfrm>
            <a:off x="6491370" y="2703891"/>
            <a:ext cx="2628966" cy="5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Egyenes összekötő 12">
            <a:extLst>
              <a:ext uri="{FF2B5EF4-FFF2-40B4-BE49-F238E27FC236}">
                <a16:creationId xmlns:a16="http://schemas.microsoft.com/office/drawing/2014/main" id="{5B9B2CC0-F2FD-4F2A-BB5E-269A62DCE45D}"/>
              </a:ext>
            </a:extLst>
          </p:cNvPr>
          <p:cNvCxnSpPr>
            <a:cxnSpLocks/>
          </p:cNvCxnSpPr>
          <p:nvPr/>
        </p:nvCxnSpPr>
        <p:spPr>
          <a:xfrm>
            <a:off x="802738" y="5296179"/>
            <a:ext cx="2628966" cy="5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13">
            <a:extLst>
              <a:ext uri="{FF2B5EF4-FFF2-40B4-BE49-F238E27FC236}">
                <a16:creationId xmlns:a16="http://schemas.microsoft.com/office/drawing/2014/main" id="{7E750D24-BC97-4CD3-BEF9-621DAE287440}"/>
              </a:ext>
            </a:extLst>
          </p:cNvPr>
          <p:cNvCxnSpPr>
            <a:cxnSpLocks/>
          </p:cNvCxnSpPr>
          <p:nvPr/>
        </p:nvCxnSpPr>
        <p:spPr>
          <a:xfrm>
            <a:off x="3683058" y="5258696"/>
            <a:ext cx="2628966" cy="5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gyenes összekötő 14">
            <a:extLst>
              <a:ext uri="{FF2B5EF4-FFF2-40B4-BE49-F238E27FC236}">
                <a16:creationId xmlns:a16="http://schemas.microsoft.com/office/drawing/2014/main" id="{EB85E450-929F-49D2-AC47-DB399BBE7583}"/>
              </a:ext>
            </a:extLst>
          </p:cNvPr>
          <p:cNvCxnSpPr>
            <a:cxnSpLocks/>
          </p:cNvCxnSpPr>
          <p:nvPr/>
        </p:nvCxnSpPr>
        <p:spPr>
          <a:xfrm>
            <a:off x="6491370" y="5229200"/>
            <a:ext cx="2628966" cy="50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557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244822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11685671" y="6400801"/>
            <a:ext cx="506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16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DEDB2588-0A47-42B8-9F4A-CB01C081D267}"/>
              </a:ext>
            </a:extLst>
          </p:cNvPr>
          <p:cNvSpPr txBox="1"/>
          <p:nvPr/>
        </p:nvSpPr>
        <p:spPr>
          <a:xfrm>
            <a:off x="0" y="2758915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PARAMETERIZATION OF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sz="2800" b="1" cap="all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 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2666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568609" y="6400801"/>
            <a:ext cx="623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9088853" y="1340768"/>
            <a:ext cx="30963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Scale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out!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Results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/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max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Unexpected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,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independent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scaling</a:t>
            </a:r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each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CLASS</a:t>
            </a:r>
            <a:endParaRPr lang="en-GB" dirty="0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kumimoji="0" lang="hu-HU" sz="2800" b="1" i="0" u="none" strike="noStrike" kern="1200" cap="all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LéVY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32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/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max</a:t>
            </a:r>
            <a:endParaRPr kumimoji="0" lang="hu-HU" sz="1800" b="0" i="0" u="none" strike="noStrike" kern="1200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1356F7FE-3FE5-44FE-AFF7-124154A43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26" y="861407"/>
            <a:ext cx="8992379" cy="5845047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FA707D65-AA40-49D6-8288-D4115AC2F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833" y="4553607"/>
            <a:ext cx="3596952" cy="891617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5" name="Szövegdoboz 14">
            <a:extLst>
              <a:ext uri="{FF2B5EF4-FFF2-40B4-BE49-F238E27FC236}">
                <a16:creationId xmlns:a16="http://schemas.microsoft.com/office/drawing/2014/main" id="{6692FC69-DD3C-41E1-85B5-B059927F326D}"/>
              </a:ext>
            </a:extLst>
          </p:cNvPr>
          <p:cNvSpPr txBox="1"/>
          <p:nvPr/>
        </p:nvSpPr>
        <p:spPr>
          <a:xfrm>
            <a:off x="8976321" y="5517232"/>
            <a:ext cx="314255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Values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</a:t>
            </a:r>
          </a:p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 panose="05050102010706020507" pitchFamily="18" charset="2"/>
              <a:buChar char="s"/>
              <a:tabLst/>
              <a:defRPr/>
            </a:pP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and 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are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expected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to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be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independent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56DC9169-4546-4E6D-9F0C-ACBEEA71F425}"/>
              </a:ext>
            </a:extLst>
          </p:cNvPr>
          <p:cNvSpPr txBox="1"/>
          <p:nvPr/>
        </p:nvSpPr>
        <p:spPr>
          <a:xfrm>
            <a:off x="9192344" y="692696"/>
            <a:ext cx="2946494" cy="67710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0.45 </a:t>
            </a:r>
            <a:r>
              <a:rPr lang="hu-HU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≤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baseline="-25000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≤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0.9 </a:t>
            </a:r>
            <a:r>
              <a:rPr lang="hu-HU" b="1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GeV</a:t>
            </a:r>
            <a:endParaRPr lang="hu-HU" b="1" dirty="0">
              <a:solidFill>
                <a:srgbClr val="FF0000"/>
              </a:solidFill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saturated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value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: </a:t>
            </a:r>
            <a:r>
              <a:rPr lang="hu-HU" sz="2000" b="1" dirty="0" err="1">
                <a:solidFill>
                  <a:srgbClr val="FF0000"/>
                </a:solidFill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sz="2000" b="1" baseline="-25000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max</a:t>
            </a:r>
            <a:r>
              <a:rPr lang="hu-HU" b="1" dirty="0">
                <a:solidFill>
                  <a:srgbClr val="FF0000"/>
                </a:solidFill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lang="hu-HU" dirty="0">
              <a:solidFill>
                <a:srgbClr val="FF0000"/>
              </a:solidFill>
            </a:endParaRPr>
          </a:p>
        </p:txBody>
      </p:sp>
      <p:cxnSp>
        <p:nvCxnSpPr>
          <p:cNvPr id="4" name="Egyenes összekötő 3">
            <a:extLst>
              <a:ext uri="{FF2B5EF4-FFF2-40B4-BE49-F238E27FC236}">
                <a16:creationId xmlns:a16="http://schemas.microsoft.com/office/drawing/2014/main" id="{FF465D88-4B17-479E-A1EE-6C5CF7E991CA}"/>
              </a:ext>
            </a:extLst>
          </p:cNvPr>
          <p:cNvCxnSpPr/>
          <p:nvPr/>
        </p:nvCxnSpPr>
        <p:spPr>
          <a:xfrm>
            <a:off x="521888" y="2002136"/>
            <a:ext cx="85374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gyenes összekötő 11">
            <a:extLst>
              <a:ext uri="{FF2B5EF4-FFF2-40B4-BE49-F238E27FC236}">
                <a16:creationId xmlns:a16="http://schemas.microsoft.com/office/drawing/2014/main" id="{6C31C9F6-32CF-4A82-9410-3FCB571541E5}"/>
              </a:ext>
            </a:extLst>
          </p:cNvPr>
          <p:cNvCxnSpPr/>
          <p:nvPr/>
        </p:nvCxnSpPr>
        <p:spPr>
          <a:xfrm>
            <a:off x="527339" y="4662968"/>
            <a:ext cx="853746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526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568609" y="6400801"/>
            <a:ext cx="623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kumimoji="0" lang="hu-HU" sz="32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s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and H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 </a:t>
            </a:r>
            <a:endParaRPr kumimoji="0" lang="hu-HU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FA707D65-AA40-49D6-8288-D4115AC2FB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524" y="5201679"/>
            <a:ext cx="3596952" cy="891617"/>
          </a:xfrm>
          <a:prstGeom prst="rect">
            <a:avLst/>
          </a:prstGeom>
        </p:spPr>
      </p:pic>
      <p:sp>
        <p:nvSpPr>
          <p:cNvPr id="15" name="Szövegdoboz 14">
            <a:extLst>
              <a:ext uri="{FF2B5EF4-FFF2-40B4-BE49-F238E27FC236}">
                <a16:creationId xmlns:a16="http://schemas.microsoft.com/office/drawing/2014/main" id="{6692FC69-DD3C-41E1-85B5-B059927F326D}"/>
              </a:ext>
            </a:extLst>
          </p:cNvPr>
          <p:cNvSpPr txBox="1"/>
          <p:nvPr/>
        </p:nvSpPr>
        <p:spPr>
          <a:xfrm>
            <a:off x="40049" y="6237312"/>
            <a:ext cx="12078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Values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and 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are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within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errors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)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independent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 CL &gt; 0.1 %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FFCF3851-0CC0-49EC-AB6D-1645EEABE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251" y="780810"/>
            <a:ext cx="5931919" cy="4276853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41680226-6BF9-4B96-927F-D9BEECB15C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30" y="780178"/>
            <a:ext cx="5968109" cy="4277485"/>
          </a:xfrm>
          <a:prstGeom prst="rect">
            <a:avLst/>
          </a:prstGeom>
        </p:spPr>
      </p:pic>
      <p:cxnSp>
        <p:nvCxnSpPr>
          <p:cNvPr id="3" name="Egyenes összekötő 2">
            <a:extLst>
              <a:ext uri="{FF2B5EF4-FFF2-40B4-BE49-F238E27FC236}">
                <a16:creationId xmlns:a16="http://schemas.microsoft.com/office/drawing/2014/main" id="{669A4D54-8128-49DA-8273-26EC09E186A6}"/>
              </a:ext>
            </a:extLst>
          </p:cNvPr>
          <p:cNvCxnSpPr/>
          <p:nvPr/>
        </p:nvCxnSpPr>
        <p:spPr>
          <a:xfrm>
            <a:off x="839416" y="3284984"/>
            <a:ext cx="51125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gyenes összekötő 9">
            <a:extLst>
              <a:ext uri="{FF2B5EF4-FFF2-40B4-BE49-F238E27FC236}">
                <a16:creationId xmlns:a16="http://schemas.microsoft.com/office/drawing/2014/main" id="{E2B62EAC-64EC-41BC-B142-5D5A9BD8B3BB}"/>
              </a:ext>
            </a:extLst>
          </p:cNvPr>
          <p:cNvCxnSpPr/>
          <p:nvPr/>
        </p:nvCxnSpPr>
        <p:spPr>
          <a:xfrm>
            <a:off x="6960096" y="2924944"/>
            <a:ext cx="51125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35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568609" y="6400801"/>
            <a:ext cx="623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19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9088853" y="908720"/>
            <a:ext cx="3096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Analytic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hydro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predicts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a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= 2 :</a:t>
            </a: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1/R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2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= A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+ B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UnexpectedLY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,</a:t>
            </a: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1/R</a:t>
            </a:r>
            <a:r>
              <a:rPr lang="hu-HU" b="1" cap="all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2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scaling</a:t>
            </a:r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Holds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also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for</a:t>
            </a:r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a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&lt; 2</a:t>
            </a:r>
          </a:p>
          <a:p>
            <a:pPr algn="ctr"/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each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CLASS</a:t>
            </a:r>
            <a:endParaRPr lang="en-GB" dirty="0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kumimoji="0" lang="hu-HU" sz="2800" b="1" i="0" u="none" strike="noStrike" kern="1200" cap="all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LéVY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1/R</a:t>
            </a:r>
            <a:r>
              <a:rPr kumimoji="0" lang="hu-HU" sz="2800" b="1" i="0" u="none" strike="noStrike" kern="1200" cap="all" spc="0" normalizeH="0" baseline="3000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2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kumimoji="0" lang="hu-HU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6692FC69-DD3C-41E1-85B5-B059927F326D}"/>
              </a:ext>
            </a:extLst>
          </p:cNvPr>
          <p:cNvSpPr txBox="1"/>
          <p:nvPr/>
        </p:nvSpPr>
        <p:spPr>
          <a:xfrm>
            <a:off x="9233693" y="5313982"/>
            <a:ext cx="28851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Values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A and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are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expected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to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be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dependent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84E5FC5B-BE24-40A2-B221-69E73DBDB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1" y="836712"/>
            <a:ext cx="8961897" cy="5829805"/>
          </a:xfrm>
          <a:prstGeom prst="rect">
            <a:avLst/>
          </a:prstGeom>
        </p:spPr>
      </p:pic>
      <p:pic>
        <p:nvPicPr>
          <p:cNvPr id="3" name="Kép 2">
            <a:extLst>
              <a:ext uri="{FF2B5EF4-FFF2-40B4-BE49-F238E27FC236}">
                <a16:creationId xmlns:a16="http://schemas.microsoft.com/office/drawing/2014/main" id="{44165628-A29F-41EC-913F-A6C9199722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4425" y="4391676"/>
            <a:ext cx="2065199" cy="76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30064"/>
            <a:ext cx="12072664" cy="850664"/>
            <a:chOff x="0" y="-115536"/>
            <a:chExt cx="10548664" cy="80133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15536"/>
              <a:ext cx="10548664" cy="41109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PHENIX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Detector</a:t>
              </a: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@ RHIC – RUN HISTORY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899419" y="6400801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479376" y="908720"/>
            <a:ext cx="6048672" cy="9255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Complet</a:t>
            </a:r>
            <a:r>
              <a:rPr lang="en-US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ed 16 years of operation with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versatility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en-US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9 collision species and 9 collision energies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Both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geometry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and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beam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energy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scan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.</a:t>
            </a:r>
          </a:p>
        </p:txBody>
      </p:sp>
      <p:sp>
        <p:nvSpPr>
          <p:cNvPr id="11" name="Szabadkézi sokszög 16">
            <a:extLst>
              <a:ext uri="{FF2B5EF4-FFF2-40B4-BE49-F238E27FC236}">
                <a16:creationId xmlns:a16="http://schemas.microsoft.com/office/drawing/2014/main" id="{204B36CB-98F5-418B-B899-526182C386C9}"/>
              </a:ext>
            </a:extLst>
          </p:cNvPr>
          <p:cNvSpPr/>
          <p:nvPr/>
        </p:nvSpPr>
        <p:spPr>
          <a:xfrm>
            <a:off x="479375" y="4077072"/>
            <a:ext cx="6048671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/>
            <a:r>
              <a:rPr lang="en-US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PHENIX 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has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completed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datataking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has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been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replaced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by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sPHENIX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But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PHENIX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analysis continues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exploiting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discovery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potential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PHENIX</a:t>
            </a:r>
            <a:r>
              <a:rPr lang="en-US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  <p:graphicFrame>
        <p:nvGraphicFramePr>
          <p:cNvPr id="12" name="Táblázat 8">
            <a:extLst>
              <a:ext uri="{FF2B5EF4-FFF2-40B4-BE49-F238E27FC236}">
                <a16:creationId xmlns:a16="http://schemas.microsoft.com/office/drawing/2014/main" id="{99FBD50B-EA7B-443B-B716-2598638ABE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777141"/>
              </p:ext>
            </p:extLst>
          </p:nvPr>
        </p:nvGraphicFramePr>
        <p:xfrm>
          <a:off x="7348482" y="1045590"/>
          <a:ext cx="4508158" cy="5479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1083">
                  <a:extLst>
                    <a:ext uri="{9D8B030D-6E8A-4147-A177-3AD203B41FA5}">
                      <a16:colId xmlns:a16="http://schemas.microsoft.com/office/drawing/2014/main" val="1009583179"/>
                    </a:ext>
                  </a:extLst>
                </a:gridCol>
                <a:gridCol w="2707075">
                  <a:extLst>
                    <a:ext uri="{9D8B030D-6E8A-4147-A177-3AD203B41FA5}">
                      <a16:colId xmlns:a16="http://schemas.microsoft.com/office/drawing/2014/main" val="1078202786"/>
                    </a:ext>
                  </a:extLst>
                </a:gridCol>
              </a:tblGrid>
              <a:tr h="744492">
                <a:tc>
                  <a:txBody>
                    <a:bodyPr/>
                    <a:lstStyle/>
                    <a:p>
                      <a:pPr algn="ctr"/>
                      <a:r>
                        <a:rPr lang="hu-HU" sz="2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Species</a:t>
                      </a:r>
                      <a:endParaRPr lang="en-US" sz="2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4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Run</a:t>
                      </a:r>
                      <a:r>
                        <a:rPr lang="hu-HU" sz="24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Year</a:t>
                      </a:r>
                      <a:endParaRPr lang="en-US" sz="24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8855601"/>
                  </a:ext>
                </a:extLst>
              </a:tr>
              <a:tr h="1271196"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err="1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Au+Au</a:t>
                      </a:r>
                      <a:endParaRPr lang="en-US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2001, 2002, 2004, 2007, 2008, </a:t>
                      </a:r>
                      <a:r>
                        <a:rPr lang="hu-H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2010</a:t>
                      </a:r>
                      <a:r>
                        <a:rPr lang="hu-HU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, 2011, 2014, 2016</a:t>
                      </a:r>
                      <a:endParaRPr lang="en-US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8305772"/>
                  </a:ext>
                </a:extLst>
              </a:tr>
              <a:tr h="48892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d+Au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2003, 2008, 2016</a:t>
                      </a:r>
                      <a:endParaRPr lang="en-US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2301508"/>
                  </a:ext>
                </a:extLst>
              </a:tr>
              <a:tr h="488922">
                <a:tc>
                  <a:txBody>
                    <a:bodyPr/>
                    <a:lstStyle/>
                    <a:p>
                      <a:pPr algn="ctr"/>
                      <a:r>
                        <a:rPr lang="hu-HU" sz="2000" dirty="0" err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Cu+Cu</a:t>
                      </a:r>
                      <a:endParaRPr lang="en-US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2005</a:t>
                      </a:r>
                      <a:endParaRPr lang="en-US" sz="2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3894138"/>
                  </a:ext>
                </a:extLst>
              </a:tr>
              <a:tr h="48892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U+U</a:t>
                      </a:r>
                      <a:endParaRPr lang="en-US" sz="20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2012</a:t>
                      </a:r>
                      <a:endParaRPr lang="en-US" sz="20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6474299"/>
                  </a:ext>
                </a:extLst>
              </a:tr>
              <a:tr h="530534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 err="1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Cu+Au</a:t>
                      </a:r>
                      <a:endParaRPr lang="en-US" sz="20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2012</a:t>
                      </a:r>
                      <a:endParaRPr lang="en-US" sz="20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5187199"/>
                  </a:ext>
                </a:extLst>
              </a:tr>
              <a:tr h="48892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baseline="300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</a:t>
                      </a:r>
                      <a:r>
                        <a:rPr lang="hu-HU" sz="20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He+Au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2014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9030712"/>
                  </a:ext>
                </a:extLst>
              </a:tr>
              <a:tr h="48892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i="1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</a:t>
                      </a:r>
                      <a:r>
                        <a:rPr lang="hu-HU" sz="2000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+Au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2015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5092515"/>
                  </a:ext>
                </a:extLst>
              </a:tr>
              <a:tr h="488922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i="1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</a:t>
                      </a:r>
                      <a:r>
                        <a:rPr lang="hu-HU" sz="2000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+Al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hu-HU" sz="20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2015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390835"/>
                  </a:ext>
                </a:extLst>
              </a:tr>
            </a:tbl>
          </a:graphicData>
        </a:graphic>
      </p:graphicFrame>
      <p:pic>
        <p:nvPicPr>
          <p:cNvPr id="13" name="Kép 12">
            <a:extLst>
              <a:ext uri="{FF2B5EF4-FFF2-40B4-BE49-F238E27FC236}">
                <a16:creationId xmlns:a16="http://schemas.microsoft.com/office/drawing/2014/main" id="{9DD2A29E-8DDA-4A82-8781-1BEF2A83B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799" y="2924944"/>
            <a:ext cx="3707823" cy="989097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C39EE57B-5931-4EC7-B65D-9750B76A9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9800" y="1988840"/>
            <a:ext cx="3707823" cy="807968"/>
          </a:xfrm>
          <a:prstGeom prst="rect">
            <a:avLst/>
          </a:prstGeom>
        </p:spPr>
      </p:pic>
      <p:sp>
        <p:nvSpPr>
          <p:cNvPr id="15" name="Szabadkézi sokszög 16">
            <a:extLst>
              <a:ext uri="{FF2B5EF4-FFF2-40B4-BE49-F238E27FC236}">
                <a16:creationId xmlns:a16="http://schemas.microsoft.com/office/drawing/2014/main" id="{C2AEDA54-67D1-41EF-978E-656941D4C889}"/>
              </a:ext>
            </a:extLst>
          </p:cNvPr>
          <p:cNvSpPr/>
          <p:nvPr/>
        </p:nvSpPr>
        <p:spPr>
          <a:xfrm>
            <a:off x="479376" y="5373216"/>
            <a:ext cx="6048671" cy="120251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/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talk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centrality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dependence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Bose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-Einstein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correlations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a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special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2010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run</a:t>
            </a:r>
            <a:endParaRPr lang="hu-HU" b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Au+Au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√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hu-HU" baseline="-25000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NN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200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that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allows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 err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charged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pions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identification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hu-HU" b="1" baseline="-25000" dirty="0" err="1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hu-HU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  <a:endParaRPr lang="en-US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73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568609" y="6400801"/>
            <a:ext cx="623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20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a And 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 </a:t>
            </a:r>
            <a:endParaRPr kumimoji="0" lang="hu-HU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6692FC69-DD3C-41E1-85B5-B059927F326D}"/>
              </a:ext>
            </a:extLst>
          </p:cNvPr>
          <p:cNvSpPr txBox="1"/>
          <p:nvPr/>
        </p:nvSpPr>
        <p:spPr>
          <a:xfrm>
            <a:off x="47328" y="5962054"/>
            <a:ext cx="1207882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Values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</a:t>
            </a:r>
            <a:r>
              <a:rPr kumimoji="0" lang="hu-HU" sz="1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A </a:t>
            </a:r>
            <a:r>
              <a:rPr kumimoji="0" lang="hu-HU" sz="1800" b="1" i="0" u="none" strike="noStrike" kern="1200" cap="none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decrease</a:t>
            </a:r>
            <a:r>
              <a:rPr kumimoji="0" lang="hu-HU" sz="1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kumimoji="0" lang="hu-HU" sz="1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more </a:t>
            </a:r>
            <a:r>
              <a:rPr kumimoji="0" lang="hu-HU" sz="1800" b="1" i="0" u="none" strike="noStrike" kern="1200" cap="none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central</a:t>
            </a:r>
            <a:r>
              <a:rPr kumimoji="0" lang="hu-HU" sz="1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collisions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R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increases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endParaRPr kumimoji="0" lang="hu-HU" sz="1800" b="1" i="0" u="none" strike="noStrike" kern="1200" cap="none" spc="0" normalizeH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are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within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errors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)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nearly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vanishing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suggesting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large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geometrical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size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and a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possible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Cooper-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Frye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effect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818D0D1F-EF7A-4B88-9BCC-28DD35A09B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763217"/>
            <a:ext cx="6027146" cy="4320480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4D15EB75-7B33-431B-9A72-8B8EB9904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481" y="764704"/>
            <a:ext cx="5985228" cy="4318993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586276FA-EC68-4A8E-9786-5083B9A2B5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1874" y="5187214"/>
            <a:ext cx="2065199" cy="762066"/>
          </a:xfrm>
          <a:prstGeom prst="rect">
            <a:avLst/>
          </a:prstGeom>
        </p:spPr>
      </p:pic>
      <p:cxnSp>
        <p:nvCxnSpPr>
          <p:cNvPr id="10" name="Egyenes összekötő 9">
            <a:extLst>
              <a:ext uri="{FF2B5EF4-FFF2-40B4-BE49-F238E27FC236}">
                <a16:creationId xmlns:a16="http://schemas.microsoft.com/office/drawing/2014/main" id="{C5ACAD14-E7D0-45E4-9E36-FA97179484DA}"/>
              </a:ext>
            </a:extLst>
          </p:cNvPr>
          <p:cNvCxnSpPr/>
          <p:nvPr/>
        </p:nvCxnSpPr>
        <p:spPr>
          <a:xfrm>
            <a:off x="6960096" y="2924944"/>
            <a:ext cx="51125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gyenes összekötő 10">
            <a:extLst>
              <a:ext uri="{FF2B5EF4-FFF2-40B4-BE49-F238E27FC236}">
                <a16:creationId xmlns:a16="http://schemas.microsoft.com/office/drawing/2014/main" id="{895E64B4-F6AB-4AA2-8E83-EFA11CD56EB3}"/>
              </a:ext>
            </a:extLst>
          </p:cNvPr>
          <p:cNvCxnSpPr/>
          <p:nvPr/>
        </p:nvCxnSpPr>
        <p:spPr>
          <a:xfrm>
            <a:off x="6960096" y="2708920"/>
            <a:ext cx="5112568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50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683395" y="6398677"/>
            <a:ext cx="508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21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8256240" y="836712"/>
            <a:ext cx="38569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scale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R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selected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bins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Affine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linear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in N</a:t>
            </a:r>
            <a:r>
              <a:rPr lang="hu-HU" b="1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1/3</a:t>
            </a: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</a:t>
            </a:r>
            <a:r>
              <a:rPr lang="hu-HU" sz="2800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R   </a:t>
            </a: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9210CEC2-8B47-4B14-8267-40E87BD80E84}"/>
              </a:ext>
            </a:extLst>
          </p:cNvPr>
          <p:cNvSpPr/>
          <p:nvPr/>
        </p:nvSpPr>
        <p:spPr>
          <a:xfrm>
            <a:off x="8303189" y="2880903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Volume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source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 ~ R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3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~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E974D744-6A84-4CA8-A8EA-3FEF38403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231" y="812208"/>
            <a:ext cx="8102009" cy="589424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329440E5-50CE-444D-9031-87E906873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8368" y="2312725"/>
            <a:ext cx="1577477" cy="350550"/>
          </a:xfrm>
          <a:prstGeom prst="rect">
            <a:avLst/>
          </a:prstGeom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5D05BEA9-80F4-4B11-B0C2-30A93F8D1EBB}"/>
              </a:ext>
            </a:extLst>
          </p:cNvPr>
          <p:cNvSpPr txBox="1"/>
          <p:nvPr/>
        </p:nvSpPr>
        <p:spPr>
          <a:xfrm>
            <a:off x="8256239" y="4233862"/>
            <a:ext cx="393576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Similarly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volume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a Gaussian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source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 ~ R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3</a:t>
            </a:r>
            <a:r>
              <a:rPr lang="hu-HU" b="1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~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CB207CD0-9977-46D3-9B22-5EB7D317ABAA}"/>
              </a:ext>
            </a:extLst>
          </p:cNvPr>
          <p:cNvSpPr txBox="1"/>
          <p:nvPr/>
        </p:nvSpPr>
        <p:spPr>
          <a:xfrm>
            <a:off x="8249436" y="5363924"/>
            <a:ext cx="39357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each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class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F66E9680-D897-4A4F-A7E5-F9AA535BFF92}"/>
              </a:ext>
            </a:extLst>
          </p:cNvPr>
          <p:cNvSpPr txBox="1"/>
          <p:nvPr/>
        </p:nvSpPr>
        <p:spPr>
          <a:xfrm>
            <a:off x="8580237" y="5939988"/>
            <a:ext cx="3253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hu-HU" b="0" i="0" dirty="0">
                <a:solidFill>
                  <a:srgbClr val="FFFF00"/>
                </a:solidFill>
                <a:effectLst/>
                <a:latin typeface="-apple-system"/>
              </a:rPr>
              <a:t>PHENIX,</a:t>
            </a:r>
          </a:p>
          <a:p>
            <a:pPr algn="l"/>
            <a:r>
              <a:rPr lang="hu-HU" b="0" i="0" dirty="0" err="1">
                <a:solidFill>
                  <a:srgbClr val="FFFF00"/>
                </a:solidFill>
                <a:effectLst/>
                <a:latin typeface="-apple-system"/>
              </a:rPr>
              <a:t>Phys.Rev.Lett</a:t>
            </a:r>
            <a:r>
              <a:rPr lang="hu-HU" b="0" i="0" dirty="0">
                <a:solidFill>
                  <a:srgbClr val="FFFF00"/>
                </a:solidFill>
                <a:effectLst/>
                <a:latin typeface="-apple-system"/>
              </a:rPr>
              <a:t>. 93 (2004), 152302</a:t>
            </a:r>
          </a:p>
        </p:txBody>
      </p:sp>
    </p:spTree>
    <p:extLst>
      <p:ext uri="{BB962C8B-B14F-4D97-AF65-F5344CB8AC3E}">
        <p14:creationId xmlns:p14="http://schemas.microsoft.com/office/powerpoint/2010/main" val="307674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683395" y="6398677"/>
            <a:ext cx="508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8256240" y="836712"/>
            <a:ext cx="3856949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fits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1 &lt;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 a</a:t>
            </a:r>
            <a:r>
              <a:rPr lang="hu-HU" sz="2000" b="1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0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&lt; 2</a:t>
            </a: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Far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from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1: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not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exponential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Far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from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2: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not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Gaussian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class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</a:t>
            </a:r>
            <a:r>
              <a:rPr lang="hu-HU" sz="2800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 LEVY </a:t>
            </a:r>
            <a:r>
              <a:rPr kumimoji="0" lang="hu-HU" sz="281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a</a:t>
            </a:r>
            <a:r>
              <a:rPr kumimoji="0" lang="hu-HU" sz="2810" b="1" i="0" u="none" strike="noStrike" kern="1200" spc="0" normalizeH="0" baseline="-2500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0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  </a:t>
            </a: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171CD786-BE34-4BBF-AC22-3EE99E8C83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838874"/>
            <a:ext cx="8088677" cy="5812017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DE131FD6-1711-42A7-85ED-F31BAC0C0DEC}"/>
              </a:ext>
            </a:extLst>
          </p:cNvPr>
          <p:cNvSpPr/>
          <p:nvPr/>
        </p:nvSpPr>
        <p:spPr>
          <a:xfrm>
            <a:off x="8472264" y="3359021"/>
            <a:ext cx="3558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a</a:t>
            </a:r>
            <a:r>
              <a:rPr lang="hu-HU" b="1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0 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decreases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increasing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9210CEC2-8B47-4B14-8267-40E87BD80E84}"/>
              </a:ext>
            </a:extLst>
          </p:cNvPr>
          <p:cNvSpPr/>
          <p:nvPr/>
        </p:nvSpPr>
        <p:spPr>
          <a:xfrm>
            <a:off x="8585809" y="4438853"/>
            <a:ext cx="35588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Comparison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kaons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protons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needed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2036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églalap 10"/>
          <p:cNvSpPr/>
          <p:nvPr/>
        </p:nvSpPr>
        <p:spPr>
          <a:xfrm>
            <a:off x="9102370" y="809997"/>
            <a:ext cx="3096344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An </a:t>
            </a:r>
            <a:r>
              <a:rPr lang="hu-HU" sz="20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unexpected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scaling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law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was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found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by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PHENIX in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Phys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.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Rev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. C 97 (2018) 064911,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√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= 200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GeV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Au+Au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in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0-30 %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class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: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Szövegdoboz 16">
                <a:extLst>
                  <a:ext uri="{FF2B5EF4-FFF2-40B4-BE49-F238E27FC236}">
                    <a16:creationId xmlns:a16="http://schemas.microsoft.com/office/drawing/2014/main" id="{DF08B54E-F249-496C-B60A-D99BC3135B95}"/>
                  </a:ext>
                </a:extLst>
              </p:cNvPr>
              <p:cNvSpPr txBox="1"/>
              <p:nvPr/>
            </p:nvSpPr>
            <p:spPr>
              <a:xfrm>
                <a:off x="113275" y="149422"/>
                <a:ext cx="12185196" cy="5347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hu-HU" sz="2800" b="1" i="0" u="none" strike="noStrike" kern="1200" cap="all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m</a:t>
                </a:r>
                <a:r>
                  <a:rPr kumimoji="0" lang="hu-HU" sz="2800" b="1" i="0" u="none" strike="noStrike" kern="1200" cap="all" spc="0" normalizeH="0" baseline="-25000" noProof="0" dirty="0" err="1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T</a:t>
                </a:r>
                <a:r>
                  <a:rPr kumimoji="0" lang="hu-HU" sz="28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 and </a:t>
                </a:r>
                <a:r>
                  <a:rPr kumimoji="0" lang="hu-HU" sz="2800" b="1" i="0" u="none" strike="noStrike" kern="1200" cap="all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centrality</a:t>
                </a:r>
                <a:r>
                  <a:rPr kumimoji="0" lang="hu-HU" sz="28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kumimoji="0" lang="hu-HU" sz="2800" b="1" i="0" u="none" strike="noStrike" kern="1200" cap="all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dependence</a:t>
                </a:r>
                <a:r>
                  <a:rPr kumimoji="0" lang="hu-HU" sz="28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hu-HU" sz="2800" i="1" dirty="0" smtClean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sz="2800" b="1" i="0" dirty="0" smtClean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</m:acc>
                  </m:oMath>
                </a14:m>
                <a:r>
                  <a:rPr kumimoji="0" lang="hu-HU" sz="28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endParaRPr kumimoji="0" lang="hu-HU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Szövegdoboz 16">
                <a:extLst>
                  <a:ext uri="{FF2B5EF4-FFF2-40B4-BE49-F238E27FC236}">
                    <a16:creationId xmlns:a16="http://schemas.microsoft.com/office/drawing/2014/main" id="{DF08B54E-F249-496C-B60A-D99BC3135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75" y="149422"/>
                <a:ext cx="12185196" cy="534762"/>
              </a:xfrm>
              <a:prstGeom prst="rect">
                <a:avLst/>
              </a:prstGeom>
              <a:blipFill>
                <a:blip r:embed="rId3"/>
                <a:stretch>
                  <a:fillRect t="-13793" b="-2988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zövegdoboz 5">
            <a:extLst>
              <a:ext uri="{FF2B5EF4-FFF2-40B4-BE49-F238E27FC236}">
                <a16:creationId xmlns:a16="http://schemas.microsoft.com/office/drawing/2014/main" id="{4BB8A1FE-3623-4F9C-9BF8-9EDE19FFD832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542E5AF4-57F5-4C5B-8F6D-24CBF7E9665F}"/>
              </a:ext>
            </a:extLst>
          </p:cNvPr>
          <p:cNvSpPr/>
          <p:nvPr/>
        </p:nvSpPr>
        <p:spPr>
          <a:xfrm>
            <a:off x="9137140" y="4399944"/>
            <a:ext cx="30963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NOW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it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is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seen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 EACH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CLASS</a:t>
            </a: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-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challenge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for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theory</a:t>
            </a:r>
            <a:endParaRPr lang="en-GB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465CDB6E-83D6-4BE6-AA1C-EC89025D33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6040" y="2420888"/>
            <a:ext cx="2118544" cy="891617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ED7ED967-A9A6-43A2-8390-F4817C4B559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301"/>
          <a:stretch/>
        </p:blipFill>
        <p:spPr>
          <a:xfrm>
            <a:off x="9624392" y="3401479"/>
            <a:ext cx="2118545" cy="891617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3E812BFF-1EA5-4ADF-A86D-7B8BE87804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275" y="836712"/>
            <a:ext cx="8954276" cy="5776461"/>
          </a:xfrm>
          <a:prstGeom prst="rect">
            <a:avLst/>
          </a:prstGeom>
        </p:spPr>
      </p:pic>
      <p:sp>
        <p:nvSpPr>
          <p:cNvPr id="15" name="Szövegdoboz 14">
            <a:extLst>
              <a:ext uri="{FF2B5EF4-FFF2-40B4-BE49-F238E27FC236}">
                <a16:creationId xmlns:a16="http://schemas.microsoft.com/office/drawing/2014/main" id="{E8E21496-C962-45DF-8E1E-59F48B215E71}"/>
              </a:ext>
            </a:extLst>
          </p:cNvPr>
          <p:cNvSpPr txBox="1"/>
          <p:nvPr/>
        </p:nvSpPr>
        <p:spPr>
          <a:xfrm>
            <a:off x="9137140" y="5877272"/>
            <a:ext cx="30548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Part of </a:t>
            </a:r>
            <a:r>
              <a:rPr lang="hu-HU" sz="1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systematics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sz="1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cancel</a:t>
            </a:r>
            <a:r>
              <a:rPr lang="hu-HU" sz="1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less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correlated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as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</a:rPr>
              <a:t>, R and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</a:rPr>
              <a:t>a</a:t>
            </a:r>
            <a:endParaRPr lang="hu-HU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13279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683395" y="6398677"/>
            <a:ext cx="508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Szövegdoboz 16">
                <a:extLst>
                  <a:ext uri="{FF2B5EF4-FFF2-40B4-BE49-F238E27FC236}">
                    <a16:creationId xmlns:a16="http://schemas.microsoft.com/office/drawing/2014/main" id="{DF08B54E-F249-496C-B60A-D99BC3135B95}"/>
                  </a:ext>
                </a:extLst>
              </p:cNvPr>
              <p:cNvSpPr txBox="1"/>
              <p:nvPr/>
            </p:nvSpPr>
            <p:spPr>
              <a:xfrm>
                <a:off x="1" y="151546"/>
                <a:ext cx="12185196" cy="5347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>
                  <a:defRPr/>
                </a:pPr>
                <a:r>
                  <a:rPr lang="hu-HU" sz="2800" b="1" cap="all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N</a:t>
                </a:r>
                <a:r>
                  <a:rPr lang="hu-HU" sz="2800" b="1" baseline="-25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part</a:t>
                </a:r>
                <a:r>
                  <a:rPr lang="hu-HU" sz="2800" b="1" cap="all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kumimoji="0" lang="hu-HU" sz="2800" b="1" i="0" u="none" strike="noStrike" kern="1200" cap="all" spc="0" normalizeH="0" baseline="0" noProof="0" dirty="0" err="1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dependence</a:t>
                </a:r>
                <a:r>
                  <a:rPr kumimoji="0" lang="hu-HU" sz="28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hu-HU" sz="2800" i="1" dirty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sz="2800" b="1" i="0" dirty="0" smtClean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kumimoji="0" lang="hu-HU" sz="28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 AND</a:t>
                </a:r>
                <a:r>
                  <a:rPr kumimoji="0" lang="hu-HU" sz="2800" b="1" i="0" u="none" strike="noStrike" kern="1200" cap="all" spc="0" normalizeH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hu-HU" sz="2800" i="1" dirty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sz="2800" b="1" i="0" dirty="0" smtClean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</m:acc>
                  </m:oMath>
                </a14:m>
                <a:r>
                  <a:rPr kumimoji="0" lang="hu-HU" sz="2800" b="1" i="0" u="none" strike="noStrike" kern="1200" cap="all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uLnTx/>
                    <a:uFillTx/>
                    <a:latin typeface="Verdana" pitchFamily="34"/>
                    <a:ea typeface="Arial Unicode MS" pitchFamily="2"/>
                    <a:cs typeface="Tahoma" pitchFamily="2"/>
                  </a:rPr>
                  <a:t>   </a:t>
                </a:r>
                <a:endParaRPr kumimoji="0" lang="hu-HU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7" name="Szövegdoboz 16">
                <a:extLst>
                  <a:ext uri="{FF2B5EF4-FFF2-40B4-BE49-F238E27FC236}">
                    <a16:creationId xmlns:a16="http://schemas.microsoft.com/office/drawing/2014/main" id="{DF08B54E-F249-496C-B60A-D99BC3135B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151546"/>
                <a:ext cx="12185196" cy="534762"/>
              </a:xfrm>
              <a:prstGeom prst="rect">
                <a:avLst/>
              </a:prstGeom>
              <a:blipFill>
                <a:blip r:embed="rId3"/>
                <a:stretch>
                  <a:fillRect t="-13636" b="-28409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églalap 7">
                <a:extLst>
                  <a:ext uri="{FF2B5EF4-FFF2-40B4-BE49-F238E27FC236}">
                    <a16:creationId xmlns:a16="http://schemas.microsoft.com/office/drawing/2014/main" id="{DE131FD6-1711-42A7-85ED-F31BAC0C0DEC}"/>
                  </a:ext>
                </a:extLst>
              </p:cNvPr>
              <p:cNvSpPr/>
              <p:nvPr/>
            </p:nvSpPr>
            <p:spPr>
              <a:xfrm>
                <a:off x="809816" y="5582709"/>
                <a:ext cx="4032448" cy="6546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hu-HU" i="1" dirty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1" dirty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hu-HU" b="1" cap="all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decreases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with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increasing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N</a:t>
                </a:r>
                <a:r>
                  <a:rPr lang="hu-HU" b="1" baseline="-25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part</a:t>
                </a:r>
                <a:r>
                  <a:rPr lang="hu-HU" b="1" baseline="-25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,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similarly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to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A</a:t>
                </a:r>
                <a:endParaRPr lang="hu-HU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endParaRPr>
              </a:p>
            </p:txBody>
          </p:sp>
        </mc:Choice>
        <mc:Fallback xmlns="">
          <p:sp>
            <p:nvSpPr>
              <p:cNvPr id="8" name="Téglalap 7">
                <a:extLst>
                  <a:ext uri="{FF2B5EF4-FFF2-40B4-BE49-F238E27FC236}">
                    <a16:creationId xmlns:a16="http://schemas.microsoft.com/office/drawing/2014/main" id="{DE131FD6-1711-42A7-85ED-F31BAC0C0D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816" y="5582709"/>
                <a:ext cx="4032448" cy="654603"/>
              </a:xfrm>
              <a:prstGeom prst="rect">
                <a:avLst/>
              </a:prstGeom>
              <a:blipFill>
                <a:blip r:embed="rId4"/>
                <a:stretch>
                  <a:fillRect t="-4673" b="-15888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Kép 2">
            <a:extLst>
              <a:ext uri="{FF2B5EF4-FFF2-40B4-BE49-F238E27FC236}">
                <a16:creationId xmlns:a16="http://schemas.microsoft.com/office/drawing/2014/main" id="{00ABF365-0454-48AC-9576-1A3509AB60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567" y="1062940"/>
            <a:ext cx="5557425" cy="4004196"/>
          </a:xfrm>
          <a:prstGeom prst="rect">
            <a:avLst/>
          </a:prstGeom>
        </p:spPr>
      </p:pic>
      <p:pic>
        <p:nvPicPr>
          <p:cNvPr id="6" name="Kép 5">
            <a:extLst>
              <a:ext uri="{FF2B5EF4-FFF2-40B4-BE49-F238E27FC236}">
                <a16:creationId xmlns:a16="http://schemas.microsoft.com/office/drawing/2014/main" id="{009AFBE8-10F9-46B2-AB86-1451622749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8008" y="1060490"/>
            <a:ext cx="5557425" cy="39912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églalap 11">
                <a:extLst>
                  <a:ext uri="{FF2B5EF4-FFF2-40B4-BE49-F238E27FC236}">
                    <a16:creationId xmlns:a16="http://schemas.microsoft.com/office/drawing/2014/main" id="{4D1B7D71-1BB3-43B4-82AC-A18217F4133B}"/>
                  </a:ext>
                </a:extLst>
              </p:cNvPr>
              <p:cNvSpPr/>
              <p:nvPr/>
            </p:nvSpPr>
            <p:spPr>
              <a:xfrm>
                <a:off x="6744072" y="5589240"/>
                <a:ext cx="4032448" cy="9307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hu-HU" i="1" dirty="0" smtClean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hu-HU" b="1" i="0" dirty="0" smtClean="0">
                            <a:solidFill>
                              <a:srgbClr val="FFFF00"/>
                            </a:solidFill>
                            <a:effectLst>
                              <a:outerShdw dist="17961" dir="2700000">
                                <a:scrgbClr r="0" g="0" b="0"/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𝐁</m:t>
                        </m:r>
                      </m:e>
                    </m:acc>
                  </m:oMath>
                </a14:m>
                <a:r>
                  <a:rPr lang="hu-HU" b="1" cap="all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is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independent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of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N</a:t>
                </a:r>
                <a:r>
                  <a:rPr lang="hu-HU" b="1" baseline="-25000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part</a:t>
                </a:r>
                <a:r>
                  <a:rPr lang="hu-HU" b="1" baseline="-25000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,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similarly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to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B,</a:t>
                </a:r>
                <a:endParaRPr lang="hu-HU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endParaRPr>
              </a:p>
              <a:p>
                <a:pPr algn="ctr"/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but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its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average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 is </a:t>
                </a:r>
                <a:r>
                  <a:rPr lang="hu-HU" b="1" dirty="0" err="1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positive</a:t>
                </a:r>
                <a:r>
                  <a:rPr lang="hu-HU" b="1" dirty="0">
                    <a:solidFill>
                      <a:srgbClr val="FFFF00"/>
                    </a:solidFill>
                    <a:effectLst>
                      <a:outerShdw dist="17961" dir="2700000">
                        <a:scrgbClr r="0" g="0" b="0"/>
                      </a:outerShdw>
                    </a:effectLst>
                    <a:latin typeface="Verdana" pitchFamily="34"/>
                    <a:ea typeface="Arial Unicode MS" pitchFamily="2"/>
                    <a:cs typeface="Tahoma" pitchFamily="2"/>
                  </a:rPr>
                  <a:t>.</a:t>
                </a:r>
              </a:p>
            </p:txBody>
          </p:sp>
        </mc:Choice>
        <mc:Fallback xmlns="">
          <p:sp>
            <p:nvSpPr>
              <p:cNvPr id="12" name="Téglalap 11">
                <a:extLst>
                  <a:ext uri="{FF2B5EF4-FFF2-40B4-BE49-F238E27FC236}">
                    <a16:creationId xmlns:a16="http://schemas.microsoft.com/office/drawing/2014/main" id="{4D1B7D71-1BB3-43B4-82AC-A18217F413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4072" y="5589240"/>
                <a:ext cx="4032448" cy="930768"/>
              </a:xfrm>
              <a:prstGeom prst="rect">
                <a:avLst/>
              </a:prstGeom>
              <a:blipFill>
                <a:blip r:embed="rId7"/>
                <a:stretch>
                  <a:fillRect t="-3268" b="-980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063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244822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11685671" y="6400801"/>
            <a:ext cx="506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DEDB2588-0A47-42B8-9F4A-CB01C081D267}"/>
              </a:ext>
            </a:extLst>
          </p:cNvPr>
          <p:cNvSpPr txBox="1"/>
          <p:nvPr/>
        </p:nvSpPr>
        <p:spPr>
          <a:xfrm>
            <a:off x="0" y="2758915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COMPARISON WITH MONTE-CARLO SIMULATIONS:</a:t>
            </a:r>
          </a:p>
          <a:p>
            <a:pPr algn="ctr"/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Search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U</a:t>
            </a:r>
            <a:r>
              <a:rPr lang="hu-HU" sz="2800" b="1" cap="all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(1)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symmetry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restoration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 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62401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568609" y="6400801"/>
            <a:ext cx="623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26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MONTE-CARLO SIMULATIONS FOR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LéVY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32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/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cap="all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max</a:t>
            </a:r>
            <a:endParaRPr kumimoji="0" lang="hu-HU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6692FC69-DD3C-41E1-85B5-B059927F326D}"/>
              </a:ext>
            </a:extLst>
          </p:cNvPr>
          <p:cNvSpPr txBox="1"/>
          <p:nvPr/>
        </p:nvSpPr>
        <p:spPr>
          <a:xfrm>
            <a:off x="9302001" y="3861048"/>
            <a:ext cx="288518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interplay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radial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flow and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</a:t>
            </a: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esonance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chain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decay</a:t>
            </a:r>
            <a:r>
              <a:rPr kumimoji="0" lang="hu-HU" sz="1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effects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.</a:t>
            </a: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B5132868-7B24-4433-AC80-1F91B0E83B6A}"/>
              </a:ext>
            </a:extLst>
          </p:cNvPr>
          <p:cNvSpPr/>
          <p:nvPr/>
        </p:nvSpPr>
        <p:spPr>
          <a:xfrm>
            <a:off x="9077824" y="970968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Simulations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without</a:t>
            </a:r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in-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medium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’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modification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E97208C8-EC00-4DC9-BA80-A7713FED4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9975" y="920942"/>
            <a:ext cx="6424217" cy="5578323"/>
          </a:xfrm>
          <a:prstGeom prst="rect">
            <a:avLst/>
          </a:prstGeom>
        </p:spPr>
      </p:pic>
      <p:sp>
        <p:nvSpPr>
          <p:cNvPr id="12" name="Téglalap 11">
            <a:extLst>
              <a:ext uri="{FF2B5EF4-FFF2-40B4-BE49-F238E27FC236}">
                <a16:creationId xmlns:a16="http://schemas.microsoft.com/office/drawing/2014/main" id="{4EE65C90-37AA-4C0D-AAB6-35B1DBA3AEF1}"/>
              </a:ext>
            </a:extLst>
          </p:cNvPr>
          <p:cNvSpPr/>
          <p:nvPr/>
        </p:nvSpPr>
        <p:spPr>
          <a:xfrm>
            <a:off x="9077824" y="2372687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MC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results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indicate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Expected</a:t>
            </a:r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and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monotonic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dependence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A039474C-0358-475B-B0F6-6B67626D1634}"/>
              </a:ext>
            </a:extLst>
          </p:cNvPr>
          <p:cNvSpPr/>
          <p:nvPr/>
        </p:nvSpPr>
        <p:spPr>
          <a:xfrm>
            <a:off x="9076150" y="5262767"/>
            <a:ext cx="309634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’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h + p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+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 + p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-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  <a:sym typeface="Wingdings" panose="05000000000000000000" pitchFamily="2" charset="2"/>
              </a:rPr>
              <a:t>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(p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+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 + p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-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 + p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0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 ) + p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+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 + p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-  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  <a:sym typeface="Wingdings" panose="05000000000000000000" pitchFamily="2" charset="2"/>
            </a:endParaRPr>
          </a:p>
          <a:p>
            <a:pPr marL="285750" indent="-285750" algn="ctr">
              <a:buFont typeface="Symbol" panose="05050102010706020507" pitchFamily="18" charset="2"/>
              <a:buChar char="h"/>
            </a:pPr>
            <a:endParaRPr lang="hu-HU" b="1" baseline="30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6348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568609" y="6400801"/>
            <a:ext cx="623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27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9088853" y="836712"/>
            <a:ext cx="3096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Scale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out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saturated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value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large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Results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/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max</a:t>
            </a:r>
            <a:endParaRPr lang="hu-HU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MONTE-CARLO SIMULATIONS FOR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LéVY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32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/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cap="all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max</a:t>
            </a:r>
            <a:endParaRPr kumimoji="0" lang="hu-HU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6692FC69-DD3C-41E1-85B5-B059927F326D}"/>
              </a:ext>
            </a:extLst>
          </p:cNvPr>
          <p:cNvSpPr txBox="1"/>
          <p:nvPr/>
        </p:nvSpPr>
        <p:spPr>
          <a:xfrm>
            <a:off x="9201236" y="3969366"/>
            <a:ext cx="288518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THERMAL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model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(SHARE)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resonance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production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chem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values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from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STAR. K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+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K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-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p and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anti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-p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spectra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fitted.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Resonance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chain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decays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included</a:t>
            </a:r>
            <a:r>
              <a:rPr kumimoji="0" lang="hu-HU" sz="1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.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2EAC24F5-3201-4C67-A9D6-822D69C0E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77" y="958840"/>
            <a:ext cx="8954276" cy="5494496"/>
          </a:xfrm>
          <a:prstGeom prst="rect">
            <a:avLst/>
          </a:prstGeom>
        </p:spPr>
      </p:pic>
      <p:sp>
        <p:nvSpPr>
          <p:cNvPr id="10" name="Téglalap 9">
            <a:extLst>
              <a:ext uri="{FF2B5EF4-FFF2-40B4-BE49-F238E27FC236}">
                <a16:creationId xmlns:a16="http://schemas.microsoft.com/office/drawing/2014/main" id="{B5132868-7B24-4433-AC80-1F91B0E83B6A}"/>
              </a:ext>
            </a:extLst>
          </p:cNvPr>
          <p:cNvSpPr/>
          <p:nvPr/>
        </p:nvSpPr>
        <p:spPr>
          <a:xfrm>
            <a:off x="9095656" y="2051397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S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imulations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with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and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without</a:t>
            </a:r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In-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mEDIUM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h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’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mass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modification</a:t>
            </a:r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each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CLASS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366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568609" y="6400801"/>
            <a:ext cx="623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28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9088853" y="1268760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Maps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out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allowed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regions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and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best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values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44624"/>
            <a:ext cx="121851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c</a:t>
            </a:r>
            <a:r>
              <a:rPr lang="hu-HU" sz="2800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2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/NDF and CL (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or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p-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value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) </a:t>
            </a: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maps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FOR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LéVY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32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/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spc="0" normalizeH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kumimoji="0" lang="hu-HU" sz="2800" b="1" i="0" u="none" strike="noStrike" kern="1200" cap="all" spc="0" normalizeH="0" baseline="-2500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max</a:t>
            </a:r>
            <a:endParaRPr kumimoji="0" lang="hu-HU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6692FC69-DD3C-41E1-85B5-B059927F326D}"/>
              </a:ext>
            </a:extLst>
          </p:cNvPr>
          <p:cNvSpPr txBox="1"/>
          <p:nvPr/>
        </p:nvSpPr>
        <p:spPr>
          <a:xfrm>
            <a:off x="9284754" y="3861048"/>
            <a:ext cx="28851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Colored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region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</a:t>
            </a:r>
            <a:r>
              <a:rPr kumimoji="0" lang="hu-H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llowed</a:t>
            </a:r>
            <a:r>
              <a:rPr kumimoji="0" lang="hu-HU" sz="1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endParaRPr lang="hu-HU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CL &gt; 0.1 %</a:t>
            </a:r>
            <a:endParaRPr kumimoji="0" lang="hu-HU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B5132868-7B24-4433-AC80-1F91B0E83B6A}"/>
              </a:ext>
            </a:extLst>
          </p:cNvPr>
          <p:cNvSpPr/>
          <p:nvPr/>
        </p:nvSpPr>
        <p:spPr>
          <a:xfrm>
            <a:off x="9095656" y="2444695"/>
            <a:ext cx="30963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In-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mEDIUM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cs typeface="Tahoma" pitchFamily="2"/>
              </a:rPr>
              <a:t>h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’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mass</a:t>
            </a:r>
            <a:r>
              <a:rPr lang="hu-HU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modification</a:t>
            </a:r>
            <a:endParaRPr lang="hu-HU" b="1" cap="all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Tahoma" pitchFamily="2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each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CLASS</a:t>
            </a:r>
            <a:endParaRPr lang="en-GB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5C4C42D1-8DB8-4E83-A901-4F4B7EE97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59" y="899964"/>
            <a:ext cx="8969517" cy="5494496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9BC9E48F-8752-49EE-A4D7-C1527B4ED14D}"/>
              </a:ext>
            </a:extLst>
          </p:cNvPr>
          <p:cNvSpPr txBox="1"/>
          <p:nvPr/>
        </p:nvSpPr>
        <p:spPr>
          <a:xfrm>
            <a:off x="9284016" y="5013176"/>
            <a:ext cx="28851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Selective</a:t>
            </a:r>
            <a:r>
              <a:rPr lang="hu-HU" b="1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noProof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except</a:t>
            </a:r>
            <a:r>
              <a:rPr lang="hu-HU" b="1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noProof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in 50-60 </a:t>
            </a:r>
            <a:r>
              <a:rPr kumimoji="0" lang="hu-HU" sz="1800" b="1" i="0" u="none" strike="noStrike" kern="1200" cap="none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%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</a:t>
            </a:r>
            <a:r>
              <a:rPr lang="hu-HU" b="1" baseline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entrality</a:t>
            </a:r>
            <a:r>
              <a:rPr lang="hu-HU" b="1" baseline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baseline="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class</a:t>
            </a:r>
            <a:endParaRPr kumimoji="0" lang="hu-HU" sz="1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uLnTx/>
              <a:uFillTx/>
              <a:latin typeface="Verdana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9708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683395" y="6398677"/>
            <a:ext cx="508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29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36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</a:t>
            </a:r>
            <a:r>
              <a:rPr kumimoji="0" lang="hu-HU" sz="28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in-MEDIUM MASS OF 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kumimoji="0" lang="hu-HU" sz="28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’</a:t>
            </a: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DE131FD6-1711-42A7-85ED-F31BAC0C0DEC}"/>
              </a:ext>
            </a:extLst>
          </p:cNvPr>
          <p:cNvSpPr/>
          <p:nvPr/>
        </p:nvSpPr>
        <p:spPr>
          <a:xfrm>
            <a:off x="119336" y="4581128"/>
            <a:ext cx="6694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In-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medium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’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determined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indirectly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from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Bose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-Einstein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correlations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</a:t>
            </a:r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id="{92B9A77B-69D3-4CA5-8C3F-9E1F8680F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331" y="793093"/>
            <a:ext cx="5380792" cy="3711998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E44361A8-3AB0-4B93-9FAD-93816A42B838}"/>
              </a:ext>
            </a:extLst>
          </p:cNvPr>
          <p:cNvSpPr txBox="1"/>
          <p:nvPr/>
        </p:nvSpPr>
        <p:spPr>
          <a:xfrm>
            <a:off x="119336" y="5302949"/>
            <a:ext cx="64699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Similar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to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vacuum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 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(548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MeV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)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each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class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!</a:t>
            </a:r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BA157E-514A-41D2-8894-45AC696E42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6729" y="774724"/>
            <a:ext cx="5082002" cy="5485107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EAFCC81B-7C94-4A65-9268-6B04A5089CC1}"/>
              </a:ext>
            </a:extLst>
          </p:cNvPr>
          <p:cNvSpPr txBox="1"/>
          <p:nvPr/>
        </p:nvSpPr>
        <p:spPr>
          <a:xfrm>
            <a:off x="-22718" y="5951021"/>
            <a:ext cx="66947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Lower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than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vacuum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’ (958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MeV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)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except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50-60%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class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6935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5C9C9904-8EE1-4F3A-AECD-08DF339B6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30" y="805146"/>
            <a:ext cx="8093141" cy="5944115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30064"/>
            <a:ext cx="12072664" cy="850664"/>
            <a:chOff x="0" y="-115536"/>
            <a:chExt cx="10548664" cy="80133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15536"/>
              <a:ext cx="10548664" cy="41109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 PHENIX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Detector</a:t>
              </a: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- 2010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899419" y="6400801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8472264" y="2037176"/>
            <a:ext cx="3600400" cy="378783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detectors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DC: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Drift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Chamber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PC1 – PC3: PAD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Chamber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PbSc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EM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Cal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PbGl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EM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Cal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HBD: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Hadron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Blind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half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magnetic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field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CM)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shown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BBC, ZDC: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centrality</a:t>
            </a:r>
            <a:endParaRPr lang="en-US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96919750-77F1-4375-AF0D-43C92BB31969}"/>
              </a:ext>
            </a:extLst>
          </p:cNvPr>
          <p:cNvSpPr txBox="1"/>
          <p:nvPr/>
        </p:nvSpPr>
        <p:spPr>
          <a:xfrm rot="21182572">
            <a:off x="8612190" y="669134"/>
            <a:ext cx="3217149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hu-HU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For</a:t>
            </a:r>
            <a:r>
              <a:rPr lang="hu-HU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PHENIX </a:t>
            </a:r>
            <a:r>
              <a:rPr lang="hu-HU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Heavy</a:t>
            </a:r>
            <a:r>
              <a:rPr lang="hu-HU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Ion </a:t>
            </a:r>
            <a:r>
              <a:rPr lang="hu-HU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overview</a:t>
            </a:r>
            <a:r>
              <a:rPr lang="hu-HU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, </a:t>
            </a:r>
          </a:p>
          <a:p>
            <a:pPr algn="ctr"/>
            <a:r>
              <a:rPr lang="hu-HU" b="1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T. </a:t>
            </a:r>
            <a:r>
              <a:rPr lang="hu-HU" b="1" dirty="0" err="1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Novák’s</a:t>
            </a:r>
            <a:r>
              <a:rPr lang="hu-HU" b="1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 </a:t>
            </a:r>
            <a:r>
              <a:rPr lang="hu-HU" b="1" dirty="0" err="1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talk</a:t>
            </a:r>
            <a:r>
              <a:rPr lang="hu-HU" b="1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 </a:t>
            </a:r>
            <a:r>
              <a:rPr lang="hu-HU" b="1" dirty="0" err="1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at</a:t>
            </a:r>
            <a:r>
              <a:rPr lang="hu-HU" b="1" dirty="0">
                <a:solidFill>
                  <a:srgbClr val="FF0000"/>
                </a:solidFill>
                <a:latin typeface="+mj-lt"/>
                <a:ea typeface="+mj-ea"/>
                <a:cs typeface="+mj-cs"/>
                <a:hlinkClick r:id="rId4"/>
              </a:rPr>
              <a:t> ICNFP’24  </a:t>
            </a:r>
            <a:endParaRPr lang="hu-HU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9357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683395" y="6398677"/>
            <a:ext cx="508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36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</a:t>
            </a:r>
            <a:r>
              <a:rPr kumimoji="0" lang="hu-HU" sz="28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in-MEDIUM MASS OF 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kumimoji="0" lang="hu-HU" sz="28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’</a:t>
            </a: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DE131FD6-1711-42A7-85ED-F31BAC0C0DEC}"/>
              </a:ext>
            </a:extLst>
          </p:cNvPr>
          <p:cNvSpPr/>
          <p:nvPr/>
        </p:nvSpPr>
        <p:spPr>
          <a:xfrm>
            <a:off x="119336" y="4581128"/>
            <a:ext cx="66947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In-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medium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’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determined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indirectly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from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Bose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-Einstein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correlations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.</a:t>
            </a: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E44361A8-3AB0-4B93-9FAD-93816A42B838}"/>
              </a:ext>
            </a:extLst>
          </p:cNvPr>
          <p:cNvSpPr txBox="1"/>
          <p:nvPr/>
        </p:nvSpPr>
        <p:spPr>
          <a:xfrm>
            <a:off x="119336" y="5302949"/>
            <a:ext cx="64699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Similar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to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vacuum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 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(548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MeV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)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each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class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!</a:t>
            </a:r>
            <a:endParaRPr lang="hu-HU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9BA157E-514A-41D2-8894-45AC696E42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729" y="774724"/>
            <a:ext cx="5082002" cy="5485107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EAFCC81B-7C94-4A65-9268-6B04A5089CC1}"/>
              </a:ext>
            </a:extLst>
          </p:cNvPr>
          <p:cNvSpPr txBox="1"/>
          <p:nvPr/>
        </p:nvSpPr>
        <p:spPr>
          <a:xfrm>
            <a:off x="-22718" y="5951021"/>
            <a:ext cx="66947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Lower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than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vacuum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’ (958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MeV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Tahoma" pitchFamily="2"/>
              </a:rPr>
              <a:t>)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except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50-60%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class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!</a:t>
            </a:r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14C85C13-AC93-4900-9117-D5F2BE3860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36" y="791700"/>
            <a:ext cx="3673158" cy="990686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894AEBBF-55D6-4869-944B-EBDFDEB965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8874" y="2892915"/>
            <a:ext cx="3696020" cy="97544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803F0868-2362-4949-ADD6-5E58964AE8E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2966"/>
          <a:stretch/>
        </p:blipFill>
        <p:spPr>
          <a:xfrm>
            <a:off x="107905" y="1860543"/>
            <a:ext cx="3696020" cy="465964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BC060D76-ECF5-4C44-A0D8-F0033795DA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3632" y="3909640"/>
            <a:ext cx="3711262" cy="67061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27468404-DCC0-482A-8E84-D1D32DF5F5A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45892"/>
          <a:stretch/>
        </p:blipFill>
        <p:spPr>
          <a:xfrm>
            <a:off x="2798874" y="2279235"/>
            <a:ext cx="3696020" cy="53604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45765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zövegdoboz 8"/>
          <p:cNvSpPr txBox="1"/>
          <p:nvPr/>
        </p:nvSpPr>
        <p:spPr>
          <a:xfrm>
            <a:off x="11683395" y="6398677"/>
            <a:ext cx="508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31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F08B54E-F249-496C-B60A-D99BC3135B95}"/>
              </a:ext>
            </a:extLst>
          </p:cNvPr>
          <p:cNvSpPr txBox="1"/>
          <p:nvPr/>
        </p:nvSpPr>
        <p:spPr>
          <a:xfrm>
            <a:off x="1" y="151546"/>
            <a:ext cx="12185196" cy="536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hu-HU" sz="2800" b="1" cap="all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</a:t>
            </a:r>
            <a:r>
              <a:rPr lang="hu-HU" sz="2800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</a:t>
            </a:r>
            <a:r>
              <a:rPr lang="hu-HU" sz="2800" b="1" cap="all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kumimoji="0" lang="hu-HU" sz="2800" b="1" i="0" u="none" strike="noStrike" kern="1200" cap="all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dependence</a:t>
            </a:r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of</a:t>
            </a:r>
            <a:r>
              <a:rPr kumimoji="0" lang="hu-HU" sz="28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 in-MEDIUM MASS OF </a:t>
            </a:r>
            <a:r>
              <a:rPr kumimoji="0" lang="hu-HU" sz="2800" b="1" i="0" u="none" strike="noStrike" kern="1200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kumimoji="0" lang="hu-HU" sz="2800" b="1" i="0" u="none" strike="noStrike" kern="1200" cap="all" spc="0" normalizeH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’</a:t>
            </a: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DE131FD6-1711-42A7-85ED-F31BAC0C0DEC}"/>
              </a:ext>
            </a:extLst>
          </p:cNvPr>
          <p:cNvSpPr/>
          <p:nvPr/>
        </p:nvSpPr>
        <p:spPr>
          <a:xfrm>
            <a:off x="-5016" y="5631869"/>
            <a:ext cx="121851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In-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medium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’ is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determined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help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Bose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-Einstein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correlation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measurements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and Monte-Carlo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simulations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to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be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similar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to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vacuum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each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class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indirectly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return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of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the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prodigal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Goldstone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boson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’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Centrality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dependent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selection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power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 </a:t>
            </a:r>
            <a:r>
              <a:rPr lang="hu-HU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successful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KHM, KLMW, PW: m</a:t>
            </a:r>
            <a:r>
              <a:rPr lang="hu-HU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*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(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’) ~ m(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) </a:t>
            </a:r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E2F90540-2D72-4A77-81DB-FFD46389C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496" y="716780"/>
            <a:ext cx="8779001" cy="487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8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 számának helye 4"/>
          <p:cNvSpPr>
            <a:spLocks noGrp="1"/>
          </p:cNvSpPr>
          <p:nvPr>
            <p:ph type="sldNum" idx="4294967295"/>
          </p:nvPr>
        </p:nvSpPr>
        <p:spPr/>
        <p:txBody>
          <a:bodyPr/>
          <a:lstStyle/>
          <a:p>
            <a:pPr indent="-88900">
              <a:buClr>
                <a:srgbClr val="000000"/>
              </a:buClr>
              <a:buFont typeface="Arial"/>
              <a:buChar char="●"/>
            </a:pPr>
            <a:endParaRPr lang="hu-HU" dirty="0"/>
          </a:p>
          <a:p>
            <a:pPr lvl="1" indent="-88900">
              <a:buClr>
                <a:srgbClr val="000000"/>
              </a:buClr>
              <a:buFont typeface="Courier New"/>
              <a:buChar char="o"/>
            </a:pPr>
            <a:endParaRPr lang="hu-HU" dirty="0"/>
          </a:p>
          <a:p>
            <a:pPr lvl="2" indent="-88900">
              <a:buClr>
                <a:srgbClr val="000000"/>
              </a:buClr>
              <a:buFont typeface="Wingdings"/>
              <a:buChar char="§"/>
            </a:pPr>
            <a:endParaRPr lang="hu-HU" dirty="0"/>
          </a:p>
          <a:p>
            <a:pPr lvl="3" indent="-88900">
              <a:buClr>
                <a:srgbClr val="000000"/>
              </a:buClr>
              <a:buFont typeface="Arial"/>
              <a:buChar char="●"/>
            </a:pPr>
            <a:endParaRPr lang="hu-HU" dirty="0"/>
          </a:p>
          <a:p>
            <a:pPr lvl="4" indent="-88900">
              <a:buClr>
                <a:srgbClr val="000000"/>
              </a:buClr>
              <a:buFont typeface="Courier New"/>
              <a:buChar char="o"/>
            </a:pPr>
            <a:endParaRPr lang="hu-HU" dirty="0"/>
          </a:p>
          <a:p>
            <a:pPr lvl="5" indent="-88900">
              <a:buClr>
                <a:srgbClr val="000000"/>
              </a:buClr>
              <a:buFont typeface="Wingdings"/>
              <a:buChar char="§"/>
            </a:pPr>
            <a:endParaRPr lang="hu-HU" dirty="0"/>
          </a:p>
          <a:p>
            <a:pPr lvl="6" indent="-88900">
              <a:buClr>
                <a:srgbClr val="000000"/>
              </a:buClr>
              <a:buFont typeface="Arial"/>
              <a:buChar char="●"/>
            </a:pPr>
            <a:endParaRPr lang="hu-HU" dirty="0"/>
          </a:p>
          <a:p>
            <a:pPr lvl="7" indent="-88900">
              <a:buClr>
                <a:srgbClr val="000000"/>
              </a:buClr>
              <a:buFont typeface="Courier New"/>
              <a:buChar char="o"/>
            </a:pPr>
            <a:endParaRPr lang="hu-HU" dirty="0"/>
          </a:p>
          <a:p>
            <a:pPr lvl="8" indent="-88900">
              <a:buClr>
                <a:srgbClr val="000000"/>
              </a:buClr>
              <a:buFont typeface="Wingdings"/>
              <a:buChar char="§"/>
            </a:pPr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5842835" y="6400801"/>
            <a:ext cx="506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32</a:t>
            </a:fld>
            <a:endParaRPr lang="en-US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Szabadkézi sokszög 9"/>
          <p:cNvSpPr/>
          <p:nvPr/>
        </p:nvSpPr>
        <p:spPr>
          <a:xfrm>
            <a:off x="1559496" y="901304"/>
            <a:ext cx="9289032" cy="569604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Centrality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dependent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Levy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stable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Bose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-Einstein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correlations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√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r>
              <a:rPr lang="hu-HU" sz="2000" b="1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200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Au+Au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collisions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PHENIX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1 &lt; </a:t>
            </a:r>
            <a:r>
              <a:rPr lang="hu-HU" sz="2000" b="1" dirty="0">
                <a:solidFill>
                  <a:srgbClr val="FF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a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&lt; 2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singificantly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decreasing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increasing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</a:t>
            </a:r>
            <a:r>
              <a:rPr lang="hu-HU" sz="2000" b="1" baseline="-25000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part</a:t>
            </a:r>
            <a:r>
              <a:rPr lang="hu-HU" sz="2000" b="1" baseline="-25000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Unexpected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scaling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laws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found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not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inconsistent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U</a:t>
            </a:r>
            <a:r>
              <a:rPr lang="hu-HU" sz="2000" b="1" baseline="-25000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(1)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symmetry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restoration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In-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medium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mass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modification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of </a:t>
            </a:r>
            <a:r>
              <a:rPr lang="hu-HU" sz="2000" b="1" dirty="0">
                <a:solidFill>
                  <a:srgbClr val="FF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’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indirect</a:t>
            </a:r>
            <a:r>
              <a:rPr lang="hu-HU" sz="2000" b="1" dirty="0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FF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method</a:t>
            </a:r>
            <a:endParaRPr lang="hu-HU" sz="2000" b="1" dirty="0">
              <a:solidFill>
                <a:srgbClr val="FF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Direct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observation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e.g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</a:rPr>
              <a:t>h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’ 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 </a:t>
            </a:r>
            <a:r>
              <a:rPr lang="hu-HU" sz="2400" b="1" dirty="0">
                <a:solidFill>
                  <a:srgbClr val="000000"/>
                </a:solidFill>
                <a:latin typeface="Symbol" panose="05050102010706020507" pitchFamily="18" charset="2"/>
                <a:ea typeface="Lucida Sans Unicode" pitchFamily="2"/>
                <a:cs typeface="Lucida Sans Unicode" pitchFamily="2"/>
                <a:sym typeface="Wingdings" panose="05000000000000000000" pitchFamily="2" charset="2"/>
              </a:rPr>
              <a:t>g + g</a:t>
            </a:r>
            <a:endParaRPr lang="hu-HU" sz="2000" b="1" dirty="0">
              <a:solidFill>
                <a:srgbClr val="000000"/>
              </a:solidFill>
              <a:latin typeface="Symbol" panose="05050102010706020507" pitchFamily="18" charset="2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is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particularly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challenging</a:t>
            </a: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but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also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particularly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rewarding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Challenge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b="1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sPHENIX</a:t>
            </a:r>
            <a:r>
              <a:rPr lang="hu-HU" sz="2000" b="1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?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b="1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3" name="Shape 179"/>
          <p:cNvSpPr txBox="1"/>
          <p:nvPr/>
        </p:nvSpPr>
        <p:spPr>
          <a:xfrm>
            <a:off x="1524000" y="-903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hu-H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  <a:r>
              <a:rPr lang="hu-H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SUMMARY AND CONCLUSIONS</a:t>
            </a:r>
            <a:endParaRPr lang="hu-H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EC9FF9EA-33B2-48FE-99CC-2F7A298EDBEC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07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0"/>
            <a:ext cx="9144000" cy="685800"/>
            <a:chOff x="0" y="0"/>
            <a:chExt cx="9144000" cy="685800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87074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Thank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you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your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attention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!</a:t>
              </a:r>
            </a:p>
          </p:txBody>
        </p:sp>
      </p:grpSp>
      <p:sp>
        <p:nvSpPr>
          <p:cNvPr id="9" name="Szabadkézi sokszög 8"/>
          <p:cNvSpPr/>
          <p:nvPr/>
        </p:nvSpPr>
        <p:spPr>
          <a:xfrm>
            <a:off x="1542080" y="986058"/>
            <a:ext cx="9144000" cy="498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3200" b="1" dirty="0" err="1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Questions</a:t>
            </a:r>
            <a:r>
              <a:rPr lang="hu-HU" sz="3200" b="1" dirty="0">
                <a:solidFill>
                  <a:schemeClr val="bg1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?</a:t>
            </a:r>
          </a:p>
        </p:txBody>
      </p:sp>
      <p:sp>
        <p:nvSpPr>
          <p:cNvPr id="11" name="Szövegdoboz 10"/>
          <p:cNvSpPr txBox="1"/>
          <p:nvPr/>
        </p:nvSpPr>
        <p:spPr>
          <a:xfrm>
            <a:off x="5842835" y="6400801"/>
            <a:ext cx="506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33</a:t>
            </a:fld>
            <a:endParaRPr lang="en-US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0" y="6191537"/>
            <a:ext cx="12192000" cy="477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1040" indent="-31104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Partially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supported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by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NKFIH and MATE KKP FRG, Hungary  </a:t>
            </a:r>
          </a:p>
          <a:p>
            <a:pPr marL="311040" indent="-311040" algn="ctr">
              <a:lnSpc>
                <a:spcPct val="87000"/>
              </a:lnSpc>
              <a:spcBef>
                <a:spcPts val="499"/>
              </a:spcBef>
              <a:buClr>
                <a:srgbClr val="FFFFFF"/>
              </a:buClr>
              <a:buSzPct val="45000"/>
              <a:tabLst>
                <a:tab pos="311040" algn="l"/>
                <a:tab pos="456840" algn="l"/>
                <a:tab pos="914040" algn="l"/>
                <a:tab pos="1371240" algn="l"/>
                <a:tab pos="1828440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40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39" algn="l"/>
                <a:tab pos="7772039" algn="l"/>
                <a:tab pos="8229239" algn="l"/>
                <a:tab pos="8686439" algn="l"/>
                <a:tab pos="9143640" algn="l"/>
              </a:tabLst>
            </a:pP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and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by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the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PHENIX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funding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agencies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and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organizations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listed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12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at</a:t>
            </a:r>
            <a:r>
              <a:rPr lang="hu-HU" sz="12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</a:t>
            </a:r>
            <a:r>
              <a:rPr lang="hu-HU" sz="1200" b="1" kern="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https://www.bnl.gov/rhic/phenix.php</a:t>
            </a:r>
            <a:endParaRPr lang="hu-HU" sz="1200" b="1" kern="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cs typeface="Arial" pitchFamily="34"/>
            </a:endParaRPr>
          </a:p>
        </p:txBody>
      </p:sp>
      <p:sp>
        <p:nvSpPr>
          <p:cNvPr id="10" name="Szövegdoboz 9">
            <a:extLst>
              <a:ext uri="{FF2B5EF4-FFF2-40B4-BE49-F238E27FC236}">
                <a16:creationId xmlns:a16="http://schemas.microsoft.com/office/drawing/2014/main" id="{D1C9C386-82C0-41A3-9E0F-0583265EA1D9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401DFE5-CF20-4614-BED2-1C8758BAF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790" y="2204864"/>
            <a:ext cx="8892420" cy="325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938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244822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DEDB2588-0A47-42B8-9F4A-CB01C081D267}"/>
              </a:ext>
            </a:extLst>
          </p:cNvPr>
          <p:cNvSpPr txBox="1"/>
          <p:nvPr/>
        </p:nvSpPr>
        <p:spPr>
          <a:xfrm>
            <a:off x="-6018" y="169476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hu-HU" sz="2800" b="1" i="0" u="none" strike="noStrike" kern="1200" cap="all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ea typeface="Arial Unicode MS" pitchFamily="2"/>
                <a:cs typeface="Tahoma" pitchFamily="2"/>
              </a:rPr>
              <a:t>BACKUP SLIDES   </a:t>
            </a:r>
            <a:endParaRPr lang="hu-HU" dirty="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DC160FF4-E35E-482A-A1BB-576DEF2BF245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3172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30064"/>
            <a:ext cx="12072664" cy="850664"/>
            <a:chOff x="0" y="-115536"/>
            <a:chExt cx="10548664" cy="801335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-115536"/>
              <a:ext cx="10548664" cy="41109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THE PHENIX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Detector</a:t>
              </a: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@ RHIC –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side</a:t>
              </a: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cap="all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view</a:t>
              </a:r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899419" y="6400801"/>
            <a:ext cx="292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Szabadkézi sokszög 16"/>
          <p:cNvSpPr/>
          <p:nvPr/>
        </p:nvSpPr>
        <p:spPr>
          <a:xfrm>
            <a:off x="8472264" y="1340768"/>
            <a:ext cx="3600400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Magnets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followed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by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Arm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Detectors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MuTr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Tracker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MuID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Muon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Identification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4942DC10-9C71-49F8-B46E-7DC8486A4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1196752"/>
            <a:ext cx="8269234" cy="5040560"/>
          </a:xfrm>
          <a:prstGeom prst="rect">
            <a:avLst/>
          </a:prstGeom>
        </p:spPr>
      </p:pic>
      <p:sp>
        <p:nvSpPr>
          <p:cNvPr id="11" name="Szabadkézi sokszög 16">
            <a:extLst>
              <a:ext uri="{FF2B5EF4-FFF2-40B4-BE49-F238E27FC236}">
                <a16:creationId xmlns:a16="http://schemas.microsoft.com/office/drawing/2014/main" id="{204B36CB-98F5-418B-B899-526182C386C9}"/>
              </a:ext>
            </a:extLst>
          </p:cNvPr>
          <p:cNvSpPr/>
          <p:nvPr/>
        </p:nvSpPr>
        <p:spPr>
          <a:xfrm>
            <a:off x="8472264" y="3789040"/>
            <a:ext cx="3600400" cy="22489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For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Au+Au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BBC: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Beam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Beam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Counter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ZDC: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Zero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Degree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Calorimeter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4477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Hanbury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Brown: a </a:t>
              </a:r>
              <a:r>
                <a:rPr lang="hu-HU" sz="2800" b="1" i="1" u="sng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family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name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Szövegdoboz 5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091" y="825004"/>
            <a:ext cx="6214979" cy="2500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/>
          <p:cNvSpPr/>
          <p:nvPr/>
        </p:nvSpPr>
        <p:spPr>
          <a:xfrm>
            <a:off x="407368" y="3429000"/>
            <a:ext cx="8762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 err="1">
                <a:solidFill>
                  <a:srgbClr val="FFFF00"/>
                </a:solidFill>
              </a:rPr>
              <a:t>Grandfather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en-US" b="1" dirty="0">
                <a:solidFill>
                  <a:srgbClr val="FFFF00"/>
                </a:solidFill>
              </a:rPr>
              <a:t>Sir Robert </a:t>
            </a:r>
            <a:r>
              <a:rPr lang="en-US" b="1" dirty="0" err="1">
                <a:solidFill>
                  <a:srgbClr val="FFFF00"/>
                </a:solidFill>
              </a:rPr>
              <a:t>Hanbury</a:t>
            </a:r>
            <a:r>
              <a:rPr lang="en-US" b="1" dirty="0">
                <a:solidFill>
                  <a:srgbClr val="FFFF00"/>
                </a:solidFill>
              </a:rPr>
              <a:t> Brown, K.C.M.G., a notable irrigation engineer</a:t>
            </a:r>
            <a:r>
              <a:rPr lang="hu-HU" b="1" dirty="0">
                <a:solidFill>
                  <a:srgbClr val="FFFF00"/>
                </a:solidFill>
              </a:rPr>
              <a:t> (</a:t>
            </a:r>
            <a:r>
              <a:rPr lang="hu-HU" b="1" dirty="0" err="1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</a:t>
            </a:r>
            <a:r>
              <a:rPr lang="hu-HU" b="1" dirty="0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link</a:t>
            </a:r>
            <a:r>
              <a:rPr lang="hu-HU" b="1" dirty="0">
                <a:solidFill>
                  <a:srgbClr val="FFFF00"/>
                </a:solidFill>
              </a:rPr>
              <a:t>)</a:t>
            </a:r>
            <a:r>
              <a:rPr lang="hu-HU" b="1" dirty="0">
                <a:solidFill>
                  <a:srgbClr val="00CC00"/>
                </a:solidFill>
              </a:rPr>
              <a:t> </a:t>
            </a:r>
            <a:endParaRPr lang="en-US" dirty="0"/>
          </a:p>
        </p:txBody>
      </p:sp>
      <p:sp>
        <p:nvSpPr>
          <p:cNvPr id="7" name="Téglalap 6"/>
          <p:cNvSpPr/>
          <p:nvPr/>
        </p:nvSpPr>
        <p:spPr>
          <a:xfrm>
            <a:off x="1683383" y="4149080"/>
            <a:ext cx="87062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err="1">
                <a:solidFill>
                  <a:srgbClr val="FFFF00"/>
                </a:solidFill>
              </a:rPr>
              <a:t>Twin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sons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FF00"/>
                </a:solidFill>
              </a:rPr>
              <a:t>Robert </a:t>
            </a:r>
            <a:r>
              <a:rPr lang="en-US" b="1" dirty="0" err="1">
                <a:solidFill>
                  <a:srgbClr val="FFFF00"/>
                </a:solidFill>
              </a:rPr>
              <a:t>Hanbury</a:t>
            </a:r>
            <a:r>
              <a:rPr lang="en-US" b="1" dirty="0">
                <a:solidFill>
                  <a:srgbClr val="FFFF00"/>
                </a:solidFill>
              </a:rPr>
              <a:t> Brown</a:t>
            </a:r>
            <a:endParaRPr lang="hu-HU" b="1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rgbClr val="FFFF00"/>
                </a:solidFill>
              </a:rPr>
              <a:t>Jordan </a:t>
            </a:r>
            <a:r>
              <a:rPr lang="hu-HU" b="1" dirty="0" err="1">
                <a:solidFill>
                  <a:srgbClr val="FFFF00"/>
                </a:solidFill>
              </a:rPr>
              <a:t>Hanbury</a:t>
            </a:r>
            <a:r>
              <a:rPr lang="hu-HU" b="1" dirty="0">
                <a:solidFill>
                  <a:srgbClr val="FFFF00"/>
                </a:solidFill>
              </a:rPr>
              <a:t> Brown</a:t>
            </a:r>
            <a:endParaRPr lang="en-US" dirty="0"/>
          </a:p>
        </p:txBody>
      </p:sp>
      <p:sp>
        <p:nvSpPr>
          <p:cNvPr id="14" name="Téglalap 13"/>
          <p:cNvSpPr/>
          <p:nvPr/>
        </p:nvSpPr>
        <p:spPr>
          <a:xfrm>
            <a:off x="6600056" y="4222830"/>
            <a:ext cx="27808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 err="1">
                <a:solidFill>
                  <a:srgbClr val="FFFF00"/>
                </a:solidFill>
              </a:rPr>
              <a:t>Daughter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endParaRPr lang="hu-HU" b="1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rgbClr val="FFFF00"/>
                </a:solidFill>
              </a:rPr>
              <a:t>Marion </a:t>
            </a:r>
            <a:r>
              <a:rPr lang="en-US" b="1" dirty="0" err="1">
                <a:solidFill>
                  <a:srgbClr val="FFFF00"/>
                </a:solidFill>
              </a:rPr>
              <a:t>Hanbury</a:t>
            </a:r>
            <a:r>
              <a:rPr lang="en-US" b="1" dirty="0">
                <a:solidFill>
                  <a:srgbClr val="FFFF00"/>
                </a:solidFill>
              </a:rPr>
              <a:t> Brown</a:t>
            </a:r>
            <a:r>
              <a:rPr lang="hu-HU" b="1" dirty="0">
                <a:solidFill>
                  <a:srgbClr val="00CC00"/>
                </a:solidFill>
              </a:rPr>
              <a:t> </a:t>
            </a:r>
            <a:endParaRPr lang="en-US" dirty="0"/>
          </a:p>
        </p:txBody>
      </p:sp>
      <p:sp>
        <p:nvSpPr>
          <p:cNvPr id="8" name="Téglalap 7"/>
          <p:cNvSpPr/>
          <p:nvPr/>
        </p:nvSpPr>
        <p:spPr>
          <a:xfrm>
            <a:off x="5958750" y="5025950"/>
            <a:ext cx="5897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u-HU" b="1" i="1" dirty="0">
                <a:solidFill>
                  <a:srgbClr val="FFFF00"/>
                </a:solidFill>
              </a:rPr>
              <a:t>„</a:t>
            </a:r>
            <a:r>
              <a:rPr lang="en-US" b="1" i="1" dirty="0">
                <a:solidFill>
                  <a:srgbClr val="FFFF00"/>
                </a:solidFill>
              </a:rPr>
              <a:t>It is not all that unusual that an English last name is a compound one, with or without a hyphen</a:t>
            </a:r>
            <a:r>
              <a:rPr lang="hu-HU" b="1" i="1" dirty="0">
                <a:solidFill>
                  <a:srgbClr val="FFFF00"/>
                </a:solidFill>
              </a:rPr>
              <a:t>.”</a:t>
            </a:r>
          </a:p>
          <a:p>
            <a:pPr algn="r"/>
            <a:r>
              <a:rPr lang="hu-HU" b="1" i="1" dirty="0" err="1">
                <a:solidFill>
                  <a:srgbClr val="FFFF00"/>
                </a:solidFill>
              </a:rPr>
              <a:t>Wes</a:t>
            </a:r>
            <a:r>
              <a:rPr lang="hu-HU" b="1" i="1" dirty="0">
                <a:solidFill>
                  <a:srgbClr val="FFFF00"/>
                </a:solidFill>
              </a:rPr>
              <a:t> </a:t>
            </a:r>
            <a:r>
              <a:rPr lang="hu-HU" b="1" i="1" dirty="0" err="1">
                <a:solidFill>
                  <a:srgbClr val="FFFF00"/>
                </a:solidFill>
              </a:rPr>
              <a:t>Metzger</a:t>
            </a:r>
            <a:endParaRPr lang="en-US" b="1" i="1" dirty="0">
              <a:solidFill>
                <a:srgbClr val="FFFF00"/>
              </a:solidFill>
            </a:endParaRPr>
          </a:p>
        </p:txBody>
      </p:sp>
      <p:sp>
        <p:nvSpPr>
          <p:cNvPr id="16" name="Téglalap 15"/>
          <p:cNvSpPr/>
          <p:nvPr/>
        </p:nvSpPr>
        <p:spPr>
          <a:xfrm>
            <a:off x="948595" y="3789040"/>
            <a:ext cx="2915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b="1" dirty="0" err="1">
                <a:solidFill>
                  <a:srgbClr val="FFFF00"/>
                </a:solidFill>
              </a:rPr>
              <a:t>Father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hu-HU" b="1" dirty="0" err="1">
                <a:solidFill>
                  <a:srgbClr val="FFFF00"/>
                </a:solidFill>
              </a:rPr>
              <a:t>Basil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b="1" dirty="0" err="1">
                <a:solidFill>
                  <a:srgbClr val="FFFF00"/>
                </a:solidFill>
              </a:rPr>
              <a:t>Hanbury</a:t>
            </a:r>
            <a:r>
              <a:rPr lang="en-US" b="1" dirty="0">
                <a:solidFill>
                  <a:srgbClr val="FFFF00"/>
                </a:solidFill>
              </a:rPr>
              <a:t> Brown</a:t>
            </a:r>
            <a:endParaRPr lang="en-US" dirty="0"/>
          </a:p>
        </p:txBody>
      </p:sp>
      <p:sp>
        <p:nvSpPr>
          <p:cNvPr id="17" name="Téglalap 16"/>
          <p:cNvSpPr/>
          <p:nvPr/>
        </p:nvSpPr>
        <p:spPr>
          <a:xfrm>
            <a:off x="4199563" y="5863428"/>
            <a:ext cx="78731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err="1">
                <a:solidFill>
                  <a:srgbClr val="FFFF00"/>
                </a:solidFill>
              </a:rPr>
              <a:t>Thank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you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Wes</a:t>
            </a:r>
            <a:r>
              <a:rPr lang="hu-HU" b="1" dirty="0">
                <a:solidFill>
                  <a:srgbClr val="FFFF00"/>
                </a:solidFill>
              </a:rPr>
              <a:t>!</a:t>
            </a:r>
          </a:p>
          <a:p>
            <a:r>
              <a:rPr lang="hu-HU" b="1" dirty="0" err="1">
                <a:solidFill>
                  <a:srgbClr val="FFFF00"/>
                </a:solidFill>
              </a:rPr>
              <a:t>For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private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communications</a:t>
            </a:r>
            <a:r>
              <a:rPr lang="hu-HU" b="1" dirty="0">
                <a:solidFill>
                  <a:srgbClr val="FFFF00"/>
                </a:solidFill>
              </a:rPr>
              <a:t>  </a:t>
            </a:r>
            <a:r>
              <a:rPr lang="hu-HU" b="1" dirty="0" err="1">
                <a:solidFill>
                  <a:srgbClr val="FFFF00"/>
                </a:solidFill>
              </a:rPr>
              <a:t>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family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tree</a:t>
            </a:r>
            <a:r>
              <a:rPr lang="hu-HU" b="1" dirty="0">
                <a:solidFill>
                  <a:srgbClr val="FFFF00"/>
                </a:solidFill>
              </a:rPr>
              <a:t> of Sir Robert </a:t>
            </a:r>
            <a:r>
              <a:rPr lang="en-US" b="1" i="1" u="sng" dirty="0" err="1">
                <a:solidFill>
                  <a:srgbClr val="FFFF00"/>
                </a:solidFill>
              </a:rPr>
              <a:t>Hanbury</a:t>
            </a:r>
            <a:r>
              <a:rPr lang="en-US" b="1" i="1" u="sng" dirty="0">
                <a:solidFill>
                  <a:srgbClr val="FFFF00"/>
                </a:solidFill>
              </a:rPr>
              <a:t> Brown</a:t>
            </a:r>
            <a:r>
              <a:rPr lang="hu-HU" b="1" dirty="0">
                <a:solidFill>
                  <a:srgbClr val="00CC00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62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4" grpId="0"/>
      <p:bldP spid="8" grpId="0"/>
      <p:bldP spid="16" grpId="0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hangingPunct="0"/>
              <a:endParaRPr lang="hu-HU" sz="2400">
                <a:solidFill>
                  <a:prstClr val="black"/>
                </a:solidFill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	R. Q.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Twiss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Richard </a:t>
              </a:r>
              <a:r>
                <a:rPr lang="hu-HU" sz="2800" b="1" i="1" u="sng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Quentin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TWISS </a:t>
              </a:r>
            </a:p>
          </p:txBody>
        </p:sp>
      </p:grpSp>
      <p:sp>
        <p:nvSpPr>
          <p:cNvPr id="6" name="Szövegdoboz 5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37</a:t>
            </a:fld>
            <a:endParaRPr lang="en-US" sz="1400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églalap 16"/>
          <p:cNvSpPr/>
          <p:nvPr/>
        </p:nvSpPr>
        <p:spPr>
          <a:xfrm>
            <a:off x="11469" y="6192199"/>
            <a:ext cx="114851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err="1">
                <a:solidFill>
                  <a:srgbClr val="FFFF00"/>
                </a:solidFill>
              </a:rPr>
              <a:t>Apologies</a:t>
            </a:r>
            <a:r>
              <a:rPr lang="hu-HU" b="1" dirty="0">
                <a:solidFill>
                  <a:srgbClr val="FFFF00"/>
                </a:solidFill>
              </a:rPr>
              <a:t>:</a:t>
            </a:r>
          </a:p>
          <a:p>
            <a:pPr algn="r"/>
            <a:r>
              <a:rPr lang="hu-HU" b="1" dirty="0" err="1">
                <a:solidFill>
                  <a:srgbClr val="FFFF00"/>
                </a:solidFill>
              </a:rPr>
              <a:t>For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my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earlier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mistaken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communications</a:t>
            </a:r>
            <a:r>
              <a:rPr lang="hu-HU" b="1" dirty="0">
                <a:solidFill>
                  <a:srgbClr val="FFFF00"/>
                </a:solidFill>
              </a:rPr>
              <a:t>  </a:t>
            </a:r>
            <a:r>
              <a:rPr lang="hu-HU" b="1" dirty="0" err="1">
                <a:solidFill>
                  <a:srgbClr val="FFFF00"/>
                </a:solidFill>
              </a:rPr>
              <a:t>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resolving</a:t>
            </a:r>
            <a:r>
              <a:rPr lang="hu-HU" b="1" dirty="0">
                <a:solidFill>
                  <a:srgbClr val="FFFF00"/>
                </a:solidFill>
              </a:rPr>
              <a:t> „Q.” in Richard </a:t>
            </a:r>
            <a:r>
              <a:rPr lang="hu-HU" b="1" i="1" u="sng" dirty="0">
                <a:solidFill>
                  <a:srgbClr val="FFFF00"/>
                </a:solidFill>
              </a:rPr>
              <a:t>Quentin</a:t>
            </a:r>
            <a:r>
              <a:rPr lang="hu-HU" b="1" i="1" dirty="0">
                <a:solidFill>
                  <a:srgbClr val="FFFF00"/>
                </a:solidFill>
              </a:rPr>
              <a:t> </a:t>
            </a:r>
            <a:r>
              <a:rPr lang="hu-HU" b="1" cap="all" dirty="0" err="1">
                <a:solidFill>
                  <a:srgbClr val="FFFF00"/>
                </a:solidFill>
              </a:rPr>
              <a:t>Twiss</a:t>
            </a:r>
            <a:r>
              <a:rPr lang="hu-HU" b="1" dirty="0">
                <a:solidFill>
                  <a:srgbClr val="00CC00"/>
                </a:solidFill>
              </a:rPr>
              <a:t>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11" y="692696"/>
            <a:ext cx="11203179" cy="456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3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5348576"/>
            <a:ext cx="8844701" cy="45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églalap 14"/>
          <p:cNvSpPr/>
          <p:nvPr/>
        </p:nvSpPr>
        <p:spPr>
          <a:xfrm>
            <a:off x="11469" y="5590981"/>
            <a:ext cx="11686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err="1">
                <a:solidFill>
                  <a:srgbClr val="FFFF00"/>
                </a:solidFill>
              </a:rPr>
              <a:t>Reference</a:t>
            </a:r>
            <a:r>
              <a:rPr lang="hu-HU" b="1" dirty="0">
                <a:solidFill>
                  <a:srgbClr val="FFFF00"/>
                </a:solidFill>
              </a:rPr>
              <a:t>:</a:t>
            </a:r>
          </a:p>
          <a:p>
            <a:pPr algn="r"/>
            <a:r>
              <a:rPr lang="hu-HU" b="1" dirty="0">
                <a:solidFill>
                  <a:srgbClr val="FFFF00"/>
                </a:solidFill>
              </a:rPr>
              <a:t>Bill </a:t>
            </a:r>
            <a:r>
              <a:rPr lang="hu-HU" b="1" dirty="0" err="1">
                <a:solidFill>
                  <a:srgbClr val="FFFF00"/>
                </a:solidFill>
              </a:rPr>
              <a:t>Tango</a:t>
            </a:r>
            <a:r>
              <a:rPr lang="hu-HU" b="1" dirty="0">
                <a:solidFill>
                  <a:srgbClr val="FFFF00"/>
                </a:solidFill>
              </a:rPr>
              <a:t>: Richard </a:t>
            </a:r>
            <a:r>
              <a:rPr lang="hu-HU" b="1" dirty="0" err="1">
                <a:solidFill>
                  <a:srgbClr val="FFFF00"/>
                </a:solidFill>
              </a:rPr>
              <a:t>Quentin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cap="all" dirty="0" err="1">
                <a:solidFill>
                  <a:srgbClr val="FFFF00"/>
                </a:solidFill>
              </a:rPr>
              <a:t>Twiss</a:t>
            </a:r>
            <a:r>
              <a:rPr lang="hu-HU" b="1" dirty="0">
                <a:solidFill>
                  <a:srgbClr val="FFFF00"/>
                </a:solidFill>
              </a:rPr>
              <a:t> (1920-2005), A&amp;G </a:t>
            </a:r>
            <a:r>
              <a:rPr lang="hu-HU" b="1" dirty="0" err="1">
                <a:solidFill>
                  <a:srgbClr val="FFFF00"/>
                </a:solidFill>
              </a:rPr>
              <a:t>vol</a:t>
            </a:r>
            <a:r>
              <a:rPr lang="hu-HU" b="1" dirty="0">
                <a:solidFill>
                  <a:srgbClr val="FFFF00"/>
                </a:solidFill>
              </a:rPr>
              <a:t> 47, p. 4.38 (2006)</a:t>
            </a:r>
          </a:p>
        </p:txBody>
      </p:sp>
    </p:spTree>
    <p:extLst>
      <p:ext uri="{BB962C8B-B14F-4D97-AF65-F5344CB8AC3E}">
        <p14:creationId xmlns:p14="http://schemas.microsoft.com/office/powerpoint/2010/main" val="257898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HBT:  „Has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be a Gaussian”, IF … </a:t>
              </a:r>
            </a:p>
          </p:txBody>
        </p:sp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956" y="798638"/>
            <a:ext cx="30575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456" y="1363656"/>
            <a:ext cx="36290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080" y="2042975"/>
            <a:ext cx="16764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056" y="2446067"/>
            <a:ext cx="41624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906" y="3003849"/>
            <a:ext cx="6505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2" y="3554761"/>
            <a:ext cx="221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hape 92"/>
          <p:cNvSpPr txBox="1"/>
          <p:nvPr/>
        </p:nvSpPr>
        <p:spPr>
          <a:xfrm>
            <a:off x="191344" y="692697"/>
            <a:ext cx="7325464" cy="27432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 Gaussian IF </a:t>
            </a:r>
            <a:r>
              <a:rPr lang="hu-HU" sz="2000" b="1" dirty="0" err="1">
                <a:solidFill>
                  <a:srgbClr val="FFFF00"/>
                </a:solidFill>
              </a:rPr>
              <a:t>we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assume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>
                <a:solidFill>
                  <a:schemeClr val="bg1"/>
                </a:solidFill>
              </a:rPr>
              <a:t>1 + </a:t>
            </a:r>
            <a:r>
              <a:rPr lang="hu-HU" sz="2000" b="1" dirty="0" err="1">
                <a:solidFill>
                  <a:schemeClr val="bg1"/>
                </a:solidFill>
              </a:rPr>
              <a:t>positive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definite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forms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Plane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wave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approximation</a:t>
            </a:r>
            <a:endParaRPr lang="hu-HU" sz="2000" b="1" dirty="0">
              <a:solidFill>
                <a:schemeClr val="bg1"/>
              </a:solidFill>
            </a:endParaRP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Two-particle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symmetrization</a:t>
            </a:r>
            <a:r>
              <a:rPr lang="hu-HU" sz="2000" b="1" dirty="0">
                <a:solidFill>
                  <a:schemeClr val="bg1"/>
                </a:solidFill>
              </a:rPr>
              <a:t> (</a:t>
            </a:r>
            <a:r>
              <a:rPr lang="hu-HU" sz="2000" b="1" dirty="0" err="1">
                <a:solidFill>
                  <a:schemeClr val="bg1"/>
                </a:solidFill>
              </a:rPr>
              <a:t>only</a:t>
            </a:r>
            <a:r>
              <a:rPr lang="hu-HU" sz="2000" b="1" dirty="0">
                <a:solidFill>
                  <a:schemeClr val="bg1"/>
                </a:solidFill>
              </a:rPr>
              <a:t>)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>
                <a:solidFill>
                  <a:srgbClr val="FFFF00"/>
                </a:solidFill>
              </a:rPr>
              <a:t>IF</a:t>
            </a:r>
            <a:r>
              <a:rPr lang="hu-HU" sz="2000" b="1" dirty="0">
                <a:solidFill>
                  <a:schemeClr val="bg1"/>
                </a:solidFill>
              </a:rPr>
              <a:t>  f(q) is </a:t>
            </a:r>
            <a:r>
              <a:rPr lang="hu-HU" sz="2000" b="1" dirty="0" err="1">
                <a:solidFill>
                  <a:srgbClr val="FFFF00"/>
                </a:solidFill>
              </a:rPr>
              <a:t>analytic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at</a:t>
            </a:r>
            <a:r>
              <a:rPr lang="hu-HU" sz="2000" b="1" dirty="0">
                <a:solidFill>
                  <a:schemeClr val="bg1"/>
                </a:solidFill>
              </a:rPr>
              <a:t> q = 0 and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>
                <a:solidFill>
                  <a:srgbClr val="FFFF00"/>
                </a:solidFill>
              </a:rPr>
              <a:t>IF</a:t>
            </a:r>
            <a:r>
              <a:rPr lang="hu-HU" sz="2000" b="1" dirty="0">
                <a:solidFill>
                  <a:schemeClr val="bg1"/>
                </a:solidFill>
              </a:rPr>
              <a:t>  </a:t>
            </a:r>
            <a:r>
              <a:rPr lang="hu-HU" sz="2000" b="1" dirty="0" err="1">
                <a:solidFill>
                  <a:srgbClr val="FFFF00"/>
                </a:solidFill>
              </a:rPr>
              <a:t>means</a:t>
            </a:r>
            <a:r>
              <a:rPr lang="hu-HU" sz="2000" b="1" dirty="0">
                <a:solidFill>
                  <a:srgbClr val="FFFF00"/>
                </a:solidFill>
              </a:rPr>
              <a:t> and </a:t>
            </a:r>
            <a:r>
              <a:rPr lang="hu-HU" sz="2000" b="1" dirty="0" err="1">
                <a:solidFill>
                  <a:srgbClr val="FFFF00"/>
                </a:solidFill>
              </a:rPr>
              <a:t>variances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are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finite</a:t>
            </a:r>
            <a:endParaRPr lang="hu-HU" sz="2000" b="1" dirty="0">
              <a:solidFill>
                <a:srgbClr val="FFFF00"/>
              </a:solidFill>
            </a:endParaRP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rgbClr val="FFFF00"/>
                </a:solidFill>
              </a:rPr>
              <a:t>Follows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>
                <a:solidFill>
                  <a:schemeClr val="bg1"/>
                </a:solidFill>
              </a:rPr>
              <a:t>an </a:t>
            </a:r>
            <a:r>
              <a:rPr lang="hu-HU" sz="2000" b="1" dirty="0" err="1">
                <a:solidFill>
                  <a:srgbClr val="FFFF00"/>
                </a:solidFill>
              </a:rPr>
              <a:t>approximate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>
                <a:solidFill>
                  <a:schemeClr val="bg1"/>
                </a:solidFill>
              </a:rPr>
              <a:t>Gaussian(</a:t>
            </a:r>
            <a:r>
              <a:rPr lang="hu-HU" sz="2000" b="1" dirty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hu-HU" sz="2000" b="1" dirty="0">
                <a:solidFill>
                  <a:schemeClr val="bg1"/>
                </a:solidFill>
              </a:rPr>
              <a:t> = 2)</a:t>
            </a:r>
          </a:p>
          <a:p>
            <a:pPr>
              <a:lnSpc>
                <a:spcPct val="115000"/>
              </a:lnSpc>
              <a:spcBef>
                <a:spcPts val="400"/>
              </a:spcBef>
            </a:pPr>
            <a:endParaRPr dirty="0">
              <a:solidFill>
                <a:schemeClr val="lt1"/>
              </a:solidFill>
            </a:endParaRPr>
          </a:p>
        </p:txBody>
      </p:sp>
      <p:sp>
        <p:nvSpPr>
          <p:cNvPr id="17" name="Shape 92"/>
          <p:cNvSpPr txBox="1"/>
          <p:nvPr/>
        </p:nvSpPr>
        <p:spPr>
          <a:xfrm>
            <a:off x="1577320" y="3457670"/>
            <a:ext cx="6390888" cy="28037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non-Gaussian</a:t>
            </a:r>
            <a:r>
              <a:rPr lang="hu-HU" sz="2000" b="1" dirty="0">
                <a:solidFill>
                  <a:srgbClr val="FFFF00"/>
                </a:solidFill>
              </a:rPr>
              <a:t> IF </a:t>
            </a:r>
            <a:r>
              <a:rPr lang="hu-HU" sz="2000" b="1" dirty="0" err="1">
                <a:solidFill>
                  <a:srgbClr val="FFFF00"/>
                </a:solidFill>
              </a:rPr>
              <a:t>we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assume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>
                <a:solidFill>
                  <a:schemeClr val="bg1"/>
                </a:solidFill>
              </a:rPr>
              <a:t>1 + </a:t>
            </a:r>
            <a:r>
              <a:rPr lang="hu-HU" sz="2000" b="1" dirty="0" err="1">
                <a:solidFill>
                  <a:schemeClr val="bg1"/>
                </a:solidFill>
              </a:rPr>
              <a:t>positive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definite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form</a:t>
            </a:r>
            <a:r>
              <a:rPr lang="hu-HU" sz="2000" b="1" dirty="0">
                <a:solidFill>
                  <a:schemeClr val="bg1"/>
                </a:solidFill>
              </a:rPr>
              <a:t> (</a:t>
            </a:r>
            <a:r>
              <a:rPr lang="hu-HU" sz="2000" b="1" dirty="0" err="1">
                <a:solidFill>
                  <a:schemeClr val="bg1"/>
                </a:solidFill>
              </a:rPr>
              <a:t>same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as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above</a:t>
            </a:r>
            <a:r>
              <a:rPr lang="hu-HU" sz="2000" b="1" dirty="0">
                <a:solidFill>
                  <a:schemeClr val="bg1"/>
                </a:solidFill>
              </a:rPr>
              <a:t>)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Plane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wave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approximation</a:t>
            </a:r>
            <a:r>
              <a:rPr lang="hu-HU" sz="2000" b="1" dirty="0">
                <a:solidFill>
                  <a:schemeClr val="bg1"/>
                </a:solidFill>
              </a:rPr>
              <a:t> (</a:t>
            </a:r>
            <a:r>
              <a:rPr lang="hu-HU" sz="2000" b="1" dirty="0" err="1">
                <a:solidFill>
                  <a:schemeClr val="bg1"/>
                </a:solidFill>
              </a:rPr>
              <a:t>same</a:t>
            </a:r>
            <a:r>
              <a:rPr lang="hu-HU" sz="2000" b="1" dirty="0">
                <a:solidFill>
                  <a:schemeClr val="bg1"/>
                </a:solidFill>
              </a:rPr>
              <a:t>)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Two-particle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symmetrization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only</a:t>
            </a:r>
            <a:r>
              <a:rPr lang="hu-HU" sz="2000" b="1" dirty="0">
                <a:solidFill>
                  <a:schemeClr val="bg1"/>
                </a:solidFill>
              </a:rPr>
              <a:t> (</a:t>
            </a:r>
            <a:r>
              <a:rPr lang="hu-HU" sz="2000" b="1" dirty="0" err="1">
                <a:solidFill>
                  <a:schemeClr val="bg1"/>
                </a:solidFill>
              </a:rPr>
              <a:t>same</a:t>
            </a:r>
            <a:r>
              <a:rPr lang="hu-HU" sz="2000" b="1" dirty="0">
                <a:solidFill>
                  <a:schemeClr val="bg1"/>
                </a:solidFill>
              </a:rPr>
              <a:t>)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>
                <a:solidFill>
                  <a:srgbClr val="FFFF00"/>
                </a:solidFill>
              </a:rPr>
              <a:t>IF</a:t>
            </a:r>
            <a:r>
              <a:rPr lang="hu-HU" sz="2000" b="1" dirty="0">
                <a:solidFill>
                  <a:schemeClr val="bg1"/>
                </a:solidFill>
              </a:rPr>
              <a:t> f(q) is </a:t>
            </a:r>
            <a:r>
              <a:rPr lang="hu-HU" sz="2000" b="1" dirty="0">
                <a:solidFill>
                  <a:srgbClr val="FFFF00"/>
                </a:solidFill>
              </a:rPr>
              <a:t>NOT</a:t>
            </a:r>
            <a:r>
              <a:rPr lang="hu-HU" sz="2000" b="1" dirty="0">
                <a:solidFill>
                  <a:schemeClr val="bg1"/>
                </a:solidFill>
              </a:rPr>
              <a:t>  </a:t>
            </a:r>
            <a:r>
              <a:rPr lang="hu-HU" sz="2000" b="1" dirty="0" err="1">
                <a:solidFill>
                  <a:schemeClr val="bg1"/>
                </a:solidFill>
              </a:rPr>
              <a:t>analytic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at</a:t>
            </a:r>
            <a:r>
              <a:rPr lang="hu-HU" sz="2000" b="1" dirty="0">
                <a:solidFill>
                  <a:schemeClr val="bg1"/>
                </a:solidFill>
              </a:rPr>
              <a:t> q = 0 and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>
                <a:solidFill>
                  <a:srgbClr val="FFFF00"/>
                </a:solidFill>
              </a:rPr>
              <a:t>IF</a:t>
            </a:r>
            <a:r>
              <a:rPr lang="hu-HU" sz="2000" b="1" dirty="0">
                <a:solidFill>
                  <a:schemeClr val="bg1"/>
                </a:solidFill>
              </a:rPr>
              <a:t>  </a:t>
            </a:r>
            <a:r>
              <a:rPr lang="hu-HU" sz="2000" b="1" dirty="0" err="1">
                <a:solidFill>
                  <a:schemeClr val="bg1"/>
                </a:solidFill>
              </a:rPr>
              <a:t>means</a:t>
            </a:r>
            <a:r>
              <a:rPr lang="hu-HU" sz="2000" b="1" dirty="0">
                <a:solidFill>
                  <a:schemeClr val="bg1"/>
                </a:solidFill>
              </a:rPr>
              <a:t> and </a:t>
            </a:r>
            <a:r>
              <a:rPr lang="hu-HU" sz="2000" b="1" dirty="0" err="1">
                <a:solidFill>
                  <a:schemeClr val="bg1"/>
                </a:solidFill>
              </a:rPr>
              <a:t>variances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are</a:t>
            </a:r>
            <a:r>
              <a:rPr lang="hu-HU" sz="2000" b="1" dirty="0">
                <a:solidFill>
                  <a:schemeClr val="bg1"/>
                </a:solidFill>
              </a:rPr>
              <a:t>  </a:t>
            </a:r>
            <a:r>
              <a:rPr lang="hu-HU" sz="2000" b="1" dirty="0">
                <a:solidFill>
                  <a:srgbClr val="FFFF00"/>
                </a:solidFill>
              </a:rPr>
              <a:t>NOT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finite</a:t>
            </a:r>
            <a:endParaRPr lang="hu-HU" sz="2000" b="1" dirty="0">
              <a:solidFill>
                <a:schemeClr val="bg1"/>
              </a:solidFill>
            </a:endParaRP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>
                <a:solidFill>
                  <a:srgbClr val="FFFF00"/>
                </a:solidFill>
              </a:rPr>
              <a:t>IF </a:t>
            </a:r>
            <a:r>
              <a:rPr lang="hu-HU" sz="2000" b="1" dirty="0" err="1">
                <a:solidFill>
                  <a:srgbClr val="FFFF00"/>
                </a:solidFill>
              </a:rPr>
              <a:t>Generalized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Central</a:t>
            </a:r>
            <a:r>
              <a:rPr lang="hu-HU" sz="2000" b="1" dirty="0">
                <a:solidFill>
                  <a:srgbClr val="FFFF00"/>
                </a:solidFill>
              </a:rPr>
              <a:t> Limit </a:t>
            </a:r>
            <a:r>
              <a:rPr lang="hu-HU" sz="2000" b="1" dirty="0" err="1">
                <a:solidFill>
                  <a:srgbClr val="FFFF00"/>
                </a:solidFill>
              </a:rPr>
              <a:t>theorems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are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valid</a:t>
            </a:r>
            <a:endParaRPr lang="hu-HU" sz="2000" b="1" dirty="0">
              <a:solidFill>
                <a:schemeClr val="bg1"/>
              </a:solidFill>
            </a:endParaRP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rgbClr val="FFFF00"/>
                </a:solidFill>
              </a:rPr>
              <a:t>Follows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>
                <a:solidFill>
                  <a:schemeClr val="bg1"/>
                </a:solidFill>
              </a:rPr>
              <a:t>a </a:t>
            </a:r>
            <a:r>
              <a:rPr lang="hu-HU" sz="2000" b="1" dirty="0" err="1">
                <a:solidFill>
                  <a:schemeClr val="bg1"/>
                </a:solidFill>
              </a:rPr>
              <a:t>Levy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shape</a:t>
            </a:r>
            <a:r>
              <a:rPr lang="hu-HU" sz="2000" b="1" dirty="0">
                <a:solidFill>
                  <a:schemeClr val="bg1"/>
                </a:solidFill>
              </a:rPr>
              <a:t>( 0 &lt; </a:t>
            </a:r>
            <a:r>
              <a:rPr lang="hu-HU" sz="2000" b="1" dirty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hu-HU" sz="2000" b="1" dirty="0">
                <a:solidFill>
                  <a:schemeClr val="bg1"/>
                </a:solidFill>
              </a:rPr>
              <a:t> ≤ 2)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Earlier</a:t>
            </a:r>
            <a:r>
              <a:rPr lang="hu-HU" sz="2000" b="1" dirty="0">
                <a:solidFill>
                  <a:schemeClr val="bg1"/>
                </a:solidFill>
              </a:rPr>
              <a:t> Gaussian </a:t>
            </a:r>
            <a:r>
              <a:rPr lang="hu-HU" sz="2000" b="1" dirty="0" err="1">
                <a:solidFill>
                  <a:schemeClr val="bg1"/>
                </a:solidFill>
              </a:rPr>
              <a:t>recovered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for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hu-HU" sz="2000" b="1" dirty="0">
                <a:solidFill>
                  <a:schemeClr val="bg1"/>
                </a:solidFill>
              </a:rPr>
              <a:t> = 2</a:t>
            </a: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1360" y="4155977"/>
            <a:ext cx="4145280" cy="65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9780" y="4888200"/>
            <a:ext cx="1546860" cy="701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165" y="5675393"/>
            <a:ext cx="456247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églalap 5"/>
          <p:cNvSpPr/>
          <p:nvPr/>
        </p:nvSpPr>
        <p:spPr>
          <a:xfrm>
            <a:off x="6816080" y="6248198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hu-HU" b="1" dirty="0" err="1">
                <a:solidFill>
                  <a:schemeClr val="bg1"/>
                </a:solidFill>
              </a:rPr>
              <a:t>Cs</a:t>
            </a:r>
            <a:r>
              <a:rPr lang="hu-HU" b="1" dirty="0">
                <a:solidFill>
                  <a:schemeClr val="bg1"/>
                </a:solidFill>
              </a:rPr>
              <a:t>. T, S. Hegyi, W. A. </a:t>
            </a:r>
            <a:r>
              <a:rPr lang="hu-HU" b="1" dirty="0" err="1">
                <a:solidFill>
                  <a:schemeClr val="bg1"/>
                </a:solidFill>
              </a:rPr>
              <a:t>Zajc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b="1" dirty="0" err="1">
                <a:solidFill>
                  <a:srgbClr val="FFFF0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nucl-th</a:t>
            </a:r>
            <a:r>
              <a:rPr lang="hu-HU" b="1" dirty="0">
                <a:solidFill>
                  <a:srgbClr val="FFFF0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/0310042</a:t>
            </a:r>
            <a:r>
              <a:rPr lang="hu-HU" b="1" dirty="0">
                <a:solidFill>
                  <a:srgbClr val="FFFF00"/>
                </a:solidFill>
              </a:rPr>
              <a:t> 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11611388" y="6550224"/>
            <a:ext cx="58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38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509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524000" y="1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Edgeworth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expansion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method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Szövegdoboz 5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hape 58"/>
          <p:cNvSpPr txBox="1"/>
          <p:nvPr/>
        </p:nvSpPr>
        <p:spPr>
          <a:xfrm>
            <a:off x="1524000" y="575162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hu-HU" sz="24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Gaussian w(t), -∞ &lt; </a:t>
            </a:r>
            <a:r>
              <a:rPr lang="hu-HU" sz="24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hu-HU" sz="24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&lt; ∞</a:t>
            </a:r>
          </a:p>
        </p:txBody>
      </p:sp>
      <p:pic>
        <p:nvPicPr>
          <p:cNvPr id="8" name="Shape 59"/>
          <p:cNvPicPr preferRelativeResize="0"/>
          <p:nvPr/>
        </p:nvPicPr>
        <p:blipFill rotWithShape="1">
          <a:blip r:embed="rId3">
            <a:alphaModFix/>
          </a:blip>
          <a:srcRect l="-327" t="10939" r="327" b="4900"/>
          <a:stretch/>
        </p:blipFill>
        <p:spPr>
          <a:xfrm>
            <a:off x="1775520" y="1297092"/>
            <a:ext cx="5829300" cy="1915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6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5521" y="4397799"/>
            <a:ext cx="7077075" cy="1438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6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5520" y="3284984"/>
            <a:ext cx="51244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hape 63"/>
          <p:cNvSpPr txBox="1"/>
          <p:nvPr/>
        </p:nvSpPr>
        <p:spPr>
          <a:xfrm>
            <a:off x="1" y="5733257"/>
            <a:ext cx="5447927" cy="1045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hu-HU" b="1" dirty="0">
                <a:solidFill>
                  <a:srgbClr val="FFFF00"/>
                </a:solidFill>
              </a:rPr>
              <a:t>3d </a:t>
            </a:r>
            <a:r>
              <a:rPr lang="hu-HU" b="1" dirty="0" err="1">
                <a:solidFill>
                  <a:srgbClr val="FFFF00"/>
                </a:solidFill>
              </a:rPr>
              <a:t>generalization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straightforward</a:t>
            </a:r>
            <a:endParaRPr lang="hu-HU" b="1" dirty="0">
              <a:solidFill>
                <a:srgbClr val="FFFF00"/>
              </a:solidFill>
            </a:endParaRPr>
          </a:p>
          <a:p>
            <a:pPr marL="457200" indent="-342900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b="1" dirty="0" err="1">
                <a:solidFill>
                  <a:schemeClr val="bg1"/>
                </a:solidFill>
              </a:rPr>
              <a:t>Applied</a:t>
            </a:r>
            <a:r>
              <a:rPr lang="hu-HU" b="1" dirty="0">
                <a:solidFill>
                  <a:schemeClr val="bg1"/>
                </a:solidFill>
              </a:rPr>
              <a:t> </a:t>
            </a:r>
            <a:r>
              <a:rPr lang="hu-HU" b="1" dirty="0" err="1">
                <a:solidFill>
                  <a:schemeClr val="bg1"/>
                </a:solidFill>
              </a:rPr>
              <a:t>by</a:t>
            </a:r>
            <a:r>
              <a:rPr lang="hu-HU" b="1" dirty="0">
                <a:solidFill>
                  <a:schemeClr val="bg1"/>
                </a:solidFill>
              </a:rPr>
              <a:t> NA22, L3, STAR, PHENIX, ALICE, CMS</a:t>
            </a:r>
          </a:p>
        </p:txBody>
      </p:sp>
      <p:pic>
        <p:nvPicPr>
          <p:cNvPr id="12" name="Shape 6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92100" y="2576512"/>
            <a:ext cx="3152775" cy="17049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12871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88640"/>
              <a:ext cx="12192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HBT: 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Robert </a:t>
              </a:r>
              <a:r>
                <a:rPr lang="hu-HU" sz="2400" b="1" u="sng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ANBURY </a:t>
              </a:r>
              <a:r>
                <a:rPr lang="hu-HU" sz="2400" b="1" u="sng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ROWN – Richard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Quentin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u="sng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WISS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5" r="1479" b="40062"/>
          <a:stretch/>
        </p:blipFill>
        <p:spPr bwMode="auto">
          <a:xfrm>
            <a:off x="124513" y="721973"/>
            <a:ext cx="3123847" cy="294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645" y="724956"/>
            <a:ext cx="4402027" cy="294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911" y="721974"/>
            <a:ext cx="4402027" cy="294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églalap 4"/>
          <p:cNvSpPr/>
          <p:nvPr/>
        </p:nvSpPr>
        <p:spPr>
          <a:xfrm>
            <a:off x="119336" y="3789040"/>
            <a:ext cx="862121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Two</a:t>
            </a:r>
            <a:r>
              <a:rPr lang="en-US" sz="1600" b="1" dirty="0">
                <a:solidFill>
                  <a:schemeClr val="bg1"/>
                </a:solidFill>
              </a:rPr>
              <a:t> people: Robert </a:t>
            </a:r>
            <a:r>
              <a:rPr lang="en-US" sz="1600" b="1" dirty="0" err="1">
                <a:solidFill>
                  <a:schemeClr val="bg1"/>
                </a:solidFill>
              </a:rPr>
              <a:t>Hanbury</a:t>
            </a:r>
            <a:r>
              <a:rPr lang="en-US" sz="1600" b="1" dirty="0">
                <a:solidFill>
                  <a:schemeClr val="bg1"/>
                </a:solidFill>
              </a:rPr>
              <a:t> Brown and Richard Q</a:t>
            </a:r>
            <a:r>
              <a:rPr lang="hu-HU" sz="1600" b="1" dirty="0" err="1">
                <a:solidFill>
                  <a:schemeClr val="bg1"/>
                </a:solidFill>
              </a:rPr>
              <a:t>uentin</a:t>
            </a:r>
            <a:r>
              <a:rPr lang="hu-HU" sz="1600" b="1" dirty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Twiss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</a:rPr>
              <a:t>– </a:t>
            </a:r>
            <a:r>
              <a:rPr lang="en-US" sz="1600" b="1" dirty="0">
                <a:solidFill>
                  <a:schemeClr val="bg1"/>
                </a:solidFill>
              </a:rPr>
              <a:t>Robert, </a:t>
            </a:r>
            <a:r>
              <a:rPr lang="en-US" sz="1600" b="1" dirty="0" err="1">
                <a:solidFill>
                  <a:schemeClr val="bg1"/>
                </a:solidFill>
              </a:rPr>
              <a:t>Hanbury</a:t>
            </a:r>
            <a:r>
              <a:rPr lang="en-US" sz="1600" b="1" dirty="0">
                <a:solidFill>
                  <a:schemeClr val="bg1"/>
                </a:solidFill>
              </a:rPr>
              <a:t> a</a:t>
            </a:r>
            <a:r>
              <a:rPr lang="hu-HU" sz="1600" b="1" dirty="0">
                <a:solidFill>
                  <a:schemeClr val="bg1"/>
                </a:solidFill>
              </a:rPr>
              <a:t>s </a:t>
            </a:r>
            <a:r>
              <a:rPr lang="hu-HU" sz="1600" b="1" dirty="0" err="1">
                <a:solidFill>
                  <a:schemeClr val="bg1"/>
                </a:solidFill>
              </a:rPr>
              <a:t>well</a:t>
            </a:r>
            <a:r>
              <a:rPr lang="hu-HU" sz="1600" b="1" dirty="0">
                <a:solidFill>
                  <a:schemeClr val="bg1"/>
                </a:solidFill>
              </a:rPr>
              <a:t> </a:t>
            </a:r>
            <a:r>
              <a:rPr lang="hu-HU" sz="1600" b="1" dirty="0" err="1">
                <a:solidFill>
                  <a:schemeClr val="bg1"/>
                </a:solidFill>
              </a:rPr>
              <a:t>as</a:t>
            </a:r>
            <a:r>
              <a:rPr lang="hu-HU" sz="1600" b="1" dirty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Richard</a:t>
            </a:r>
            <a:r>
              <a:rPr lang="hu-HU" sz="1600" b="1" dirty="0">
                <a:solidFill>
                  <a:schemeClr val="bg1"/>
                </a:solidFill>
              </a:rPr>
              <a:t> and </a:t>
            </a:r>
            <a:r>
              <a:rPr lang="hu-HU" sz="1600" b="1" dirty="0" err="1">
                <a:solidFill>
                  <a:schemeClr val="bg1"/>
                </a:solidFill>
              </a:rPr>
              <a:t>Quentin</a:t>
            </a:r>
            <a:r>
              <a:rPr lang="en-US" sz="1600" b="1" dirty="0">
                <a:solidFill>
                  <a:schemeClr val="bg1"/>
                </a:solidFill>
              </a:rPr>
              <a:t>: </a:t>
            </a:r>
            <a:r>
              <a:rPr lang="hu-HU" sz="1600" b="1" dirty="0" err="1">
                <a:solidFill>
                  <a:schemeClr val="bg1"/>
                </a:solidFill>
              </a:rPr>
              <a:t>can</a:t>
            </a:r>
            <a:r>
              <a:rPr lang="hu-HU" sz="1600" b="1" dirty="0">
                <a:solidFill>
                  <a:schemeClr val="bg1"/>
                </a:solidFill>
              </a:rPr>
              <a:t> be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rgbClr val="FFFF00"/>
                </a:solidFill>
              </a:rPr>
              <a:t>given</a:t>
            </a:r>
            <a:r>
              <a:rPr lang="en-US" sz="1600" b="1" dirty="0">
                <a:solidFill>
                  <a:schemeClr val="bg1"/>
                </a:solidFill>
              </a:rPr>
              <a:t> names</a:t>
            </a:r>
            <a:r>
              <a:rPr lang="hu-HU" sz="1600" b="1" dirty="0">
                <a:solidFill>
                  <a:schemeClr val="bg1"/>
                </a:solidFill>
              </a:rPr>
              <a:t>, </a:t>
            </a:r>
            <a:r>
              <a:rPr lang="hu-HU" sz="1600" b="1" dirty="0" err="1">
                <a:solidFill>
                  <a:schemeClr val="bg1"/>
                </a:solidFill>
              </a:rPr>
              <a:t>but</a:t>
            </a:r>
            <a:r>
              <a:rPr lang="en-US" sz="1600" b="1" dirty="0">
                <a:solidFill>
                  <a:schemeClr val="bg1"/>
                </a:solidFill>
              </a:rPr>
              <a:t>…</a:t>
            </a:r>
            <a:endParaRPr lang="hu-HU" sz="1600" b="1" dirty="0">
              <a:solidFill>
                <a:schemeClr val="bg1"/>
              </a:solidFill>
            </a:endParaRPr>
          </a:p>
          <a:p>
            <a:pPr algn="r"/>
            <a:r>
              <a:rPr lang="en-US" sz="1600" dirty="0">
                <a:solidFill>
                  <a:schemeClr val="bg1"/>
                </a:solidFill>
              </a:rPr>
              <a:t>–</a:t>
            </a:r>
            <a:r>
              <a:rPr lang="hu-HU" sz="1600" b="1" dirty="0">
                <a:solidFill>
                  <a:schemeClr val="bg1"/>
                </a:solidFill>
              </a:rPr>
              <a:t> Sir Robert </a:t>
            </a:r>
            <a:r>
              <a:rPr lang="hu-HU" sz="1600" b="1" u="sng" dirty="0" err="1">
                <a:solidFill>
                  <a:schemeClr val="bg1"/>
                </a:solidFill>
              </a:rPr>
              <a:t>Hanbury</a:t>
            </a:r>
            <a:r>
              <a:rPr lang="hu-HU" sz="1600" b="1" u="sng" dirty="0">
                <a:solidFill>
                  <a:schemeClr val="bg1"/>
                </a:solidFill>
              </a:rPr>
              <a:t> Brown</a:t>
            </a:r>
            <a:r>
              <a:rPr lang="hu-HU" sz="1600" b="1" dirty="0">
                <a:solidFill>
                  <a:schemeClr val="bg1"/>
                </a:solidFill>
              </a:rPr>
              <a:t> had a </a:t>
            </a:r>
            <a:r>
              <a:rPr lang="hu-HU" sz="1600" b="1" i="1" dirty="0" err="1">
                <a:solidFill>
                  <a:srgbClr val="FFFF00"/>
                </a:solidFill>
              </a:rPr>
              <a:t>compound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i="1" dirty="0" err="1">
                <a:solidFill>
                  <a:srgbClr val="FFFF00"/>
                </a:solidFill>
              </a:rPr>
              <a:t>family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>
                <a:solidFill>
                  <a:schemeClr val="bg1"/>
                </a:solidFill>
              </a:rPr>
              <a:t>name</a:t>
            </a:r>
            <a:r>
              <a:rPr lang="hu-HU" sz="1600" b="1" dirty="0">
                <a:solidFill>
                  <a:schemeClr val="bg1"/>
                </a:solidFill>
              </a:rPr>
              <a:t>… </a:t>
            </a:r>
          </a:p>
          <a:p>
            <a:pPr algn="r"/>
            <a:endParaRPr lang="hu-HU" sz="800" b="1" dirty="0">
              <a:solidFill>
                <a:schemeClr val="bg1"/>
              </a:solidFill>
            </a:endParaRPr>
          </a:p>
          <a:p>
            <a:r>
              <a:rPr lang="hu-HU" sz="1600" b="1" dirty="0">
                <a:solidFill>
                  <a:srgbClr val="FFFF00"/>
                </a:solidFill>
              </a:rPr>
              <a:t>R. </a:t>
            </a:r>
            <a:r>
              <a:rPr lang="hu-HU" sz="1600" b="1" dirty="0" err="1">
                <a:solidFill>
                  <a:srgbClr val="FFFF00"/>
                </a:solidFill>
              </a:rPr>
              <a:t>Hanbury</a:t>
            </a:r>
            <a:r>
              <a:rPr lang="hu-HU" sz="1600" b="1" dirty="0">
                <a:solidFill>
                  <a:srgbClr val="FFFF00"/>
                </a:solidFill>
              </a:rPr>
              <a:t> Brown and R. Q. </a:t>
            </a:r>
            <a:r>
              <a:rPr lang="hu-HU" sz="1600" b="1" dirty="0" err="1">
                <a:solidFill>
                  <a:srgbClr val="FFFF00"/>
                </a:solidFill>
              </a:rPr>
              <a:t>Twiss</a:t>
            </a:r>
            <a:r>
              <a:rPr lang="hu-HU" sz="1600" b="1" dirty="0">
                <a:solidFill>
                  <a:srgbClr val="FFFF00"/>
                </a:solidFill>
              </a:rPr>
              <a:t>: </a:t>
            </a:r>
            <a:r>
              <a:rPr lang="en-US" sz="1600" b="1" dirty="0">
                <a:solidFill>
                  <a:srgbClr val="FFFF00"/>
                </a:solidFill>
              </a:rPr>
              <a:t>Engineer</a:t>
            </a:r>
            <a:r>
              <a:rPr lang="hu-HU" sz="1600" b="1" dirty="0">
                <a:solidFill>
                  <a:srgbClr val="FFFF00"/>
                </a:solidFill>
              </a:rPr>
              <a:t>s</a:t>
            </a:r>
            <a:r>
              <a:rPr lang="en-US" sz="1600" b="1" dirty="0">
                <a:solidFill>
                  <a:schemeClr val="bg1"/>
                </a:solidFill>
              </a:rPr>
              <a:t>, </a:t>
            </a:r>
            <a:r>
              <a:rPr lang="hu-HU" sz="1600" b="1" dirty="0" err="1">
                <a:solidFill>
                  <a:schemeClr val="bg1"/>
                </a:solidFill>
              </a:rPr>
              <a:t>who</a:t>
            </a:r>
            <a:r>
              <a:rPr lang="hu-HU" sz="1600" b="1" dirty="0">
                <a:solidFill>
                  <a:schemeClr val="bg1"/>
                </a:solidFill>
              </a:rPr>
              <a:t> </a:t>
            </a:r>
            <a:r>
              <a:rPr lang="en-US" sz="1600" b="1" dirty="0">
                <a:solidFill>
                  <a:schemeClr val="bg1"/>
                </a:solidFill>
              </a:rPr>
              <a:t>worked in radio</a:t>
            </a:r>
            <a:r>
              <a:rPr lang="hu-HU" sz="1600" b="1" dirty="0">
                <a:solidFill>
                  <a:schemeClr val="bg1"/>
                </a:solidFill>
              </a:rPr>
              <a:t> and </a:t>
            </a:r>
            <a:r>
              <a:rPr lang="hu-HU" sz="1600" b="1" dirty="0" err="1">
                <a:solidFill>
                  <a:schemeClr val="bg1"/>
                </a:solidFill>
              </a:rPr>
              <a:t>optical</a:t>
            </a:r>
            <a:r>
              <a:rPr lang="en-US" sz="1600" b="1" dirty="0">
                <a:solidFill>
                  <a:schemeClr val="bg1"/>
                </a:solidFill>
              </a:rPr>
              <a:t> astronomy</a:t>
            </a:r>
          </a:p>
          <a:p>
            <a:endParaRPr lang="en-US" sz="8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„Interference between two different photons can </a:t>
            </a:r>
            <a:r>
              <a:rPr lang="en-US" sz="1600" b="1" dirty="0">
                <a:solidFill>
                  <a:srgbClr val="FFFF00"/>
                </a:solidFill>
              </a:rPr>
              <a:t>never</a:t>
            </a:r>
            <a:r>
              <a:rPr lang="en-US" sz="1600" b="1" dirty="0">
                <a:solidFill>
                  <a:schemeClr val="bg1"/>
                </a:solidFill>
              </a:rPr>
              <a:t> occur.”</a:t>
            </a:r>
          </a:p>
          <a:p>
            <a:pPr algn="r"/>
            <a:r>
              <a:rPr lang="en-US" sz="1600" b="1" dirty="0">
                <a:solidFill>
                  <a:schemeClr val="bg1"/>
                </a:solidFill>
              </a:rPr>
              <a:t>P. A. M. Dirac, The Principles of Quantum Mechanics, Oxford, 1930</a:t>
            </a:r>
            <a:endParaRPr lang="hu-HU" sz="1600" b="1" dirty="0">
              <a:solidFill>
                <a:schemeClr val="bg1"/>
              </a:solidFill>
            </a:endParaRPr>
          </a:p>
          <a:p>
            <a:endParaRPr lang="hu-HU" sz="800" b="1" dirty="0">
              <a:solidFill>
                <a:schemeClr val="bg1"/>
              </a:solidFill>
            </a:endParaRPr>
          </a:p>
          <a:p>
            <a:r>
              <a:rPr lang="hu-HU" sz="1600" b="1" dirty="0">
                <a:solidFill>
                  <a:schemeClr val="bg1"/>
                </a:solidFill>
              </a:rPr>
              <a:t>„A</a:t>
            </a:r>
            <a:r>
              <a:rPr lang="en-US" sz="1600" b="1" dirty="0">
                <a:solidFill>
                  <a:schemeClr val="bg1"/>
                </a:solidFill>
              </a:rPr>
              <a:t>s an </a:t>
            </a:r>
            <a:r>
              <a:rPr lang="en-US" sz="1600" b="1" dirty="0">
                <a:solidFill>
                  <a:srgbClr val="FFFF00"/>
                </a:solidFill>
              </a:rPr>
              <a:t>engineer</a:t>
            </a:r>
            <a:r>
              <a:rPr lang="en-US" sz="1600" b="1" dirty="0">
                <a:solidFill>
                  <a:schemeClr val="bg1"/>
                </a:solidFill>
              </a:rPr>
              <a:t> my education in physics had stopped </a:t>
            </a:r>
            <a:r>
              <a:rPr lang="en-US" sz="1600" b="1" dirty="0">
                <a:solidFill>
                  <a:srgbClr val="FFFF00"/>
                </a:solidFill>
              </a:rPr>
              <a:t>far short of the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en-US" sz="1600" b="1" dirty="0">
                <a:solidFill>
                  <a:srgbClr val="FFFF00"/>
                </a:solidFill>
              </a:rPr>
              <a:t>quantum theory</a:t>
            </a:r>
            <a:r>
              <a:rPr lang="en-US" sz="1600" b="1" dirty="0">
                <a:solidFill>
                  <a:schemeClr val="bg1"/>
                </a:solidFill>
              </a:rPr>
              <a:t>. </a:t>
            </a:r>
            <a:endParaRPr lang="hu-HU" sz="16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Perhaps just as well</a:t>
            </a:r>
            <a:r>
              <a:rPr lang="hu-HU" sz="1600" b="1" dirty="0">
                <a:solidFill>
                  <a:schemeClr val="bg1"/>
                </a:solidFill>
              </a:rPr>
              <a:t> … </a:t>
            </a:r>
            <a:r>
              <a:rPr lang="en-US" sz="1600" b="1" dirty="0">
                <a:solidFill>
                  <a:srgbClr val="FFFF00"/>
                </a:solidFill>
              </a:rPr>
              <a:t>ignorance is sometimes a bliss in science</a:t>
            </a:r>
            <a:r>
              <a:rPr lang="hu-HU" sz="1600" b="1" dirty="0">
                <a:solidFill>
                  <a:srgbClr val="FFFF00"/>
                </a:solidFill>
              </a:rPr>
              <a:t>.</a:t>
            </a:r>
            <a:r>
              <a:rPr lang="en-US" sz="1600" b="1" dirty="0">
                <a:solidFill>
                  <a:schemeClr val="bg1"/>
                </a:solidFill>
              </a:rPr>
              <a:t>”</a:t>
            </a:r>
            <a:endParaRPr lang="hu-HU" sz="1600" b="1" dirty="0">
              <a:solidFill>
                <a:schemeClr val="bg1"/>
              </a:solidFill>
            </a:endParaRPr>
          </a:p>
          <a:p>
            <a:pPr algn="r"/>
            <a:r>
              <a:rPr lang="hu-HU" sz="1600" b="1" dirty="0">
                <a:solidFill>
                  <a:schemeClr val="bg1"/>
                </a:solidFill>
              </a:rPr>
              <a:t>R. H. Brown: </a:t>
            </a:r>
            <a:r>
              <a:rPr lang="en-US" sz="1600" b="1" dirty="0">
                <a:solidFill>
                  <a:schemeClr val="bg1"/>
                </a:solidFill>
              </a:rPr>
              <a:t> </a:t>
            </a:r>
            <a:r>
              <a:rPr lang="en-US" sz="1600" b="1" dirty="0" err="1">
                <a:solidFill>
                  <a:schemeClr val="bg1"/>
                </a:solidFill>
              </a:rPr>
              <a:t>Boffin</a:t>
            </a:r>
            <a:r>
              <a:rPr lang="en-US" sz="1600" b="1" dirty="0">
                <a:solidFill>
                  <a:schemeClr val="bg1"/>
                </a:solidFill>
              </a:rPr>
              <a:t>: A Personal Story </a:t>
            </a:r>
            <a:r>
              <a:rPr lang="hu-HU" sz="1600" b="1" dirty="0">
                <a:solidFill>
                  <a:schemeClr val="bg1"/>
                </a:solidFill>
              </a:rPr>
              <a:t>…</a:t>
            </a:r>
            <a:r>
              <a:rPr lang="en-US" sz="1600" b="1" dirty="0">
                <a:solidFill>
                  <a:schemeClr val="bg1"/>
                </a:solidFill>
              </a:rPr>
              <a:t> ISBN 0-7503-0130-9</a:t>
            </a:r>
            <a:endParaRPr lang="hu-HU" sz="1600" b="1" dirty="0">
              <a:solidFill>
                <a:schemeClr val="bg1"/>
              </a:solidFill>
            </a:endParaRPr>
          </a:p>
          <a:p>
            <a:pPr algn="r"/>
            <a:r>
              <a:rPr lang="hu-HU" sz="1600" b="1" dirty="0">
                <a:solidFill>
                  <a:schemeClr val="bg1"/>
                </a:solidFill>
              </a:rPr>
              <a:t>In </a:t>
            </a:r>
            <a:r>
              <a:rPr lang="hu-HU" sz="1600" b="1" dirty="0" err="1">
                <a:solidFill>
                  <a:schemeClr val="bg1"/>
                </a:solidFill>
              </a:rPr>
              <a:t>particle</a:t>
            </a:r>
            <a:r>
              <a:rPr lang="hu-HU" sz="1600" b="1" dirty="0">
                <a:solidFill>
                  <a:schemeClr val="bg1"/>
                </a:solidFill>
              </a:rPr>
              <a:t> </a:t>
            </a:r>
            <a:r>
              <a:rPr lang="hu-HU" sz="1600" b="1" dirty="0" err="1">
                <a:solidFill>
                  <a:schemeClr val="bg1"/>
                </a:solidFill>
              </a:rPr>
              <a:t>physics</a:t>
            </a:r>
            <a:r>
              <a:rPr lang="hu-HU" sz="1600" b="1" dirty="0">
                <a:solidFill>
                  <a:schemeClr val="bg1"/>
                </a:solidFill>
              </a:rPr>
              <a:t>: GGLP </a:t>
            </a:r>
            <a:r>
              <a:rPr lang="hu-HU" sz="1600" b="1" dirty="0" err="1">
                <a:solidFill>
                  <a:schemeClr val="bg1"/>
                </a:solidFill>
              </a:rPr>
              <a:t>effect</a:t>
            </a:r>
            <a:r>
              <a:rPr lang="hu-HU" sz="1600" b="1" dirty="0">
                <a:solidFill>
                  <a:schemeClr val="bg1"/>
                </a:solidFill>
              </a:rPr>
              <a:t> (</a:t>
            </a:r>
            <a:r>
              <a:rPr lang="hu-HU" sz="1600" b="1" dirty="0" err="1">
                <a:solidFill>
                  <a:schemeClr val="bg1"/>
                </a:solidFill>
              </a:rPr>
              <a:t>Goldhaber</a:t>
            </a:r>
            <a:r>
              <a:rPr lang="hu-HU" sz="1600" b="1" dirty="0">
                <a:solidFill>
                  <a:schemeClr val="bg1"/>
                </a:solidFill>
              </a:rPr>
              <a:t>, </a:t>
            </a:r>
            <a:r>
              <a:rPr lang="hu-HU" sz="1600" b="1" dirty="0" err="1">
                <a:solidFill>
                  <a:schemeClr val="bg1"/>
                </a:solidFill>
              </a:rPr>
              <a:t>Goldhaber</a:t>
            </a:r>
            <a:r>
              <a:rPr lang="hu-HU" sz="1600" b="1" dirty="0">
                <a:solidFill>
                  <a:schemeClr val="bg1"/>
                </a:solidFill>
              </a:rPr>
              <a:t>, Lee, </a:t>
            </a:r>
            <a:r>
              <a:rPr lang="hu-HU" sz="1600" b="1" dirty="0" err="1">
                <a:solidFill>
                  <a:schemeClr val="bg1"/>
                </a:solidFill>
              </a:rPr>
              <a:t>Pais</a:t>
            </a:r>
            <a:r>
              <a:rPr lang="hu-HU" sz="1600" b="1" dirty="0">
                <a:solidFill>
                  <a:schemeClr val="bg1"/>
                </a:solidFill>
              </a:rPr>
              <a:t>) </a:t>
            </a:r>
            <a:r>
              <a:rPr lang="hu-HU" sz="1600" b="1" dirty="0" err="1">
                <a:solidFill>
                  <a:schemeClr val="bg1"/>
                </a:solidFill>
              </a:rPr>
              <a:t>discovered</a:t>
            </a:r>
            <a:r>
              <a:rPr lang="hu-HU" sz="1600" b="1" dirty="0">
                <a:solidFill>
                  <a:schemeClr val="bg1"/>
                </a:solidFill>
              </a:rPr>
              <a:t> </a:t>
            </a:r>
            <a:r>
              <a:rPr lang="hu-HU" sz="1600" b="1" dirty="0" err="1">
                <a:solidFill>
                  <a:schemeClr val="bg1"/>
                </a:solidFill>
              </a:rPr>
              <a:t>independently</a:t>
            </a:r>
            <a:r>
              <a:rPr lang="hu-HU" sz="1600" b="1" dirty="0">
                <a:solidFill>
                  <a:schemeClr val="bg1"/>
                </a:solidFill>
              </a:rPr>
              <a:t>,</a:t>
            </a:r>
          </a:p>
          <a:p>
            <a:pPr algn="r"/>
            <a:r>
              <a:rPr lang="hu-HU" sz="1600" b="1" dirty="0" err="1">
                <a:solidFill>
                  <a:schemeClr val="bg1"/>
                </a:solidFill>
              </a:rPr>
              <a:t>Explanation</a:t>
            </a:r>
            <a:r>
              <a:rPr lang="hu-HU" sz="1600" b="1" dirty="0">
                <a:solidFill>
                  <a:srgbClr val="FFFF00"/>
                </a:solidFill>
              </a:rPr>
              <a:t>: </a:t>
            </a:r>
            <a:r>
              <a:rPr lang="hu-HU" sz="1600" b="1" dirty="0" err="1">
                <a:solidFill>
                  <a:srgbClr val="FFFF00"/>
                </a:solidFill>
              </a:rPr>
              <a:t>Bose</a:t>
            </a:r>
            <a:r>
              <a:rPr lang="hu-HU" sz="1600" b="1" dirty="0">
                <a:solidFill>
                  <a:srgbClr val="FFFF00"/>
                </a:solidFill>
              </a:rPr>
              <a:t>-Einstein </a:t>
            </a:r>
            <a:r>
              <a:rPr lang="hu-HU" sz="1600" b="1" dirty="0" err="1">
                <a:solidFill>
                  <a:srgbClr val="FFFF00"/>
                </a:solidFill>
              </a:rPr>
              <a:t>statistics</a:t>
            </a:r>
            <a:r>
              <a:rPr lang="hu-HU" sz="1600" b="1" dirty="0">
                <a:solidFill>
                  <a:schemeClr val="bg1"/>
                </a:solidFill>
              </a:rPr>
              <a:t> of </a:t>
            </a:r>
            <a:r>
              <a:rPr lang="hu-HU" sz="1600" b="1" dirty="0" err="1">
                <a:solidFill>
                  <a:schemeClr val="bg1"/>
                </a:solidFill>
              </a:rPr>
              <a:t>pions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E41CE412-092E-4B19-B015-D52B3405E1F0}"/>
              </a:ext>
            </a:extLst>
          </p:cNvPr>
          <p:cNvSpPr/>
          <p:nvPr/>
        </p:nvSpPr>
        <p:spPr>
          <a:xfrm>
            <a:off x="8688288" y="3690898"/>
            <a:ext cx="33843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Two</a:t>
            </a:r>
            <a:r>
              <a:rPr lang="en-US" b="1" dirty="0">
                <a:solidFill>
                  <a:schemeClr val="bg1"/>
                </a:solidFill>
              </a:rPr>
              <a:t> p</a:t>
            </a:r>
            <a:r>
              <a:rPr lang="hu-HU" b="1" dirty="0" err="1">
                <a:solidFill>
                  <a:schemeClr val="bg1"/>
                </a:solidFill>
              </a:rPr>
              <a:t>article</a:t>
            </a:r>
            <a:r>
              <a:rPr lang="hu-HU" b="1" dirty="0">
                <a:solidFill>
                  <a:schemeClr val="bg1"/>
                </a:solidFill>
              </a:rPr>
              <a:t> </a:t>
            </a:r>
            <a:r>
              <a:rPr lang="hu-HU" b="1" dirty="0" err="1">
                <a:solidFill>
                  <a:schemeClr val="bg1"/>
                </a:solidFill>
              </a:rPr>
              <a:t>Bose</a:t>
            </a:r>
            <a:r>
              <a:rPr lang="hu-HU" b="1" dirty="0">
                <a:solidFill>
                  <a:schemeClr val="bg1"/>
                </a:solidFill>
              </a:rPr>
              <a:t>-Einstein/HBT: </a:t>
            </a:r>
          </a:p>
          <a:p>
            <a:pPr algn="r"/>
            <a:r>
              <a:rPr lang="hu-HU" b="1" dirty="0">
                <a:solidFill>
                  <a:schemeClr val="bg1"/>
                </a:solidFill>
              </a:rPr>
              <a:t>C</a:t>
            </a:r>
            <a:r>
              <a:rPr lang="hu-HU" b="1" baseline="-25000" dirty="0">
                <a:solidFill>
                  <a:schemeClr val="bg1"/>
                </a:solidFill>
              </a:rPr>
              <a:t>2</a:t>
            </a:r>
            <a:r>
              <a:rPr lang="hu-HU" b="1" dirty="0">
                <a:solidFill>
                  <a:schemeClr val="bg1"/>
                </a:solidFill>
              </a:rPr>
              <a:t>(q) = 1 + </a:t>
            </a:r>
            <a:r>
              <a:rPr lang="hu-HU" b="1" dirty="0" err="1">
                <a:solidFill>
                  <a:schemeClr val="bg1"/>
                </a:solidFill>
              </a:rPr>
              <a:t>positive-definite</a:t>
            </a:r>
            <a:r>
              <a:rPr lang="hu-HU" b="1" dirty="0">
                <a:solidFill>
                  <a:schemeClr val="bg1"/>
                </a:solidFill>
              </a:rPr>
              <a:t> </a:t>
            </a:r>
            <a:r>
              <a:rPr lang="hu-HU" b="1" dirty="0" err="1">
                <a:solidFill>
                  <a:schemeClr val="bg1"/>
                </a:solidFill>
              </a:rPr>
              <a:t>term</a:t>
            </a:r>
            <a:endParaRPr lang="hu-HU" sz="900" b="1" dirty="0">
              <a:solidFill>
                <a:schemeClr val="bg1"/>
              </a:solidFill>
            </a:endParaRPr>
          </a:p>
          <a:p>
            <a:pPr algn="r"/>
            <a:r>
              <a:rPr lang="hu-HU" b="1" dirty="0">
                <a:solidFill>
                  <a:schemeClr val="bg1"/>
                </a:solidFill>
              </a:rPr>
              <a:t>	1+ </a:t>
            </a:r>
            <a:r>
              <a:rPr lang="hu-HU" b="1" dirty="0">
                <a:solidFill>
                  <a:srgbClr val="FFFF00"/>
                </a:solidFill>
              </a:rPr>
              <a:t>|Fourier–</a:t>
            </a:r>
            <a:r>
              <a:rPr lang="hu-HU" b="1" dirty="0" err="1">
                <a:solidFill>
                  <a:srgbClr val="FFFF00"/>
                </a:solidFill>
              </a:rPr>
              <a:t>transform</a:t>
            </a:r>
            <a:r>
              <a:rPr lang="hu-HU" b="1" dirty="0">
                <a:solidFill>
                  <a:srgbClr val="FFFF00"/>
                </a:solidFill>
              </a:rPr>
              <a:t> of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source</a:t>
            </a:r>
            <a:r>
              <a:rPr lang="hu-HU" b="1" dirty="0">
                <a:solidFill>
                  <a:srgbClr val="FFFF00"/>
                </a:solidFill>
              </a:rPr>
              <a:t>|</a:t>
            </a:r>
            <a:r>
              <a:rPr lang="hu-HU" b="1" baseline="30000" dirty="0">
                <a:solidFill>
                  <a:srgbClr val="FFFF00"/>
                </a:solidFill>
              </a:rPr>
              <a:t>2</a:t>
            </a:r>
            <a:r>
              <a:rPr lang="hu-HU" b="1" dirty="0">
                <a:solidFill>
                  <a:schemeClr val="bg1"/>
                </a:solidFill>
              </a:rPr>
              <a:t>,</a:t>
            </a:r>
          </a:p>
          <a:p>
            <a:pPr algn="r"/>
            <a:r>
              <a:rPr lang="hu-HU" b="1" dirty="0" err="1">
                <a:solidFill>
                  <a:schemeClr val="bg1"/>
                </a:solidFill>
              </a:rPr>
              <a:t>Usually</a:t>
            </a:r>
            <a:r>
              <a:rPr lang="hu-HU" b="1" dirty="0">
                <a:solidFill>
                  <a:schemeClr val="bg1"/>
                </a:solidFill>
              </a:rPr>
              <a:t> </a:t>
            </a:r>
            <a:r>
              <a:rPr lang="hu-HU" b="1" dirty="0" err="1">
                <a:solidFill>
                  <a:schemeClr val="bg1"/>
                </a:solidFill>
              </a:rPr>
              <a:t>evaluated</a:t>
            </a:r>
            <a:r>
              <a:rPr lang="hu-HU" b="1" dirty="0">
                <a:solidFill>
                  <a:schemeClr val="bg1"/>
                </a:solidFill>
              </a:rPr>
              <a:t> in  </a:t>
            </a:r>
          </a:p>
          <a:p>
            <a:pPr algn="r"/>
            <a:r>
              <a:rPr lang="hu-HU" b="1" dirty="0">
                <a:solidFill>
                  <a:srgbClr val="FFFF00"/>
                </a:solidFill>
              </a:rPr>
              <a:t>Gaussian </a:t>
            </a:r>
            <a:r>
              <a:rPr lang="hu-HU" b="1" dirty="0" err="1">
                <a:solidFill>
                  <a:srgbClr val="FFFF00"/>
                </a:solidFill>
              </a:rPr>
              <a:t>approximation</a:t>
            </a:r>
            <a:endParaRPr lang="hu-HU" b="1" dirty="0">
              <a:solidFill>
                <a:srgbClr val="FFFF00"/>
              </a:solidFill>
            </a:endParaRP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id="{CC0EE2F7-DF7D-4013-BACF-06E67B726EF6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églalap 13">
            <a:extLst>
              <a:ext uri="{FF2B5EF4-FFF2-40B4-BE49-F238E27FC236}">
                <a16:creationId xmlns:a16="http://schemas.microsoft.com/office/drawing/2014/main" id="{9219C01C-12A3-4043-9F1C-3A40A1FB5F68}"/>
              </a:ext>
            </a:extLst>
          </p:cNvPr>
          <p:cNvSpPr/>
          <p:nvPr/>
        </p:nvSpPr>
        <p:spPr>
          <a:xfrm>
            <a:off x="8608174" y="5397023"/>
            <a:ext cx="41845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>
                <a:solidFill>
                  <a:srgbClr val="FFFF00"/>
                </a:solidFill>
              </a:rPr>
              <a:t>Dubna </a:t>
            </a:r>
            <a:r>
              <a:rPr lang="hu-HU" b="1" dirty="0" err="1">
                <a:solidFill>
                  <a:srgbClr val="FFFF00"/>
                </a:solidFill>
              </a:rPr>
              <a:t>school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hu-HU" b="1" dirty="0" err="1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use</a:t>
            </a:r>
            <a:r>
              <a:rPr lang="hu-HU" b="1" dirty="0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u-HU" b="1" dirty="0" err="1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</a:t>
            </a:r>
            <a:r>
              <a:rPr lang="hu-HU" b="1" dirty="0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u-HU" b="1" dirty="0" err="1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</a:t>
            </a:r>
            <a:r>
              <a:rPr lang="hu-HU" b="1" dirty="0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 </a:t>
            </a:r>
            <a:r>
              <a:rPr lang="hu-HU" b="1" dirty="0" err="1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tool</a:t>
            </a:r>
            <a:endParaRPr lang="hu-HU" b="1" dirty="0">
              <a:solidFill>
                <a:srgbClr val="FFFF00"/>
              </a:solidFill>
            </a:endParaRPr>
          </a:p>
          <a:p>
            <a:r>
              <a:rPr lang="hu-HU" b="1" dirty="0" err="1">
                <a:solidFill>
                  <a:schemeClr val="bg1"/>
                </a:solidFill>
              </a:rPr>
              <a:t>Kopylov</a:t>
            </a:r>
            <a:r>
              <a:rPr lang="hu-HU" b="1" dirty="0">
                <a:solidFill>
                  <a:schemeClr val="bg1"/>
                </a:solidFill>
              </a:rPr>
              <a:t>, </a:t>
            </a:r>
            <a:r>
              <a:rPr lang="hu-HU" b="1" dirty="0" err="1">
                <a:solidFill>
                  <a:schemeClr val="bg1"/>
                </a:solidFill>
              </a:rPr>
              <a:t>Podgoretskii</a:t>
            </a:r>
            <a:r>
              <a:rPr lang="hu-HU" b="1" dirty="0">
                <a:solidFill>
                  <a:schemeClr val="bg1"/>
                </a:solidFill>
              </a:rPr>
              <a:t>, </a:t>
            </a:r>
            <a:r>
              <a:rPr lang="hu-HU" b="1" dirty="0" err="1">
                <a:solidFill>
                  <a:schemeClr val="bg1"/>
                </a:solidFill>
              </a:rPr>
              <a:t>Lednicky</a:t>
            </a:r>
            <a:r>
              <a:rPr lang="hu-HU" b="1" dirty="0">
                <a:solidFill>
                  <a:schemeClr val="bg1"/>
                </a:solidFill>
              </a:rPr>
              <a:t>:  </a:t>
            </a:r>
          </a:p>
          <a:p>
            <a:r>
              <a:rPr lang="hu-HU" b="1" dirty="0">
                <a:solidFill>
                  <a:schemeClr val="bg1"/>
                </a:solidFill>
              </a:rPr>
              <a:t>			x &lt;-&gt; k</a:t>
            </a:r>
          </a:p>
          <a:p>
            <a:r>
              <a:rPr lang="hu-HU" b="1" dirty="0">
                <a:solidFill>
                  <a:schemeClr val="bg1"/>
                </a:solidFill>
              </a:rPr>
              <a:t>C</a:t>
            </a:r>
            <a:r>
              <a:rPr lang="hu-HU" b="1" baseline="-25000" dirty="0">
                <a:solidFill>
                  <a:schemeClr val="bg1"/>
                </a:solidFill>
              </a:rPr>
              <a:t>2</a:t>
            </a:r>
            <a:r>
              <a:rPr lang="hu-HU" b="1" dirty="0">
                <a:solidFill>
                  <a:schemeClr val="bg1"/>
                </a:solidFill>
              </a:rPr>
              <a:t> = 1 + </a:t>
            </a:r>
            <a:r>
              <a:rPr lang="hu-HU" b="1" dirty="0">
                <a:solidFill>
                  <a:srgbClr val="FFFF00"/>
                </a:solidFill>
              </a:rPr>
              <a:t>|Fourier–</a:t>
            </a:r>
            <a:r>
              <a:rPr lang="hu-HU" b="1" dirty="0" err="1">
                <a:solidFill>
                  <a:srgbClr val="FFFF00"/>
                </a:solidFill>
              </a:rPr>
              <a:t>transform</a:t>
            </a:r>
            <a:r>
              <a:rPr lang="hu-HU" b="1" dirty="0">
                <a:solidFill>
                  <a:srgbClr val="FFFF00"/>
                </a:solidFill>
              </a:rPr>
              <a:t> source|</a:t>
            </a:r>
            <a:r>
              <a:rPr lang="hu-HU" b="1" baseline="30000" dirty="0">
                <a:solidFill>
                  <a:srgbClr val="FFFF00"/>
                </a:solidFill>
              </a:rPr>
              <a:t>2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35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ba foglalás 8"/>
          <p:cNvGrpSpPr/>
          <p:nvPr/>
        </p:nvGrpSpPr>
        <p:grpSpPr>
          <a:xfrm>
            <a:off x="1524000" y="1"/>
            <a:ext cx="9144000" cy="685799"/>
            <a:chOff x="0" y="0"/>
            <a:chExt cx="9144000" cy="685799"/>
          </a:xfrm>
        </p:grpSpPr>
        <p:sp>
          <p:nvSpPr>
            <p:cNvPr id="10" name="Szabadkézi sokszög 9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1" name="Szabadkézi sokszög 10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Laguerre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expansion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method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6" name="Szövegdoboz 5"/>
          <p:cNvSpPr txBox="1"/>
          <p:nvPr/>
        </p:nvSpPr>
        <p:spPr>
          <a:xfrm>
            <a:off x="11750854" y="6528024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Shape 70"/>
          <p:cNvPicPr preferRelativeResize="0"/>
          <p:nvPr/>
        </p:nvPicPr>
        <p:blipFill rotWithShape="1">
          <a:blip r:embed="rId3">
            <a:alphaModFix/>
          </a:blip>
          <a:srcRect t="7692"/>
          <a:stretch/>
        </p:blipFill>
        <p:spPr>
          <a:xfrm>
            <a:off x="6019800" y="764705"/>
            <a:ext cx="4476750" cy="1828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1875" y="3618737"/>
            <a:ext cx="8858250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77276" y="2652153"/>
            <a:ext cx="1819275" cy="86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7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29267" y="5661248"/>
            <a:ext cx="6310858" cy="8821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hape 7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54001" y="4540564"/>
            <a:ext cx="3286125" cy="10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Shape 75"/>
          <p:cNvSpPr txBox="1"/>
          <p:nvPr/>
        </p:nvSpPr>
        <p:spPr>
          <a:xfrm>
            <a:off x="1631504" y="692697"/>
            <a:ext cx="4176464" cy="240150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experimentally</a:t>
            </a:r>
            <a:r>
              <a:rPr lang="hu-HU" sz="2000" b="1" dirty="0">
                <a:solidFill>
                  <a:srgbClr val="FFFF00"/>
                </a:solidFill>
              </a:rPr>
              <a:t> tested:</a:t>
            </a:r>
          </a:p>
          <a:p>
            <a:pPr marL="469900" lvl="1">
              <a:spcBef>
                <a:spcPts val="400"/>
              </a:spcBef>
              <a:buClr>
                <a:schemeClr val="lt1"/>
              </a:buClr>
              <a:buSzPct val="100000"/>
            </a:pP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w(t): </a:t>
            </a:r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Exponential</a:t>
            </a:r>
            <a:endParaRPr lang="hu-HU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69900" lvl="1">
              <a:spcBef>
                <a:spcPts val="400"/>
              </a:spcBef>
              <a:buClr>
                <a:schemeClr val="lt1"/>
              </a:buClr>
              <a:buSzPct val="100000"/>
            </a:pP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 &lt; t &lt; ∞</a:t>
            </a:r>
          </a:p>
          <a:p>
            <a:pPr marL="469900" lvl="1">
              <a:spcBef>
                <a:spcPts val="400"/>
              </a:spcBef>
              <a:buClr>
                <a:schemeClr val="lt1"/>
              </a:buClr>
              <a:buSzPct val="100000"/>
            </a:pPr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Laguerre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polynomials</a:t>
            </a:r>
            <a:endParaRPr lang="hu-HU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15000"/>
              </a:lnSpc>
              <a:spcBef>
                <a:spcPts val="400"/>
              </a:spcBef>
            </a:pPr>
            <a:endParaRPr dirty="0">
              <a:solidFill>
                <a:schemeClr val="lt1"/>
              </a:solidFill>
            </a:endParaRPr>
          </a:p>
        </p:txBody>
      </p:sp>
      <p:sp>
        <p:nvSpPr>
          <p:cNvPr id="17" name="Shape 76"/>
          <p:cNvSpPr txBox="1"/>
          <p:nvPr/>
        </p:nvSpPr>
        <p:spPr>
          <a:xfrm>
            <a:off x="1590224" y="4417700"/>
            <a:ext cx="5794473" cy="18196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hu-HU" sz="2000" b="1" dirty="0" err="1">
                <a:solidFill>
                  <a:srgbClr val="FFFF00"/>
                </a:solidFill>
              </a:rPr>
              <a:t>First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successful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tests</a:t>
            </a:r>
            <a:endParaRPr lang="hu-HU" sz="2000" b="1" dirty="0">
              <a:solidFill>
                <a:srgbClr val="FFFF00"/>
              </a:solidFill>
            </a:endParaRPr>
          </a:p>
          <a:p>
            <a:pPr marL="182563" lvl="1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</a:pPr>
            <a:r>
              <a:rPr lang="hu-HU" sz="2000" b="1" dirty="0" err="1">
                <a:solidFill>
                  <a:schemeClr val="bg1"/>
                </a:solidFill>
              </a:rPr>
              <a:t>on</a:t>
            </a:r>
            <a:r>
              <a:rPr lang="hu-HU" sz="2000" b="1" dirty="0">
                <a:solidFill>
                  <a:schemeClr val="bg1"/>
                </a:solidFill>
              </a:rPr>
              <a:t> NA22, UA1 </a:t>
            </a:r>
            <a:r>
              <a:rPr lang="hu-HU" sz="2000" b="1" dirty="0" err="1">
                <a:solidFill>
                  <a:schemeClr val="bg1"/>
                </a:solidFill>
              </a:rPr>
              <a:t>data</a:t>
            </a:r>
            <a:r>
              <a:rPr lang="hu-HU" sz="2000" b="1" dirty="0">
                <a:solidFill>
                  <a:schemeClr val="bg1"/>
                </a:solidFill>
              </a:rPr>
              <a:t> , </a:t>
            </a:r>
            <a:r>
              <a:rPr lang="hu-HU" sz="2000" b="1" dirty="0" err="1">
                <a:solidFill>
                  <a:schemeClr val="bg1"/>
                </a:solidFill>
              </a:rPr>
              <a:t>convergence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criteria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satisfied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</a:p>
          <a:p>
            <a:pPr marL="182563" lvl="1">
              <a:lnSpc>
                <a:spcPct val="115000"/>
              </a:lnSpc>
              <a:spcBef>
                <a:spcPts val="400"/>
              </a:spcBef>
              <a:buClr>
                <a:schemeClr val="lt1"/>
              </a:buClr>
              <a:buSzPct val="100000"/>
            </a:pPr>
            <a:r>
              <a:rPr lang="hu-HU" sz="2000" b="1" dirty="0" err="1">
                <a:solidFill>
                  <a:schemeClr val="bg1"/>
                </a:solidFill>
              </a:rPr>
              <a:t>Intercept</a:t>
            </a:r>
            <a:r>
              <a:rPr lang="hu-HU" sz="2000" b="1" dirty="0">
                <a:solidFill>
                  <a:schemeClr val="bg1"/>
                </a:solidFill>
              </a:rPr>
              <a:t>:</a:t>
            </a:r>
            <a:r>
              <a:rPr lang="hu-HU" sz="2000" b="1" dirty="0">
                <a:solidFill>
                  <a:schemeClr val="bg1"/>
                </a:solidFill>
                <a:latin typeface="Symbol" panose="05050102010706020507" pitchFamily="18" charset="2"/>
              </a:rPr>
              <a:t> l</a:t>
            </a:r>
            <a:r>
              <a:rPr lang="hu-HU" sz="2000" b="1" baseline="-25000" dirty="0">
                <a:solidFill>
                  <a:schemeClr val="bg1"/>
                </a:solidFill>
              </a:rPr>
              <a:t>*</a:t>
            </a:r>
            <a:r>
              <a:rPr lang="hu-HU" sz="2000" b="1" dirty="0">
                <a:solidFill>
                  <a:schemeClr val="bg1"/>
                </a:solidFill>
              </a:rPr>
              <a:t> ~ 1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959" y="2664714"/>
            <a:ext cx="4359369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8100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ba foglalás 8"/>
          <p:cNvGrpSpPr/>
          <p:nvPr/>
        </p:nvGrpSpPr>
        <p:grpSpPr>
          <a:xfrm>
            <a:off x="1524000" y="1"/>
            <a:ext cx="9144000" cy="685799"/>
            <a:chOff x="0" y="0"/>
            <a:chExt cx="9144000" cy="685799"/>
          </a:xfrm>
        </p:grpSpPr>
        <p:sp>
          <p:nvSpPr>
            <p:cNvPr id="10" name="Szabadkézi sokszög 9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1" name="Szabadkézi sokszög 10"/>
            <p:cNvSpPr/>
            <p:nvPr/>
          </p:nvSpPr>
          <p:spPr>
            <a:xfrm>
              <a:off x="0" y="94617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Gauss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expansion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method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2" name="Szövegdoboz 11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41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Shape 58"/>
          <p:cNvSpPr txBox="1"/>
          <p:nvPr/>
        </p:nvSpPr>
        <p:spPr>
          <a:xfrm>
            <a:off x="1524000" y="575162"/>
            <a:ext cx="9144000" cy="693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hu-HU" sz="24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Gaussian w(t), 0 ≤ t &lt; ∞</a:t>
            </a:r>
          </a:p>
        </p:txBody>
      </p:sp>
      <p:pic>
        <p:nvPicPr>
          <p:cNvPr id="14" name="Kép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6908" y="1412776"/>
            <a:ext cx="6338184" cy="2203576"/>
          </a:xfrm>
          <a:prstGeom prst="rect">
            <a:avLst/>
          </a:prstGeom>
        </p:spPr>
      </p:pic>
      <p:sp>
        <p:nvSpPr>
          <p:cNvPr id="15" name="Szövegdoboz 14"/>
          <p:cNvSpPr txBox="1"/>
          <p:nvPr/>
        </p:nvSpPr>
        <p:spPr>
          <a:xfrm>
            <a:off x="1617815" y="4005064"/>
            <a:ext cx="8956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Provides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new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expansion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around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Gaussian </a:t>
            </a:r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shape</a:t>
            </a:r>
            <a:endParaRPr lang="hu-HU" sz="2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that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defined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non-negative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values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2000" b="1" i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</p:txBody>
      </p:sp>
      <p:sp>
        <p:nvSpPr>
          <p:cNvPr id="16" name="Szövegdoboz 15"/>
          <p:cNvSpPr txBox="1"/>
          <p:nvPr/>
        </p:nvSpPr>
        <p:spPr>
          <a:xfrm>
            <a:off x="1631504" y="4797152"/>
            <a:ext cx="8956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b="1" dirty="0" err="1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Edgeworth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expansion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different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this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  <a:r>
              <a:rPr lang="hu-HU" sz="2000" b="1" dirty="0">
                <a:solidFill>
                  <a:srgbClr val="00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hu-HU" sz="2000" b="1" dirty="0" err="1">
                <a:solidFill>
                  <a:srgbClr val="00CC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Edgeworth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is  </a:t>
            </a:r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around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two-sided</a:t>
            </a:r>
            <a:r>
              <a:rPr lang="hu-HU" sz="2000" b="1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Gaussian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</a:p>
          <a:p>
            <a:pPr algn="ctr"/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includes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negative</a:t>
            </a:r>
            <a:r>
              <a:rPr lang="hu-HU" sz="2000" b="1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values</a:t>
            </a:r>
            <a:r>
              <a:rPr lang="hu-HU" sz="2000" b="1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2000" b="1" i="1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hu-HU" sz="2000" b="1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also</a:t>
            </a:r>
            <a:r>
              <a:rPr lang="hu-HU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</p:txBody>
      </p:sp>
      <p:sp>
        <p:nvSpPr>
          <p:cNvPr id="17" name="Shape 97"/>
          <p:cNvSpPr txBox="1"/>
          <p:nvPr/>
        </p:nvSpPr>
        <p:spPr>
          <a:xfrm>
            <a:off x="7356647" y="5949280"/>
            <a:ext cx="4716017" cy="74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ctr"/>
            <a:r>
              <a:rPr lang="hu-HU" b="1" dirty="0" err="1">
                <a:solidFill>
                  <a:schemeClr val="lt1"/>
                </a:solidFill>
              </a:rPr>
              <a:t>arXiv</a:t>
            </a:r>
            <a:r>
              <a:rPr lang="hu-HU" b="1" dirty="0">
                <a:solidFill>
                  <a:schemeClr val="lt1"/>
                </a:solidFill>
              </a:rPr>
              <a:t>:1604.05513 [</a:t>
            </a:r>
            <a:r>
              <a:rPr lang="hu-HU" b="1" dirty="0" err="1">
                <a:solidFill>
                  <a:schemeClr val="lt1"/>
                </a:solidFill>
              </a:rPr>
              <a:t>physics.data-an</a:t>
            </a:r>
            <a:r>
              <a:rPr lang="hu-HU" b="1" dirty="0">
                <a:solidFill>
                  <a:schemeClr val="lt1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7921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92"/>
          <p:cNvSpPr txBox="1"/>
          <p:nvPr/>
        </p:nvSpPr>
        <p:spPr>
          <a:xfrm>
            <a:off x="77466" y="3789040"/>
            <a:ext cx="832279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hu-HU" sz="2000" b="1" dirty="0" err="1">
                <a:solidFill>
                  <a:srgbClr val="FFFF00"/>
                </a:solidFill>
              </a:rPr>
              <a:t>Model-independent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but</a:t>
            </a:r>
            <a:r>
              <a:rPr lang="hu-HU" sz="2000" b="1" dirty="0">
                <a:solidFill>
                  <a:srgbClr val="FFFF00"/>
                </a:solidFill>
              </a:rPr>
              <a:t>: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Generalizes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exponential</a:t>
            </a:r>
            <a:r>
              <a:rPr lang="hu-HU" sz="2000" b="1" dirty="0">
                <a:solidFill>
                  <a:schemeClr val="bg1"/>
                </a:solidFill>
              </a:rPr>
              <a:t> (</a:t>
            </a:r>
            <a:r>
              <a:rPr lang="hu-HU" sz="2000" b="1" dirty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hu-HU" sz="2000" b="1" dirty="0">
                <a:solidFill>
                  <a:schemeClr val="bg1"/>
                </a:solidFill>
              </a:rPr>
              <a:t> =1) and Gaussian(</a:t>
            </a:r>
            <a:r>
              <a:rPr lang="hu-HU" sz="2000" b="1" dirty="0">
                <a:solidFill>
                  <a:schemeClr val="bg1"/>
                </a:solidFill>
                <a:latin typeface="Symbol" panose="05050102010706020507" pitchFamily="18" charset="2"/>
              </a:rPr>
              <a:t>a</a:t>
            </a:r>
            <a:r>
              <a:rPr lang="hu-HU" sz="2000" b="1" dirty="0">
                <a:solidFill>
                  <a:schemeClr val="bg1"/>
                </a:solidFill>
              </a:rPr>
              <a:t> = 2)</a:t>
            </a:r>
          </a:p>
          <a:p>
            <a:pPr marL="285750" indent="-273050">
              <a:buClr>
                <a:schemeClr val="lt1"/>
              </a:buClr>
              <a:buSzPct val="100000"/>
              <a:buFont typeface="Arial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In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this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case</a:t>
            </a:r>
            <a:r>
              <a:rPr lang="hu-HU" sz="2000" b="1" dirty="0">
                <a:solidFill>
                  <a:schemeClr val="bg1"/>
                </a:solidFill>
              </a:rPr>
              <a:t>,  </a:t>
            </a:r>
            <a:r>
              <a:rPr lang="hu-HU" sz="2000" b="1" dirty="0" err="1">
                <a:solidFill>
                  <a:schemeClr val="bg1"/>
                </a:solidFill>
              </a:rPr>
              <a:t>for</a:t>
            </a:r>
            <a:r>
              <a:rPr lang="hu-HU" sz="2000" b="1" dirty="0">
                <a:solidFill>
                  <a:schemeClr val="bg1"/>
                </a:solidFill>
              </a:rPr>
              <a:t> 1+ </a:t>
            </a:r>
            <a:r>
              <a:rPr lang="hu-HU" sz="2000" b="1" dirty="0" err="1">
                <a:solidFill>
                  <a:schemeClr val="bg1"/>
                </a:solidFill>
              </a:rPr>
              <a:t>positive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definite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forms</a:t>
            </a:r>
            <a:endParaRPr lang="hu-HU" sz="2000" b="1" dirty="0">
              <a:solidFill>
                <a:schemeClr val="bg1"/>
              </a:solidFill>
            </a:endParaRPr>
          </a:p>
          <a:p>
            <a:pPr marL="285750" indent="-273050"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ubiquoutous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in</a:t>
            </a:r>
            <a:r>
              <a:rPr lang="hu-HU" sz="2000" b="1" dirty="0">
                <a:solidFill>
                  <a:schemeClr val="bg1"/>
                </a:solidFill>
              </a:rPr>
              <a:t> </a:t>
            </a:r>
            <a:r>
              <a:rPr lang="hu-HU" sz="2000" b="1" dirty="0" err="1">
                <a:solidFill>
                  <a:schemeClr val="bg1"/>
                </a:solidFill>
              </a:rPr>
              <a:t>nature</a:t>
            </a:r>
            <a:endParaRPr lang="hu-HU" sz="2000" b="1" dirty="0">
              <a:solidFill>
                <a:schemeClr val="bg1"/>
              </a:solidFill>
            </a:endParaRPr>
          </a:p>
          <a:p>
            <a:pPr marL="285750" indent="-273050"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1" dirty="0" err="1">
                <a:solidFill>
                  <a:schemeClr val="bg1"/>
                </a:solidFill>
              </a:rPr>
              <a:t>How</a:t>
            </a:r>
            <a:r>
              <a:rPr lang="hu-HU" sz="2000" b="1" dirty="0">
                <a:solidFill>
                  <a:schemeClr val="bg1"/>
                </a:solidFill>
              </a:rPr>
              <a:t> far </a:t>
            </a:r>
            <a:r>
              <a:rPr lang="hu-HU" sz="2000" b="1" dirty="0" err="1">
                <a:solidFill>
                  <a:schemeClr val="bg1"/>
                </a:solidFill>
              </a:rPr>
              <a:t>from</a:t>
            </a:r>
            <a:r>
              <a:rPr lang="hu-HU" sz="2000" b="1" dirty="0">
                <a:solidFill>
                  <a:schemeClr val="bg1"/>
                </a:solidFill>
              </a:rPr>
              <a:t> a </a:t>
            </a:r>
            <a:r>
              <a:rPr lang="hu-HU" sz="2000" b="1" dirty="0" err="1">
                <a:solidFill>
                  <a:schemeClr val="bg1"/>
                </a:solidFill>
              </a:rPr>
              <a:t>Levy</a:t>
            </a:r>
            <a:r>
              <a:rPr lang="hu-HU" sz="2000" b="1" dirty="0">
                <a:solidFill>
                  <a:schemeClr val="bg1"/>
                </a:solidFill>
              </a:rPr>
              <a:t>?</a:t>
            </a:r>
          </a:p>
          <a:p>
            <a:pPr marL="285750" indent="-273050">
              <a:buClr>
                <a:schemeClr val="lt1"/>
              </a:buClr>
              <a:buSzPct val="100000"/>
              <a:buFont typeface="Verdana"/>
              <a:buChar char="●"/>
            </a:pPr>
            <a:r>
              <a:rPr lang="hu-HU" sz="2000" b="1" dirty="0">
                <a:solidFill>
                  <a:schemeClr val="bg1"/>
                </a:solidFill>
              </a:rPr>
              <a:t>Works </a:t>
            </a:r>
            <a:r>
              <a:rPr lang="hu-HU" sz="2000" b="1" dirty="0" err="1">
                <a:solidFill>
                  <a:srgbClr val="FFFF00"/>
                </a:solidFill>
              </a:rPr>
              <a:t>also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for</a:t>
            </a:r>
            <a:r>
              <a:rPr lang="hu-HU" sz="2000" b="1" dirty="0">
                <a:solidFill>
                  <a:srgbClr val="FFFF00"/>
                </a:solidFill>
              </a:rPr>
              <a:t> in </a:t>
            </a:r>
            <a:r>
              <a:rPr lang="hu-HU" sz="2000" b="1" dirty="0" err="1">
                <a:solidFill>
                  <a:srgbClr val="FFFF00"/>
                </a:solidFill>
              </a:rPr>
              <a:t>elastic</a:t>
            </a:r>
            <a:r>
              <a:rPr lang="hu-HU" sz="2000" b="1" dirty="0">
                <a:solidFill>
                  <a:srgbClr val="FFFF00"/>
                </a:solidFill>
              </a:rPr>
              <a:t> pp </a:t>
            </a:r>
            <a:r>
              <a:rPr lang="hu-HU" sz="2000" b="1" dirty="0" err="1">
                <a:solidFill>
                  <a:srgbClr val="FFFF00"/>
                </a:solidFill>
              </a:rPr>
              <a:t>scattering</a:t>
            </a:r>
            <a:endParaRPr lang="hu-HU" sz="2000" b="1" dirty="0">
              <a:solidFill>
                <a:srgbClr val="FFFF00"/>
              </a:solidFill>
            </a:endParaRPr>
          </a:p>
          <a:p>
            <a:pPr marL="12700">
              <a:buClr>
                <a:schemeClr val="lt1"/>
              </a:buClr>
              <a:buSzPct val="100000"/>
            </a:pPr>
            <a:endParaRPr lang="hu-HU" sz="2000" b="1" dirty="0">
              <a:solidFill>
                <a:srgbClr val="FFFF00"/>
              </a:solidFill>
            </a:endParaRPr>
          </a:p>
          <a:p>
            <a:pPr marL="12700">
              <a:buClr>
                <a:schemeClr val="lt1"/>
              </a:buClr>
              <a:buSzPct val="100000"/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200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Au+Au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1st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order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corrections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vanish</a:t>
            </a:r>
            <a:endParaRPr lang="hu-HU" sz="16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Shape 93"/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5365" y="1484784"/>
            <a:ext cx="3944483" cy="838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94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42118" y="2445306"/>
            <a:ext cx="4697730" cy="1097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95"/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33505" y="908720"/>
            <a:ext cx="5111167" cy="500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Shape 146"/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9336" y="834059"/>
            <a:ext cx="4217095" cy="671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Kép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336" y="1556791"/>
            <a:ext cx="6262112" cy="2000551"/>
          </a:xfrm>
          <a:prstGeom prst="rect">
            <a:avLst/>
          </a:prstGeom>
        </p:spPr>
      </p:pic>
      <p:pic>
        <p:nvPicPr>
          <p:cNvPr id="23" name="Kép 22"/>
          <p:cNvPicPr>
            <a:picLocks noChangeAspect="1"/>
          </p:cNvPicPr>
          <p:nvPr/>
        </p:nvPicPr>
        <p:blipFill rotWithShape="1">
          <a:blip r:embed="rId8"/>
          <a:srcRect l="8193"/>
          <a:stretch/>
        </p:blipFill>
        <p:spPr>
          <a:xfrm>
            <a:off x="130115" y="3645024"/>
            <a:ext cx="7262029" cy="328043"/>
          </a:xfrm>
          <a:prstGeom prst="rect">
            <a:avLst/>
          </a:prstGeom>
        </p:spPr>
      </p:pic>
      <p:sp>
        <p:nvSpPr>
          <p:cNvPr id="14" name="Shape 97"/>
          <p:cNvSpPr txBox="1"/>
          <p:nvPr/>
        </p:nvSpPr>
        <p:spPr>
          <a:xfrm>
            <a:off x="5663952" y="6165304"/>
            <a:ext cx="6048672" cy="4320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r>
              <a:rPr lang="hu-HU" b="1" dirty="0">
                <a:solidFill>
                  <a:schemeClr val="lt1"/>
                </a:solidFill>
              </a:rPr>
              <a:t>T. Novák, T. </a:t>
            </a:r>
            <a:r>
              <a:rPr lang="hu-HU" b="1" dirty="0" err="1">
                <a:solidFill>
                  <a:schemeClr val="lt1"/>
                </a:solidFill>
              </a:rPr>
              <a:t>Cs</a:t>
            </a:r>
            <a:r>
              <a:rPr lang="hu-HU" b="1" dirty="0">
                <a:solidFill>
                  <a:schemeClr val="lt1"/>
                </a:solidFill>
              </a:rPr>
              <a:t>., H. C. </a:t>
            </a:r>
            <a:r>
              <a:rPr lang="hu-HU" b="1" dirty="0" err="1">
                <a:solidFill>
                  <a:schemeClr val="lt1"/>
                </a:solidFill>
              </a:rPr>
              <a:t>Eggers</a:t>
            </a:r>
            <a:r>
              <a:rPr lang="hu-HU" b="1" dirty="0">
                <a:solidFill>
                  <a:schemeClr val="lt1"/>
                </a:solidFill>
              </a:rPr>
              <a:t>, M. de </a:t>
            </a:r>
            <a:r>
              <a:rPr lang="hu-HU" b="1" dirty="0" err="1">
                <a:solidFill>
                  <a:schemeClr val="lt1"/>
                </a:solidFill>
              </a:rPr>
              <a:t>Kock</a:t>
            </a:r>
            <a:r>
              <a:rPr lang="hu-HU" b="1" dirty="0">
                <a:solidFill>
                  <a:schemeClr val="lt1"/>
                </a:solidFill>
              </a:rPr>
              <a:t>:  </a:t>
            </a:r>
            <a:r>
              <a:rPr lang="hu-HU" b="1" dirty="0">
                <a:solidFill>
                  <a:srgbClr val="FFF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arXiv:1604.05513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endParaRPr lang="hu-HU" b="1" dirty="0">
              <a:solidFill>
                <a:schemeClr val="lt1"/>
              </a:solidFill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11718082" y="6525345"/>
            <a:ext cx="473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42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Szabadkézi sokszög 5">
            <a:extLst>
              <a:ext uri="{FF2B5EF4-FFF2-40B4-BE49-F238E27FC236}">
                <a16:creationId xmlns:a16="http://schemas.microsoft.com/office/drawing/2014/main" id="{EED8D96D-505F-4310-BFF2-8D7CF3EA2FF3}"/>
              </a:ext>
            </a:extLst>
          </p:cNvPr>
          <p:cNvSpPr/>
          <p:nvPr/>
        </p:nvSpPr>
        <p:spPr>
          <a:xfrm>
            <a:off x="0" y="126316"/>
            <a:ext cx="12192000" cy="498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32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Levy</a:t>
            </a: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32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expansions</a:t>
            </a: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32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</a:t>
            </a: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1+ </a:t>
            </a:r>
            <a:r>
              <a:rPr lang="hu-HU" sz="32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positive</a:t>
            </a: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32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definite</a:t>
            </a:r>
            <a:r>
              <a: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32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forms</a:t>
            </a:r>
            <a:endParaRPr lang="hu-HU" sz="32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2CD08F4E-2CF2-4A97-839A-FD3C2F8F8BD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82642" y="1849960"/>
            <a:ext cx="1283655" cy="436618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FD00D27B-B49B-41EC-B3AA-DEA9404E31B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04383" y="692696"/>
            <a:ext cx="7208333" cy="5400600"/>
          </a:xfrm>
          <a:prstGeom prst="rect">
            <a:avLst/>
          </a:prstGeom>
        </p:spPr>
      </p:pic>
      <p:sp>
        <p:nvSpPr>
          <p:cNvPr id="24" name="Shape 97">
            <a:extLst>
              <a:ext uri="{FF2B5EF4-FFF2-40B4-BE49-F238E27FC236}">
                <a16:creationId xmlns:a16="http://schemas.microsoft.com/office/drawing/2014/main" id="{9A65B961-3EF0-4C55-914A-39480A8BC4BB}"/>
              </a:ext>
            </a:extLst>
          </p:cNvPr>
          <p:cNvSpPr txBox="1"/>
          <p:nvPr/>
        </p:nvSpPr>
        <p:spPr>
          <a:xfrm>
            <a:off x="5591944" y="6453336"/>
            <a:ext cx="5760640" cy="4320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r>
              <a:rPr lang="hu-HU" b="1" dirty="0">
                <a:solidFill>
                  <a:schemeClr val="lt1"/>
                </a:solidFill>
              </a:rPr>
              <a:t> T. Cs., R. </a:t>
            </a:r>
            <a:r>
              <a:rPr lang="hu-HU" b="1" dirty="0" err="1">
                <a:solidFill>
                  <a:schemeClr val="lt1"/>
                </a:solidFill>
              </a:rPr>
              <a:t>Pasechnik</a:t>
            </a:r>
            <a:r>
              <a:rPr lang="hu-HU" b="1" dirty="0">
                <a:solidFill>
                  <a:schemeClr val="lt1"/>
                </a:solidFill>
              </a:rPr>
              <a:t>, A. </a:t>
            </a:r>
            <a:r>
              <a:rPr lang="hu-HU" b="1" dirty="0" err="1">
                <a:solidFill>
                  <a:schemeClr val="lt1"/>
                </a:solidFill>
              </a:rPr>
              <a:t>Ster</a:t>
            </a:r>
            <a:r>
              <a:rPr lang="hu-HU" b="1" dirty="0">
                <a:solidFill>
                  <a:schemeClr val="lt1"/>
                </a:solidFill>
              </a:rPr>
              <a:t>:  </a:t>
            </a:r>
            <a:r>
              <a:rPr lang="hu-HU" b="1" dirty="0">
                <a:solidFill>
                  <a:srgbClr val="FFFF00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arXiv:1807.02897 </a:t>
            </a:r>
            <a:r>
              <a:rPr lang="hu-HU" b="1" dirty="0">
                <a:solidFill>
                  <a:srgbClr val="FFFF00"/>
                </a:solidFill>
              </a:rPr>
              <a:t>[</a:t>
            </a:r>
            <a:r>
              <a:rPr lang="hu-HU" b="1" dirty="0" err="1">
                <a:solidFill>
                  <a:srgbClr val="FFFF00"/>
                </a:solidFill>
              </a:rPr>
              <a:t>hep-ph</a:t>
            </a:r>
            <a:r>
              <a:rPr lang="hu-HU" b="1" dirty="0">
                <a:solidFill>
                  <a:srgbClr val="FFFF00"/>
                </a:solidFill>
              </a:rPr>
              <a:t>]</a:t>
            </a:r>
            <a:endParaRPr lang="hu-HU" b="1" dirty="0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45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2"/>
          <a:stretch/>
        </p:blipFill>
        <p:spPr bwMode="auto">
          <a:xfrm>
            <a:off x="2848929" y="1196753"/>
            <a:ext cx="6494145" cy="4315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Csoportba foglalás 1"/>
          <p:cNvGrpSpPr/>
          <p:nvPr/>
        </p:nvGrpSpPr>
        <p:grpSpPr>
          <a:xfrm>
            <a:off x="1468349" y="105348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6615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Interpretation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l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4" name="Téglalap 13"/>
          <p:cNvSpPr/>
          <p:nvPr/>
        </p:nvSpPr>
        <p:spPr>
          <a:xfrm>
            <a:off x="1775520" y="5517233"/>
            <a:ext cx="864096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b="1" dirty="0">
                <a:solidFill>
                  <a:srgbClr val="FFFF00"/>
                </a:solidFill>
              </a:rPr>
              <a:t>PHENIX </a:t>
            </a:r>
            <a:r>
              <a:rPr lang="hu-HU" b="1" dirty="0" err="1">
                <a:solidFill>
                  <a:srgbClr val="FFFF00"/>
                </a:solidFill>
              </a:rPr>
              <a:t>preliminary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data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from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</a:t>
            </a:r>
            <a:r>
              <a:rPr lang="hu-HU" b="1" dirty="0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:1610.05025</a:t>
            </a:r>
            <a:endParaRPr lang="hu-HU" b="1" dirty="0">
              <a:solidFill>
                <a:srgbClr val="FFFF00"/>
              </a:solidFill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1775521" y="5836417"/>
            <a:ext cx="8836829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hu-HU" b="1" dirty="0" err="1">
                <a:solidFill>
                  <a:srgbClr val="FFFF00"/>
                </a:solidFill>
              </a:rPr>
              <a:t>Method</a:t>
            </a:r>
            <a:r>
              <a:rPr lang="hu-HU" b="1" dirty="0">
                <a:solidFill>
                  <a:srgbClr val="FFFF00"/>
                </a:solidFill>
              </a:rPr>
              <a:t>: S. </a:t>
            </a:r>
            <a:r>
              <a:rPr lang="hu-HU" b="1" dirty="0" err="1">
                <a:solidFill>
                  <a:srgbClr val="FFFF00"/>
                </a:solidFill>
              </a:rPr>
              <a:t>Vance</a:t>
            </a:r>
            <a:r>
              <a:rPr lang="hu-HU" b="1" dirty="0">
                <a:solidFill>
                  <a:srgbClr val="FFFF00"/>
                </a:solidFill>
              </a:rPr>
              <a:t>, T. </a:t>
            </a:r>
            <a:r>
              <a:rPr lang="hu-HU" b="1" dirty="0" err="1">
                <a:solidFill>
                  <a:srgbClr val="FFFF00"/>
                </a:solidFill>
              </a:rPr>
              <a:t>Cs</a:t>
            </a:r>
            <a:r>
              <a:rPr lang="hu-HU" b="1" dirty="0">
                <a:solidFill>
                  <a:srgbClr val="FFFF00"/>
                </a:solidFill>
              </a:rPr>
              <a:t>., D. </a:t>
            </a:r>
            <a:r>
              <a:rPr lang="hu-HU" b="1" dirty="0" err="1">
                <a:solidFill>
                  <a:srgbClr val="FFFF00"/>
                </a:solidFill>
              </a:rPr>
              <a:t>Kharzeev</a:t>
            </a:r>
            <a:r>
              <a:rPr lang="hu-HU" b="1" dirty="0">
                <a:solidFill>
                  <a:srgbClr val="FFFF00"/>
                </a:solidFill>
              </a:rPr>
              <a:t>: PRL 81 (1998) 2205-2208 ,  </a:t>
            </a:r>
            <a:r>
              <a:rPr lang="en-US" b="1" dirty="0" err="1">
                <a:solidFill>
                  <a:srgbClr val="FFF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nucl-th</a:t>
            </a:r>
            <a:r>
              <a:rPr lang="en-US" b="1" dirty="0">
                <a:solidFill>
                  <a:srgbClr val="FFF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/9802074</a:t>
            </a:r>
            <a:endParaRPr lang="hu-HU" b="1" dirty="0">
              <a:solidFill>
                <a:srgbClr val="FFFF00"/>
              </a:solidFill>
            </a:endParaRPr>
          </a:p>
          <a:p>
            <a:pPr lvl="0">
              <a:lnSpc>
                <a:spcPct val="115000"/>
              </a:lnSpc>
            </a:pPr>
            <a:r>
              <a:rPr lang="hu-HU" b="1" dirty="0" err="1">
                <a:solidFill>
                  <a:srgbClr val="FFFF00"/>
                </a:solidFill>
              </a:rPr>
              <a:t>Predictions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hu-HU" b="1" dirty="0" err="1">
                <a:solidFill>
                  <a:srgbClr val="FFFF00"/>
                </a:solidFill>
              </a:rPr>
              <a:t>Cs</a:t>
            </a:r>
            <a:r>
              <a:rPr lang="hu-HU" b="1" dirty="0">
                <a:solidFill>
                  <a:srgbClr val="FFFF00"/>
                </a:solidFill>
              </a:rPr>
              <a:t>. T., R. Vértesi, J. Sziklai,</a:t>
            </a:r>
            <a:r>
              <a:rPr lang="hu-HU" b="1" dirty="0">
                <a:solidFill>
                  <a:srgbClr val="FFFF00"/>
                </a:solidFill>
                <a:latin typeface="Symbol" panose="05050102010706020507" pitchFamily="18" charset="2"/>
              </a:rPr>
              <a:t> </a:t>
            </a:r>
            <a:r>
              <a:rPr lang="en-US" b="1" dirty="0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arXiv:0912.5526</a:t>
            </a:r>
            <a:r>
              <a:rPr lang="en-US" b="1" dirty="0">
                <a:solidFill>
                  <a:srgbClr val="FFFF00"/>
                </a:solidFill>
              </a:rPr>
              <a:t> [</a:t>
            </a:r>
            <a:r>
              <a:rPr lang="en-US" b="1" dirty="0" err="1">
                <a:solidFill>
                  <a:srgbClr val="FFFF00"/>
                </a:solidFill>
              </a:rPr>
              <a:t>nucl</a:t>
            </a:r>
            <a:r>
              <a:rPr lang="en-US" b="1" dirty="0">
                <a:solidFill>
                  <a:srgbClr val="FFFF00"/>
                </a:solidFill>
              </a:rPr>
              <a:t>-ex]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en-US" b="1" dirty="0">
                <a:solidFill>
                  <a:srgbClr val="FFFF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arXiv:0912.0258</a:t>
            </a:r>
            <a:r>
              <a:rPr lang="en-US" b="1" dirty="0">
                <a:solidFill>
                  <a:srgbClr val="FFFF00"/>
                </a:solidFill>
              </a:rPr>
              <a:t> [</a:t>
            </a:r>
            <a:r>
              <a:rPr lang="en-US" b="1" dirty="0" err="1">
                <a:solidFill>
                  <a:srgbClr val="FFFF00"/>
                </a:solidFill>
              </a:rPr>
              <a:t>nucl</a:t>
            </a:r>
            <a:r>
              <a:rPr lang="en-US" b="1" dirty="0">
                <a:solidFill>
                  <a:srgbClr val="FFFF00"/>
                </a:solidFill>
              </a:rPr>
              <a:t>-ex]</a:t>
            </a:r>
            <a:endParaRPr lang="hu-HU" b="1" dirty="0">
              <a:solidFill>
                <a:srgbClr val="FFFF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9"/>
          <a:stretch/>
        </p:blipFill>
        <p:spPr bwMode="auto">
          <a:xfrm>
            <a:off x="2854538" y="1196752"/>
            <a:ext cx="6494145" cy="4295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892" y="775590"/>
            <a:ext cx="2903394" cy="363682"/>
          </a:xfrm>
          <a:prstGeom prst="rect">
            <a:avLst/>
          </a:prstGeom>
          <a:noFill/>
          <a:ln w="1905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Szövegdoboz 12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703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468349" y="105348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6615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Interpretation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pic>
        <p:nvPicPr>
          <p:cNvPr id="2050" name="Picture 2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887" y="1196753"/>
            <a:ext cx="5776229" cy="44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églalap 10"/>
          <p:cNvSpPr/>
          <p:nvPr/>
        </p:nvSpPr>
        <p:spPr>
          <a:xfrm>
            <a:off x="1524000" y="5589241"/>
            <a:ext cx="91440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hu-HU" b="1" dirty="0" err="1">
                <a:solidFill>
                  <a:srgbClr val="FFFF00"/>
                </a:solidFill>
              </a:rPr>
              <a:t>Prediction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hu-HU" b="1" dirty="0" err="1">
                <a:solidFill>
                  <a:srgbClr val="FFFF00"/>
                </a:solidFill>
              </a:rPr>
              <a:t>at</a:t>
            </a:r>
            <a:r>
              <a:rPr lang="hu-HU" b="1" dirty="0">
                <a:solidFill>
                  <a:srgbClr val="FFFF00"/>
                </a:solidFill>
              </a:rPr>
              <a:t> QCD CEP, </a:t>
            </a:r>
            <a:r>
              <a:rPr lang="hu-HU" b="1" dirty="0">
                <a:solidFill>
                  <a:srgbClr val="FFFF00"/>
                </a:solidFill>
                <a:latin typeface="Symbol" panose="05050102010706020507" pitchFamily="18" charset="2"/>
              </a:rPr>
              <a:t>a</a:t>
            </a:r>
            <a:r>
              <a:rPr lang="hu-HU" b="1" dirty="0">
                <a:solidFill>
                  <a:srgbClr val="FFFF00"/>
                </a:solidFill>
              </a:rPr>
              <a:t> = </a:t>
            </a:r>
            <a:r>
              <a:rPr lang="hu-HU" b="1" dirty="0" err="1">
                <a:solidFill>
                  <a:srgbClr val="FFFF00"/>
                </a:solidFill>
                <a:latin typeface="Symbol" panose="05050102010706020507" pitchFamily="18" charset="2"/>
              </a:rPr>
              <a:t>h</a:t>
            </a:r>
            <a:r>
              <a:rPr lang="hu-HU" b="1" baseline="-25000" dirty="0" err="1">
                <a:solidFill>
                  <a:srgbClr val="FFFF00"/>
                </a:solidFill>
              </a:rPr>
              <a:t>c</a:t>
            </a:r>
            <a:r>
              <a:rPr lang="hu-HU" b="1" baseline="-25000" dirty="0">
                <a:solidFill>
                  <a:srgbClr val="FFFF00"/>
                </a:solidFill>
              </a:rPr>
              <a:t> </a:t>
            </a:r>
            <a:r>
              <a:rPr lang="hu-HU" b="1" dirty="0">
                <a:solidFill>
                  <a:srgbClr val="FFFF00"/>
                </a:solidFill>
              </a:rPr>
              <a:t>≤ 0.5 (</a:t>
            </a:r>
            <a:r>
              <a:rPr lang="hu-HU" b="1" dirty="0" err="1">
                <a:solidFill>
                  <a:srgbClr val="FFFF00"/>
                </a:solidFill>
              </a:rPr>
              <a:t>critical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exponent</a:t>
            </a:r>
            <a:r>
              <a:rPr lang="hu-HU" b="1" dirty="0">
                <a:solidFill>
                  <a:srgbClr val="FFFF00"/>
                </a:solidFill>
              </a:rPr>
              <a:t> of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correlation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function</a:t>
            </a:r>
            <a:r>
              <a:rPr lang="hu-HU" b="1" dirty="0">
                <a:solidFill>
                  <a:srgbClr val="FFFF00"/>
                </a:solidFill>
              </a:rPr>
              <a:t>)</a:t>
            </a:r>
          </a:p>
          <a:p>
            <a:pPr lvl="0" algn="ctr">
              <a:lnSpc>
                <a:spcPct val="115000"/>
              </a:lnSpc>
            </a:pPr>
            <a:r>
              <a:rPr lang="hu-HU" b="1" dirty="0">
                <a:solidFill>
                  <a:srgbClr val="FFFF00"/>
                </a:solidFill>
              </a:rPr>
              <a:t>T. </a:t>
            </a:r>
            <a:r>
              <a:rPr lang="hu-HU" b="1" dirty="0" err="1">
                <a:solidFill>
                  <a:srgbClr val="FFFF00"/>
                </a:solidFill>
              </a:rPr>
              <a:t>Cs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b="1" dirty="0" err="1">
                <a:solidFill>
                  <a:srgbClr val="FFFF00"/>
                </a:solidFill>
              </a:rPr>
              <a:t>S.Hegyi</a:t>
            </a:r>
            <a:r>
              <a:rPr lang="hu-HU" b="1" dirty="0">
                <a:solidFill>
                  <a:srgbClr val="FFFF00"/>
                </a:solidFill>
              </a:rPr>
              <a:t>, T. Novák, W.A. </a:t>
            </a:r>
            <a:r>
              <a:rPr lang="hu-HU" b="1" dirty="0" err="1">
                <a:solidFill>
                  <a:srgbClr val="FFFF00"/>
                </a:solidFill>
              </a:rPr>
              <a:t>Zajc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b="1" dirty="0" err="1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nucl-th</a:t>
            </a:r>
            <a:r>
              <a:rPr lang="hu-HU" b="1" dirty="0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/0512060</a:t>
            </a:r>
            <a:r>
              <a:rPr lang="hu-HU" b="1" dirty="0">
                <a:solidFill>
                  <a:srgbClr val="FFFF00"/>
                </a:solidFill>
              </a:rPr>
              <a:t>   T. </a:t>
            </a:r>
            <a:r>
              <a:rPr lang="hu-HU" b="1" dirty="0" err="1">
                <a:solidFill>
                  <a:srgbClr val="FFFF00"/>
                </a:solidFill>
              </a:rPr>
              <a:t>Cs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b="1" dirty="0" err="1">
                <a:solidFill>
                  <a:srgbClr val="FFF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arXiv.org</a:t>
            </a:r>
            <a:r>
              <a:rPr lang="hu-HU" b="1" dirty="0">
                <a:solidFill>
                  <a:srgbClr val="FFF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:0903.0669</a:t>
            </a:r>
            <a:r>
              <a:rPr lang="hu-HU" b="1" dirty="0">
                <a:solidFill>
                  <a:srgbClr val="FFFF00"/>
                </a:solidFill>
              </a:rPr>
              <a:t> </a:t>
            </a:r>
          </a:p>
          <a:p>
            <a:pPr lvl="0" algn="ctr">
              <a:lnSpc>
                <a:spcPct val="115000"/>
              </a:lnSpc>
            </a:pPr>
            <a:r>
              <a:rPr lang="hu-HU" b="1" dirty="0" err="1">
                <a:solidFill>
                  <a:srgbClr val="FFFF00"/>
                </a:solidFill>
              </a:rPr>
              <a:t>Search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for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QCD </a:t>
            </a:r>
            <a:r>
              <a:rPr lang="hu-HU" b="1" dirty="0" err="1">
                <a:solidFill>
                  <a:srgbClr val="FFFF00"/>
                </a:solidFill>
              </a:rPr>
              <a:t>critical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point</a:t>
            </a:r>
            <a:r>
              <a:rPr lang="hu-HU" b="1" dirty="0">
                <a:solidFill>
                  <a:srgbClr val="FFFF00"/>
                </a:solidFill>
              </a:rPr>
              <a:t>  </a:t>
            </a:r>
            <a:r>
              <a:rPr lang="hu-HU" b="1" dirty="0" err="1">
                <a:solidFill>
                  <a:srgbClr val="FFFF00"/>
                </a:solidFill>
              </a:rPr>
              <a:t>with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>
                <a:solidFill>
                  <a:srgbClr val="FFFF00"/>
                </a:solidFill>
                <a:latin typeface="Symbol" panose="05050102010706020507" pitchFamily="18" charset="2"/>
              </a:rPr>
              <a:t>a</a:t>
            </a:r>
            <a:r>
              <a:rPr lang="hu-HU" b="1" dirty="0">
                <a:solidFill>
                  <a:srgbClr val="FFFF00"/>
                </a:solidFill>
              </a:rPr>
              <a:t> (</a:t>
            </a:r>
            <a:r>
              <a:rPr lang="hu-HU" b="1" dirty="0" err="1">
                <a:solidFill>
                  <a:srgbClr val="FFFF00"/>
                </a:solidFill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</a:rPr>
              <a:t>T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b="1" dirty="0">
                <a:solidFill>
                  <a:srgbClr val="FFFF00"/>
                </a:solidFill>
                <a:latin typeface="Verdana"/>
                <a:ea typeface="Verdana"/>
                <a:cs typeface="Verdana"/>
              </a:rPr>
              <a:t>√</a:t>
            </a:r>
            <a:r>
              <a:rPr lang="hu-HU" b="1" dirty="0">
                <a:solidFill>
                  <a:srgbClr val="FFFF00"/>
                </a:solidFill>
              </a:rPr>
              <a:t>s, %, …)</a:t>
            </a:r>
            <a:endParaRPr lang="hu-HU" b="1" baseline="-25000" dirty="0">
              <a:solidFill>
                <a:srgbClr val="FFFF00"/>
              </a:solidFill>
            </a:endParaRPr>
          </a:p>
        </p:txBody>
      </p:sp>
      <p:pic>
        <p:nvPicPr>
          <p:cNvPr id="13" name="Picture 2" descr="https://www.phenix.bnl.gov/phenix/WWW/p/plots/archive/p1349/02/alpha_context_preliminary_stamp.jpg"/>
          <p:cNvPicPr preferRelativeResize="0"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7" t="8822" r="6374" b="28258"/>
          <a:stretch/>
        </p:blipFill>
        <p:spPr bwMode="auto">
          <a:xfrm>
            <a:off x="3215692" y="1196752"/>
            <a:ext cx="5760619" cy="4461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135" y="764704"/>
            <a:ext cx="3193733" cy="400050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Szövegdoboz 13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13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995" y="764705"/>
            <a:ext cx="6958013" cy="499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Csoportba foglalás 1"/>
          <p:cNvGrpSpPr/>
          <p:nvPr/>
        </p:nvGrpSpPr>
        <p:grpSpPr>
          <a:xfrm>
            <a:off x="1468349" y="105348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6615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HBT: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Interpretation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R </a:t>
              </a:r>
            </a:p>
          </p:txBody>
        </p:sp>
      </p:grpSp>
      <p:sp>
        <p:nvSpPr>
          <p:cNvPr id="9" name="Téglalap 8"/>
          <p:cNvSpPr/>
          <p:nvPr/>
        </p:nvSpPr>
        <p:spPr>
          <a:xfrm>
            <a:off x="1524001" y="5704800"/>
            <a:ext cx="90883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b="1" dirty="0" err="1">
                <a:solidFill>
                  <a:srgbClr val="FFFF00"/>
                </a:solidFill>
              </a:rPr>
              <a:t>Possibility</a:t>
            </a:r>
            <a:r>
              <a:rPr lang="hu-HU" b="1" dirty="0">
                <a:solidFill>
                  <a:srgbClr val="FFFF00"/>
                </a:solidFill>
              </a:rPr>
              <a:t>:  </a:t>
            </a:r>
            <a:r>
              <a:rPr lang="hu-HU" b="1" dirty="0" err="1">
                <a:solidFill>
                  <a:srgbClr val="FFFF00"/>
                </a:solidFill>
              </a:rPr>
              <a:t>hydro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scaling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behaviour</a:t>
            </a:r>
            <a:r>
              <a:rPr lang="hu-HU" b="1" dirty="0">
                <a:solidFill>
                  <a:srgbClr val="FFFF00"/>
                </a:solidFill>
              </a:rPr>
              <a:t>  of R </a:t>
            </a:r>
            <a:r>
              <a:rPr lang="hu-HU" b="1" dirty="0" err="1">
                <a:solidFill>
                  <a:srgbClr val="FFFF00"/>
                </a:solidFill>
              </a:rPr>
              <a:t>at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low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</a:rPr>
              <a:t>T</a:t>
            </a:r>
            <a:r>
              <a:rPr lang="hu-HU" b="1" dirty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</a:rPr>
              <a:t>Hubble ratio of Big Bang and Little </a:t>
            </a:r>
            <a:r>
              <a:rPr lang="hu-HU" b="1" dirty="0" err="1">
                <a:solidFill>
                  <a:srgbClr val="FFFF00"/>
                </a:solidFill>
              </a:rPr>
              <a:t>Bangs</a:t>
            </a:r>
            <a:r>
              <a:rPr lang="hu-HU" b="1" dirty="0">
                <a:solidFill>
                  <a:srgbClr val="FFFF00"/>
                </a:solidFill>
              </a:rPr>
              <a:t> ~ 10</a:t>
            </a:r>
            <a:r>
              <a:rPr lang="hu-HU" b="1" baseline="30000" dirty="0">
                <a:solidFill>
                  <a:srgbClr val="FFFF00"/>
                </a:solidFill>
              </a:rPr>
              <a:t>40  </a:t>
            </a:r>
            <a:r>
              <a:rPr lang="hu-HU" b="1" dirty="0">
                <a:solidFill>
                  <a:srgbClr val="FFFF00"/>
                </a:solidFill>
              </a:rPr>
              <a:t>(</a:t>
            </a:r>
            <a:r>
              <a:rPr lang="hu-HU" b="1" dirty="0">
                <a:solidFill>
                  <a:srgbClr val="FFFF00"/>
                </a:solidFill>
                <a:latin typeface="Symbol" panose="05050102010706020507" pitchFamily="18" charset="2"/>
              </a:rPr>
              <a:t>a</a:t>
            </a:r>
            <a:r>
              <a:rPr lang="hu-HU" b="1" dirty="0">
                <a:solidFill>
                  <a:srgbClr val="FFFF00"/>
                </a:solidFill>
              </a:rPr>
              <a:t> = 2, </a:t>
            </a:r>
            <a:r>
              <a:rPr lang="hu-HU" b="1" dirty="0" err="1">
                <a:solidFill>
                  <a:srgbClr val="FFFF00"/>
                </a:solidFill>
              </a:rPr>
              <a:t>centrality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dependence</a:t>
            </a:r>
            <a:r>
              <a:rPr lang="hu-HU" b="1" dirty="0">
                <a:solidFill>
                  <a:srgbClr val="FFFF00"/>
                </a:solidFill>
              </a:rPr>
              <a:t>, …)</a:t>
            </a:r>
            <a:endParaRPr lang="hu-HU" b="1" baseline="30000" dirty="0">
              <a:solidFill>
                <a:srgbClr val="FFFF00"/>
              </a:solidFill>
            </a:endParaRPr>
          </a:p>
          <a:p>
            <a:pPr lvl="0" algn="ctr"/>
            <a:r>
              <a:rPr lang="hu-HU" b="1" dirty="0">
                <a:solidFill>
                  <a:srgbClr val="FFFF00"/>
                </a:solidFill>
              </a:rPr>
              <a:t>M. Csanád, T. </a:t>
            </a:r>
            <a:r>
              <a:rPr lang="hu-HU" b="1" dirty="0" err="1">
                <a:solidFill>
                  <a:srgbClr val="FFFF00"/>
                </a:solidFill>
              </a:rPr>
              <a:t>Cs</a:t>
            </a:r>
            <a:r>
              <a:rPr lang="hu-HU" b="1" dirty="0">
                <a:solidFill>
                  <a:srgbClr val="FFFF00"/>
                </a:solidFill>
              </a:rPr>
              <a:t>, B. </a:t>
            </a:r>
            <a:r>
              <a:rPr lang="hu-HU" b="1" dirty="0" err="1">
                <a:solidFill>
                  <a:srgbClr val="FFFF00"/>
                </a:solidFill>
              </a:rPr>
              <a:t>Lörstad</a:t>
            </a:r>
            <a:r>
              <a:rPr lang="hu-HU" b="1" dirty="0">
                <a:solidFill>
                  <a:srgbClr val="FFFF00"/>
                </a:solidFill>
              </a:rPr>
              <a:t>, A. </a:t>
            </a:r>
            <a:r>
              <a:rPr lang="hu-HU" b="1" dirty="0" err="1">
                <a:solidFill>
                  <a:srgbClr val="FFFF00"/>
                </a:solidFill>
              </a:rPr>
              <a:t>Ster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sz="1600" b="1" dirty="0" err="1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nucl-th</a:t>
            </a:r>
            <a:r>
              <a:rPr lang="hu-HU" sz="1600" b="1" dirty="0">
                <a:solidFill>
                  <a:srgbClr val="FFFF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/0403074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</a:p>
          <a:p>
            <a:pPr lvl="0" algn="ctr"/>
            <a:r>
              <a:rPr lang="hu-HU" sz="1600" b="1" dirty="0">
                <a:solidFill>
                  <a:srgbClr val="FFFF00"/>
                </a:solidFill>
              </a:rPr>
              <a:t>NEEDS </a:t>
            </a:r>
            <a:r>
              <a:rPr lang="hu-HU" sz="1600" b="1" dirty="0" err="1">
                <a:solidFill>
                  <a:srgbClr val="FFFF00"/>
                </a:solidFill>
              </a:rPr>
              <a:t>generalization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 err="1">
                <a:solidFill>
                  <a:srgbClr val="FFFF00"/>
                </a:solidFill>
              </a:rPr>
              <a:t>for</a:t>
            </a:r>
            <a:r>
              <a:rPr lang="hu-HU" sz="1600" b="1" dirty="0">
                <a:solidFill>
                  <a:srgbClr val="FFFF00"/>
                </a:solidFill>
              </a:rPr>
              <a:t>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</a:rPr>
              <a:t>a</a:t>
            </a:r>
            <a:r>
              <a:rPr lang="hu-HU" sz="1600" b="1" dirty="0">
                <a:solidFill>
                  <a:srgbClr val="FFFF00"/>
                </a:solidFill>
              </a:rPr>
              <a:t> &lt; 2 !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995" y="764704"/>
            <a:ext cx="6958013" cy="4996516"/>
          </a:xfrm>
          <a:prstGeom prst="rect">
            <a:avLst/>
          </a:prstGeom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135" y="803394"/>
            <a:ext cx="3193733" cy="4000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Szövegdoboz 11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36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05348"/>
            <a:ext cx="12216679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6615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Variables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and Coulomb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corrections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Levy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C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2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(Q)</a:t>
              </a:r>
            </a:p>
          </p:txBody>
        </p:sp>
      </p:grpSp>
      <p:sp>
        <p:nvSpPr>
          <p:cNvPr id="9" name="Téglalap 8"/>
          <p:cNvSpPr/>
          <p:nvPr/>
        </p:nvSpPr>
        <p:spPr>
          <a:xfrm>
            <a:off x="24681" y="5085184"/>
            <a:ext cx="12191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PHENIX,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Phys.Rev.C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97 (2018) 6, 064911 and 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2407.08586 [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-ex]</a:t>
            </a:r>
            <a:endParaRPr lang="hu-HU" sz="2000" b="1" dirty="0">
              <a:solidFill>
                <a:srgbClr val="FFFF00"/>
              </a:solidFill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églalap 15">
            <a:extLst>
              <a:ext uri="{FF2B5EF4-FFF2-40B4-BE49-F238E27FC236}">
                <a16:creationId xmlns:a16="http://schemas.microsoft.com/office/drawing/2014/main" id="{D3C6A256-B40F-496E-AA28-B5250C43349C}"/>
              </a:ext>
            </a:extLst>
          </p:cNvPr>
          <p:cNvSpPr/>
          <p:nvPr/>
        </p:nvSpPr>
        <p:spPr>
          <a:xfrm>
            <a:off x="24681" y="6165304"/>
            <a:ext cx="1219199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recent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review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Bose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-Einstein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correlations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heavy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ions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lvl="0" algn="ctr"/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M. Csanád and D. Kincses, </a:t>
            </a:r>
            <a:r>
              <a:rPr lang="nl-NL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Universe 10 (2024) 2, 54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arXiv: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2401.01249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hep-ph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D1927543-9D11-42FE-AD1F-C68E176749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1704" y="855983"/>
            <a:ext cx="5677392" cy="480102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6F2CDF48-BE41-4373-85A4-D7E6817528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8410" y="1436481"/>
            <a:ext cx="5303980" cy="998307"/>
          </a:xfrm>
          <a:prstGeom prst="rect">
            <a:avLst/>
          </a:prstGeom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id="{B58D1D35-1F85-41B9-904E-8ED59C9136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35119" y="2532304"/>
            <a:ext cx="8321761" cy="876376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410E83F8-A053-4882-93C3-2C23AE75526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5238" y="3523725"/>
            <a:ext cx="7201524" cy="1417443"/>
          </a:xfrm>
          <a:prstGeom prst="rect">
            <a:avLst/>
          </a:prstGeom>
        </p:spPr>
      </p:pic>
      <p:sp>
        <p:nvSpPr>
          <p:cNvPr id="17" name="Téglalap 16">
            <a:extLst>
              <a:ext uri="{FF2B5EF4-FFF2-40B4-BE49-F238E27FC236}">
                <a16:creationId xmlns:a16="http://schemas.microsoft.com/office/drawing/2014/main" id="{E13B397D-D6E5-44A9-9DAE-0787209C6A7D}"/>
              </a:ext>
            </a:extLst>
          </p:cNvPr>
          <p:cNvSpPr/>
          <p:nvPr/>
        </p:nvSpPr>
        <p:spPr>
          <a:xfrm>
            <a:off x="24681" y="5517232"/>
            <a:ext cx="1219199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recent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results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Coulomb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corrections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Levy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source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see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lvl="0" algn="ctr"/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M. Nagy, A.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Purzsa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Eur.Phys.J.C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83 (2023) 11, 1015, arXiv: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2308.10745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nucl-th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02423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468349" y="105348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6615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Quality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plot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Levy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fits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C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2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(Q)</a:t>
              </a:r>
            </a:p>
          </p:txBody>
        </p:sp>
      </p:grpSp>
      <p:sp>
        <p:nvSpPr>
          <p:cNvPr id="9" name="Téglalap 8"/>
          <p:cNvSpPr/>
          <p:nvPr/>
        </p:nvSpPr>
        <p:spPr>
          <a:xfrm>
            <a:off x="24681" y="6093296"/>
            <a:ext cx="12191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√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hu-HU" sz="20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NN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200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0-30 % 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Au+Au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collisions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Phys.Rev.C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97 (2018) 6, 064911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2" name="Szövegdoboz 11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1C1F7719-C691-4059-A877-2F41A0A16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5620" y="725491"/>
            <a:ext cx="6840761" cy="5350695"/>
          </a:xfrm>
          <a:prstGeom prst="rect">
            <a:avLst/>
          </a:prstGeom>
        </p:spPr>
      </p:pic>
      <p:grpSp>
        <p:nvGrpSpPr>
          <p:cNvPr id="10" name="Csoportba foglalás 9">
            <a:extLst>
              <a:ext uri="{FF2B5EF4-FFF2-40B4-BE49-F238E27FC236}">
                <a16:creationId xmlns:a16="http://schemas.microsoft.com/office/drawing/2014/main" id="{F8209DBE-8DBC-456B-BC17-4DBEA3C6E63E}"/>
              </a:ext>
            </a:extLst>
          </p:cNvPr>
          <p:cNvGrpSpPr/>
          <p:nvPr/>
        </p:nvGrpSpPr>
        <p:grpSpPr>
          <a:xfrm>
            <a:off x="3276371" y="1370261"/>
            <a:ext cx="2678710" cy="2983955"/>
            <a:chOff x="3864636" y="1676302"/>
            <a:chExt cx="2282758" cy="2722466"/>
          </a:xfrm>
        </p:grpSpPr>
        <p:sp>
          <p:nvSpPr>
            <p:cNvPr id="11" name="Téglalap 10">
              <a:extLst>
                <a:ext uri="{FF2B5EF4-FFF2-40B4-BE49-F238E27FC236}">
                  <a16:creationId xmlns:a16="http://schemas.microsoft.com/office/drawing/2014/main" id="{4B654311-527D-4BCF-9D63-D53C255357B3}"/>
                </a:ext>
              </a:extLst>
            </p:cNvPr>
            <p:cNvSpPr/>
            <p:nvPr/>
          </p:nvSpPr>
          <p:spPr>
            <a:xfrm>
              <a:off x="4568760" y="1676302"/>
              <a:ext cx="1578634" cy="638354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Nyíl: felfelé-lefelé mutató 12">
                  <a:extLst>
                    <a:ext uri="{FF2B5EF4-FFF2-40B4-BE49-F238E27FC236}">
                      <a16:creationId xmlns:a16="http://schemas.microsoft.com/office/drawing/2014/main" id="{57BCFE67-E582-4B18-B19D-C83072A23772}"/>
                    </a:ext>
                  </a:extLst>
                </p:cNvPr>
                <p:cNvSpPr/>
                <p:nvPr/>
              </p:nvSpPr>
              <p:spPr>
                <a:xfrm>
                  <a:off x="3864636" y="2344815"/>
                  <a:ext cx="491705" cy="1811547"/>
                </a:xfrm>
                <a:prstGeom prst="upDownArrow">
                  <a:avLst/>
                </a:prstGeom>
                <a:solidFill>
                  <a:srgbClr val="B71E42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Nyíl: felfelé-lefelé mutató 13">
                  <a:extLst>
                    <a:ext uri="{FF2B5EF4-FFF2-40B4-BE49-F238E27FC236}">
                      <a16:creationId xmlns:a16="http://schemas.microsoft.com/office/drawing/2014/main" id="{68394930-D7A8-E656-CDDF-B2A6D4A9F59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64636" y="2344815"/>
                  <a:ext cx="491705" cy="1811547"/>
                </a:xfrm>
                <a:prstGeom prst="upDownArrow">
                  <a:avLst/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Nyíl: felfelé-lefelé mutató 13">
                  <a:extLst>
                    <a:ext uri="{FF2B5EF4-FFF2-40B4-BE49-F238E27FC236}">
                      <a16:creationId xmlns:a16="http://schemas.microsoft.com/office/drawing/2014/main" id="{9C332582-270F-4752-B6D2-345E9D39CD80}"/>
                    </a:ext>
                  </a:extLst>
                </p:cNvPr>
                <p:cNvSpPr/>
                <p:nvPr/>
              </p:nvSpPr>
              <p:spPr>
                <a:xfrm rot="2732165">
                  <a:off x="4464068" y="2885383"/>
                  <a:ext cx="524849" cy="1166876"/>
                </a:xfrm>
                <a:prstGeom prst="upDownArrow">
                  <a:avLst/>
                </a:prstGeom>
                <a:solidFill>
                  <a:srgbClr val="B71E42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en-US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Nyíl: felfelé-lefelé mutató 14">
                  <a:extLst>
                    <a:ext uri="{FF2B5EF4-FFF2-40B4-BE49-F238E27FC236}">
                      <a16:creationId xmlns:a16="http://schemas.microsoft.com/office/drawing/2014/main" id="{80DF9BBD-E844-80C0-9959-2CA042D6D9E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732165">
                  <a:off x="4464068" y="2885383"/>
                  <a:ext cx="524849" cy="1166876"/>
                </a:xfrm>
                <a:prstGeom prst="upDownArrow">
                  <a:avLst/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Nyíl: felfelé-lefelé mutató 14">
                  <a:extLst>
                    <a:ext uri="{FF2B5EF4-FFF2-40B4-BE49-F238E27FC236}">
                      <a16:creationId xmlns:a16="http://schemas.microsoft.com/office/drawing/2014/main" id="{A8547735-0F94-4CC6-9B15-5540255BE961}"/>
                    </a:ext>
                  </a:extLst>
                </p:cNvPr>
                <p:cNvSpPr/>
                <p:nvPr/>
              </p:nvSpPr>
              <p:spPr>
                <a:xfrm rot="5400000">
                  <a:off x="4692335" y="3370856"/>
                  <a:ext cx="466696" cy="1589128"/>
                </a:xfrm>
                <a:prstGeom prst="upDownArrow">
                  <a:avLst/>
                </a:prstGeom>
                <a:solidFill>
                  <a:srgbClr val="B71E42">
                    <a:alpha val="5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oMath>
                    </m:oMathPara>
                  </a14:m>
                  <a:endParaRPr lang="en-US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Nyíl: felfelé-lefelé mutató 15">
                  <a:extLst>
                    <a:ext uri="{FF2B5EF4-FFF2-40B4-BE49-F238E27FC236}">
                      <a16:creationId xmlns:a16="http://schemas.microsoft.com/office/drawing/2014/main" id="{8CB8AC0A-6959-5527-2349-C74A711BBD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5400000">
                  <a:off x="4692335" y="3370856"/>
                  <a:ext cx="466696" cy="1589128"/>
                </a:xfrm>
                <a:prstGeom prst="upDownArrow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hu-H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Téglalap 15">
            <a:extLst>
              <a:ext uri="{FF2B5EF4-FFF2-40B4-BE49-F238E27FC236}">
                <a16:creationId xmlns:a16="http://schemas.microsoft.com/office/drawing/2014/main" id="{D3C6A256-B40F-496E-AA28-B5250C43349C}"/>
              </a:ext>
            </a:extLst>
          </p:cNvPr>
          <p:cNvSpPr/>
          <p:nvPr/>
        </p:nvSpPr>
        <p:spPr>
          <a:xfrm>
            <a:off x="24681" y="6413266"/>
            <a:ext cx="121919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Note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good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fit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quality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p-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value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20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</a:t>
            </a:r>
            <a:r>
              <a:rPr lang="hu-HU" sz="20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CL &gt; 0.1 %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5" name="Téglalap 4">
            <a:extLst>
              <a:ext uri="{FF2B5EF4-FFF2-40B4-BE49-F238E27FC236}">
                <a16:creationId xmlns:a16="http://schemas.microsoft.com/office/drawing/2014/main" id="{DF4FC03E-1485-4ADF-B7C6-DF4F0CE37CF0}"/>
              </a:ext>
            </a:extLst>
          </p:cNvPr>
          <p:cNvSpPr/>
          <p:nvPr/>
        </p:nvSpPr>
        <p:spPr>
          <a:xfrm>
            <a:off x="2675620" y="4509120"/>
            <a:ext cx="600751" cy="12642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Téglalap 16">
            <a:extLst>
              <a:ext uri="{FF2B5EF4-FFF2-40B4-BE49-F238E27FC236}">
                <a16:creationId xmlns:a16="http://schemas.microsoft.com/office/drawing/2014/main" id="{6CDC5C4D-FD01-4218-BA7E-AA64A600CA84}"/>
              </a:ext>
            </a:extLst>
          </p:cNvPr>
          <p:cNvSpPr/>
          <p:nvPr/>
        </p:nvSpPr>
        <p:spPr>
          <a:xfrm>
            <a:off x="3624880" y="4670435"/>
            <a:ext cx="5688632" cy="8557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Téglalap 17">
            <a:extLst>
              <a:ext uri="{FF2B5EF4-FFF2-40B4-BE49-F238E27FC236}">
                <a16:creationId xmlns:a16="http://schemas.microsoft.com/office/drawing/2014/main" id="{0746241E-5F44-4C90-934F-BFE0AECB41F7}"/>
              </a:ext>
            </a:extLst>
          </p:cNvPr>
          <p:cNvSpPr/>
          <p:nvPr/>
        </p:nvSpPr>
        <p:spPr>
          <a:xfrm>
            <a:off x="4102628" y="2617053"/>
            <a:ext cx="1852453" cy="5115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943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 animBg="1"/>
      <p:bldP spid="18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1468349" y="105348"/>
            <a:ext cx="9144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6615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CENTRALITY DEPENDENCE OF B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h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’</a:t>
              </a:r>
              <a:r>
                <a:rPr lang="hu-HU" sz="3200" b="1" baseline="30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-1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sp>
        <p:nvSpPr>
          <p:cNvPr id="9" name="Téglalap 8"/>
          <p:cNvSpPr/>
          <p:nvPr/>
        </p:nvSpPr>
        <p:spPr>
          <a:xfrm>
            <a:off x="0" y="6165304"/>
            <a:ext cx="12191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hu-HU" sz="2000" b="1" dirty="0" err="1">
                <a:solidFill>
                  <a:srgbClr val="FFFF00"/>
                </a:solidFill>
              </a:rPr>
              <a:t>Cold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source</a:t>
            </a:r>
            <a:r>
              <a:rPr lang="hu-HU" sz="2000" b="1" dirty="0">
                <a:solidFill>
                  <a:srgbClr val="FFFF00"/>
                </a:solidFill>
              </a:rPr>
              <a:t> in 10-60 % </a:t>
            </a:r>
            <a:r>
              <a:rPr lang="hu-HU" sz="2000" b="1" dirty="0" err="1">
                <a:solidFill>
                  <a:srgbClr val="FFFF00"/>
                </a:solidFill>
              </a:rPr>
              <a:t>centrality</a:t>
            </a:r>
            <a:r>
              <a:rPr lang="hu-HU" sz="2000" b="1" dirty="0">
                <a:solidFill>
                  <a:srgbClr val="FFFF00"/>
                </a:solidFill>
              </a:rPr>
              <a:t>: </a:t>
            </a:r>
            <a:r>
              <a:rPr lang="hu-HU" sz="2000" b="1" dirty="0" err="1">
                <a:solidFill>
                  <a:srgbClr val="FFFF00"/>
                </a:solidFill>
              </a:rPr>
              <a:t>very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low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B</a:t>
            </a:r>
            <a:r>
              <a:rPr lang="hu-HU" sz="2000" b="1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h</a:t>
            </a:r>
            <a:r>
              <a:rPr lang="hu-HU" sz="2000" b="1" baseline="-25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’</a:t>
            </a:r>
            <a:r>
              <a:rPr lang="hu-HU" sz="2000" b="1" baseline="30000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-1</a:t>
            </a:r>
            <a:r>
              <a:rPr lang="hu-HU" sz="2000" b="1" dirty="0">
                <a:solidFill>
                  <a:srgbClr val="FFFF00"/>
                </a:solidFill>
              </a:rPr>
              <a:t>  </a:t>
            </a:r>
            <a:r>
              <a:rPr lang="hu-HU" sz="2000" b="1" dirty="0" err="1">
                <a:solidFill>
                  <a:srgbClr val="FFFF00"/>
                </a:solidFill>
              </a:rPr>
              <a:t>or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effective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temperature</a:t>
            </a:r>
            <a:r>
              <a:rPr lang="hu-HU" sz="2000" b="1" dirty="0">
                <a:solidFill>
                  <a:srgbClr val="FFFF00"/>
                </a:solidFill>
              </a:rPr>
              <a:t> of in-</a:t>
            </a:r>
            <a:r>
              <a:rPr lang="hu-HU" sz="2000" b="1" dirty="0" err="1">
                <a:solidFill>
                  <a:srgbClr val="FFFF00"/>
                </a:solidFill>
              </a:rPr>
              <a:t>medium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modified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>
                <a:solidFill>
                  <a:srgbClr val="FFFF00"/>
                </a:solidFill>
                <a:latin typeface="Symbol" panose="05050102010706020507" pitchFamily="18" charset="2"/>
              </a:rPr>
              <a:t>h</a:t>
            </a:r>
            <a:r>
              <a:rPr lang="hu-HU" sz="2000" b="1" dirty="0">
                <a:solidFill>
                  <a:srgbClr val="FFFF00"/>
                </a:solidFill>
              </a:rPr>
              <a:t>’ </a:t>
            </a:r>
            <a:r>
              <a:rPr lang="hu-HU" sz="2000" b="1" dirty="0" err="1">
                <a:solidFill>
                  <a:srgbClr val="FFFF00"/>
                </a:solidFill>
              </a:rPr>
              <a:t>mesons</a:t>
            </a:r>
            <a:r>
              <a:rPr lang="hu-HU" sz="2000" b="1" dirty="0">
                <a:solidFill>
                  <a:srgbClr val="FFFF00"/>
                </a:solidFill>
              </a:rPr>
              <a:t>, </a:t>
            </a:r>
          </a:p>
          <a:p>
            <a:pPr lvl="0" algn="ctr"/>
            <a:r>
              <a:rPr lang="hu-HU" sz="2000" b="1" dirty="0" err="1">
                <a:solidFill>
                  <a:srgbClr val="FFFF00"/>
                </a:solidFill>
              </a:rPr>
              <a:t>from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the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shape</a:t>
            </a:r>
            <a:r>
              <a:rPr lang="hu-HU" sz="2000" b="1" dirty="0">
                <a:solidFill>
                  <a:srgbClr val="FFFF00"/>
                </a:solidFill>
              </a:rPr>
              <a:t> of </a:t>
            </a:r>
            <a:r>
              <a:rPr lang="hu-HU" sz="2000" b="1" dirty="0" err="1">
                <a:solidFill>
                  <a:srgbClr val="FFFF00"/>
                </a:solidFill>
              </a:rPr>
              <a:t>suppression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>
                <a:solidFill>
                  <a:srgbClr val="FFFF00"/>
                </a:solidFill>
                <a:latin typeface="Symbol" panose="05050102010706020507" pitchFamily="18" charset="2"/>
              </a:rPr>
              <a:t>l</a:t>
            </a:r>
            <a:r>
              <a:rPr lang="hu-HU" sz="2000" b="1" dirty="0">
                <a:solidFill>
                  <a:srgbClr val="FFFF00"/>
                </a:solidFill>
              </a:rPr>
              <a:t>(</a:t>
            </a:r>
            <a:r>
              <a:rPr lang="hu-HU" sz="2000" b="1" dirty="0" err="1">
                <a:solidFill>
                  <a:srgbClr val="FFFF00"/>
                </a:solidFill>
              </a:rPr>
              <a:t>m</a:t>
            </a:r>
            <a:r>
              <a:rPr lang="hu-HU" sz="2000" b="1" baseline="-25000" dirty="0" err="1">
                <a:solidFill>
                  <a:srgbClr val="FFFF00"/>
                </a:solidFill>
              </a:rPr>
              <a:t>T</a:t>
            </a:r>
            <a:r>
              <a:rPr lang="hu-HU" sz="2000" b="1" dirty="0">
                <a:solidFill>
                  <a:srgbClr val="FFFF00"/>
                </a:solidFill>
              </a:rPr>
              <a:t>)/</a:t>
            </a:r>
            <a:r>
              <a:rPr lang="hu-HU" sz="2000" b="1" dirty="0" err="1">
                <a:solidFill>
                  <a:srgbClr val="FFFF00"/>
                </a:solidFill>
                <a:latin typeface="Symbol" panose="05050102010706020507" pitchFamily="18" charset="2"/>
              </a:rPr>
              <a:t>l</a:t>
            </a:r>
            <a:r>
              <a:rPr lang="hu-HU" sz="2000" b="1" baseline="-25000" dirty="0" err="1">
                <a:solidFill>
                  <a:srgbClr val="FFFF00"/>
                </a:solidFill>
              </a:rPr>
              <a:t>max</a:t>
            </a:r>
            <a:r>
              <a:rPr lang="hu-HU" sz="2000" b="1" dirty="0">
                <a:solidFill>
                  <a:srgbClr val="FFFF00"/>
                </a:solidFill>
              </a:rPr>
              <a:t> . </a:t>
            </a:r>
          </a:p>
        </p:txBody>
      </p:sp>
      <p:sp>
        <p:nvSpPr>
          <p:cNvPr id="12" name="Szövegdoboz 11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E6F2F724-BC1D-4ABA-8D76-D20B66A9C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0" y="710116"/>
            <a:ext cx="7649301" cy="543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7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6632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Levy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C(Q)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kaons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: no U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(1),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but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new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</a:t>
              </a:r>
              <a:r>
                <a:rPr lang="hu-HU" sz="3200" b="1" baseline="-25000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scalings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5661248"/>
            <a:ext cx="12192000" cy="1196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PHENIX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preliminary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charged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KK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√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200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min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bias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Au+Au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</a:p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(KK) ~ </a:t>
            </a:r>
            <a:r>
              <a:rPr lang="hu-HU" sz="1600" b="1" dirty="0" err="1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max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pp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), no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(KK)/</a:t>
            </a:r>
            <a:r>
              <a:rPr lang="hu-HU" sz="1600" b="1" dirty="0" err="1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max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</a:t>
            </a:r>
            <a:r>
              <a:rPr lang="hu-HU" sz="16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(1),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expected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 </a:t>
            </a:r>
          </a:p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(KK) ~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pp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): no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anomalous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diffusion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??</a:t>
            </a:r>
          </a:p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L. Kovács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PHENIX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2023, 9(7), 336 , 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arXiv:2307.09573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-ex]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1CA7EE4-AA44-4C65-BDF6-9C3E7E3398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0" y="692696"/>
            <a:ext cx="3744416" cy="277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C4761A9-A014-4D63-AC21-18E32FA1F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600" y="691629"/>
            <a:ext cx="4680520" cy="278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1884C9F-FAD3-4682-AF92-0F5FAB9856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374" y="2852936"/>
            <a:ext cx="4716626" cy="280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5C2D2FE3-BBAF-45FD-A78E-C9627E1D3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8" y="3429000"/>
            <a:ext cx="3730051" cy="223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94B1BEDD-E373-499D-A2CD-247286E33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323" y="3468891"/>
            <a:ext cx="3730051" cy="2192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5F0F9EA8-8CA3-41DD-ADD0-322F197C2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581" y="692696"/>
            <a:ext cx="3840656" cy="223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Egyenes összekötő 5">
            <a:extLst>
              <a:ext uri="{FF2B5EF4-FFF2-40B4-BE49-F238E27FC236}">
                <a16:creationId xmlns:a16="http://schemas.microsoft.com/office/drawing/2014/main" id="{CE87130D-CB06-4324-905D-C18AEBE55EF8}"/>
              </a:ext>
            </a:extLst>
          </p:cNvPr>
          <p:cNvCxnSpPr/>
          <p:nvPr/>
        </p:nvCxnSpPr>
        <p:spPr>
          <a:xfrm>
            <a:off x="9912424" y="4437112"/>
            <a:ext cx="2016224" cy="0"/>
          </a:xfrm>
          <a:prstGeom prst="line">
            <a:avLst/>
          </a:prstGeom>
          <a:ln w="317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442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116632"/>
              <a:ext cx="9144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Introduction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to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Bose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-Einstein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HBT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correlations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</a:p>
          </p:txBody>
        </p:sp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892" y="908720"/>
            <a:ext cx="1821676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058170"/>
            <a:ext cx="53340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996952"/>
            <a:ext cx="57912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3907905"/>
            <a:ext cx="60864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Csoportba foglalás 5"/>
          <p:cNvGrpSpPr/>
          <p:nvPr/>
        </p:nvGrpSpPr>
        <p:grpSpPr>
          <a:xfrm>
            <a:off x="339417" y="788512"/>
            <a:ext cx="6764695" cy="1200329"/>
            <a:chOff x="183569" y="788511"/>
            <a:chExt cx="6764695" cy="120032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729" y="908720"/>
              <a:ext cx="1994535" cy="1074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églalap 4"/>
            <p:cNvSpPr/>
            <p:nvPr/>
          </p:nvSpPr>
          <p:spPr>
            <a:xfrm>
              <a:off x="183569" y="788511"/>
              <a:ext cx="482723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Two</a:t>
              </a:r>
              <a:r>
                <a:rPr lang="en-US" b="1" dirty="0">
                  <a:solidFill>
                    <a:schemeClr val="bg1"/>
                  </a:solidFill>
                </a:rPr>
                <a:t> p</a:t>
              </a:r>
              <a:r>
                <a:rPr lang="hu-HU" b="1" dirty="0" err="1">
                  <a:solidFill>
                    <a:schemeClr val="bg1"/>
                  </a:solidFill>
                </a:rPr>
                <a:t>lane</a:t>
              </a:r>
              <a:r>
                <a:rPr lang="hu-HU" b="1" dirty="0">
                  <a:solidFill>
                    <a:schemeClr val="bg1"/>
                  </a:solidFill>
                </a:rPr>
                <a:t> </a:t>
              </a:r>
              <a:r>
                <a:rPr lang="hu-HU" b="1" dirty="0" err="1">
                  <a:solidFill>
                    <a:schemeClr val="bg1"/>
                  </a:solidFill>
                </a:rPr>
                <a:t>waves</a:t>
              </a:r>
              <a:endParaRPr lang="hu-HU" sz="900" b="1" dirty="0">
                <a:solidFill>
                  <a:schemeClr val="bg1"/>
                </a:solidFill>
              </a:endParaRPr>
            </a:p>
            <a:p>
              <a:r>
                <a:rPr lang="hu-HU" b="1" dirty="0" err="1">
                  <a:solidFill>
                    <a:srgbClr val="FFFF00"/>
                  </a:solidFill>
                </a:rPr>
                <a:t>Symmetrized</a:t>
              </a:r>
              <a:r>
                <a:rPr lang="hu-HU" b="1" dirty="0">
                  <a:solidFill>
                    <a:schemeClr val="bg1"/>
                  </a:solidFill>
                </a:rPr>
                <a:t>, + </a:t>
              </a:r>
              <a:r>
                <a:rPr lang="hu-HU" b="1" dirty="0" err="1">
                  <a:solidFill>
                    <a:schemeClr val="bg1"/>
                  </a:solidFill>
                </a:rPr>
                <a:t>for</a:t>
              </a:r>
              <a:r>
                <a:rPr lang="hu-HU" b="1" dirty="0">
                  <a:solidFill>
                    <a:schemeClr val="bg1"/>
                  </a:solidFill>
                </a:rPr>
                <a:t> </a:t>
              </a:r>
              <a:r>
                <a:rPr lang="hu-HU" b="1" dirty="0" err="1">
                  <a:solidFill>
                    <a:schemeClr val="bg1"/>
                  </a:solidFill>
                </a:rPr>
                <a:t>bosons</a:t>
              </a:r>
              <a:r>
                <a:rPr lang="hu-HU" b="1" dirty="0">
                  <a:solidFill>
                    <a:schemeClr val="bg1"/>
                  </a:solidFill>
                </a:rPr>
                <a:t>, - </a:t>
              </a:r>
              <a:r>
                <a:rPr lang="hu-HU" b="1" dirty="0" err="1">
                  <a:solidFill>
                    <a:schemeClr val="bg1"/>
                  </a:solidFill>
                </a:rPr>
                <a:t>for</a:t>
              </a:r>
              <a:r>
                <a:rPr lang="hu-HU" b="1" dirty="0">
                  <a:solidFill>
                    <a:schemeClr val="bg1"/>
                  </a:solidFill>
                </a:rPr>
                <a:t> </a:t>
              </a:r>
              <a:r>
                <a:rPr lang="hu-HU" b="1" dirty="0" err="1">
                  <a:solidFill>
                    <a:schemeClr val="bg1"/>
                  </a:solidFill>
                </a:rPr>
                <a:t>fermions</a:t>
              </a:r>
              <a:endParaRPr lang="hu-HU" b="1" dirty="0">
                <a:solidFill>
                  <a:schemeClr val="bg1"/>
                </a:solidFill>
              </a:endParaRPr>
            </a:p>
            <a:p>
              <a:r>
                <a:rPr lang="hu-HU" b="1" dirty="0" err="1">
                  <a:solidFill>
                    <a:schemeClr val="bg1"/>
                  </a:solidFill>
                </a:rPr>
                <a:t>Expansion</a:t>
              </a:r>
              <a:r>
                <a:rPr lang="hu-HU" b="1" dirty="0">
                  <a:solidFill>
                    <a:schemeClr val="bg1"/>
                  </a:solidFill>
                </a:rPr>
                <a:t> </a:t>
              </a:r>
              <a:r>
                <a:rPr lang="hu-HU" b="1" dirty="0" err="1">
                  <a:solidFill>
                    <a:schemeClr val="bg1"/>
                  </a:solidFill>
                </a:rPr>
                <a:t>dynamics</a:t>
              </a:r>
              <a:r>
                <a:rPr lang="hu-HU" b="1" dirty="0">
                  <a:solidFill>
                    <a:schemeClr val="bg1"/>
                  </a:solidFill>
                </a:rPr>
                <a:t>, </a:t>
              </a:r>
              <a:r>
                <a:rPr lang="hu-HU" b="1" dirty="0" err="1">
                  <a:solidFill>
                    <a:schemeClr val="bg1"/>
                  </a:solidFill>
                </a:rPr>
                <a:t>final</a:t>
              </a:r>
              <a:r>
                <a:rPr lang="hu-HU" b="1" dirty="0">
                  <a:solidFill>
                    <a:schemeClr val="bg1"/>
                  </a:solidFill>
                </a:rPr>
                <a:t> </a:t>
              </a:r>
              <a:r>
                <a:rPr lang="hu-HU" b="1" dirty="0" err="1">
                  <a:solidFill>
                    <a:schemeClr val="bg1"/>
                  </a:solidFill>
                </a:rPr>
                <a:t>state</a:t>
              </a:r>
              <a:r>
                <a:rPr lang="hu-HU" b="1" dirty="0">
                  <a:solidFill>
                    <a:schemeClr val="bg1"/>
                  </a:solidFill>
                </a:rPr>
                <a:t> </a:t>
              </a:r>
              <a:r>
                <a:rPr lang="hu-HU" b="1" dirty="0" err="1">
                  <a:solidFill>
                    <a:schemeClr val="bg1"/>
                  </a:solidFill>
                </a:rPr>
                <a:t>interactions</a:t>
              </a:r>
              <a:r>
                <a:rPr lang="hu-HU" b="1" dirty="0">
                  <a:solidFill>
                    <a:schemeClr val="bg1"/>
                  </a:solidFill>
                </a:rPr>
                <a:t>, </a:t>
              </a:r>
              <a:r>
                <a:rPr lang="hu-HU" b="1" dirty="0" err="1">
                  <a:solidFill>
                    <a:schemeClr val="bg1"/>
                  </a:solidFill>
                </a:rPr>
                <a:t>multiparticle</a:t>
              </a:r>
              <a:r>
                <a:rPr lang="hu-HU" b="1" dirty="0">
                  <a:solidFill>
                    <a:schemeClr val="bg1"/>
                  </a:solidFill>
                </a:rPr>
                <a:t> </a:t>
              </a:r>
              <a:r>
                <a:rPr lang="hu-HU" b="1" dirty="0" err="1">
                  <a:solidFill>
                    <a:schemeClr val="bg1"/>
                  </a:solidFill>
                </a:rPr>
                <a:t>symmetrization</a:t>
              </a:r>
              <a:r>
                <a:rPr lang="hu-HU" b="1" dirty="0">
                  <a:solidFill>
                    <a:schemeClr val="bg1"/>
                  </a:solidFill>
                </a:rPr>
                <a:t> </a:t>
              </a:r>
              <a:r>
                <a:rPr lang="hu-HU" b="1" dirty="0" err="1">
                  <a:solidFill>
                    <a:schemeClr val="bg1"/>
                  </a:solidFill>
                </a:rPr>
                <a:t>effects</a:t>
              </a:r>
              <a:r>
                <a:rPr lang="hu-HU" b="1" dirty="0">
                  <a:solidFill>
                    <a:schemeClr val="bg1"/>
                  </a:solidFill>
                </a:rPr>
                <a:t>: </a:t>
              </a:r>
              <a:r>
                <a:rPr lang="hu-HU" b="1" dirty="0" err="1">
                  <a:solidFill>
                    <a:srgbClr val="FFFF00"/>
                  </a:solidFill>
                </a:rPr>
                <a:t>negligible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</p:grp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4895082"/>
            <a:ext cx="306705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églalap 16"/>
          <p:cNvSpPr/>
          <p:nvPr/>
        </p:nvSpPr>
        <p:spPr>
          <a:xfrm>
            <a:off x="257944" y="4820959"/>
            <a:ext cx="69181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Two</a:t>
            </a:r>
            <a:r>
              <a:rPr lang="en-US" b="1" dirty="0">
                <a:solidFill>
                  <a:schemeClr val="bg1"/>
                </a:solidFill>
              </a:rPr>
              <a:t> p</a:t>
            </a:r>
            <a:r>
              <a:rPr lang="hu-HU" b="1" dirty="0" err="1">
                <a:solidFill>
                  <a:schemeClr val="bg1"/>
                </a:solidFill>
              </a:rPr>
              <a:t>article</a:t>
            </a:r>
            <a:r>
              <a:rPr lang="hu-HU" b="1" dirty="0">
                <a:solidFill>
                  <a:schemeClr val="bg1"/>
                </a:solidFill>
              </a:rPr>
              <a:t> HBT </a:t>
            </a:r>
            <a:r>
              <a:rPr lang="hu-HU" b="1" dirty="0" err="1">
                <a:solidFill>
                  <a:schemeClr val="bg1"/>
                </a:solidFill>
              </a:rPr>
              <a:t>correlations</a:t>
            </a:r>
            <a:r>
              <a:rPr lang="hu-HU" b="1" dirty="0">
                <a:solidFill>
                  <a:schemeClr val="bg1"/>
                </a:solidFill>
              </a:rPr>
              <a:t>, </a:t>
            </a:r>
            <a:r>
              <a:rPr lang="hu-HU" b="1" dirty="0" err="1">
                <a:solidFill>
                  <a:schemeClr val="bg1"/>
                </a:solidFill>
              </a:rPr>
              <a:t>typically</a:t>
            </a:r>
            <a:r>
              <a:rPr lang="hu-HU" b="1" dirty="0">
                <a:solidFill>
                  <a:schemeClr val="bg1"/>
                </a:solidFill>
              </a:rPr>
              <a:t>, </a:t>
            </a:r>
            <a:r>
              <a:rPr lang="hu-HU" b="1" dirty="0" err="1">
                <a:solidFill>
                  <a:schemeClr val="bg1"/>
                </a:solidFill>
              </a:rPr>
              <a:t>but</a:t>
            </a:r>
            <a:r>
              <a:rPr lang="hu-HU" b="1" dirty="0">
                <a:solidFill>
                  <a:schemeClr val="bg1"/>
                </a:solidFill>
              </a:rPr>
              <a:t> </a:t>
            </a:r>
            <a:r>
              <a:rPr lang="hu-HU" b="1" dirty="0" err="1">
                <a:solidFill>
                  <a:schemeClr val="bg1"/>
                </a:solidFill>
              </a:rPr>
              <a:t>needs</a:t>
            </a:r>
            <a:r>
              <a:rPr lang="hu-HU" b="1" dirty="0">
                <a:solidFill>
                  <a:schemeClr val="bg1"/>
                </a:solidFill>
              </a:rPr>
              <a:t> </a:t>
            </a:r>
            <a:r>
              <a:rPr lang="hu-HU" b="1" dirty="0" err="1">
                <a:solidFill>
                  <a:schemeClr val="bg1"/>
                </a:solidFill>
              </a:rPr>
              <a:t>cross-checks</a:t>
            </a:r>
            <a:r>
              <a:rPr lang="hu-HU" b="1" dirty="0">
                <a:solidFill>
                  <a:schemeClr val="bg1"/>
                </a:solidFill>
              </a:rPr>
              <a:t>: </a:t>
            </a:r>
          </a:p>
          <a:p>
            <a:pPr algn="r"/>
            <a:r>
              <a:rPr lang="hu-HU" b="1" dirty="0">
                <a:solidFill>
                  <a:schemeClr val="bg1"/>
                </a:solidFill>
              </a:rPr>
              <a:t>		C(q) = 1 + </a:t>
            </a:r>
            <a:r>
              <a:rPr lang="hu-HU" b="1" dirty="0" err="1">
                <a:solidFill>
                  <a:schemeClr val="bg1"/>
                </a:solidFill>
              </a:rPr>
              <a:t>positive-definite</a:t>
            </a:r>
            <a:r>
              <a:rPr lang="hu-HU" b="1" dirty="0">
                <a:solidFill>
                  <a:schemeClr val="bg1"/>
                </a:solidFill>
              </a:rPr>
              <a:t> </a:t>
            </a:r>
            <a:r>
              <a:rPr lang="hu-HU" b="1" dirty="0" err="1">
                <a:solidFill>
                  <a:schemeClr val="bg1"/>
                </a:solidFill>
              </a:rPr>
              <a:t>term</a:t>
            </a:r>
            <a:endParaRPr lang="hu-HU" sz="900" b="1" dirty="0">
              <a:solidFill>
                <a:schemeClr val="bg1"/>
              </a:solidFill>
            </a:endParaRPr>
          </a:p>
          <a:p>
            <a:pPr algn="r"/>
            <a:r>
              <a:rPr lang="hu-HU" b="1" dirty="0">
                <a:solidFill>
                  <a:schemeClr val="bg1"/>
                </a:solidFill>
              </a:rPr>
              <a:t>	 C(q) = 1+ </a:t>
            </a:r>
            <a:r>
              <a:rPr lang="hu-HU" b="1" dirty="0">
                <a:solidFill>
                  <a:srgbClr val="FFFF00"/>
                </a:solidFill>
              </a:rPr>
              <a:t>|Fourier–</a:t>
            </a:r>
            <a:r>
              <a:rPr lang="hu-HU" b="1" dirty="0" err="1">
                <a:solidFill>
                  <a:srgbClr val="FFFF00"/>
                </a:solidFill>
              </a:rPr>
              <a:t>transform</a:t>
            </a:r>
            <a:r>
              <a:rPr lang="hu-HU" b="1" dirty="0">
                <a:solidFill>
                  <a:srgbClr val="FFFF00"/>
                </a:solidFill>
              </a:rPr>
              <a:t> of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source|</a:t>
            </a:r>
            <a:r>
              <a:rPr lang="hu-HU" b="1" baseline="30000" dirty="0">
                <a:solidFill>
                  <a:srgbClr val="FFFF00"/>
                </a:solidFill>
              </a:rPr>
              <a:t>2</a:t>
            </a:r>
            <a:r>
              <a:rPr lang="hu-HU" b="1" dirty="0">
                <a:solidFill>
                  <a:schemeClr val="bg1"/>
                </a:solidFill>
              </a:rPr>
              <a:t>,</a:t>
            </a:r>
          </a:p>
          <a:p>
            <a:r>
              <a:rPr lang="hu-HU" b="1" dirty="0" err="1">
                <a:solidFill>
                  <a:schemeClr val="bg1"/>
                </a:solidFill>
              </a:rPr>
              <a:t>Earlier</a:t>
            </a:r>
            <a:r>
              <a:rPr lang="hu-HU" b="1" dirty="0">
                <a:solidFill>
                  <a:schemeClr val="bg1"/>
                </a:solidFill>
              </a:rPr>
              <a:t>: </a:t>
            </a:r>
            <a:r>
              <a:rPr lang="hu-HU" b="1" dirty="0" err="1">
                <a:solidFill>
                  <a:schemeClr val="bg1"/>
                </a:solidFill>
              </a:rPr>
              <a:t>evaluated</a:t>
            </a:r>
            <a:r>
              <a:rPr lang="hu-HU" b="1" dirty="0">
                <a:solidFill>
                  <a:schemeClr val="bg1"/>
                </a:solidFill>
              </a:rPr>
              <a:t> in  </a:t>
            </a:r>
            <a:r>
              <a:rPr lang="hu-HU" b="1" dirty="0">
                <a:solidFill>
                  <a:srgbClr val="FFFF00"/>
                </a:solidFill>
              </a:rPr>
              <a:t>Gaussian </a:t>
            </a:r>
            <a:r>
              <a:rPr lang="hu-HU" b="1" dirty="0" err="1">
                <a:solidFill>
                  <a:srgbClr val="FFFF00"/>
                </a:solidFill>
              </a:rPr>
              <a:t>approximation</a:t>
            </a:r>
            <a:endParaRPr lang="hu-HU" b="1" dirty="0">
              <a:solidFill>
                <a:srgbClr val="FFFF00"/>
              </a:solidFill>
            </a:endParaRPr>
          </a:p>
          <a:p>
            <a:r>
              <a:rPr lang="hu-HU" b="1" dirty="0" err="1">
                <a:solidFill>
                  <a:srgbClr val="FFFF00"/>
                </a:solidFill>
              </a:rPr>
              <a:t>Dependence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mean</a:t>
            </a:r>
            <a:r>
              <a:rPr lang="hu-HU" b="1" dirty="0">
                <a:solidFill>
                  <a:srgbClr val="FFFF00"/>
                </a:solidFill>
              </a:rPr>
              <a:t> momentum:</a:t>
            </a:r>
          </a:p>
          <a:p>
            <a:r>
              <a:rPr lang="hu-HU" b="1" dirty="0" err="1">
                <a:solidFill>
                  <a:srgbClr val="FFFF00"/>
                </a:solidFill>
              </a:rPr>
              <a:t>expansion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dynamics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>
                <a:solidFill>
                  <a:srgbClr val="FFFF00"/>
                </a:solidFill>
                <a:latin typeface="Symbol" panose="05050102010706020507" pitchFamily="18" charset="2"/>
              </a:rPr>
              <a:t>r</a:t>
            </a:r>
            <a:r>
              <a:rPr lang="hu-HU" b="1" dirty="0">
                <a:solidFill>
                  <a:srgbClr val="FFFF00"/>
                </a:solidFill>
              </a:rPr>
              <a:t>(x) </a:t>
            </a:r>
            <a:r>
              <a:rPr lang="hu-HU" b="1" dirty="0">
                <a:solidFill>
                  <a:srgbClr val="FFFF00"/>
                </a:solidFill>
                <a:sym typeface="Wingdings" panose="05000000000000000000" pitchFamily="2" charset="2"/>
              </a:rPr>
              <a:t> S(x,k)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11712625" y="6525345"/>
            <a:ext cx="479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églalap 17"/>
          <p:cNvSpPr/>
          <p:nvPr/>
        </p:nvSpPr>
        <p:spPr>
          <a:xfrm>
            <a:off x="7968208" y="5733256"/>
            <a:ext cx="4184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>
                <a:solidFill>
                  <a:srgbClr val="FFFF00"/>
                </a:solidFill>
              </a:rPr>
              <a:t>Dubna </a:t>
            </a:r>
            <a:r>
              <a:rPr lang="hu-HU" b="1" dirty="0" err="1">
                <a:solidFill>
                  <a:srgbClr val="FFFF00"/>
                </a:solidFill>
              </a:rPr>
              <a:t>school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hu-HU" b="1" dirty="0" err="1">
                <a:solidFill>
                  <a:srgbClr val="FFF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use</a:t>
            </a:r>
            <a:r>
              <a:rPr lang="hu-HU" b="1" dirty="0">
                <a:solidFill>
                  <a:srgbClr val="FFF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u-HU" b="1" dirty="0" err="1">
                <a:solidFill>
                  <a:srgbClr val="FFF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it</a:t>
            </a:r>
            <a:r>
              <a:rPr lang="hu-HU" b="1" dirty="0">
                <a:solidFill>
                  <a:srgbClr val="FFF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u-HU" b="1" dirty="0" err="1">
                <a:solidFill>
                  <a:srgbClr val="FFF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</a:t>
            </a:r>
            <a:r>
              <a:rPr lang="hu-HU" b="1" dirty="0">
                <a:solidFill>
                  <a:srgbClr val="FFF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 </a:t>
            </a:r>
            <a:r>
              <a:rPr lang="hu-HU" b="1" dirty="0" err="1">
                <a:solidFill>
                  <a:srgbClr val="FFFF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tool</a:t>
            </a:r>
            <a:endParaRPr lang="hu-HU" b="1" dirty="0">
              <a:solidFill>
                <a:srgbClr val="FFFF00"/>
              </a:solidFill>
            </a:endParaRPr>
          </a:p>
          <a:p>
            <a:r>
              <a:rPr lang="hu-HU" b="1" dirty="0" err="1">
                <a:solidFill>
                  <a:schemeClr val="bg1"/>
                </a:solidFill>
              </a:rPr>
              <a:t>Kopylov</a:t>
            </a:r>
            <a:r>
              <a:rPr lang="hu-HU" b="1" dirty="0">
                <a:solidFill>
                  <a:schemeClr val="bg1"/>
                </a:solidFill>
              </a:rPr>
              <a:t>, </a:t>
            </a:r>
            <a:r>
              <a:rPr lang="hu-HU" b="1" dirty="0" err="1">
                <a:solidFill>
                  <a:schemeClr val="bg1"/>
                </a:solidFill>
              </a:rPr>
              <a:t>Podgoretskii</a:t>
            </a:r>
            <a:r>
              <a:rPr lang="hu-HU" b="1" dirty="0">
                <a:solidFill>
                  <a:schemeClr val="bg1"/>
                </a:solidFill>
              </a:rPr>
              <a:t>, </a:t>
            </a:r>
            <a:r>
              <a:rPr lang="hu-HU" b="1" dirty="0" err="1">
                <a:solidFill>
                  <a:schemeClr val="bg1"/>
                </a:solidFill>
              </a:rPr>
              <a:t>Lednicky</a:t>
            </a:r>
            <a:r>
              <a:rPr lang="hu-HU" b="1" dirty="0">
                <a:solidFill>
                  <a:schemeClr val="bg1"/>
                </a:solidFill>
              </a:rPr>
              <a:t>:  x &lt;-&gt; k</a:t>
            </a:r>
          </a:p>
          <a:p>
            <a:r>
              <a:rPr lang="hu-HU" b="1" dirty="0">
                <a:solidFill>
                  <a:schemeClr val="bg1"/>
                </a:solidFill>
              </a:rPr>
              <a:t> 1+ </a:t>
            </a:r>
            <a:r>
              <a:rPr lang="hu-HU" b="1" dirty="0">
                <a:solidFill>
                  <a:srgbClr val="FFFF00"/>
                </a:solidFill>
              </a:rPr>
              <a:t>|Fourier–</a:t>
            </a:r>
            <a:r>
              <a:rPr lang="hu-HU" b="1" dirty="0" err="1">
                <a:solidFill>
                  <a:srgbClr val="FFFF00"/>
                </a:solidFill>
              </a:rPr>
              <a:t>transform</a:t>
            </a:r>
            <a:r>
              <a:rPr lang="hu-HU" b="1" dirty="0">
                <a:solidFill>
                  <a:srgbClr val="FFFF00"/>
                </a:solidFill>
              </a:rPr>
              <a:t> of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source</a:t>
            </a:r>
            <a:r>
              <a:rPr lang="hu-HU" b="1" dirty="0">
                <a:solidFill>
                  <a:srgbClr val="FFFF00"/>
                </a:solidFill>
              </a:rPr>
              <a:t>|</a:t>
            </a:r>
            <a:r>
              <a:rPr lang="hu-HU" b="1" baseline="30000" dirty="0">
                <a:solidFill>
                  <a:srgbClr val="FFFF00"/>
                </a:solidFill>
              </a:rPr>
              <a:t>2</a:t>
            </a:r>
            <a:endParaRPr lang="hu-H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73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6632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HBT: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Two-particle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symmetrization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chaotic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source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0" y="692696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-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or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not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?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Partial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coherence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3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vs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2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particle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correlations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50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5877272"/>
            <a:ext cx="1219200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b="1" dirty="0">
                <a:solidFill>
                  <a:srgbClr val="FFFF00"/>
                </a:solidFill>
              </a:rPr>
              <a:t>PHENIX </a:t>
            </a:r>
            <a:r>
              <a:rPr lang="hu-HU" b="1" dirty="0" err="1">
                <a:solidFill>
                  <a:srgbClr val="FFFF00"/>
                </a:solidFill>
              </a:rPr>
              <a:t>preliminary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data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three-pion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Bose</a:t>
            </a:r>
            <a:r>
              <a:rPr lang="hu-HU" b="1" dirty="0">
                <a:solidFill>
                  <a:srgbClr val="FFFF00"/>
                </a:solidFill>
              </a:rPr>
              <a:t>-Einstein: </a:t>
            </a:r>
            <a:r>
              <a:rPr lang="hu-HU" b="1" dirty="0" err="1">
                <a:solidFill>
                  <a:srgbClr val="FFFF00"/>
                </a:solidFill>
              </a:rPr>
              <a:t>A.Bagoly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b="1" dirty="0" err="1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poster</a:t>
            </a:r>
            <a:r>
              <a:rPr lang="hu-HU" b="1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u-HU" b="1" dirty="0" err="1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</a:t>
            </a:r>
            <a:r>
              <a:rPr lang="hu-HU" b="1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QM17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Partial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coherence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measurement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possible</a:t>
            </a:r>
            <a:r>
              <a:rPr lang="hu-HU" b="1" dirty="0">
                <a:solidFill>
                  <a:srgbClr val="FFFF00"/>
                </a:solidFill>
              </a:rPr>
              <a:t>!</a:t>
            </a:r>
          </a:p>
        </p:txBody>
      </p:sp>
      <p:sp>
        <p:nvSpPr>
          <p:cNvPr id="11" name="Szövegdoboz 10">
            <a:extLst>
              <a:ext uri="{FF2B5EF4-FFF2-40B4-BE49-F238E27FC236}">
                <a16:creationId xmlns:a16="http://schemas.microsoft.com/office/drawing/2014/main" id="{A85FB096-9EA2-487F-8659-9220134E76C0}"/>
              </a:ext>
            </a:extLst>
          </p:cNvPr>
          <p:cNvSpPr txBox="1"/>
          <p:nvPr/>
        </p:nvSpPr>
        <p:spPr>
          <a:xfrm>
            <a:off x="7464152" y="1259393"/>
            <a:ext cx="4608512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hu-HU" b="1" dirty="0">
                <a:hlinkClick r:id="rId4"/>
              </a:rPr>
              <a:t>arXiv:0604021</a:t>
            </a:r>
            <a:r>
              <a:rPr lang="hu-HU" b="1" dirty="0"/>
              <a:t>: R. J. Glauber </a:t>
            </a:r>
            <a:r>
              <a:rPr lang="hu-HU" b="1" dirty="0" err="1"/>
              <a:t>noted</a:t>
            </a:r>
            <a:r>
              <a:rPr lang="hu-HU" b="1" dirty="0"/>
              <a:t> </a:t>
            </a:r>
            <a:r>
              <a:rPr lang="hu-HU" b="1" dirty="0" err="1"/>
              <a:t>that</a:t>
            </a:r>
            <a:r>
              <a:rPr lang="hu-HU" b="1" dirty="0"/>
              <a:t> </a:t>
            </a:r>
            <a:r>
              <a:rPr lang="hu-HU" b="1" dirty="0" err="1"/>
              <a:t>partial</a:t>
            </a:r>
            <a:r>
              <a:rPr lang="hu-HU" b="1" dirty="0"/>
              <a:t> </a:t>
            </a:r>
            <a:r>
              <a:rPr lang="hu-HU" b="1" dirty="0" err="1"/>
              <a:t>coherence</a:t>
            </a:r>
            <a:r>
              <a:rPr lang="hu-HU" b="1" dirty="0"/>
              <a:t> </a:t>
            </a:r>
            <a:r>
              <a:rPr lang="hu-HU" b="1" dirty="0" err="1"/>
              <a:t>may</a:t>
            </a:r>
            <a:r>
              <a:rPr lang="hu-HU" b="1" dirty="0"/>
              <a:t> be </a:t>
            </a:r>
            <a:r>
              <a:rPr lang="hu-HU" b="1" dirty="0" err="1"/>
              <a:t>present</a:t>
            </a:r>
            <a:r>
              <a:rPr lang="hu-HU" b="1" dirty="0"/>
              <a:t>, </a:t>
            </a:r>
            <a:r>
              <a:rPr lang="hu-HU" b="1" dirty="0" err="1"/>
              <a:t>but</a:t>
            </a:r>
            <a:r>
              <a:rPr lang="hu-HU" b="1" dirty="0"/>
              <a:t> </a:t>
            </a:r>
            <a:r>
              <a:rPr lang="hu-HU" b="1" dirty="0" err="1"/>
              <a:t>swamped</a:t>
            </a:r>
            <a:r>
              <a:rPr lang="hu-HU" b="1" dirty="0"/>
              <a:t> in a </a:t>
            </a:r>
            <a:r>
              <a:rPr lang="hu-HU" b="1" dirty="0" err="1"/>
              <a:t>large</a:t>
            </a:r>
            <a:r>
              <a:rPr lang="hu-HU" b="1" dirty="0"/>
              <a:t> </a:t>
            </a:r>
            <a:r>
              <a:rPr lang="hu-HU" b="1" dirty="0" err="1"/>
              <a:t>background</a:t>
            </a:r>
            <a:r>
              <a:rPr lang="hu-HU" b="1" dirty="0"/>
              <a:t>. </a:t>
            </a:r>
            <a:r>
              <a:rPr lang="hu-HU" b="1" dirty="0" err="1"/>
              <a:t>Check</a:t>
            </a:r>
            <a:r>
              <a:rPr lang="hu-HU" b="1" dirty="0"/>
              <a:t> </a:t>
            </a:r>
            <a:r>
              <a:rPr lang="hu-HU" b="1" dirty="0" err="1"/>
              <a:t>it</a:t>
            </a:r>
            <a:r>
              <a:rPr lang="hu-HU" b="1" dirty="0"/>
              <a:t> </a:t>
            </a:r>
            <a:r>
              <a:rPr lang="hu-HU" b="1" dirty="0" err="1"/>
              <a:t>with</a:t>
            </a:r>
            <a:r>
              <a:rPr lang="hu-HU" b="1" dirty="0"/>
              <a:t> </a:t>
            </a:r>
            <a:r>
              <a:rPr lang="hu-HU" b="1" dirty="0" err="1"/>
              <a:t>three-particle</a:t>
            </a:r>
            <a:r>
              <a:rPr lang="hu-HU" b="1" dirty="0"/>
              <a:t> </a:t>
            </a:r>
            <a:r>
              <a:rPr lang="hu-HU" b="1" dirty="0" err="1"/>
              <a:t>vs</a:t>
            </a:r>
            <a:r>
              <a:rPr lang="hu-HU" b="1" dirty="0"/>
              <a:t> </a:t>
            </a:r>
            <a:r>
              <a:rPr lang="hu-HU" b="1" dirty="0" err="1"/>
              <a:t>two-particle</a:t>
            </a:r>
            <a:r>
              <a:rPr lang="hu-HU" b="1" dirty="0"/>
              <a:t> </a:t>
            </a:r>
            <a:r>
              <a:rPr lang="hu-HU" b="1" dirty="0" err="1"/>
              <a:t>Bose</a:t>
            </a:r>
            <a:r>
              <a:rPr lang="hu-HU" b="1" dirty="0"/>
              <a:t>-Einstein </a:t>
            </a:r>
            <a:r>
              <a:rPr lang="hu-HU" b="1" dirty="0" err="1"/>
              <a:t>correlations</a:t>
            </a:r>
            <a:r>
              <a:rPr lang="hu-HU" b="1" dirty="0"/>
              <a:t>!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A44EFA69-E880-455E-93F8-980B31002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09" y="4411921"/>
            <a:ext cx="6337625" cy="813885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671B5152-33E1-4C07-98D2-12B391EBA7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09" y="1231245"/>
            <a:ext cx="4229467" cy="708721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B14A21BA-24B9-41A1-8483-0D487CE01B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9600" y="3152511"/>
            <a:ext cx="6119390" cy="1204064"/>
          </a:xfrm>
          <a:prstGeom prst="rect">
            <a:avLst/>
          </a:prstGeom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id="{4C75DED1-3CE8-4B1D-8E0F-F54733191A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14460" y="2548360"/>
            <a:ext cx="5654530" cy="541067"/>
          </a:xfrm>
          <a:prstGeom prst="rect">
            <a:avLst/>
          </a:prstGeom>
        </p:spPr>
      </p:pic>
      <p:pic>
        <p:nvPicPr>
          <p:cNvPr id="18" name="Kép 17">
            <a:extLst>
              <a:ext uri="{FF2B5EF4-FFF2-40B4-BE49-F238E27FC236}">
                <a16:creationId xmlns:a16="http://schemas.microsoft.com/office/drawing/2014/main" id="{47A71FAE-A070-4ED2-B1A8-50B44D29D2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08651" y="4411921"/>
            <a:ext cx="5464013" cy="1272650"/>
          </a:xfrm>
          <a:prstGeom prst="rect">
            <a:avLst/>
          </a:prstGeom>
        </p:spPr>
      </p:pic>
      <p:pic>
        <p:nvPicPr>
          <p:cNvPr id="20" name="Kép 19">
            <a:extLst>
              <a:ext uri="{FF2B5EF4-FFF2-40B4-BE49-F238E27FC236}">
                <a16:creationId xmlns:a16="http://schemas.microsoft.com/office/drawing/2014/main" id="{51D3CAEA-1402-4572-86D1-9CDB2728EE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9646" y="1998199"/>
            <a:ext cx="3810330" cy="876376"/>
          </a:xfrm>
          <a:prstGeom prst="rect">
            <a:avLst/>
          </a:prstGeom>
        </p:spPr>
      </p:pic>
      <p:pic>
        <p:nvPicPr>
          <p:cNvPr id="22" name="Kép 21">
            <a:extLst>
              <a:ext uri="{FF2B5EF4-FFF2-40B4-BE49-F238E27FC236}">
                <a16:creationId xmlns:a16="http://schemas.microsoft.com/office/drawing/2014/main" id="{58F6D63F-3F05-480F-9B22-AB09DF360D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54091" y="2929050"/>
            <a:ext cx="3055885" cy="624894"/>
          </a:xfrm>
          <a:prstGeom prst="rect">
            <a:avLst/>
          </a:prstGeom>
        </p:spPr>
      </p:pic>
      <p:pic>
        <p:nvPicPr>
          <p:cNvPr id="24" name="Kép 23">
            <a:extLst>
              <a:ext uri="{FF2B5EF4-FFF2-40B4-BE49-F238E27FC236}">
                <a16:creationId xmlns:a16="http://schemas.microsoft.com/office/drawing/2014/main" id="{A7EF0539-4746-4C95-9A35-893084D5818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46640" y="3600968"/>
            <a:ext cx="2263336" cy="731583"/>
          </a:xfrm>
          <a:prstGeom prst="rect">
            <a:avLst/>
          </a:prstGeom>
        </p:spPr>
      </p:pic>
      <p:sp>
        <p:nvSpPr>
          <p:cNvPr id="27" name="Téglalap 26">
            <a:extLst>
              <a:ext uri="{FF2B5EF4-FFF2-40B4-BE49-F238E27FC236}">
                <a16:creationId xmlns:a16="http://schemas.microsoft.com/office/drawing/2014/main" id="{ADA0C2C4-23C7-4BF9-AAB3-1936C9BCC45B}"/>
              </a:ext>
            </a:extLst>
          </p:cNvPr>
          <p:cNvSpPr/>
          <p:nvPr/>
        </p:nvSpPr>
        <p:spPr>
          <a:xfrm>
            <a:off x="96688" y="5238573"/>
            <a:ext cx="6337625" cy="710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b="1" dirty="0" err="1">
                <a:solidFill>
                  <a:srgbClr val="FFFF00"/>
                </a:solidFill>
              </a:rPr>
              <a:t>Three</a:t>
            </a:r>
            <a:r>
              <a:rPr lang="hu-HU" b="1" dirty="0">
                <a:solidFill>
                  <a:srgbClr val="FFFF00"/>
                </a:solidFill>
              </a:rPr>
              <a:t>-body Coulomb </a:t>
            </a:r>
            <a:r>
              <a:rPr lang="hu-HU" b="1" dirty="0" err="1">
                <a:solidFill>
                  <a:srgbClr val="FFFF00"/>
                </a:solidFill>
              </a:rPr>
              <a:t>correction</a:t>
            </a:r>
            <a:r>
              <a:rPr lang="hu-HU" b="1" dirty="0">
                <a:solidFill>
                  <a:srgbClr val="FFFF00"/>
                </a:solidFill>
              </a:rPr>
              <a:t> in </a:t>
            </a:r>
            <a:r>
              <a:rPr lang="hu-HU" b="1" dirty="0" err="1">
                <a:solidFill>
                  <a:srgbClr val="FFFF00"/>
                </a:solidFill>
              </a:rPr>
              <a:t>Riverside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approximation</a:t>
            </a:r>
            <a:r>
              <a:rPr lang="hu-HU" b="1" dirty="0">
                <a:solidFill>
                  <a:srgbClr val="FFFF00"/>
                </a:solidFill>
              </a:rPr>
              <a:t>,</a:t>
            </a:r>
          </a:p>
          <a:p>
            <a:pPr algn="ctr">
              <a:lnSpc>
                <a:spcPct val="115000"/>
              </a:lnSpc>
            </a:pPr>
            <a:r>
              <a:rPr lang="hu-HU" b="1" dirty="0" err="1">
                <a:solidFill>
                  <a:srgbClr val="FFFF00"/>
                </a:solidFill>
              </a:rPr>
              <a:t>domain</a:t>
            </a:r>
            <a:r>
              <a:rPr lang="hu-HU" b="1" dirty="0">
                <a:solidFill>
                  <a:srgbClr val="FFFF00"/>
                </a:solidFill>
              </a:rPr>
              <a:t> of </a:t>
            </a:r>
            <a:r>
              <a:rPr lang="hu-HU" b="1" dirty="0" err="1">
                <a:solidFill>
                  <a:srgbClr val="FFFF00"/>
                </a:solidFill>
              </a:rPr>
              <a:t>validity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checked</a:t>
            </a:r>
            <a:r>
              <a:rPr lang="hu-HU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28" name="Téglalap 27">
            <a:extLst>
              <a:ext uri="{FF2B5EF4-FFF2-40B4-BE49-F238E27FC236}">
                <a16:creationId xmlns:a16="http://schemas.microsoft.com/office/drawing/2014/main" id="{2BC436D0-D773-438D-B6A9-1023C307586E}"/>
              </a:ext>
            </a:extLst>
          </p:cNvPr>
          <p:cNvSpPr/>
          <p:nvPr/>
        </p:nvSpPr>
        <p:spPr>
          <a:xfrm>
            <a:off x="4816" y="6205193"/>
            <a:ext cx="1219200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b="1" dirty="0">
                <a:solidFill>
                  <a:srgbClr val="FFFF00"/>
                </a:solidFill>
              </a:rPr>
              <a:t>B. </a:t>
            </a:r>
            <a:r>
              <a:rPr lang="hu-HU" b="1" dirty="0" err="1">
                <a:solidFill>
                  <a:srgbClr val="FFFF00"/>
                </a:solidFill>
              </a:rPr>
              <a:t>Kurgyis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for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PHENIX </a:t>
            </a:r>
            <a:r>
              <a:rPr lang="hu-HU" b="1" dirty="0" err="1">
                <a:solidFill>
                  <a:srgbClr val="FFFF00"/>
                </a:solidFill>
              </a:rPr>
              <a:t>Collaboration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en-US" i="1" dirty="0" err="1">
                <a:solidFill>
                  <a:srgbClr val="FFFF00"/>
                </a:solidFill>
              </a:rPr>
              <a:t>Phys.Part.Nucl</a:t>
            </a:r>
            <a:r>
              <a:rPr lang="en-US" i="1" dirty="0">
                <a:solidFill>
                  <a:srgbClr val="FFFF00"/>
                </a:solidFill>
              </a:rPr>
              <a:t>.</a:t>
            </a:r>
            <a:r>
              <a:rPr lang="en-US" dirty="0">
                <a:solidFill>
                  <a:srgbClr val="FFFF00"/>
                </a:solidFill>
              </a:rPr>
              <a:t> 51 (2020) 3, 263-266</a:t>
            </a:r>
            <a:r>
              <a:rPr lang="hu-HU" dirty="0">
                <a:solidFill>
                  <a:srgbClr val="FFFF00"/>
                </a:solidFill>
              </a:rPr>
              <a:t>, arXiv:</a:t>
            </a:r>
            <a:r>
              <a:rPr lang="hu-HU" dirty="0">
                <a:solidFill>
                  <a:srgbClr val="FFFF00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1910.05019</a:t>
            </a:r>
            <a:r>
              <a:rPr lang="hu-HU" dirty="0">
                <a:solidFill>
                  <a:srgbClr val="FFFF00"/>
                </a:solidFill>
              </a:rPr>
              <a:t> [</a:t>
            </a:r>
            <a:r>
              <a:rPr lang="hu-HU" dirty="0" err="1">
                <a:solidFill>
                  <a:srgbClr val="FFFF00"/>
                </a:solidFill>
              </a:rPr>
              <a:t>nucl</a:t>
            </a:r>
            <a:r>
              <a:rPr lang="hu-HU" dirty="0">
                <a:solidFill>
                  <a:srgbClr val="FFFF00"/>
                </a:solidFill>
              </a:rPr>
              <a:t>-ex]</a:t>
            </a:r>
            <a:r>
              <a:rPr lang="hu-HU" dirty="0"/>
              <a:t>]</a:t>
            </a:r>
            <a:r>
              <a:rPr lang="hu-HU" dirty="0">
                <a:solidFill>
                  <a:srgbClr val="FFFF00"/>
                </a:solidFill>
              </a:rPr>
              <a:t> </a:t>
            </a:r>
            <a:endParaRPr lang="hu-HU" b="1" dirty="0">
              <a:solidFill>
                <a:srgbClr val="FFFF00"/>
              </a:solidFill>
            </a:endParaRPr>
          </a:p>
        </p:txBody>
      </p:sp>
      <p:pic>
        <p:nvPicPr>
          <p:cNvPr id="26" name="Kép 25">
            <a:extLst>
              <a:ext uri="{FF2B5EF4-FFF2-40B4-BE49-F238E27FC236}">
                <a16:creationId xmlns:a16="http://schemas.microsoft.com/office/drawing/2014/main" id="{BA5CF971-28FD-4491-9866-E64F2939B95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19084" y="2089647"/>
            <a:ext cx="1874682" cy="78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48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7" grpId="0"/>
      <p:bldP spid="2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>
            <a:extLst>
              <a:ext uri="{FF2B5EF4-FFF2-40B4-BE49-F238E27FC236}">
                <a16:creationId xmlns:a16="http://schemas.microsoft.com/office/drawing/2014/main" id="{15428569-9E4E-4A68-93DC-12A742B9E7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79" y="1196751"/>
            <a:ext cx="5747625" cy="4675615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6632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HBT: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Two-particle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symmetrization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chaotic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source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0" y="692696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-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or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not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?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Partial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coherence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3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vs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2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particle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correlations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51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62" y="1188397"/>
            <a:ext cx="433205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id="{A44EFA69-E880-455E-93F8-980B31002B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9525" y="1196752"/>
            <a:ext cx="7239627" cy="929721"/>
          </a:xfrm>
          <a:prstGeom prst="rect">
            <a:avLst/>
          </a:prstGeom>
        </p:spPr>
      </p:pic>
      <p:sp>
        <p:nvSpPr>
          <p:cNvPr id="15" name="Téglalap 14">
            <a:extLst>
              <a:ext uri="{FF2B5EF4-FFF2-40B4-BE49-F238E27FC236}">
                <a16:creationId xmlns:a16="http://schemas.microsoft.com/office/drawing/2014/main" id="{2B350E0B-D1D1-4408-AD11-7B34B5B51432}"/>
              </a:ext>
            </a:extLst>
          </p:cNvPr>
          <p:cNvSpPr/>
          <p:nvPr/>
        </p:nvSpPr>
        <p:spPr>
          <a:xfrm>
            <a:off x="0" y="5877272"/>
            <a:ext cx="1219200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b="1" dirty="0">
                <a:solidFill>
                  <a:srgbClr val="FFFF00"/>
                </a:solidFill>
              </a:rPr>
              <a:t>PHENIX </a:t>
            </a:r>
            <a:r>
              <a:rPr lang="hu-HU" b="1" dirty="0" err="1">
                <a:solidFill>
                  <a:srgbClr val="FFFF00"/>
                </a:solidFill>
              </a:rPr>
              <a:t>preliminary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data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three-pion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Bose</a:t>
            </a:r>
            <a:r>
              <a:rPr lang="hu-HU" b="1" dirty="0">
                <a:solidFill>
                  <a:srgbClr val="FFFF00"/>
                </a:solidFill>
              </a:rPr>
              <a:t>-Einstein: </a:t>
            </a:r>
            <a:r>
              <a:rPr lang="hu-HU" b="1" dirty="0" err="1">
                <a:solidFill>
                  <a:srgbClr val="FFFF00"/>
                </a:solidFill>
              </a:rPr>
              <a:t>A.Bagoly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b="1" dirty="0" err="1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poster</a:t>
            </a:r>
            <a:r>
              <a:rPr lang="hu-HU" b="1" dirty="0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hu-HU" b="1" dirty="0" err="1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</a:t>
            </a:r>
            <a:r>
              <a:rPr lang="hu-HU" b="1" dirty="0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QM17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Partial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coherence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measurement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possible</a:t>
            </a:r>
            <a:r>
              <a:rPr lang="hu-HU" b="1" dirty="0">
                <a:solidFill>
                  <a:srgbClr val="FFFF00"/>
                </a:solidFill>
              </a:rPr>
              <a:t>!</a:t>
            </a:r>
          </a:p>
        </p:txBody>
      </p:sp>
      <p:sp>
        <p:nvSpPr>
          <p:cNvPr id="17" name="Téglalap 16">
            <a:extLst>
              <a:ext uri="{FF2B5EF4-FFF2-40B4-BE49-F238E27FC236}">
                <a16:creationId xmlns:a16="http://schemas.microsoft.com/office/drawing/2014/main" id="{6FECA7D5-FC0D-41B4-BF22-73760ED79E0B}"/>
              </a:ext>
            </a:extLst>
          </p:cNvPr>
          <p:cNvSpPr/>
          <p:nvPr/>
        </p:nvSpPr>
        <p:spPr>
          <a:xfrm>
            <a:off x="4816" y="6205193"/>
            <a:ext cx="1219200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b="1" dirty="0">
                <a:solidFill>
                  <a:srgbClr val="FFFF00"/>
                </a:solidFill>
              </a:rPr>
              <a:t>B. </a:t>
            </a:r>
            <a:r>
              <a:rPr lang="hu-HU" b="1" dirty="0" err="1">
                <a:solidFill>
                  <a:srgbClr val="FFFF00"/>
                </a:solidFill>
              </a:rPr>
              <a:t>Kurgyis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for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PHENIX </a:t>
            </a:r>
            <a:r>
              <a:rPr lang="hu-HU" b="1" dirty="0" err="1">
                <a:solidFill>
                  <a:srgbClr val="FFFF00"/>
                </a:solidFill>
              </a:rPr>
              <a:t>Collaboration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en-US" i="1" dirty="0" err="1">
                <a:solidFill>
                  <a:srgbClr val="FFFF00"/>
                </a:solidFill>
              </a:rPr>
              <a:t>Phys.Part.Nucl</a:t>
            </a:r>
            <a:r>
              <a:rPr lang="en-US" i="1" dirty="0">
                <a:solidFill>
                  <a:srgbClr val="FFFF00"/>
                </a:solidFill>
              </a:rPr>
              <a:t>.</a:t>
            </a:r>
            <a:r>
              <a:rPr lang="en-US" dirty="0">
                <a:solidFill>
                  <a:srgbClr val="FFFF00"/>
                </a:solidFill>
              </a:rPr>
              <a:t> 51 (2020) 3, 263-266</a:t>
            </a:r>
            <a:r>
              <a:rPr lang="hu-HU" dirty="0">
                <a:solidFill>
                  <a:srgbClr val="FFFF00"/>
                </a:solidFill>
              </a:rPr>
              <a:t>, arXiv:</a:t>
            </a:r>
            <a:r>
              <a:rPr lang="hu-HU" dirty="0">
                <a:solidFill>
                  <a:srgbClr val="FFFF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1910.05019</a:t>
            </a:r>
            <a:r>
              <a:rPr lang="hu-HU" dirty="0">
                <a:solidFill>
                  <a:srgbClr val="FFFF00"/>
                </a:solidFill>
              </a:rPr>
              <a:t> [</a:t>
            </a:r>
            <a:r>
              <a:rPr lang="hu-HU" dirty="0" err="1">
                <a:solidFill>
                  <a:srgbClr val="FFFF00"/>
                </a:solidFill>
              </a:rPr>
              <a:t>nucl</a:t>
            </a:r>
            <a:r>
              <a:rPr lang="hu-HU" dirty="0">
                <a:solidFill>
                  <a:srgbClr val="FFFF00"/>
                </a:solidFill>
              </a:rPr>
              <a:t>-ex]</a:t>
            </a:r>
            <a:r>
              <a:rPr lang="hu-HU" dirty="0"/>
              <a:t>]</a:t>
            </a:r>
            <a:r>
              <a:rPr lang="hu-HU" dirty="0">
                <a:solidFill>
                  <a:srgbClr val="FFFF00"/>
                </a:solidFill>
              </a:rPr>
              <a:t> </a:t>
            </a:r>
            <a:endParaRPr lang="hu-HU" b="1" dirty="0">
              <a:solidFill>
                <a:srgbClr val="FFFF00"/>
              </a:solidFill>
            </a:endParaRPr>
          </a:p>
        </p:txBody>
      </p:sp>
      <p:pic>
        <p:nvPicPr>
          <p:cNvPr id="20" name="Kép 19">
            <a:extLst>
              <a:ext uri="{FF2B5EF4-FFF2-40B4-BE49-F238E27FC236}">
                <a16:creationId xmlns:a16="http://schemas.microsoft.com/office/drawing/2014/main" id="{2A529E37-7763-4533-873F-7884775A55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08203" y="2123001"/>
            <a:ext cx="7277731" cy="374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82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6632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HBT: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Two-particle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symmetrization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chaotic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source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</a:p>
          </p:txBody>
        </p:sp>
      </p:grpSp>
      <p:sp>
        <p:nvSpPr>
          <p:cNvPr id="6" name="Szabadkézi sokszög 5"/>
          <p:cNvSpPr/>
          <p:nvPr/>
        </p:nvSpPr>
        <p:spPr>
          <a:xfrm>
            <a:off x="0" y="692696"/>
            <a:ext cx="12192000" cy="4364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ctr" anchorCtr="0" compatLnSpc="0">
            <a:spAutoFit/>
          </a:bodyPr>
          <a:lstStyle/>
          <a:p>
            <a:pPr marL="190440" indent="-190440"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-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or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not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?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Partial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coherence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 3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vs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2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particle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correlations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 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52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églalap 16">
            <a:extLst>
              <a:ext uri="{FF2B5EF4-FFF2-40B4-BE49-F238E27FC236}">
                <a16:creationId xmlns:a16="http://schemas.microsoft.com/office/drawing/2014/main" id="{6FECA7D5-FC0D-41B4-BF22-73760ED79E0B}"/>
              </a:ext>
            </a:extLst>
          </p:cNvPr>
          <p:cNvSpPr/>
          <p:nvPr/>
        </p:nvSpPr>
        <p:spPr>
          <a:xfrm>
            <a:off x="4816" y="6205193"/>
            <a:ext cx="12192000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b="1" dirty="0">
                <a:solidFill>
                  <a:srgbClr val="FFFF00"/>
                </a:solidFill>
              </a:rPr>
              <a:t>B. </a:t>
            </a:r>
            <a:r>
              <a:rPr lang="hu-HU" b="1" dirty="0" err="1">
                <a:solidFill>
                  <a:srgbClr val="FFFF00"/>
                </a:solidFill>
              </a:rPr>
              <a:t>Kurgyis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for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the</a:t>
            </a:r>
            <a:r>
              <a:rPr lang="hu-HU" b="1" dirty="0">
                <a:solidFill>
                  <a:srgbClr val="FFFF00"/>
                </a:solidFill>
              </a:rPr>
              <a:t> PHENIX </a:t>
            </a:r>
            <a:r>
              <a:rPr lang="hu-HU" b="1" dirty="0" err="1">
                <a:solidFill>
                  <a:srgbClr val="FFFF00"/>
                </a:solidFill>
              </a:rPr>
              <a:t>Collaboration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en-US" i="1" dirty="0" err="1">
                <a:solidFill>
                  <a:srgbClr val="FFFF00"/>
                </a:solidFill>
              </a:rPr>
              <a:t>Phys.Part.Nucl</a:t>
            </a:r>
            <a:r>
              <a:rPr lang="en-US" i="1" dirty="0">
                <a:solidFill>
                  <a:srgbClr val="FFFF00"/>
                </a:solidFill>
              </a:rPr>
              <a:t>.</a:t>
            </a:r>
            <a:r>
              <a:rPr lang="en-US" dirty="0">
                <a:solidFill>
                  <a:srgbClr val="FFFF00"/>
                </a:solidFill>
              </a:rPr>
              <a:t> 51 (2020) 3, 263-266</a:t>
            </a:r>
            <a:r>
              <a:rPr lang="hu-HU" dirty="0">
                <a:solidFill>
                  <a:srgbClr val="FFFF00"/>
                </a:solidFill>
              </a:rPr>
              <a:t>, arXiv:</a:t>
            </a:r>
            <a:r>
              <a:rPr lang="hu-HU" dirty="0">
                <a:solidFill>
                  <a:srgbClr val="FFFF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1910.05019</a:t>
            </a:r>
            <a:r>
              <a:rPr lang="hu-HU" dirty="0">
                <a:solidFill>
                  <a:srgbClr val="FFFF00"/>
                </a:solidFill>
              </a:rPr>
              <a:t> [</a:t>
            </a:r>
            <a:r>
              <a:rPr lang="hu-HU" dirty="0" err="1">
                <a:solidFill>
                  <a:srgbClr val="FFFF00"/>
                </a:solidFill>
              </a:rPr>
              <a:t>nucl</a:t>
            </a:r>
            <a:r>
              <a:rPr lang="hu-HU" dirty="0">
                <a:solidFill>
                  <a:srgbClr val="FFFF00"/>
                </a:solidFill>
              </a:rPr>
              <a:t>-ex]</a:t>
            </a:r>
            <a:r>
              <a:rPr lang="hu-HU" dirty="0"/>
              <a:t>]</a:t>
            </a:r>
            <a:r>
              <a:rPr lang="hu-HU" dirty="0">
                <a:solidFill>
                  <a:srgbClr val="FFFF00"/>
                </a:solidFill>
              </a:rPr>
              <a:t> </a:t>
            </a:r>
            <a:endParaRPr lang="hu-HU" b="1" dirty="0">
              <a:solidFill>
                <a:srgbClr val="FFFF00"/>
              </a:solidFill>
            </a:endParaRPr>
          </a:p>
        </p:txBody>
      </p:sp>
      <p:pic>
        <p:nvPicPr>
          <p:cNvPr id="19" name="Kép 18">
            <a:extLst>
              <a:ext uri="{FF2B5EF4-FFF2-40B4-BE49-F238E27FC236}">
                <a16:creationId xmlns:a16="http://schemas.microsoft.com/office/drawing/2014/main" id="{4E046EDC-4E39-4347-8C93-5328EF8F3B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1248" y="1203912"/>
            <a:ext cx="1874682" cy="784928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5B766960-C0ED-4AE5-9509-764A086C2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808" y="1196752"/>
            <a:ext cx="9039617" cy="4968552"/>
          </a:xfrm>
          <a:prstGeom prst="rect">
            <a:avLst/>
          </a:prstGeom>
        </p:spPr>
      </p:pic>
      <p:sp>
        <p:nvSpPr>
          <p:cNvPr id="21" name="Szövegdoboz 20">
            <a:extLst>
              <a:ext uri="{FF2B5EF4-FFF2-40B4-BE49-F238E27FC236}">
                <a16:creationId xmlns:a16="http://schemas.microsoft.com/office/drawing/2014/main" id="{155AA19A-BA9A-4080-B543-44AD001F0849}"/>
              </a:ext>
            </a:extLst>
          </p:cNvPr>
          <p:cNvSpPr txBox="1"/>
          <p:nvPr/>
        </p:nvSpPr>
        <p:spPr>
          <a:xfrm>
            <a:off x="9984432" y="2060848"/>
            <a:ext cx="194350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8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k</a:t>
            </a:r>
            <a:r>
              <a:rPr lang="hu-HU" sz="18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hu-HU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~ 1</a:t>
            </a:r>
          </a:p>
          <a:p>
            <a:pPr algn="ctr"/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within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errors</a:t>
            </a:r>
            <a:endParaRPr lang="hu-HU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hu-HU" sz="18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sym typeface="Wingdings" panose="05000000000000000000" pitchFamily="2" charset="2"/>
            </a:endParaRPr>
          </a:p>
          <a:p>
            <a:pPr algn="ctr"/>
            <a:r>
              <a:rPr lang="hu-HU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hu-HU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endParaRPr lang="hu-HU" sz="18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hu-HU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 </a:t>
            </a:r>
            <a:r>
              <a:rPr lang="hu-HU" sz="18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8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endParaRPr lang="hu-HU" sz="18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partial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coherence</a:t>
            </a:r>
            <a:r>
              <a:rPr lang="hu-HU" sz="18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/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(p</a:t>
            </a:r>
            <a:r>
              <a:rPr lang="hu-HU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&gt; 0),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so</a:t>
            </a:r>
            <a:endParaRPr lang="hu-HU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hu-HU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sym typeface="Wingdings" panose="05000000000000000000" pitchFamily="2" charset="2"/>
              </a:rPr>
              <a:t> </a:t>
            </a:r>
          </a:p>
          <a:p>
            <a:pPr algn="ctr"/>
            <a:endParaRPr lang="hu-HU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</a:t>
            </a:r>
            <a:r>
              <a:rPr lang="hu-HU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cannot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mask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U</a:t>
            </a:r>
            <a:r>
              <a:rPr lang="hu-HU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hu-HU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202217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4644"/>
              <a:ext cx="12192000" cy="5027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Can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3200" b="1" dirty="0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/</a:t>
              </a:r>
              <a:r>
                <a:rPr lang="hu-HU" sz="3200" b="1" dirty="0" err="1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3200" b="1" baseline="-25000" dirty="0" err="1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max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U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(1)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restoration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signal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be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switched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off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53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5877272"/>
            <a:ext cx="12192000" cy="913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NA44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charged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Bose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-Einstein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indicate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null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effect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S+Pb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√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19.4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! </a:t>
            </a:r>
          </a:p>
          <a:p>
            <a:pPr algn="ctr">
              <a:lnSpc>
                <a:spcPct val="115000"/>
              </a:lnSpc>
            </a:pP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Contrasted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STAR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charged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B-E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√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62 and 200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Au+Au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collisions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algn="ctr">
              <a:lnSpc>
                <a:spcPct val="115000"/>
              </a:lnSpc>
            </a:pP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suppression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U</a:t>
            </a:r>
            <a:r>
              <a:rPr lang="hu-HU" sz="16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(1)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restoration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R. Vértesi,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T.Cs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., J. Sziklai , 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arXiv:2307.09573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-ex]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DCB602E9-0DAE-4C33-9E61-231FF546AE87}"/>
              </a:ext>
            </a:extLst>
          </p:cNvPr>
          <p:cNvSpPr txBox="1"/>
          <p:nvPr/>
        </p:nvSpPr>
        <p:spPr>
          <a:xfrm>
            <a:off x="0" y="692696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Yes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,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as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known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from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the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first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papers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!</a:t>
            </a:r>
            <a:endParaRPr lang="hu-HU" sz="1400" dirty="0"/>
          </a:p>
        </p:txBody>
      </p:sp>
      <p:pic>
        <p:nvPicPr>
          <p:cNvPr id="15" name="Kép 14">
            <a:extLst>
              <a:ext uri="{FF2B5EF4-FFF2-40B4-BE49-F238E27FC236}">
                <a16:creationId xmlns:a16="http://schemas.microsoft.com/office/drawing/2014/main" id="{9F93448A-2FC8-4053-98C1-B21212455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0541" y="1146796"/>
            <a:ext cx="6090918" cy="4730475"/>
          </a:xfrm>
          <a:prstGeom prst="rect">
            <a:avLst/>
          </a:prstGeom>
        </p:spPr>
      </p:pic>
      <p:cxnSp>
        <p:nvCxnSpPr>
          <p:cNvPr id="24" name="Egyenes összekötő 23">
            <a:extLst>
              <a:ext uri="{FF2B5EF4-FFF2-40B4-BE49-F238E27FC236}">
                <a16:creationId xmlns:a16="http://schemas.microsoft.com/office/drawing/2014/main" id="{47E3C07D-F374-458F-BF40-EA293832E539}"/>
              </a:ext>
            </a:extLst>
          </p:cNvPr>
          <p:cNvCxnSpPr>
            <a:cxnSpLocks/>
          </p:cNvCxnSpPr>
          <p:nvPr/>
        </p:nvCxnSpPr>
        <p:spPr>
          <a:xfrm>
            <a:off x="3863752" y="2308240"/>
            <a:ext cx="5060880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30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4644"/>
              <a:ext cx="12192000" cy="5027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Can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3200" b="1" dirty="0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/</a:t>
              </a:r>
              <a:r>
                <a:rPr lang="hu-HU" sz="3200" b="1" dirty="0" err="1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3200" b="1" baseline="-25000" dirty="0" err="1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max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U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(1)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restoration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signal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be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switched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off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54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6237312"/>
            <a:ext cx="12192000" cy="630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NA61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charged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pp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150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Be+Be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collisions</a:t>
            </a:r>
            <a:endParaRPr lang="hu-HU" sz="16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Eur.Phys.J.C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83 (2023) 10, 919, e-Print: 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2302.04593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-ex]</a:t>
            </a:r>
          </a:p>
        </p:txBody>
      </p:sp>
      <p:sp>
        <p:nvSpPr>
          <p:cNvPr id="20" name="Szövegdoboz 19">
            <a:extLst>
              <a:ext uri="{FF2B5EF4-FFF2-40B4-BE49-F238E27FC236}">
                <a16:creationId xmlns:a16="http://schemas.microsoft.com/office/drawing/2014/main" id="{DCB602E9-0DAE-4C33-9E61-231FF546AE87}"/>
              </a:ext>
            </a:extLst>
          </p:cNvPr>
          <p:cNvSpPr txBox="1"/>
          <p:nvPr/>
        </p:nvSpPr>
        <p:spPr>
          <a:xfrm>
            <a:off x="0" y="692696"/>
            <a:ext cx="1219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Yes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,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as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known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from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the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first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papers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,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but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confirmed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by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Tahoma" pitchFamily="2"/>
              </a:rPr>
              <a:t> NA61!</a:t>
            </a:r>
            <a:endParaRPr lang="hu-HU" sz="1400" dirty="0"/>
          </a:p>
        </p:txBody>
      </p:sp>
      <p:pic>
        <p:nvPicPr>
          <p:cNvPr id="1026" name="Picture 2" descr="Fig. 4">
            <a:extLst>
              <a:ext uri="{FF2B5EF4-FFF2-40B4-BE49-F238E27FC236}">
                <a16:creationId xmlns:a16="http://schemas.microsoft.com/office/drawing/2014/main" id="{F9CC7418-F87B-41BA-A13B-7A3265F84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52" y="1172005"/>
            <a:ext cx="5489872" cy="434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ig. 5">
            <a:extLst>
              <a:ext uri="{FF2B5EF4-FFF2-40B4-BE49-F238E27FC236}">
                <a16:creationId xmlns:a16="http://schemas.microsoft.com/office/drawing/2014/main" id="{E767BF63-E439-477C-BABD-2484D9A93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769" y="1172005"/>
            <a:ext cx="6179879" cy="434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Egyenes összekötő 6">
            <a:extLst>
              <a:ext uri="{FF2B5EF4-FFF2-40B4-BE49-F238E27FC236}">
                <a16:creationId xmlns:a16="http://schemas.microsoft.com/office/drawing/2014/main" id="{B5174B95-BE22-460A-8879-1B19BFB596A4}"/>
              </a:ext>
            </a:extLst>
          </p:cNvPr>
          <p:cNvCxnSpPr/>
          <p:nvPr/>
        </p:nvCxnSpPr>
        <p:spPr>
          <a:xfrm>
            <a:off x="6456040" y="3009968"/>
            <a:ext cx="529481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églalap 12">
            <a:extLst>
              <a:ext uri="{FF2B5EF4-FFF2-40B4-BE49-F238E27FC236}">
                <a16:creationId xmlns:a16="http://schemas.microsoft.com/office/drawing/2014/main" id="{744B8585-33A2-45B6-9124-1AE3A1655D91}"/>
              </a:ext>
            </a:extLst>
          </p:cNvPr>
          <p:cNvSpPr/>
          <p:nvPr/>
        </p:nvSpPr>
        <p:spPr>
          <a:xfrm>
            <a:off x="-5016" y="5606883"/>
            <a:ext cx="12192000" cy="34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NA61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no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decrease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hu-HU" sz="1600" b="1" dirty="0" err="1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max</a:t>
            </a:r>
            <a:r>
              <a:rPr lang="hu-HU" sz="16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&lt; 0.5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no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U</a:t>
            </a:r>
            <a:r>
              <a:rPr lang="hu-HU" sz="16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(1)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symmetry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restoration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B68C0AB2-9737-4055-9CA6-D200EB26AD0F}"/>
              </a:ext>
            </a:extLst>
          </p:cNvPr>
          <p:cNvSpPr/>
          <p:nvPr/>
        </p:nvSpPr>
        <p:spPr>
          <a:xfrm>
            <a:off x="24680" y="5888690"/>
            <a:ext cx="12192000" cy="34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systems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Be+Be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and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relatively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√s &lt; 20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43812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0" grpId="0"/>
      <p:bldP spid="13" grpId="0"/>
      <p:bldP spid="1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ép 10">
            <a:extLst>
              <a:ext uri="{FF2B5EF4-FFF2-40B4-BE49-F238E27FC236}">
                <a16:creationId xmlns:a16="http://schemas.microsoft.com/office/drawing/2014/main" id="{B776EC2C-4A2D-4503-B7C5-253CCBA1B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648" y="692696"/>
            <a:ext cx="6338593" cy="4917990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 baseline="-250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4644"/>
              <a:ext cx="12192000" cy="5027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Can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3200" b="1" dirty="0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/</a:t>
              </a:r>
              <a:r>
                <a:rPr lang="hu-HU" sz="3200" b="1" dirty="0" err="1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3200" b="1" baseline="-25000" dirty="0" err="1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max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U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(1)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restoration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signal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be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switched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off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55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6237312"/>
            <a:ext cx="12192000" cy="630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NA61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charged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pp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150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Be+Be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lab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≤ 150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Ar+Sc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collisions</a:t>
            </a:r>
            <a:endParaRPr lang="hu-HU" sz="16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B.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Pórffy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NA61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e-Print: 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2406.022423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-ex]</a:t>
            </a:r>
          </a:p>
        </p:txBody>
      </p:sp>
      <p:cxnSp>
        <p:nvCxnSpPr>
          <p:cNvPr id="7" name="Egyenes összekötő 6">
            <a:extLst>
              <a:ext uri="{FF2B5EF4-FFF2-40B4-BE49-F238E27FC236}">
                <a16:creationId xmlns:a16="http://schemas.microsoft.com/office/drawing/2014/main" id="{B5174B95-BE22-460A-8879-1B19BFB596A4}"/>
              </a:ext>
            </a:extLst>
          </p:cNvPr>
          <p:cNvCxnSpPr>
            <a:cxnSpLocks/>
          </p:cNvCxnSpPr>
          <p:nvPr/>
        </p:nvCxnSpPr>
        <p:spPr>
          <a:xfrm>
            <a:off x="3719736" y="2132856"/>
            <a:ext cx="259228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églalap 12">
            <a:extLst>
              <a:ext uri="{FF2B5EF4-FFF2-40B4-BE49-F238E27FC236}">
                <a16:creationId xmlns:a16="http://schemas.microsoft.com/office/drawing/2014/main" id="{744B8585-33A2-45B6-9124-1AE3A1655D91}"/>
              </a:ext>
            </a:extLst>
          </p:cNvPr>
          <p:cNvSpPr/>
          <p:nvPr/>
        </p:nvSpPr>
        <p:spPr>
          <a:xfrm>
            <a:off x="-5016" y="5606883"/>
            <a:ext cx="12192000" cy="34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NA61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no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decrease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hu-HU" sz="1600" b="1" dirty="0" err="1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max</a:t>
            </a:r>
            <a:r>
              <a:rPr lang="hu-HU" sz="16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&lt; 0.5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no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signal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U</a:t>
            </a:r>
            <a:r>
              <a:rPr lang="hu-HU" sz="16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(1)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symmetry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restoration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B68C0AB2-9737-4055-9CA6-D200EB26AD0F}"/>
              </a:ext>
            </a:extLst>
          </p:cNvPr>
          <p:cNvSpPr/>
          <p:nvPr/>
        </p:nvSpPr>
        <p:spPr>
          <a:xfrm>
            <a:off x="24680" y="5888690"/>
            <a:ext cx="12192000" cy="34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Small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AND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intermediate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systems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Be+Be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and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Ar+Sc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 and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relatively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energy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√s &lt; 20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 </a:t>
            </a:r>
          </a:p>
        </p:txBody>
      </p:sp>
      <p:cxnSp>
        <p:nvCxnSpPr>
          <p:cNvPr id="16" name="Egyenes összekötő 15">
            <a:extLst>
              <a:ext uri="{FF2B5EF4-FFF2-40B4-BE49-F238E27FC236}">
                <a16:creationId xmlns:a16="http://schemas.microsoft.com/office/drawing/2014/main" id="{F9652666-4BCA-468A-8D54-AC3F94F1208B}"/>
              </a:ext>
            </a:extLst>
          </p:cNvPr>
          <p:cNvCxnSpPr>
            <a:cxnSpLocks/>
          </p:cNvCxnSpPr>
          <p:nvPr/>
        </p:nvCxnSpPr>
        <p:spPr>
          <a:xfrm>
            <a:off x="6456040" y="2708920"/>
            <a:ext cx="2664296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gyenes összekötő 16">
            <a:extLst>
              <a:ext uri="{FF2B5EF4-FFF2-40B4-BE49-F238E27FC236}">
                <a16:creationId xmlns:a16="http://schemas.microsoft.com/office/drawing/2014/main" id="{70344B7A-6E72-4572-99CC-638FE703B075}"/>
              </a:ext>
            </a:extLst>
          </p:cNvPr>
          <p:cNvCxnSpPr>
            <a:cxnSpLocks/>
          </p:cNvCxnSpPr>
          <p:nvPr/>
        </p:nvCxnSpPr>
        <p:spPr>
          <a:xfrm>
            <a:off x="3719736" y="4685816"/>
            <a:ext cx="259228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17">
            <a:extLst>
              <a:ext uri="{FF2B5EF4-FFF2-40B4-BE49-F238E27FC236}">
                <a16:creationId xmlns:a16="http://schemas.microsoft.com/office/drawing/2014/main" id="{C305A3C3-AD01-4454-8654-34D227C86591}"/>
              </a:ext>
            </a:extLst>
          </p:cNvPr>
          <p:cNvCxnSpPr>
            <a:cxnSpLocks/>
          </p:cNvCxnSpPr>
          <p:nvPr/>
        </p:nvCxnSpPr>
        <p:spPr>
          <a:xfrm>
            <a:off x="6472929" y="4581128"/>
            <a:ext cx="2647407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CB4228B2-5FF5-457D-88FC-E883E1FC7246}"/>
              </a:ext>
            </a:extLst>
          </p:cNvPr>
          <p:cNvSpPr txBox="1"/>
          <p:nvPr/>
        </p:nvSpPr>
        <p:spPr>
          <a:xfrm>
            <a:off x="10055250" y="2584568"/>
            <a:ext cx="158536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NA61:</a:t>
            </a:r>
          </a:p>
          <a:p>
            <a:pPr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YES!  </a:t>
            </a:r>
            <a:endParaRPr lang="hu-HU" sz="2800" dirty="0"/>
          </a:p>
        </p:txBody>
      </p:sp>
    </p:spTree>
    <p:extLst>
      <p:ext uri="{BB962C8B-B14F-4D97-AF65-F5344CB8AC3E}">
        <p14:creationId xmlns:p14="http://schemas.microsoft.com/office/powerpoint/2010/main" val="3919848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  <p:bldP spid="2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5">
            <a:extLst>
              <a:ext uri="{FF2B5EF4-FFF2-40B4-BE49-F238E27FC236}">
                <a16:creationId xmlns:a16="http://schemas.microsoft.com/office/drawing/2014/main" id="{CC8946FD-F206-4098-88CF-335C3E1CA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683025"/>
            <a:ext cx="7332222" cy="5491950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 baseline="-250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6632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Is  </a:t>
              </a:r>
              <a:r>
                <a:rPr lang="hu-HU" sz="2800" b="1" dirty="0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</a:t>
              </a:r>
              <a:r>
                <a:rPr lang="hu-HU" sz="2800" b="1" baseline="-25000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)</a:t>
              </a:r>
              <a:r>
                <a:rPr lang="hu-HU" sz="2800" b="1" dirty="0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/</a:t>
              </a:r>
              <a:r>
                <a:rPr lang="hu-HU" sz="2800" b="1" dirty="0" err="1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2800" b="1" baseline="-25000" dirty="0" err="1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max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confirmed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in √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</a:t>
              </a:r>
              <a:r>
                <a:rPr lang="hu-HU" sz="2800" b="1" baseline="-25000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NN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= 200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GeV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Au+Au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6237312"/>
            <a:ext cx="12192000" cy="630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STAR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preliminary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charged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pp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0-10%, 10-20%, 20-30% and 30-40%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Au+Au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@ 200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endParaRPr lang="hu-HU" sz="16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D.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KIncses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STAR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nl-NL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Universe 10 (2024) 3, 102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 e-Print: 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2401.11169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-ex]</a:t>
            </a:r>
          </a:p>
        </p:txBody>
      </p:sp>
      <p:cxnSp>
        <p:nvCxnSpPr>
          <p:cNvPr id="7" name="Egyenes összekötő 6">
            <a:extLst>
              <a:ext uri="{FF2B5EF4-FFF2-40B4-BE49-F238E27FC236}">
                <a16:creationId xmlns:a16="http://schemas.microsoft.com/office/drawing/2014/main" id="{B5174B95-BE22-460A-8879-1B19BFB596A4}"/>
              </a:ext>
            </a:extLst>
          </p:cNvPr>
          <p:cNvCxnSpPr>
            <a:cxnSpLocks/>
          </p:cNvCxnSpPr>
          <p:nvPr/>
        </p:nvCxnSpPr>
        <p:spPr>
          <a:xfrm>
            <a:off x="1919536" y="1772816"/>
            <a:ext cx="2952328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CB4228B2-5FF5-457D-88FC-E883E1FC7246}"/>
              </a:ext>
            </a:extLst>
          </p:cNvPr>
          <p:cNvSpPr txBox="1"/>
          <p:nvPr/>
        </p:nvSpPr>
        <p:spPr>
          <a:xfrm>
            <a:off x="8472264" y="2584568"/>
            <a:ext cx="36004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STAR</a:t>
            </a:r>
          </a:p>
          <a:p>
            <a:pPr algn="ctr"/>
            <a:r>
              <a:rPr lang="hu-HU" sz="28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preliminary</a:t>
            </a:r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</a:t>
            </a:r>
          </a:p>
          <a:p>
            <a:pPr algn="ctr"/>
            <a:r>
              <a: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YES!  </a:t>
            </a:r>
            <a:endParaRPr lang="hu-HU" sz="2800" dirty="0"/>
          </a:p>
        </p:txBody>
      </p:sp>
      <p:cxnSp>
        <p:nvCxnSpPr>
          <p:cNvPr id="21" name="Egyenes összekötő 20">
            <a:extLst>
              <a:ext uri="{FF2B5EF4-FFF2-40B4-BE49-F238E27FC236}">
                <a16:creationId xmlns:a16="http://schemas.microsoft.com/office/drawing/2014/main" id="{94B86D36-95D6-4A8E-A0CE-A20F55C0B54D}"/>
              </a:ext>
            </a:extLst>
          </p:cNvPr>
          <p:cNvCxnSpPr>
            <a:cxnSpLocks/>
          </p:cNvCxnSpPr>
          <p:nvPr/>
        </p:nvCxnSpPr>
        <p:spPr>
          <a:xfrm>
            <a:off x="5159896" y="2204864"/>
            <a:ext cx="2952328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21">
            <a:extLst>
              <a:ext uri="{FF2B5EF4-FFF2-40B4-BE49-F238E27FC236}">
                <a16:creationId xmlns:a16="http://schemas.microsoft.com/office/drawing/2014/main" id="{2A9AAA77-8C4B-4752-86C7-856A99D7C6B8}"/>
              </a:ext>
            </a:extLst>
          </p:cNvPr>
          <p:cNvCxnSpPr>
            <a:cxnSpLocks/>
          </p:cNvCxnSpPr>
          <p:nvPr/>
        </p:nvCxnSpPr>
        <p:spPr>
          <a:xfrm>
            <a:off x="1919536" y="4705480"/>
            <a:ext cx="2952328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>
            <a:extLst>
              <a:ext uri="{FF2B5EF4-FFF2-40B4-BE49-F238E27FC236}">
                <a16:creationId xmlns:a16="http://schemas.microsoft.com/office/drawing/2014/main" id="{09998FF6-A243-49CA-9781-D3E17CBC2F01}"/>
              </a:ext>
            </a:extLst>
          </p:cNvPr>
          <p:cNvCxnSpPr>
            <a:cxnSpLocks/>
          </p:cNvCxnSpPr>
          <p:nvPr/>
        </p:nvCxnSpPr>
        <p:spPr>
          <a:xfrm>
            <a:off x="5159896" y="4797152"/>
            <a:ext cx="295232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49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769EBCAD-97BE-4A0C-A203-6419B9AAE9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7" b="75043"/>
          <a:stretch/>
        </p:blipFill>
        <p:spPr bwMode="auto">
          <a:xfrm>
            <a:off x="9082" y="828678"/>
            <a:ext cx="6201438" cy="461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 baseline="-250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4644"/>
              <a:ext cx="12192000" cy="5027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Can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3200" b="1" dirty="0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/</a:t>
              </a:r>
              <a:r>
                <a:rPr lang="hu-HU" sz="3200" b="1" dirty="0" err="1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3200" b="1" baseline="-25000" dirty="0" err="1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max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U</a:t>
              </a:r>
              <a:r>
                <a:rPr lang="hu-HU" sz="3200" b="1" baseline="-25000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(1)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restoration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signal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be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switched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off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 </a:t>
              </a: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6542987"/>
            <a:ext cx="12192000" cy="347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D. Kincses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PHENIX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nl-NL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Universe 4 (2018) 1, 11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e-Print: 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1711.06891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-ex]</a:t>
            </a:r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744B8585-33A2-45B6-9124-1AE3A1655D91}"/>
              </a:ext>
            </a:extLst>
          </p:cNvPr>
          <p:cNvSpPr/>
          <p:nvPr/>
        </p:nvSpPr>
        <p:spPr>
          <a:xfrm>
            <a:off x="-5016" y="5517232"/>
            <a:ext cx="12192000" cy="34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PHENIX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preliminary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qualitatively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a of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decrease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of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hu-HU" sz="1600" b="1" dirty="0" err="1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l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max</a:t>
            </a:r>
            <a:r>
              <a:rPr lang="hu-HU" sz="16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&lt; 0.5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limited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statistics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</a:p>
        </p:txBody>
      </p:sp>
      <p:sp>
        <p:nvSpPr>
          <p:cNvPr id="15" name="Téglalap 14">
            <a:extLst>
              <a:ext uri="{FF2B5EF4-FFF2-40B4-BE49-F238E27FC236}">
                <a16:creationId xmlns:a16="http://schemas.microsoft.com/office/drawing/2014/main" id="{B68C0AB2-9737-4055-9CA6-D200EB26AD0F}"/>
              </a:ext>
            </a:extLst>
          </p:cNvPr>
          <p:cNvSpPr/>
          <p:nvPr/>
        </p:nvSpPr>
        <p:spPr>
          <a:xfrm>
            <a:off x="-4360" y="5877272"/>
            <a:ext cx="12192000" cy="630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both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√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= 39 and 62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greater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magnetic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field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less momentum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resolution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at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low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</a:t>
            </a:r>
            <a:r>
              <a:rPr lang="hu-HU" sz="1600" b="1" baseline="-25000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</a:t>
            </a:r>
            <a:r>
              <a:rPr lang="hu-HU" sz="1600" b="1" baseline="-25000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algn="ctr">
              <a:lnSpc>
                <a:spcPct val="115000"/>
              </a:lnSpc>
            </a:pP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compared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to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Run-10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Au+Au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data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A9E8B39-5A62-4753-ACB8-1D80B9ABC3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20" t="49799" b="25248"/>
          <a:stretch/>
        </p:blipFill>
        <p:spPr bwMode="auto">
          <a:xfrm>
            <a:off x="6031146" y="831744"/>
            <a:ext cx="6160854" cy="4607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48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Kép 28">
            <a:extLst>
              <a:ext uri="{FF2B5EF4-FFF2-40B4-BE49-F238E27FC236}">
                <a16:creationId xmlns:a16="http://schemas.microsoft.com/office/drawing/2014/main" id="{1BB291D2-8B93-4661-91C9-BEEDF8D66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6" y="692696"/>
            <a:ext cx="9114310" cy="5433531"/>
          </a:xfrm>
          <a:prstGeom prst="rect">
            <a:avLst/>
          </a:prstGeom>
        </p:spPr>
      </p:pic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 baseline="-250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46063"/>
              <a:ext cx="12192000" cy="43986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Excitation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function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</a:t>
              </a:r>
              <a:r>
                <a:rPr lang="hu-HU" sz="2800" b="1" dirty="0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(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</a:t>
              </a:r>
              <a:r>
                <a:rPr lang="hu-HU" sz="2800" b="1" baseline="-25000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T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)</a:t>
              </a:r>
              <a:r>
                <a:rPr lang="hu-HU" sz="2800" b="1" dirty="0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/</a:t>
              </a:r>
              <a:r>
                <a:rPr lang="hu-HU" sz="2800" b="1" dirty="0" err="1">
                  <a:solidFill>
                    <a:srgbClr val="FFFF00"/>
                  </a:solidFill>
                  <a:latin typeface="Symbol" panose="05050102010706020507" pitchFamily="18" charset="2"/>
                  <a:ea typeface="Verdana" panose="020B0604030504040204" pitchFamily="34" charset="0"/>
                </a:rPr>
                <a:t>l</a:t>
              </a:r>
              <a:r>
                <a:rPr lang="hu-HU" sz="2800" b="1" baseline="-25000" dirty="0" err="1">
                  <a:solidFill>
                    <a:srgbClr val="FFFF00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max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in </a:t>
              </a:r>
              <a:r>
                <a:rPr lang="hu-HU" sz="28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Au+Au@RHIC</a:t>
              </a:r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BES?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0" y="6237312"/>
            <a:ext cx="12192000" cy="630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STAR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preliminary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charged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>
                <a:solidFill>
                  <a:srgbClr val="FFFF00"/>
                </a:solidFill>
                <a:latin typeface="Symbol" panose="05050102010706020507" pitchFamily="18" charset="2"/>
                <a:ea typeface="Verdana" panose="020B0604030504040204" pitchFamily="34" charset="0"/>
              </a:rPr>
              <a:t>pp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correlation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in 0-10%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Au+Au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@ 200, 54.4, 27, 19.6, 14.5 and 7.7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GeV</a:t>
            </a:r>
            <a:endParaRPr lang="hu-HU" sz="1600" b="1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D.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KIncses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for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STAR 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Collaboration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nl-NL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Universe 10 (2024) 3, 102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,  e-Print: 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2401.11169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[</a:t>
            </a:r>
            <a:r>
              <a:rPr lang="hu-HU" sz="1600" b="1" dirty="0" err="1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nucl</a:t>
            </a:r>
            <a:r>
              <a:rPr lang="hu-HU" sz="1600" b="1" dirty="0">
                <a:solidFill>
                  <a:srgbClr val="FFFF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-ex]</a:t>
            </a:r>
          </a:p>
        </p:txBody>
      </p:sp>
      <p:cxnSp>
        <p:nvCxnSpPr>
          <p:cNvPr id="7" name="Egyenes összekötő 6">
            <a:extLst>
              <a:ext uri="{FF2B5EF4-FFF2-40B4-BE49-F238E27FC236}">
                <a16:creationId xmlns:a16="http://schemas.microsoft.com/office/drawing/2014/main" id="{B5174B95-BE22-460A-8879-1B19BFB596A4}"/>
              </a:ext>
            </a:extLst>
          </p:cNvPr>
          <p:cNvCxnSpPr>
            <a:cxnSpLocks/>
          </p:cNvCxnSpPr>
          <p:nvPr/>
        </p:nvCxnSpPr>
        <p:spPr>
          <a:xfrm>
            <a:off x="839416" y="1700808"/>
            <a:ext cx="237626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CB4228B2-5FF5-457D-88FC-E883E1FC7246}"/>
              </a:ext>
            </a:extLst>
          </p:cNvPr>
          <p:cNvSpPr txBox="1"/>
          <p:nvPr/>
        </p:nvSpPr>
        <p:spPr>
          <a:xfrm>
            <a:off x="9264352" y="1556792"/>
            <a:ext cx="280831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STAR</a:t>
            </a:r>
          </a:p>
          <a:p>
            <a:pPr algn="ctr"/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preliminary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:</a:t>
            </a:r>
          </a:p>
          <a:p>
            <a:pPr algn="ctr"/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in 0-10%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Au+Au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,</a:t>
            </a:r>
          </a:p>
          <a:p>
            <a:pPr algn="ctr"/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sz="2400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min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/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Symbol" panose="05050102010706020507" pitchFamily="18" charset="2"/>
                <a:ea typeface="Arial Unicode MS" pitchFamily="2"/>
                <a:cs typeface="Tahoma" pitchFamily="2"/>
              </a:rPr>
              <a:t>l</a:t>
            </a:r>
            <a:r>
              <a:rPr lang="hu-HU" sz="2400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max</a:t>
            </a:r>
            <a:endParaRPr lang="hu-HU" sz="2400" b="1" baseline="-25000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decreases</a:t>
            </a:r>
            <a:endParaRPr lang="hu-HU" sz="24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Verdana" pitchFamily="34"/>
              <a:ea typeface="Arial Unicode MS" pitchFamily="2"/>
              <a:cs typeface="Tahoma" pitchFamily="2"/>
            </a:endParaRPr>
          </a:p>
          <a:p>
            <a:pPr algn="ctr"/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with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decreasing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√</a:t>
            </a:r>
            <a:r>
              <a:rPr lang="hu-HU" sz="2400" b="1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s</a:t>
            </a:r>
            <a:r>
              <a:rPr lang="hu-HU" sz="2400" b="1" baseline="-25000" dirty="0" err="1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NN</a:t>
            </a:r>
            <a:r>
              <a:rPr lang="hu-HU" sz="24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rPr>
              <a:t> </a:t>
            </a:r>
            <a:endParaRPr lang="hu-HU" sz="2400" dirty="0"/>
          </a:p>
        </p:txBody>
      </p:sp>
      <p:cxnSp>
        <p:nvCxnSpPr>
          <p:cNvPr id="21" name="Egyenes összekötő 20">
            <a:extLst>
              <a:ext uri="{FF2B5EF4-FFF2-40B4-BE49-F238E27FC236}">
                <a16:creationId xmlns:a16="http://schemas.microsoft.com/office/drawing/2014/main" id="{94B86D36-95D6-4A8E-A0CE-A20F55C0B54D}"/>
              </a:ext>
            </a:extLst>
          </p:cNvPr>
          <p:cNvCxnSpPr>
            <a:cxnSpLocks/>
          </p:cNvCxnSpPr>
          <p:nvPr/>
        </p:nvCxnSpPr>
        <p:spPr>
          <a:xfrm>
            <a:off x="3575720" y="2060848"/>
            <a:ext cx="237626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gyenes összekötő 21">
            <a:extLst>
              <a:ext uri="{FF2B5EF4-FFF2-40B4-BE49-F238E27FC236}">
                <a16:creationId xmlns:a16="http://schemas.microsoft.com/office/drawing/2014/main" id="{2A9AAA77-8C4B-4752-86C7-856A99D7C6B8}"/>
              </a:ext>
            </a:extLst>
          </p:cNvPr>
          <p:cNvCxnSpPr>
            <a:cxnSpLocks/>
          </p:cNvCxnSpPr>
          <p:nvPr/>
        </p:nvCxnSpPr>
        <p:spPr>
          <a:xfrm>
            <a:off x="6456040" y="2247376"/>
            <a:ext cx="2376264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gyenes összekötő 22">
            <a:extLst>
              <a:ext uri="{FF2B5EF4-FFF2-40B4-BE49-F238E27FC236}">
                <a16:creationId xmlns:a16="http://schemas.microsoft.com/office/drawing/2014/main" id="{09998FF6-A243-49CA-9781-D3E17CBC2F01}"/>
              </a:ext>
            </a:extLst>
          </p:cNvPr>
          <p:cNvCxnSpPr>
            <a:cxnSpLocks/>
          </p:cNvCxnSpPr>
          <p:nvPr/>
        </p:nvCxnSpPr>
        <p:spPr>
          <a:xfrm>
            <a:off x="767408" y="4653136"/>
            <a:ext cx="237626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32">
            <a:extLst>
              <a:ext uri="{FF2B5EF4-FFF2-40B4-BE49-F238E27FC236}">
                <a16:creationId xmlns:a16="http://schemas.microsoft.com/office/drawing/2014/main" id="{FC040FDA-83C8-4339-BD4A-0332C7E1FB79}"/>
              </a:ext>
            </a:extLst>
          </p:cNvPr>
          <p:cNvCxnSpPr>
            <a:cxnSpLocks/>
          </p:cNvCxnSpPr>
          <p:nvPr/>
        </p:nvCxnSpPr>
        <p:spPr>
          <a:xfrm>
            <a:off x="767408" y="2401224"/>
            <a:ext cx="2376264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gyenes összekötő 34">
            <a:extLst>
              <a:ext uri="{FF2B5EF4-FFF2-40B4-BE49-F238E27FC236}">
                <a16:creationId xmlns:a16="http://schemas.microsoft.com/office/drawing/2014/main" id="{9336613E-F7A7-469A-A9B3-28DEBC5CBDB2}"/>
              </a:ext>
            </a:extLst>
          </p:cNvPr>
          <p:cNvCxnSpPr>
            <a:cxnSpLocks/>
          </p:cNvCxnSpPr>
          <p:nvPr/>
        </p:nvCxnSpPr>
        <p:spPr>
          <a:xfrm>
            <a:off x="3575720" y="4725144"/>
            <a:ext cx="2376264" cy="0"/>
          </a:xfrm>
          <a:prstGeom prst="line">
            <a:avLst/>
          </a:prstGeom>
          <a:ln w="38100">
            <a:solidFill>
              <a:srgbClr val="DD08E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gyenes összekötő 35">
            <a:extLst>
              <a:ext uri="{FF2B5EF4-FFF2-40B4-BE49-F238E27FC236}">
                <a16:creationId xmlns:a16="http://schemas.microsoft.com/office/drawing/2014/main" id="{2D2E9FFF-DBE4-4570-B893-956BA6247FD6}"/>
              </a:ext>
            </a:extLst>
          </p:cNvPr>
          <p:cNvCxnSpPr>
            <a:cxnSpLocks/>
          </p:cNvCxnSpPr>
          <p:nvPr/>
        </p:nvCxnSpPr>
        <p:spPr>
          <a:xfrm>
            <a:off x="6384032" y="4797152"/>
            <a:ext cx="23762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gyenes összekötő 36">
            <a:extLst>
              <a:ext uri="{FF2B5EF4-FFF2-40B4-BE49-F238E27FC236}">
                <a16:creationId xmlns:a16="http://schemas.microsoft.com/office/drawing/2014/main" id="{47100C11-2F42-4531-8966-09C4F300AFFB}"/>
              </a:ext>
            </a:extLst>
          </p:cNvPr>
          <p:cNvCxnSpPr>
            <a:cxnSpLocks/>
          </p:cNvCxnSpPr>
          <p:nvPr/>
        </p:nvCxnSpPr>
        <p:spPr>
          <a:xfrm>
            <a:off x="3536392" y="2604232"/>
            <a:ext cx="2376264" cy="0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gyenes összekötő 37">
            <a:extLst>
              <a:ext uri="{FF2B5EF4-FFF2-40B4-BE49-F238E27FC236}">
                <a16:creationId xmlns:a16="http://schemas.microsoft.com/office/drawing/2014/main" id="{2EC98436-9D93-4D0F-8DF0-6CEF18D6A4A9}"/>
              </a:ext>
            </a:extLst>
          </p:cNvPr>
          <p:cNvCxnSpPr>
            <a:cxnSpLocks/>
          </p:cNvCxnSpPr>
          <p:nvPr/>
        </p:nvCxnSpPr>
        <p:spPr>
          <a:xfrm>
            <a:off x="6456040" y="2659760"/>
            <a:ext cx="2376264" cy="0"/>
          </a:xfrm>
          <a:prstGeom prst="line">
            <a:avLst/>
          </a:prstGeom>
          <a:ln w="381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gyenes összekötő 38">
            <a:extLst>
              <a:ext uri="{FF2B5EF4-FFF2-40B4-BE49-F238E27FC236}">
                <a16:creationId xmlns:a16="http://schemas.microsoft.com/office/drawing/2014/main" id="{E8A9CE90-5CDA-4AC3-8E96-3E5FB7437A6B}"/>
              </a:ext>
            </a:extLst>
          </p:cNvPr>
          <p:cNvCxnSpPr>
            <a:cxnSpLocks/>
          </p:cNvCxnSpPr>
          <p:nvPr/>
        </p:nvCxnSpPr>
        <p:spPr>
          <a:xfrm>
            <a:off x="767408" y="4993512"/>
            <a:ext cx="2376264" cy="0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gyenes összekötő 39">
            <a:extLst>
              <a:ext uri="{FF2B5EF4-FFF2-40B4-BE49-F238E27FC236}">
                <a16:creationId xmlns:a16="http://schemas.microsoft.com/office/drawing/2014/main" id="{25DFA7C6-FD35-4891-AEE0-4189E77304DC}"/>
              </a:ext>
            </a:extLst>
          </p:cNvPr>
          <p:cNvCxnSpPr>
            <a:cxnSpLocks/>
          </p:cNvCxnSpPr>
          <p:nvPr/>
        </p:nvCxnSpPr>
        <p:spPr>
          <a:xfrm>
            <a:off x="3575720" y="5013176"/>
            <a:ext cx="2376264" cy="0"/>
          </a:xfrm>
          <a:prstGeom prst="line">
            <a:avLst/>
          </a:prstGeom>
          <a:ln w="38100">
            <a:solidFill>
              <a:srgbClr val="DD08E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gyenes összekötő 40">
            <a:extLst>
              <a:ext uri="{FF2B5EF4-FFF2-40B4-BE49-F238E27FC236}">
                <a16:creationId xmlns:a16="http://schemas.microsoft.com/office/drawing/2014/main" id="{A100DB14-D21E-4CF1-8EFC-A42C0403DF25}"/>
              </a:ext>
            </a:extLst>
          </p:cNvPr>
          <p:cNvCxnSpPr>
            <a:cxnSpLocks/>
          </p:cNvCxnSpPr>
          <p:nvPr/>
        </p:nvCxnSpPr>
        <p:spPr>
          <a:xfrm>
            <a:off x="6384032" y="5085184"/>
            <a:ext cx="2376264" cy="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04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6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116632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HBT: 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Signals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of 3d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hydro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flow, ONLY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for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Symbol" panose="05050102010706020507" pitchFamily="18" charset="2"/>
                  <a:ea typeface="Arial Unicode MS" pitchFamily="2"/>
                  <a:cs typeface="Tahoma" pitchFamily="2"/>
                </a:rPr>
                <a:t>a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= 2  </a:t>
              </a: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472" y="782930"/>
            <a:ext cx="4320540" cy="444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zövegdoboz 6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0" y="5229200"/>
            <a:ext cx="1034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b="1" dirty="0" err="1">
                <a:solidFill>
                  <a:srgbClr val="FFFF00"/>
                </a:solidFill>
              </a:rPr>
              <a:t>Indication</a:t>
            </a:r>
            <a:r>
              <a:rPr lang="hu-HU" b="1" dirty="0">
                <a:solidFill>
                  <a:srgbClr val="FFFF00"/>
                </a:solidFill>
              </a:rPr>
              <a:t> of  </a:t>
            </a:r>
            <a:r>
              <a:rPr lang="hu-HU" b="1" dirty="0" err="1">
                <a:solidFill>
                  <a:srgbClr val="FFFF00"/>
                </a:solidFill>
              </a:rPr>
              <a:t>hydro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scaling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behaviour</a:t>
            </a:r>
            <a:r>
              <a:rPr lang="hu-HU" b="1" dirty="0">
                <a:solidFill>
                  <a:srgbClr val="FFFF00"/>
                </a:solidFill>
              </a:rPr>
              <a:t>  of Gaussian R(</a:t>
            </a:r>
            <a:r>
              <a:rPr lang="hu-HU" b="1" dirty="0" err="1">
                <a:solidFill>
                  <a:srgbClr val="FFFF00"/>
                </a:solidFill>
              </a:rPr>
              <a:t>side,out,long</a:t>
            </a:r>
            <a:r>
              <a:rPr lang="hu-HU" b="1" dirty="0">
                <a:solidFill>
                  <a:srgbClr val="FFFF00"/>
                </a:solidFill>
              </a:rPr>
              <a:t>) </a:t>
            </a:r>
            <a:r>
              <a:rPr lang="hu-HU" b="1" dirty="0" err="1">
                <a:solidFill>
                  <a:srgbClr val="FFFF00"/>
                </a:solidFill>
              </a:rPr>
              <a:t>at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low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</a:rPr>
              <a:t>T</a:t>
            </a:r>
            <a:r>
              <a:rPr lang="hu-HU" b="1" dirty="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87" t="24347" r="35764" b="63671"/>
          <a:stretch/>
        </p:blipFill>
        <p:spPr>
          <a:xfrm>
            <a:off x="8616280" y="5350566"/>
            <a:ext cx="1687286" cy="598714"/>
          </a:xfrm>
          <a:prstGeom prst="rect">
            <a:avLst/>
          </a:prstGeom>
        </p:spPr>
      </p:pic>
      <p:sp>
        <p:nvSpPr>
          <p:cNvPr id="9" name="Téglalap 8"/>
          <p:cNvSpPr/>
          <p:nvPr/>
        </p:nvSpPr>
        <p:spPr>
          <a:xfrm>
            <a:off x="1775520" y="5579948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b="1" dirty="0" err="1">
                <a:solidFill>
                  <a:srgbClr val="FFFF00"/>
                </a:solidFill>
              </a:rPr>
              <a:t>R</a:t>
            </a:r>
            <a:r>
              <a:rPr lang="hu-HU" b="1" baseline="-25000" dirty="0" err="1">
                <a:solidFill>
                  <a:srgbClr val="FFFF00"/>
                </a:solidFill>
              </a:rPr>
              <a:t>long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</a:rPr>
              <a:t>t</a:t>
            </a:r>
            <a:r>
              <a:rPr lang="hu-HU" b="1" dirty="0" err="1">
                <a:solidFill>
                  <a:srgbClr val="FFFF00"/>
                </a:solidFill>
              </a:rPr>
              <a:t>-scaling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hu-HU" b="1" dirty="0" err="1">
                <a:solidFill>
                  <a:srgbClr val="FFFF00"/>
                </a:solidFill>
              </a:rPr>
              <a:t>Yu</a:t>
            </a:r>
            <a:r>
              <a:rPr lang="hu-HU" b="1" dirty="0">
                <a:solidFill>
                  <a:srgbClr val="FFFF00"/>
                </a:solidFill>
              </a:rPr>
              <a:t>. </a:t>
            </a:r>
            <a:r>
              <a:rPr lang="hu-HU" b="1" dirty="0" err="1">
                <a:solidFill>
                  <a:srgbClr val="FFFF00"/>
                </a:solidFill>
              </a:rPr>
              <a:t>Sinyukov</a:t>
            </a:r>
            <a:r>
              <a:rPr lang="hu-HU" b="1" dirty="0">
                <a:solidFill>
                  <a:srgbClr val="FFFF00"/>
                </a:solidFill>
              </a:rPr>
              <a:t> and A. </a:t>
            </a:r>
            <a:r>
              <a:rPr lang="hu-HU" b="1" dirty="0" err="1">
                <a:solidFill>
                  <a:srgbClr val="FFFF00"/>
                </a:solidFill>
              </a:rPr>
              <a:t>Makhlin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en-US" b="1" dirty="0" err="1">
                <a:solidFill>
                  <a:srgbClr val="FFF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Z.Phys</a:t>
            </a:r>
            <a:r>
              <a:rPr lang="en-US" b="1" dirty="0">
                <a:solidFill>
                  <a:srgbClr val="FFF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 C39 (1988) 69</a:t>
            </a:r>
            <a:r>
              <a:rPr lang="hu-HU" b="1" dirty="0">
                <a:solidFill>
                  <a:srgbClr val="FFF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</a:t>
            </a:r>
            <a:endParaRPr lang="hu-HU" b="1" dirty="0">
              <a:solidFill>
                <a:srgbClr val="FFFF00"/>
              </a:solidFill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1775520" y="5867981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hu-HU" b="1" dirty="0" err="1">
                <a:solidFill>
                  <a:srgbClr val="FFFF00"/>
                </a:solidFill>
              </a:rPr>
              <a:t>R</a:t>
            </a:r>
            <a:r>
              <a:rPr lang="hu-HU" b="1" baseline="-25000" dirty="0" err="1">
                <a:solidFill>
                  <a:srgbClr val="FFFF00"/>
                </a:solidFill>
              </a:rPr>
              <a:t>side</a:t>
            </a:r>
            <a:r>
              <a:rPr lang="hu-HU" b="1" dirty="0">
                <a:solidFill>
                  <a:srgbClr val="FFFF00"/>
                </a:solidFill>
              </a:rPr>
              <a:t> , </a:t>
            </a:r>
            <a:r>
              <a:rPr lang="hu-HU" b="1" dirty="0" err="1">
                <a:solidFill>
                  <a:srgbClr val="FFFF00"/>
                </a:solidFill>
              </a:rPr>
              <a:t>R</a:t>
            </a:r>
            <a:r>
              <a:rPr lang="hu-HU" b="1" baseline="-25000" dirty="0" err="1">
                <a:solidFill>
                  <a:srgbClr val="FFFF00"/>
                </a:solidFill>
              </a:rPr>
              <a:t>out</a:t>
            </a:r>
            <a:r>
              <a:rPr lang="hu-HU" b="1" dirty="0">
                <a:solidFill>
                  <a:srgbClr val="FFFF00"/>
                </a:solidFill>
              </a:rPr>
              <a:t> , </a:t>
            </a:r>
            <a:r>
              <a:rPr lang="hu-HU" b="1" dirty="0" err="1">
                <a:solidFill>
                  <a:srgbClr val="FFFF00"/>
                </a:solidFill>
              </a:rPr>
              <a:t>R</a:t>
            </a:r>
            <a:r>
              <a:rPr lang="hu-HU" b="1" baseline="-25000" dirty="0" err="1">
                <a:solidFill>
                  <a:srgbClr val="FFFF00"/>
                </a:solidFill>
              </a:rPr>
              <a:t>long</a:t>
            </a:r>
            <a:r>
              <a:rPr lang="hu-HU" b="1" baseline="-25000" dirty="0">
                <a:solidFill>
                  <a:srgbClr val="FFFF00"/>
                </a:solidFill>
              </a:rPr>
              <a:t>  </a:t>
            </a:r>
            <a:r>
              <a:rPr lang="hu-HU" b="1" dirty="0" err="1">
                <a:solidFill>
                  <a:srgbClr val="FFFF00"/>
                </a:solidFill>
              </a:rPr>
              <a:t>m</a:t>
            </a:r>
            <a:r>
              <a:rPr lang="hu-HU" b="1" baseline="-25000" dirty="0" err="1">
                <a:solidFill>
                  <a:srgbClr val="FFFF00"/>
                </a:solidFill>
              </a:rPr>
              <a:t>t</a:t>
            </a:r>
            <a:r>
              <a:rPr lang="hu-HU" b="1" dirty="0" err="1">
                <a:solidFill>
                  <a:srgbClr val="FFFF00"/>
                </a:solidFill>
              </a:rPr>
              <a:t>-scaling</a:t>
            </a:r>
            <a:r>
              <a:rPr lang="hu-HU" b="1" dirty="0">
                <a:solidFill>
                  <a:srgbClr val="FFFF00"/>
                </a:solidFill>
              </a:rPr>
              <a:t>: T. </a:t>
            </a:r>
            <a:r>
              <a:rPr lang="hu-HU" b="1" dirty="0" err="1">
                <a:solidFill>
                  <a:srgbClr val="FFFF00"/>
                </a:solidFill>
              </a:rPr>
              <a:t>Cs</a:t>
            </a:r>
            <a:r>
              <a:rPr lang="hu-HU" b="1" dirty="0">
                <a:solidFill>
                  <a:srgbClr val="FFFF00"/>
                </a:solidFill>
              </a:rPr>
              <a:t>, B. </a:t>
            </a:r>
            <a:r>
              <a:rPr lang="hu-HU" b="1" dirty="0" err="1">
                <a:solidFill>
                  <a:srgbClr val="FFFF00"/>
                </a:solidFill>
              </a:rPr>
              <a:t>Lörstad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en-US" dirty="0">
                <a:solidFill>
                  <a:srgbClr val="FFFF00"/>
                </a:solidFill>
              </a:rPr>
              <a:t> </a:t>
            </a:r>
            <a:r>
              <a:rPr lang="en-US" b="1" dirty="0" err="1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hep-ph</a:t>
            </a:r>
            <a:r>
              <a:rPr lang="en-US" b="1" dirty="0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/9509213</a:t>
            </a:r>
            <a:r>
              <a:rPr lang="en-US" b="1" dirty="0">
                <a:solidFill>
                  <a:srgbClr val="FFFF00"/>
                </a:solidFill>
              </a:rPr>
              <a:t> </a:t>
            </a:r>
            <a:r>
              <a:rPr lang="hu-HU" b="1" dirty="0">
                <a:solidFill>
                  <a:srgbClr val="FFFF00"/>
                </a:solidFill>
              </a:rPr>
              <a:t>(</a:t>
            </a:r>
            <a:r>
              <a:rPr lang="hu-HU" b="1" dirty="0" err="1">
                <a:solidFill>
                  <a:srgbClr val="FFFF00"/>
                </a:solidFill>
              </a:rPr>
              <a:t>shells</a:t>
            </a:r>
            <a:r>
              <a:rPr lang="hu-HU" b="1" dirty="0">
                <a:solidFill>
                  <a:srgbClr val="FFFF00"/>
                </a:solidFill>
              </a:rPr>
              <a:t> of </a:t>
            </a:r>
            <a:r>
              <a:rPr lang="hu-HU" b="1" dirty="0" err="1">
                <a:solidFill>
                  <a:srgbClr val="FFFF00"/>
                </a:solidFill>
              </a:rPr>
              <a:t>fire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vs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 err="1">
                <a:solidFill>
                  <a:srgbClr val="FFFF00"/>
                </a:solidFill>
              </a:rPr>
              <a:t>fireballs</a:t>
            </a:r>
            <a:r>
              <a:rPr lang="hu-HU" b="1" dirty="0">
                <a:solidFill>
                  <a:srgbClr val="FFFF00"/>
                </a:solidFill>
              </a:rPr>
              <a:t>)</a:t>
            </a:r>
          </a:p>
          <a:p>
            <a:pPr lvl="0"/>
            <a:r>
              <a:rPr lang="hu-HU" b="1" dirty="0">
                <a:solidFill>
                  <a:srgbClr val="FFFF00"/>
                </a:solidFill>
              </a:rPr>
              <a:t>		               S. </a:t>
            </a:r>
            <a:r>
              <a:rPr lang="hu-HU" b="1" dirty="0" err="1">
                <a:solidFill>
                  <a:srgbClr val="FFFF00"/>
                </a:solidFill>
              </a:rPr>
              <a:t>Chapman</a:t>
            </a:r>
            <a:r>
              <a:rPr lang="hu-HU" b="1" dirty="0">
                <a:solidFill>
                  <a:srgbClr val="FFFF00"/>
                </a:solidFill>
              </a:rPr>
              <a:t>, P. </a:t>
            </a:r>
            <a:r>
              <a:rPr lang="hu-HU" b="1" dirty="0" err="1">
                <a:solidFill>
                  <a:srgbClr val="FFFF00"/>
                </a:solidFill>
              </a:rPr>
              <a:t>Scotto</a:t>
            </a:r>
            <a:r>
              <a:rPr lang="hu-HU" b="1" dirty="0">
                <a:solidFill>
                  <a:srgbClr val="FFFF00"/>
                </a:solidFill>
              </a:rPr>
              <a:t>, U. W. Heinz, </a:t>
            </a:r>
            <a:r>
              <a:rPr lang="en-US" dirty="0">
                <a:solidFill>
                  <a:srgbClr val="FFFF00"/>
                </a:solidFill>
              </a:rPr>
              <a:t> </a:t>
            </a:r>
            <a:r>
              <a:rPr lang="en-US" b="1" dirty="0" err="1">
                <a:solidFill>
                  <a:srgbClr val="FFFF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hep-ph</a:t>
            </a:r>
            <a:r>
              <a:rPr lang="en-US" b="1" dirty="0">
                <a:solidFill>
                  <a:srgbClr val="FFFF0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/9408207</a:t>
            </a:r>
            <a:r>
              <a:rPr lang="hu-HU" b="1" dirty="0">
                <a:solidFill>
                  <a:srgbClr val="FFFF00"/>
                </a:solidFill>
              </a:rPr>
              <a:t> </a:t>
            </a:r>
            <a:r>
              <a:rPr lang="hu-HU" b="1" dirty="0">
                <a:solidFill>
                  <a:srgbClr val="FFFF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</a:t>
            </a:r>
            <a:endParaRPr lang="hu-HU" b="1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1" y="2060849"/>
            <a:ext cx="218122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1" y="836712"/>
            <a:ext cx="3057525" cy="116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3140968"/>
            <a:ext cx="4068713" cy="1312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églalap 13">
            <a:extLst>
              <a:ext uri="{FF2B5EF4-FFF2-40B4-BE49-F238E27FC236}">
                <a16:creationId xmlns:a16="http://schemas.microsoft.com/office/drawing/2014/main" id="{9F601889-B3CB-41DC-B629-8B08EC965062}"/>
              </a:ext>
            </a:extLst>
          </p:cNvPr>
          <p:cNvSpPr/>
          <p:nvPr/>
        </p:nvSpPr>
        <p:spPr>
          <a:xfrm>
            <a:off x="6672312" y="4653136"/>
            <a:ext cx="4320540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/>
            <a:r>
              <a:rPr lang="hu-HU" sz="2400" b="1" dirty="0" err="1"/>
              <a:t>Theory</a:t>
            </a:r>
            <a:r>
              <a:rPr lang="hu-HU" sz="2400" b="1" dirty="0"/>
              <a:t> </a:t>
            </a:r>
            <a:r>
              <a:rPr lang="hu-HU" sz="2400" b="1" dirty="0" err="1"/>
              <a:t>challenge</a:t>
            </a:r>
            <a:r>
              <a:rPr lang="hu-HU" sz="2400" b="1" dirty="0"/>
              <a:t> </a:t>
            </a:r>
            <a:r>
              <a:rPr lang="hu-HU" sz="2400" b="1" dirty="0" err="1"/>
              <a:t>for</a:t>
            </a:r>
            <a:r>
              <a:rPr lang="hu-HU" sz="2400" b="1" dirty="0"/>
              <a:t> </a:t>
            </a:r>
            <a:r>
              <a:rPr lang="hu-HU" sz="2400" b="1" dirty="0" err="1"/>
              <a:t>Levy</a:t>
            </a:r>
            <a:r>
              <a:rPr lang="hu-HU" sz="2400" b="1" dirty="0"/>
              <a:t> </a:t>
            </a:r>
            <a:r>
              <a:rPr lang="hu-HU" sz="2400" b="1" dirty="0">
                <a:latin typeface="Symbol" panose="05050102010706020507" pitchFamily="18" charset="2"/>
              </a:rPr>
              <a:t>a</a:t>
            </a:r>
            <a:r>
              <a:rPr lang="hu-HU" sz="2400" b="1" dirty="0"/>
              <a:t> &lt; 2 </a:t>
            </a:r>
          </a:p>
        </p:txBody>
      </p:sp>
    </p:spTree>
    <p:extLst>
      <p:ext uri="{BB962C8B-B14F-4D97-AF65-F5344CB8AC3E}">
        <p14:creationId xmlns:p14="http://schemas.microsoft.com/office/powerpoint/2010/main" val="166745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Csoportba foglalás 8"/>
          <p:cNvGrpSpPr/>
          <p:nvPr/>
        </p:nvGrpSpPr>
        <p:grpSpPr>
          <a:xfrm>
            <a:off x="0" y="1"/>
            <a:ext cx="12192000" cy="685799"/>
            <a:chOff x="-1524000" y="0"/>
            <a:chExt cx="12192000" cy="685799"/>
          </a:xfrm>
        </p:grpSpPr>
        <p:sp>
          <p:nvSpPr>
            <p:cNvPr id="10" name="Szabadkézi sokszög 9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11" name="Szabadkézi sokszög 10"/>
            <p:cNvSpPr/>
            <p:nvPr/>
          </p:nvSpPr>
          <p:spPr>
            <a:xfrm>
              <a:off x="-1524000" y="94617"/>
              <a:ext cx="12192000" cy="498726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Core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/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halo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model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,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long-lived</a:t>
              </a:r>
              <a:r>
                <a:rPr lang="hu-HU" sz="32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32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resonances</a:t>
              </a:r>
              <a:endParaRPr lang="hu-HU" sz="32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18" name="Szövegdoboz 17"/>
          <p:cNvSpPr txBox="1"/>
          <p:nvPr/>
        </p:nvSpPr>
        <p:spPr>
          <a:xfrm>
            <a:off x="11611388" y="6550224"/>
            <a:ext cx="58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ctr"/>
              <a:t>6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836713"/>
            <a:ext cx="3373755" cy="2660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3" y="3573016"/>
            <a:ext cx="8195270" cy="2401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7"/>
          <a:stretch/>
        </p:blipFill>
        <p:spPr bwMode="auto">
          <a:xfrm>
            <a:off x="3637822" y="838454"/>
            <a:ext cx="5054826" cy="163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églalap 11"/>
          <p:cNvSpPr/>
          <p:nvPr/>
        </p:nvSpPr>
        <p:spPr>
          <a:xfrm>
            <a:off x="27117" y="6034062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>
                <a:solidFill>
                  <a:srgbClr val="FFFF00"/>
                </a:solidFill>
              </a:rPr>
              <a:t>[1] J. </a:t>
            </a:r>
            <a:r>
              <a:rPr lang="hu-HU" b="1" dirty="0" err="1">
                <a:solidFill>
                  <a:srgbClr val="FFFF00"/>
                </a:solidFill>
              </a:rPr>
              <a:t>Bolz</a:t>
            </a:r>
            <a:r>
              <a:rPr lang="hu-HU" b="1" dirty="0">
                <a:solidFill>
                  <a:srgbClr val="FFFF00"/>
                </a:solidFill>
              </a:rPr>
              <a:t> et </a:t>
            </a:r>
            <a:r>
              <a:rPr lang="hu-HU" b="1" dirty="0" err="1">
                <a:solidFill>
                  <a:srgbClr val="FFFF00"/>
                </a:solidFill>
              </a:rPr>
              <a:t>al</a:t>
            </a:r>
            <a:r>
              <a:rPr lang="hu-HU" b="1" dirty="0">
                <a:solidFill>
                  <a:srgbClr val="FFFF00"/>
                </a:solidFill>
              </a:rPr>
              <a:t>: </a:t>
            </a:r>
            <a:r>
              <a:rPr lang="hu-HU" b="1" dirty="0" err="1">
                <a:solidFill>
                  <a:srgbClr val="FFFF00"/>
                </a:solidFill>
              </a:rPr>
              <a:t>Phys.Rev</a:t>
            </a:r>
            <a:r>
              <a:rPr lang="hu-HU" b="1" dirty="0">
                <a:solidFill>
                  <a:srgbClr val="FFFF00"/>
                </a:solidFill>
              </a:rPr>
              <a:t>. D47 (1993) 3860-3870</a:t>
            </a:r>
            <a:endParaRPr lang="en-US" b="1" dirty="0"/>
          </a:p>
          <a:p>
            <a:r>
              <a:rPr lang="hu-HU" b="1" dirty="0">
                <a:solidFill>
                  <a:srgbClr val="FFFF00"/>
                </a:solidFill>
              </a:rPr>
              <a:t>[2] T. </a:t>
            </a:r>
            <a:r>
              <a:rPr lang="hu-HU" b="1" dirty="0" err="1">
                <a:solidFill>
                  <a:srgbClr val="FFFF00"/>
                </a:solidFill>
              </a:rPr>
              <a:t>Cs</a:t>
            </a:r>
            <a:r>
              <a:rPr lang="hu-HU" b="1" dirty="0">
                <a:solidFill>
                  <a:srgbClr val="FFFF00"/>
                </a:solidFill>
              </a:rPr>
              <a:t>, B. </a:t>
            </a:r>
            <a:r>
              <a:rPr lang="hu-HU" b="1" dirty="0" err="1">
                <a:solidFill>
                  <a:srgbClr val="FFFF00"/>
                </a:solidFill>
              </a:rPr>
              <a:t>Lörstad</a:t>
            </a:r>
            <a:r>
              <a:rPr lang="hu-HU" b="1" dirty="0">
                <a:solidFill>
                  <a:srgbClr val="FFFF00"/>
                </a:solidFill>
              </a:rPr>
              <a:t>, J. Zimányi: </a:t>
            </a:r>
            <a:r>
              <a:rPr lang="hu-HU" b="1" dirty="0" err="1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hep-ph</a:t>
            </a:r>
            <a:r>
              <a:rPr lang="hu-HU" b="1" dirty="0">
                <a:solidFill>
                  <a:srgbClr val="FFFF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/9411307</a:t>
            </a:r>
            <a:r>
              <a:rPr lang="hu-HU" b="1" dirty="0">
                <a:solidFill>
                  <a:srgbClr val="FFFF00"/>
                </a:solidFill>
              </a:rPr>
              <a:t>, </a:t>
            </a:r>
            <a:r>
              <a:rPr lang="hu-HU" sz="1800" b="1" dirty="0" err="1">
                <a:solidFill>
                  <a:srgbClr val="FFFF00"/>
                </a:solidFill>
              </a:rPr>
              <a:t>Z.Phys</a:t>
            </a:r>
            <a:r>
              <a:rPr lang="hu-HU" sz="1800" b="1" dirty="0">
                <a:solidFill>
                  <a:srgbClr val="FFFF00"/>
                </a:solidFill>
              </a:rPr>
              <a:t>. C71 (1996) 491-497</a:t>
            </a:r>
          </a:p>
          <a:p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0650" y="2568280"/>
            <a:ext cx="2219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Egyenes összekötő nyíllal 2"/>
          <p:cNvCxnSpPr/>
          <p:nvPr/>
        </p:nvCxnSpPr>
        <p:spPr>
          <a:xfrm>
            <a:off x="4511824" y="4437112"/>
            <a:ext cx="258489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gyenes összekötő nyíllal 13"/>
          <p:cNvCxnSpPr/>
          <p:nvPr/>
        </p:nvCxnSpPr>
        <p:spPr>
          <a:xfrm>
            <a:off x="1969240" y="2188611"/>
            <a:ext cx="83455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églalap 6"/>
          <p:cNvSpPr/>
          <p:nvPr/>
        </p:nvSpPr>
        <p:spPr>
          <a:xfrm>
            <a:off x="5879975" y="2597000"/>
            <a:ext cx="30963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 err="1">
                <a:solidFill>
                  <a:srgbClr val="FFFF00"/>
                </a:solidFill>
              </a:rPr>
              <a:t>Variance</a:t>
            </a:r>
            <a:r>
              <a:rPr lang="hu-HU" sz="2000" b="1" dirty="0">
                <a:solidFill>
                  <a:srgbClr val="FFFF00"/>
                </a:solidFill>
              </a:rPr>
              <a:t>: </a:t>
            </a:r>
            <a:r>
              <a:rPr lang="hu-HU" sz="2000" b="1" u="sng" dirty="0" err="1">
                <a:solidFill>
                  <a:srgbClr val="FFFF00"/>
                </a:solidFill>
              </a:rPr>
              <a:t>halo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dominated</a:t>
            </a:r>
            <a:r>
              <a:rPr lang="hu-HU" sz="2000" b="1" dirty="0">
                <a:solidFill>
                  <a:srgbClr val="FFFF00"/>
                </a:solidFill>
              </a:rPr>
              <a:t>!</a:t>
            </a:r>
          </a:p>
        </p:txBody>
      </p:sp>
      <p:cxnSp>
        <p:nvCxnSpPr>
          <p:cNvPr id="17" name="Egyenes összekötő nyíllal 16"/>
          <p:cNvCxnSpPr/>
          <p:nvPr/>
        </p:nvCxnSpPr>
        <p:spPr>
          <a:xfrm>
            <a:off x="2121640" y="5733256"/>
            <a:ext cx="83455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églalap 15">
            <a:extLst>
              <a:ext uri="{FF2B5EF4-FFF2-40B4-BE49-F238E27FC236}">
                <a16:creationId xmlns:a16="http://schemas.microsoft.com/office/drawing/2014/main" id="{9F2E4B3E-58E5-447A-8A57-D757BB7949D1}"/>
              </a:ext>
            </a:extLst>
          </p:cNvPr>
          <p:cNvSpPr/>
          <p:nvPr/>
        </p:nvSpPr>
        <p:spPr>
          <a:xfrm>
            <a:off x="3593771" y="3062065"/>
            <a:ext cx="430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 err="1">
                <a:solidFill>
                  <a:srgbClr val="FFFF00"/>
                </a:solidFill>
              </a:rPr>
              <a:t>Precise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measurement</a:t>
            </a:r>
            <a:r>
              <a:rPr lang="hu-HU" sz="2000" b="1" dirty="0">
                <a:solidFill>
                  <a:srgbClr val="FFFF00"/>
                </a:solidFill>
              </a:rPr>
              <a:t> of </a:t>
            </a:r>
            <a:r>
              <a:rPr lang="hu-HU" sz="2400" b="1" dirty="0">
                <a:solidFill>
                  <a:srgbClr val="FFFF00"/>
                </a:solidFill>
                <a:latin typeface="Symbol" panose="05050102010706020507" pitchFamily="18" charset="2"/>
              </a:rPr>
              <a:t>l </a:t>
            </a:r>
            <a:r>
              <a:rPr lang="hu-HU" sz="2000" b="1" dirty="0" err="1">
                <a:solidFill>
                  <a:srgbClr val="FFFF00"/>
                </a:solidFill>
              </a:rPr>
              <a:t>important</a:t>
            </a:r>
            <a:r>
              <a:rPr lang="hu-HU" sz="2000" b="1" dirty="0">
                <a:solidFill>
                  <a:srgbClr val="FFFF00"/>
                </a:solidFill>
              </a:rPr>
              <a:t> ! </a:t>
            </a:r>
          </a:p>
        </p:txBody>
      </p:sp>
      <p:sp>
        <p:nvSpPr>
          <p:cNvPr id="19" name="Téglalap 18">
            <a:extLst>
              <a:ext uri="{FF2B5EF4-FFF2-40B4-BE49-F238E27FC236}">
                <a16:creationId xmlns:a16="http://schemas.microsoft.com/office/drawing/2014/main" id="{97505CD4-D0D6-4450-9368-33A0E80CB5D8}"/>
              </a:ext>
            </a:extLst>
          </p:cNvPr>
          <p:cNvSpPr/>
          <p:nvPr/>
        </p:nvSpPr>
        <p:spPr>
          <a:xfrm>
            <a:off x="8415284" y="2924944"/>
            <a:ext cx="3776715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 err="1">
                <a:solidFill>
                  <a:srgbClr val="FFFF00"/>
                </a:solidFill>
              </a:rPr>
              <a:t>Precise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measurement</a:t>
            </a:r>
            <a:r>
              <a:rPr lang="hu-HU" sz="2000" b="1" dirty="0">
                <a:solidFill>
                  <a:srgbClr val="FFFF00"/>
                </a:solidFill>
              </a:rPr>
              <a:t> of </a:t>
            </a:r>
            <a:r>
              <a:rPr lang="hu-HU" sz="2400" b="1" dirty="0">
                <a:solidFill>
                  <a:srgbClr val="FFFF00"/>
                </a:solidFill>
                <a:latin typeface="Symbol" panose="05050102010706020507" pitchFamily="18" charset="2"/>
              </a:rPr>
              <a:t>l </a:t>
            </a:r>
            <a:r>
              <a:rPr lang="hu-HU" sz="2000" b="1" dirty="0">
                <a:solidFill>
                  <a:srgbClr val="FFFF00"/>
                </a:solidFill>
              </a:rPr>
              <a:t>is </a:t>
            </a:r>
          </a:p>
          <a:p>
            <a:pPr algn="ctr"/>
            <a:r>
              <a:rPr lang="hu-HU" sz="2000" b="1" dirty="0" err="1">
                <a:solidFill>
                  <a:srgbClr val="FFFF00"/>
                </a:solidFill>
              </a:rPr>
              <a:t>based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on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extrapolation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to</a:t>
            </a:r>
            <a:r>
              <a:rPr lang="hu-HU" sz="2000" b="1" dirty="0">
                <a:solidFill>
                  <a:srgbClr val="FFFF00"/>
                </a:solidFill>
              </a:rPr>
              <a:t> Q = 0, </a:t>
            </a:r>
          </a:p>
          <a:p>
            <a:pPr algn="ctr"/>
            <a:r>
              <a:rPr lang="hu-HU" sz="2000" b="1" dirty="0" err="1">
                <a:solidFill>
                  <a:srgbClr val="FFFF00"/>
                </a:solidFill>
              </a:rPr>
              <a:t>needs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precise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measurement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hu-HU" sz="2000" b="1" dirty="0">
                <a:solidFill>
                  <a:srgbClr val="FFFF00"/>
                </a:solidFill>
              </a:rPr>
              <a:t>of </a:t>
            </a:r>
            <a:r>
              <a:rPr lang="hu-HU" sz="2000" b="1" dirty="0" err="1">
                <a:solidFill>
                  <a:srgbClr val="FFFF00"/>
                </a:solidFill>
              </a:rPr>
              <a:t>the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shape</a:t>
            </a:r>
            <a:r>
              <a:rPr lang="hu-HU" sz="2000" b="1" dirty="0">
                <a:solidFill>
                  <a:srgbClr val="FFFF00"/>
                </a:solidFill>
              </a:rPr>
              <a:t> of C(q):</a:t>
            </a:r>
          </a:p>
          <a:p>
            <a:pPr algn="ctr"/>
            <a:endParaRPr lang="hu-HU" sz="2000" b="1" dirty="0">
              <a:solidFill>
                <a:srgbClr val="FFFF00"/>
              </a:solidFill>
            </a:endParaRPr>
          </a:p>
          <a:p>
            <a:pPr algn="ctr"/>
            <a:r>
              <a:rPr lang="hu-HU" sz="2000" b="1" dirty="0">
                <a:solidFill>
                  <a:srgbClr val="FFFF00"/>
                </a:solidFill>
                <a:sym typeface="Wingdings" panose="05000000000000000000" pitchFamily="2" charset="2"/>
              </a:rPr>
              <a:t> </a:t>
            </a:r>
            <a:r>
              <a:rPr lang="hu-HU" sz="2000" b="1" dirty="0" err="1">
                <a:solidFill>
                  <a:srgbClr val="FFFF00"/>
                </a:solidFill>
              </a:rPr>
              <a:t>Levy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expansion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295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  <p:bldP spid="16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abadkézi sokszög 2"/>
          <p:cNvSpPr/>
          <p:nvPr/>
        </p:nvSpPr>
        <p:spPr>
          <a:xfrm>
            <a:off x="1524000" y="1"/>
            <a:ext cx="9144000" cy="685799"/>
          </a:xfrm>
          <a:custGeom>
            <a:avLst>
              <a:gd name="f0" fmla="val 41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6" name="Picture 2055" descr="F:\Mate\Munka\C3analysis\0801plots\ua1\lambda_sha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4" y="786552"/>
            <a:ext cx="7836804" cy="566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églalap 4"/>
          <p:cNvSpPr/>
          <p:nvPr/>
        </p:nvSpPr>
        <p:spPr>
          <a:xfrm>
            <a:off x="7968208" y="2708920"/>
            <a:ext cx="40797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000" b="1" dirty="0">
                <a:solidFill>
                  <a:srgbClr val="FFFF00"/>
                </a:solidFill>
              </a:rPr>
              <a:t>M. Csanád </a:t>
            </a:r>
            <a:r>
              <a:rPr lang="hu-HU" sz="2000" b="1" dirty="0" err="1">
                <a:solidFill>
                  <a:srgbClr val="FFFF00"/>
                </a:solidFill>
              </a:rPr>
              <a:t>for</a:t>
            </a:r>
            <a:r>
              <a:rPr lang="hu-HU" sz="2000" b="1" dirty="0">
                <a:solidFill>
                  <a:srgbClr val="FFFF00"/>
                </a:solidFill>
              </a:rPr>
              <a:t> PHENIX </a:t>
            </a:r>
            <a:r>
              <a:rPr lang="hu-HU" sz="2000" b="1" dirty="0" err="1">
                <a:solidFill>
                  <a:srgbClr val="FFFF00"/>
                </a:solidFill>
              </a:rPr>
              <a:t>Collaboration</a:t>
            </a:r>
            <a:r>
              <a:rPr lang="hu-HU" sz="2000" b="1" dirty="0">
                <a:solidFill>
                  <a:srgbClr val="FFFF00"/>
                </a:solidFill>
              </a:rPr>
              <a:t>, </a:t>
            </a:r>
          </a:p>
          <a:p>
            <a:pPr algn="ctr"/>
            <a:r>
              <a:rPr lang="en-US" sz="2000" b="1" dirty="0" err="1">
                <a:solidFill>
                  <a:srgbClr val="FFFF00"/>
                </a:solidFill>
                <a:hlinkClick r:id="rId4" tooltip="Abstrac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arXiv:nucl-ex</a:t>
            </a:r>
            <a:r>
              <a:rPr lang="en-US" sz="2000" b="1" dirty="0">
                <a:solidFill>
                  <a:srgbClr val="FFFF00"/>
                </a:solidFill>
                <a:hlinkClick r:id="rId4" tooltip="Abstract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/0509042</a:t>
            </a:r>
            <a:r>
              <a:rPr lang="hu-HU" sz="2000" b="1" dirty="0">
                <a:solidFill>
                  <a:srgbClr val="FFFF00"/>
                </a:solidFill>
              </a:rPr>
              <a:t>: </a:t>
            </a:r>
          </a:p>
          <a:p>
            <a:pPr marL="285750" indent="-285750" algn="ctr">
              <a:buFont typeface="Symbol" panose="05050102010706020507" pitchFamily="18" charset="2"/>
              <a:buChar char="l"/>
            </a:pPr>
            <a:r>
              <a:rPr lang="hu-HU" sz="2000" b="1" dirty="0">
                <a:solidFill>
                  <a:srgbClr val="FFFF00"/>
                </a:solidFill>
              </a:rPr>
              <a:t>/ </a:t>
            </a:r>
            <a:r>
              <a:rPr lang="hu-HU" sz="2000" b="1" dirty="0" err="1">
                <a:solidFill>
                  <a:srgbClr val="FFFF00"/>
                </a:solidFill>
                <a:latin typeface="Symbol" panose="05050102010706020507" pitchFamily="18" charset="2"/>
              </a:rPr>
              <a:t>l</a:t>
            </a:r>
            <a:r>
              <a:rPr lang="hu-HU" sz="2000" b="1" baseline="-25000" dirty="0" err="1">
                <a:solidFill>
                  <a:srgbClr val="FFFF00"/>
                </a:solidFill>
              </a:rPr>
              <a:t>max</a:t>
            </a:r>
            <a:r>
              <a:rPr lang="hu-HU" sz="2000" b="1" dirty="0">
                <a:solidFill>
                  <a:srgbClr val="FFFF00"/>
                </a:solidFill>
              </a:rPr>
              <a:t> is </a:t>
            </a:r>
            <a:r>
              <a:rPr lang="hu-HU" sz="2000" b="1" dirty="0" err="1">
                <a:solidFill>
                  <a:srgbClr val="FFFF00"/>
                </a:solidFill>
              </a:rPr>
              <a:t>independent</a:t>
            </a:r>
            <a:r>
              <a:rPr lang="hu-HU" sz="2000" b="1" dirty="0">
                <a:solidFill>
                  <a:srgbClr val="FFFF00"/>
                </a:solidFill>
              </a:rPr>
              <a:t> of </a:t>
            </a:r>
          </a:p>
          <a:p>
            <a:pPr algn="ctr"/>
            <a:r>
              <a:rPr lang="hu-HU" sz="2000" b="1" dirty="0" err="1">
                <a:solidFill>
                  <a:srgbClr val="FFFF00"/>
                </a:solidFill>
              </a:rPr>
              <a:t>the</a:t>
            </a:r>
            <a:r>
              <a:rPr lang="hu-HU" sz="2000" b="1" dirty="0">
                <a:solidFill>
                  <a:srgbClr val="FFFF00"/>
                </a:solidFill>
              </a:rPr>
              <a:t> </a:t>
            </a:r>
            <a:r>
              <a:rPr lang="hu-HU" sz="2000" b="1" dirty="0" err="1">
                <a:solidFill>
                  <a:srgbClr val="FFFF00"/>
                </a:solidFill>
              </a:rPr>
              <a:t>method</a:t>
            </a:r>
            <a:r>
              <a:rPr lang="hu-HU" sz="2000" b="1" dirty="0">
                <a:solidFill>
                  <a:srgbClr val="FFFF00"/>
                </a:solidFill>
              </a:rPr>
              <a:t> of </a:t>
            </a:r>
            <a:r>
              <a:rPr lang="hu-HU" sz="2000" b="1" dirty="0" err="1">
                <a:solidFill>
                  <a:srgbClr val="FFFF00"/>
                </a:solidFill>
              </a:rPr>
              <a:t>extrapolation</a:t>
            </a:r>
            <a:endParaRPr lang="hu-HU" sz="2000" b="1" dirty="0">
              <a:solidFill>
                <a:srgbClr val="FFFF00"/>
              </a:solidFill>
            </a:endParaRPr>
          </a:p>
          <a:p>
            <a:pPr algn="ctr"/>
            <a:r>
              <a:rPr lang="hu-HU" sz="2000" b="1" dirty="0">
                <a:solidFill>
                  <a:srgbClr val="FFFF00"/>
                </a:solidFill>
              </a:rPr>
              <a:t>of C</a:t>
            </a:r>
            <a:r>
              <a:rPr lang="hu-HU" sz="2000" b="1" baseline="-25000" dirty="0">
                <a:solidFill>
                  <a:srgbClr val="FFFF00"/>
                </a:solidFill>
              </a:rPr>
              <a:t>2</a:t>
            </a:r>
            <a:r>
              <a:rPr lang="hu-HU" sz="2000" b="1" dirty="0">
                <a:solidFill>
                  <a:srgbClr val="FFFF00"/>
                </a:solidFill>
              </a:rPr>
              <a:t>(q) </a:t>
            </a:r>
            <a:r>
              <a:rPr lang="hu-HU" sz="2000" b="1" dirty="0" err="1">
                <a:solidFill>
                  <a:srgbClr val="FFFF00"/>
                </a:solidFill>
              </a:rPr>
              <a:t>to</a:t>
            </a:r>
            <a:r>
              <a:rPr lang="hu-HU" sz="2000" b="1" dirty="0">
                <a:solidFill>
                  <a:srgbClr val="FFFF00"/>
                </a:solidFill>
              </a:rPr>
              <a:t> q = 0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89" y="37184"/>
            <a:ext cx="822483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zövegdoboz 8"/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90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211095"/>
            <a:ext cx="12192000" cy="810478"/>
            <a:chOff x="-1524000" y="-33727"/>
            <a:chExt cx="12192000" cy="810478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-1524000" y="-33727"/>
              <a:ext cx="12192000" cy="810478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4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cap="all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U</a:t>
              </a:r>
              <a:r>
                <a:rPr lang="hu-HU" sz="2400" b="1" cap="all" baseline="-25000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A</a:t>
              </a:r>
              <a:r>
                <a:rPr lang="hu-HU" sz="2400" b="1" cap="all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(1) </a:t>
              </a:r>
              <a:r>
                <a:rPr lang="hu-HU" sz="2400" b="1" cap="all" dirty="0" err="1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symmetry</a:t>
              </a:r>
              <a:r>
                <a:rPr lang="hu-HU" sz="2400" b="1" cap="all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cap="all" dirty="0" err="1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restoration</a:t>
              </a:r>
              <a:r>
                <a:rPr lang="hu-HU" sz="2400" b="1" cap="all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: </a:t>
              </a:r>
              <a:r>
                <a:rPr lang="hu-HU" sz="2400" b="1" cap="all" dirty="0" err="1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Can</a:t>
              </a:r>
              <a:r>
                <a:rPr lang="hu-HU" sz="2400" b="1" cap="all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 We </a:t>
              </a:r>
              <a:r>
                <a:rPr lang="hu-HU" sz="2400" b="1" cap="all" dirty="0" err="1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turn</a:t>
              </a:r>
              <a:r>
                <a:rPr lang="hu-HU" sz="2400" b="1" cap="all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cap="all" dirty="0" err="1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it</a:t>
              </a:r>
              <a:r>
                <a:rPr lang="hu-HU" sz="2400" b="1" cap="all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 ON/</a:t>
              </a:r>
              <a:r>
                <a:rPr lang="hu-HU" sz="2400" b="1" cap="all" dirty="0" err="1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off</a:t>
              </a:r>
              <a:r>
                <a:rPr lang="hu-HU" sz="2400" b="1" cap="all" dirty="0">
                  <a:solidFill>
                    <a:srgbClr val="FFFF00"/>
                  </a:solidFill>
                  <a:latin typeface="Verdana" pitchFamily="34"/>
                  <a:ea typeface="Arial Unicode MS" pitchFamily="2"/>
                  <a:cs typeface="Tahoma" pitchFamily="2"/>
                </a:rPr>
                <a:t>? </a:t>
              </a:r>
            </a:p>
            <a:p>
              <a:pPr marL="190440" indent="-190440" algn="ctr"/>
              <a:r>
                <a:rPr lang="hu-HU" sz="28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Is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it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centrality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</a:t>
              </a:r>
              <a:r>
                <a:rPr lang="hu-HU" sz="2400" b="1" dirty="0" err="1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dependent</a:t>
              </a:r>
              <a:r>
                <a:rPr lang="hu-HU" sz="2400" b="1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? </a:t>
              </a:r>
              <a:endParaRPr lang="hu-HU" sz="28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ea typeface="Arial Unicode MS" pitchFamily="2"/>
                <a:cs typeface="Tahoma" pitchFamily="2"/>
              </a:endParaRPr>
            </a:p>
          </p:txBody>
        </p:sp>
      </p:grpSp>
      <p:sp>
        <p:nvSpPr>
          <p:cNvPr id="7" name="Szövegdoboz 6">
            <a:extLst>
              <a:ext uri="{FF2B5EF4-FFF2-40B4-BE49-F238E27FC236}">
                <a16:creationId xmlns:a16="http://schemas.microsoft.com/office/drawing/2014/main" id="{4C8FC314-C6F9-4A2C-A9C6-74DA70823E64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AEB3EDD5-6A75-4EB7-AD88-2CBDCA677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632" y="1058681"/>
            <a:ext cx="7056784" cy="5049809"/>
          </a:xfrm>
          <a:prstGeom prst="rect">
            <a:avLst/>
          </a:prstGeom>
        </p:spPr>
      </p:pic>
      <p:sp>
        <p:nvSpPr>
          <p:cNvPr id="13" name="Szövegdoboz 12">
            <a:extLst>
              <a:ext uri="{FF2B5EF4-FFF2-40B4-BE49-F238E27FC236}">
                <a16:creationId xmlns:a16="http://schemas.microsoft.com/office/drawing/2014/main" id="{A9AF36DF-F2DA-40D2-82B6-E5FB376BF775}"/>
              </a:ext>
            </a:extLst>
          </p:cNvPr>
          <p:cNvSpPr txBox="1"/>
          <p:nvPr/>
        </p:nvSpPr>
        <p:spPr>
          <a:xfrm>
            <a:off x="0" y="6165304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16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PHENIX </a:t>
            </a:r>
            <a:r>
              <a:rPr lang="hu-HU" sz="16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data</a:t>
            </a:r>
            <a:r>
              <a:rPr lang="hu-HU" sz="16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+ Monte Carlo </a:t>
            </a:r>
            <a:r>
              <a:rPr lang="hu-HU" sz="16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simulations</a:t>
            </a:r>
            <a:r>
              <a:rPr lang="hu-HU" sz="16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, PHENIX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Phys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.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Rev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. C 97 (2018) 064911: </a:t>
            </a:r>
          </a:p>
          <a:p>
            <a:pPr algn="ctr"/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0-30 %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Au+Au</a:t>
            </a:r>
            <a:r>
              <a:rPr lang="hu-HU" sz="16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 @ 200 </a:t>
            </a:r>
            <a:r>
              <a:rPr lang="hu-HU" sz="1600" b="1" kern="0" dirty="0" err="1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GeV</a:t>
            </a:r>
            <a:r>
              <a:rPr kumimoji="0" lang="hu-HU" sz="1600" b="1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Levy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Bose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-Einstein </a:t>
            </a:r>
            <a:r>
              <a:rPr lang="hu-HU" sz="1600" b="1" kern="0" dirty="0"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latin typeface="Verdana" pitchFamily="34"/>
                <a:cs typeface="Arial" pitchFamily="34"/>
              </a:rPr>
              <a:t>is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sensitive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to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in-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medium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mass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</a:t>
            </a:r>
            <a:r>
              <a:rPr kumimoji="0" lang="hu-HU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modification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 of 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Symbol" panose="05050102010706020507" pitchFamily="18" charset="2"/>
                <a:cs typeface="Arial" pitchFamily="34"/>
              </a:rPr>
              <a:t>h</a:t>
            </a:r>
            <a:r>
              <a:rPr kumimoji="0" lang="hu-HU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uLnTx/>
                <a:uFillTx/>
                <a:latin typeface="Verdana" pitchFamily="34"/>
                <a:cs typeface="Arial" pitchFamily="34"/>
              </a:rPr>
              <a:t>’</a:t>
            </a:r>
            <a:endParaRPr lang="hu-H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529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soportba foglalás 1"/>
          <p:cNvGrpSpPr/>
          <p:nvPr/>
        </p:nvGrpSpPr>
        <p:grpSpPr>
          <a:xfrm>
            <a:off x="0" y="0"/>
            <a:ext cx="12192000" cy="692695"/>
            <a:chOff x="0" y="0"/>
            <a:chExt cx="9144000" cy="685799"/>
          </a:xfrm>
        </p:grpSpPr>
        <p:sp>
          <p:nvSpPr>
            <p:cNvPr id="3" name="Szabadkézi sokszög 2"/>
            <p:cNvSpPr/>
            <p:nvPr/>
          </p:nvSpPr>
          <p:spPr>
            <a:xfrm>
              <a:off x="0" y="0"/>
              <a:ext cx="9144000" cy="685799"/>
            </a:xfrm>
            <a:custGeom>
              <a:avLst>
                <a:gd name="f0" fmla="val 41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46800" rIns="90000" bIns="46800" anchor="ctr" anchorCtr="0" compatLnSpc="0"/>
            <a:lstStyle/>
            <a:p>
              <a:pPr lvl="0" rtl="0" hangingPunct="0">
                <a:buNone/>
                <a:tabLst/>
              </a:pPr>
              <a:endParaRPr lang="hu-HU" sz="2400">
                <a:latin typeface="Times New Roman" pitchFamily="18"/>
                <a:ea typeface="Arial Unicode MS" pitchFamily="2"/>
                <a:cs typeface="Tahoma" pitchFamily="2"/>
              </a:endParaRPr>
            </a:p>
          </p:txBody>
        </p:sp>
        <p:sp>
          <p:nvSpPr>
            <p:cNvPr id="4" name="Szabadkézi sokszög 3"/>
            <p:cNvSpPr/>
            <p:nvPr/>
          </p:nvSpPr>
          <p:spPr>
            <a:xfrm>
              <a:off x="0" y="225320"/>
              <a:ext cx="9144000" cy="436402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ctr" anchorCtr="0" compatLnSpc="0">
              <a:spAutoFit/>
            </a:bodyPr>
            <a:lstStyle/>
            <a:p>
              <a:pPr marL="190440" indent="-190440" algn="ctr"/>
              <a:r>
                <a:rPr lang="hu-HU" sz="2800" b="1" cap="all" dirty="0">
                  <a:solidFill>
                    <a:srgbClr val="FFFF00"/>
                  </a:solidFill>
                  <a:effectLst>
                    <a:outerShdw dist="17961" dir="2700000">
                      <a:scrgbClr r="0" g="0" b="0"/>
                    </a:outerShdw>
                  </a:effectLst>
                  <a:latin typeface="Verdana" pitchFamily="34"/>
                  <a:ea typeface="Arial Unicode MS" pitchFamily="2"/>
                  <a:cs typeface="Tahoma" pitchFamily="2"/>
                </a:rPr>
                <a:t> DATA SAMPLE </a:t>
              </a:r>
            </a:p>
          </p:txBody>
        </p:sp>
      </p:grpSp>
      <p:sp>
        <p:nvSpPr>
          <p:cNvPr id="10" name="Szabadkézi sokszög 9"/>
          <p:cNvSpPr/>
          <p:nvPr/>
        </p:nvSpPr>
        <p:spPr>
          <a:xfrm>
            <a:off x="1524000" y="858254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√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200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Au+Au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collisions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half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field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PHENIX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magnet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allows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down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transverse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momentum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&gt; 0.16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endParaRPr lang="hu-HU" sz="2000" baseline="-25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8" name="Szövegdoboz 7">
            <a:extLst>
              <a:ext uri="{FF2B5EF4-FFF2-40B4-BE49-F238E27FC236}">
                <a16:creationId xmlns:a16="http://schemas.microsoft.com/office/drawing/2014/main" id="{37A61DA0-4FB0-4319-BABB-1CFBDDF94951}"/>
              </a:ext>
            </a:extLst>
          </p:cNvPr>
          <p:cNvSpPr txBox="1"/>
          <p:nvPr/>
        </p:nvSpPr>
        <p:spPr>
          <a:xfrm>
            <a:off x="11750854" y="6525345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4942F06-CD1F-46D5-ABA6-6E76DB6D1968}" type="slidenum">
              <a:rPr lang="hu-HU" sz="14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</a:t>
            </a:fld>
            <a:endParaRPr lang="en-US" sz="1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Szabadkézi sokszög 9">
            <a:extLst>
              <a:ext uri="{FF2B5EF4-FFF2-40B4-BE49-F238E27FC236}">
                <a16:creationId xmlns:a16="http://schemas.microsoft.com/office/drawing/2014/main" id="{EC798520-BF79-4C74-B3B2-230137D24C8C}"/>
              </a:ext>
            </a:extLst>
          </p:cNvPr>
          <p:cNvSpPr/>
          <p:nvPr/>
        </p:nvSpPr>
        <p:spPr>
          <a:xfrm>
            <a:off x="1540848" y="1710821"/>
            <a:ext cx="9144000" cy="402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Min.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bias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data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sample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7.3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billion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events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  <p:sp>
        <p:nvSpPr>
          <p:cNvPr id="13" name="Szabadkézi sokszög 9">
            <a:extLst>
              <a:ext uri="{FF2B5EF4-FFF2-40B4-BE49-F238E27FC236}">
                <a16:creationId xmlns:a16="http://schemas.microsoft.com/office/drawing/2014/main" id="{46490AE4-49E9-4C77-8806-B2A354A2BB4C}"/>
              </a:ext>
            </a:extLst>
          </p:cNvPr>
          <p:cNvSpPr/>
          <p:nvPr/>
        </p:nvSpPr>
        <p:spPr>
          <a:xfrm>
            <a:off x="1559496" y="2234621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 – 60 %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selection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~ 4.4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billion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events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vs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N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part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determination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with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PHENIX Glauber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calculations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  <p:sp>
        <p:nvSpPr>
          <p:cNvPr id="14" name="Szabadkézi sokszög 9">
            <a:extLst>
              <a:ext uri="{FF2B5EF4-FFF2-40B4-BE49-F238E27FC236}">
                <a16:creationId xmlns:a16="http://schemas.microsoft.com/office/drawing/2014/main" id="{9F499D8F-C52B-44C2-B913-69818F61A162}"/>
              </a:ext>
            </a:extLst>
          </p:cNvPr>
          <p:cNvSpPr/>
          <p:nvPr/>
        </p:nvSpPr>
        <p:spPr>
          <a:xfrm>
            <a:off x="1559496" y="3045503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single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track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selections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earlier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 – 30 %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in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Phys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Rev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. C 97 (2018) 064911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  <p:sp>
        <p:nvSpPr>
          <p:cNvPr id="15" name="Szabadkézi sokszög 9">
            <a:extLst>
              <a:ext uri="{FF2B5EF4-FFF2-40B4-BE49-F238E27FC236}">
                <a16:creationId xmlns:a16="http://schemas.microsoft.com/office/drawing/2014/main" id="{070BAB06-A361-4C73-80AB-D152DFDC95C9}"/>
              </a:ext>
            </a:extLst>
          </p:cNvPr>
          <p:cNvSpPr/>
          <p:nvPr/>
        </p:nvSpPr>
        <p:spPr>
          <a:xfrm>
            <a:off x="1559496" y="3861048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Six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classes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0-10%, 10-20%, 20-30%, 30-40%, 40-50% and 50-60% </a:t>
            </a:r>
          </a:p>
        </p:txBody>
      </p:sp>
      <p:sp>
        <p:nvSpPr>
          <p:cNvPr id="16" name="Szabadkézi sokszög 9">
            <a:extLst>
              <a:ext uri="{FF2B5EF4-FFF2-40B4-BE49-F238E27FC236}">
                <a16:creationId xmlns:a16="http://schemas.microsoft.com/office/drawing/2014/main" id="{02C6689D-F662-4FBA-83DB-B3B7DA91860F}"/>
              </a:ext>
            </a:extLst>
          </p:cNvPr>
          <p:cNvSpPr/>
          <p:nvPr/>
        </p:nvSpPr>
        <p:spPr>
          <a:xfrm>
            <a:off x="1559496" y="4663149"/>
            <a:ext cx="9144000" cy="710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each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centrality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class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: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23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bins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in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m</a:t>
            </a:r>
            <a:r>
              <a:rPr lang="hu-HU" sz="2000" baseline="-25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= √(m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+ p</a:t>
            </a:r>
            <a:r>
              <a:rPr lang="hu-HU" sz="2000" baseline="-25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</a:t>
            </a:r>
            <a:r>
              <a:rPr lang="hu-HU" sz="2000" baseline="30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2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),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from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0.248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0.876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GeV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</p:txBody>
      </p:sp>
      <p:sp>
        <p:nvSpPr>
          <p:cNvPr id="17" name="Szabadkézi sokszög 9">
            <a:extLst>
              <a:ext uri="{FF2B5EF4-FFF2-40B4-BE49-F238E27FC236}">
                <a16:creationId xmlns:a16="http://schemas.microsoft.com/office/drawing/2014/main" id="{BB2BD18B-1F4D-4B37-A886-4355C1FB4D4D}"/>
              </a:ext>
            </a:extLst>
          </p:cNvPr>
          <p:cNvSpPr/>
          <p:nvPr/>
        </p:nvSpPr>
        <p:spPr>
          <a:xfrm>
            <a:off x="1559496" y="5455237"/>
            <a:ext cx="9144000" cy="10178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Due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broader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central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range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 more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stringent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pair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cuts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,</a:t>
            </a: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as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compared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to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our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0-30 %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results</a:t>
            </a:r>
            <a:endParaRPr lang="hu-HU" sz="2000" dirty="0">
              <a:solidFill>
                <a:srgbClr val="000000"/>
              </a:solidFill>
              <a:latin typeface="Verdana" pitchFamily="34"/>
              <a:ea typeface="Lucida Sans Unicode" pitchFamily="2"/>
              <a:cs typeface="Lucida Sans Unicode" pitchFamily="2"/>
            </a:endParaRPr>
          </a:p>
          <a:p>
            <a:pPr marL="152280" indent="-152280" algn="ctr" hangingPunct="0">
              <a:tabLst>
                <a:tab pos="152280" algn="l"/>
                <a:tab pos="609480" algn="l"/>
                <a:tab pos="1066680" algn="l"/>
                <a:tab pos="1523879" algn="l"/>
                <a:tab pos="1981080" algn="l"/>
                <a:tab pos="2438280" algn="l"/>
                <a:tab pos="2895479" algn="l"/>
                <a:tab pos="3352680" algn="l"/>
                <a:tab pos="3809880" algn="l"/>
                <a:tab pos="4267080" algn="l"/>
                <a:tab pos="4724280" algn="l"/>
                <a:tab pos="5181480" algn="l"/>
                <a:tab pos="5638679" algn="l"/>
                <a:tab pos="6095880" algn="l"/>
                <a:tab pos="6553079" algn="l"/>
                <a:tab pos="7010280" algn="l"/>
                <a:tab pos="7467480" algn="l"/>
                <a:tab pos="7924680" algn="l"/>
                <a:tab pos="8381880" algn="l"/>
                <a:tab pos="8839080" algn="l"/>
                <a:tab pos="9296280" algn="l"/>
              </a:tabLst>
            </a:pP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published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Lucida Sans Unicode" pitchFamily="2"/>
              </a:rPr>
              <a:t>in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Phys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hu-HU" sz="2000" dirty="0" err="1">
                <a:latin typeface="Verdana" panose="020B0604030504040204" pitchFamily="34" charset="0"/>
                <a:ea typeface="Verdana" panose="020B0604030504040204" pitchFamily="34" charset="0"/>
              </a:rPr>
              <a:t>Rev</a:t>
            </a:r>
            <a:r>
              <a:rPr lang="hu-HU" sz="2000" dirty="0">
                <a:latin typeface="Verdana" panose="020B0604030504040204" pitchFamily="34" charset="0"/>
                <a:ea typeface="Verdana" panose="020B0604030504040204" pitchFamily="34" charset="0"/>
              </a:rPr>
              <a:t>. C 97 (2018) 064911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Other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details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 </a:t>
            </a:r>
            <a:r>
              <a:rPr lang="hu-HU" sz="2000" dirty="0" err="1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similar</a:t>
            </a:r>
            <a:r>
              <a:rPr lang="hu-HU" sz="2000" dirty="0">
                <a:solidFill>
                  <a:srgbClr val="000000"/>
                </a:solidFill>
                <a:latin typeface="Verdana" pitchFamily="34"/>
                <a:ea typeface="Lucida Sans Unicode" pitchFamily="2"/>
                <a:cs typeface="Lucida Sans Unicode" pitchFamily="2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955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Alapértelmezet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10461</TotalTime>
  <Words>4215</Words>
  <Application>Microsoft Office PowerPoint</Application>
  <PresentationFormat>Szélesvásznú</PresentationFormat>
  <Paragraphs>574</Paragraphs>
  <Slides>59</Slides>
  <Notes>58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59</vt:i4>
      </vt:variant>
    </vt:vector>
  </HeadingPairs>
  <TitlesOfParts>
    <vt:vector size="71" baseType="lpstr">
      <vt:lpstr>-apple-system</vt:lpstr>
      <vt:lpstr>Arial</vt:lpstr>
      <vt:lpstr>Arial Rounded MT Bold</vt:lpstr>
      <vt:lpstr>Calibri</vt:lpstr>
      <vt:lpstr>Cambria Math</vt:lpstr>
      <vt:lpstr>Courier New</vt:lpstr>
      <vt:lpstr>StarSymbol</vt:lpstr>
      <vt:lpstr>Symbol</vt:lpstr>
      <vt:lpstr>Times New Roman</vt:lpstr>
      <vt:lpstr>Verdana</vt:lpstr>
      <vt:lpstr>Wingdings</vt:lpstr>
      <vt:lpstr>Alapértelmezett</vt:lpstr>
      <vt:lpstr>UA(1) symmetry restoration from PHENIX measurements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PHENIX results on centrality dependence of Levy Bose-Einstein Correlations in 200 GeV Au+Au</dc:title>
  <dc:subject>STAR Regional Meeting, Warsaw, November 5, 2012</dc:subject>
  <dc:creator>Csörgő.Tamás</dc:creator>
  <cp:keywords>T. Csörgő for the PHENIX Collaboration</cp:keywords>
  <cp:lastModifiedBy>Dr. Csörgő Tamás</cp:lastModifiedBy>
  <cp:revision>509</cp:revision>
  <dcterms:modified xsi:type="dcterms:W3CDTF">2024-10-28T10:53:57Z</dcterms:modified>
  <cp:category>final results</cp:category>
</cp:coreProperties>
</file>