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8"/>
  </p:notesMasterIdLst>
  <p:handoutMasterIdLst>
    <p:handoutMasterId r:id="rId19"/>
  </p:handoutMasterIdLst>
  <p:sldIdLst>
    <p:sldId id="398" r:id="rId2"/>
    <p:sldId id="399" r:id="rId3"/>
    <p:sldId id="395" r:id="rId4"/>
    <p:sldId id="382" r:id="rId5"/>
    <p:sldId id="258" r:id="rId6"/>
    <p:sldId id="402" r:id="rId7"/>
    <p:sldId id="405" r:id="rId8"/>
    <p:sldId id="406" r:id="rId9"/>
    <p:sldId id="403" r:id="rId10"/>
    <p:sldId id="404" r:id="rId11"/>
    <p:sldId id="407" r:id="rId12"/>
    <p:sldId id="408" r:id="rId13"/>
    <p:sldId id="410" r:id="rId14"/>
    <p:sldId id="411" r:id="rId15"/>
    <p:sldId id="269" r:id="rId16"/>
    <p:sldId id="40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5E5A04F-79D2-4C57-BAB7-14F8459ABA7C}">
          <p14:sldIdLst>
            <p14:sldId id="398"/>
            <p14:sldId id="399"/>
            <p14:sldId id="395"/>
            <p14:sldId id="382"/>
            <p14:sldId id="258"/>
            <p14:sldId id="402"/>
            <p14:sldId id="405"/>
            <p14:sldId id="406"/>
            <p14:sldId id="403"/>
            <p14:sldId id="404"/>
            <p14:sldId id="407"/>
            <p14:sldId id="408"/>
            <p14:sldId id="410"/>
            <p14:sldId id="411"/>
          </p14:sldIdLst>
        </p14:section>
        <p14:section name="Support" id="{D17998FB-0A85-4324-8413-A139B2A5B2CF}">
          <p14:sldIdLst/>
        </p14:section>
        <p14:section name="backup" id="{F01CFBC5-0C6C-427C-AA80-4E1406C37F34}">
          <p14:sldIdLst>
            <p14:sldId id="269"/>
            <p14:sldId id="40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9CCFF"/>
    <a:srgbClr val="FF3333"/>
    <a:srgbClr val="6FBADF"/>
    <a:srgbClr val="FFC000"/>
    <a:srgbClr val="F4F8FC"/>
    <a:srgbClr val="EFF5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6335" autoAdjust="0"/>
  </p:normalViewPr>
  <p:slideViewPr>
    <p:cSldViewPr snapToGrid="0" snapToObjects="1">
      <p:cViewPr varScale="1">
        <p:scale>
          <a:sx n="118" d="100"/>
          <a:sy n="118" d="100"/>
        </p:scale>
        <p:origin x="84" y="2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27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3" d="100"/>
          <a:sy n="103" d="100"/>
        </p:scale>
        <p:origin x="3504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73ACFA-CCB1-4534-B2A9-96D222C75BF9}" type="datetimeFigureOut">
              <a:rPr lang="en-US" smtClean="0"/>
              <a:t>11/26/2024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21274-C4CE-4FA5-BDD0-B0A7FFD77E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655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DB2FD-4D62-43F5-9C55-8B62E66BF3BA}" type="datetimeFigureOut">
              <a:rPr lang="it-IT" smtClean="0"/>
              <a:t>26/11/2024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0B79D8-6559-4A08-852C-12FD8EBAE39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6282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pPr/>
              <a:t>‹#›</a:t>
            </a:fld>
            <a:endParaRPr lang="it-IT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1D81D44-F446-F0D0-B1D2-696E2F7624EF}"/>
              </a:ext>
            </a:extLst>
          </p:cNvPr>
          <p:cNvCxnSpPr/>
          <p:nvPr userDrawn="1"/>
        </p:nvCxnSpPr>
        <p:spPr>
          <a:xfrm>
            <a:off x="1524000" y="3560279"/>
            <a:ext cx="89154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23B3F16-AB2A-395F-34D2-14C94C415FB8}"/>
              </a:ext>
            </a:extLst>
          </p:cNvPr>
          <p:cNvCxnSpPr/>
          <p:nvPr userDrawn="1"/>
        </p:nvCxnSpPr>
        <p:spPr>
          <a:xfrm>
            <a:off x="391891" y="3550948"/>
            <a:ext cx="111407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1762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1823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0073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46796"/>
            <a:ext cx="2743200" cy="365125"/>
          </a:xfrm>
        </p:spPr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46796"/>
            <a:ext cx="4114800" cy="365125"/>
          </a:xfrm>
        </p:spPr>
        <p:txBody>
          <a:bodyPr/>
          <a:lstStyle/>
          <a:p>
            <a:r>
              <a:rPr lang="it-IT"/>
              <a:t>Maurício Féo - m.feo@cern.ch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40445"/>
            <a:ext cx="2743200" cy="365125"/>
          </a:xfrm>
        </p:spPr>
        <p:txBody>
          <a:bodyPr/>
          <a:lstStyle/>
          <a:p>
            <a:fld id="{E97F932E-B383-4B03-9225-404B2CA35C7D}" type="slidenum">
              <a:rPr lang="it-IT" smtClean="0"/>
              <a:pPr/>
              <a:t>‹#›</a:t>
            </a:fld>
            <a:r>
              <a:rPr lang="it-IT" dirty="0"/>
              <a:t>/13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0529F2C-D88D-1EC1-4A1F-53F3F7050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14879"/>
            <a:ext cx="10715625" cy="982096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38AB939-095C-1541-DC74-21CDCBFA1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150" y="1343025"/>
            <a:ext cx="8258175" cy="48339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CA08251E-AFF5-E512-F26E-DE3E160B3E9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25" y="0"/>
            <a:ext cx="1476375" cy="982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453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7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6376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0703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1573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1847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4701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8516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Maurício Féo - m.feo@cern.ch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F932E-B383-4B03-9225-404B2CA35C7D}" type="slidenum">
              <a:rPr lang="it-IT" smtClean="0"/>
              <a:t>‹#›</a:t>
            </a:fld>
            <a:endParaRPr lang="it-IT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56D2894-A41C-40C8-90CA-51BE7F681B0B}"/>
              </a:ext>
            </a:extLst>
          </p:cNvPr>
          <p:cNvCxnSpPr/>
          <p:nvPr userDrawn="1"/>
        </p:nvCxnSpPr>
        <p:spPr>
          <a:xfrm>
            <a:off x="2292271" y="988067"/>
            <a:ext cx="8915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B24C72F-BB4D-24D4-23C8-B650F0AF2447}"/>
              </a:ext>
            </a:extLst>
          </p:cNvPr>
          <p:cNvCxnSpPr>
            <a:cxnSpLocks/>
          </p:cNvCxnSpPr>
          <p:nvPr userDrawn="1"/>
        </p:nvCxnSpPr>
        <p:spPr>
          <a:xfrm>
            <a:off x="0" y="984610"/>
            <a:ext cx="82746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4800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gbt-project/default.aspx" TargetMode="External"/><Relationship Id="rId2" Type="http://schemas.openxmlformats.org/officeDocument/2006/relationships/hyperlink" Target="https://gitlab.cern.ch/TTC-PON/official_releas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29368"/>
            <a:ext cx="12192173" cy="1724026"/>
          </a:xfrm>
        </p:spPr>
        <p:txBody>
          <a:bodyPr anchor="ctr">
            <a:normAutofit/>
          </a:bodyPr>
          <a:lstStyle/>
          <a:p>
            <a:r>
              <a:rPr lang="pt-BR" b="1" dirty="0"/>
              <a:t>Mauricio Féo – </a:t>
            </a:r>
            <a:r>
              <a:rPr lang="pt-BR" dirty="0"/>
              <a:t>LHCb Online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EE995D3A-0458-0D35-6BA0-84BE2C924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429" y="1346440"/>
            <a:ext cx="2750457" cy="182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6C5EE6CB-232F-52B2-B7CB-7FF0264DA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2067" y="5694104"/>
            <a:ext cx="1160079" cy="1163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CB1B8EC-BF4D-F42F-130A-4F8731627D52}"/>
              </a:ext>
            </a:extLst>
          </p:cNvPr>
          <p:cNvSpPr/>
          <p:nvPr/>
        </p:nvSpPr>
        <p:spPr>
          <a:xfrm>
            <a:off x="174" y="3535908"/>
            <a:ext cx="12191999" cy="21985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41FE125-081D-6FBC-3B40-1BB4B5746CA3}"/>
              </a:ext>
            </a:extLst>
          </p:cNvPr>
          <p:cNvSpPr/>
          <p:nvPr/>
        </p:nvSpPr>
        <p:spPr>
          <a:xfrm>
            <a:off x="1006173" y="3615673"/>
            <a:ext cx="9327998" cy="2089915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3175000" sx="100000" sy="100000" flip="none" algn="tl"/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136D162D-998E-FBAE-E707-4C0963794D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765" y="1260997"/>
            <a:ext cx="6319635" cy="1956322"/>
          </a:xfrm>
        </p:spPr>
        <p:txBody>
          <a:bodyPr anchor="ctr">
            <a:normAutofit/>
          </a:bodyPr>
          <a:lstStyle/>
          <a:p>
            <a:pPr algn="r">
              <a:lnSpc>
                <a:spcPct val="100000"/>
              </a:lnSpc>
            </a:pPr>
            <a:r>
              <a:rPr lang="en-US" sz="4000" dirty="0">
                <a:latin typeface="+mn-lt"/>
              </a:rPr>
              <a:t>Achieving the Best Timing Performance with a PCIe40</a:t>
            </a:r>
            <a:endParaRPr lang="nl-NL" sz="3600" dirty="0"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159083-4A32-8BCB-630F-1C7399AB3D61}"/>
              </a:ext>
            </a:extLst>
          </p:cNvPr>
          <p:cNvSpPr txBox="1"/>
          <p:nvPr/>
        </p:nvSpPr>
        <p:spPr>
          <a:xfrm>
            <a:off x="973794" y="70157"/>
            <a:ext cx="63196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High Precision Timing Distribution</a:t>
            </a:r>
          </a:p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Meeting #17</a:t>
            </a:r>
            <a:endParaRPr lang="LID4096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EBCF4186-EF4A-69B5-1BEC-9552F7D67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52" y="1"/>
            <a:ext cx="975277" cy="97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87EDBC3D-93B2-F8B8-F2EF-DA429A06D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" y="5767641"/>
            <a:ext cx="1160079" cy="109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948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>
            <a:extLst>
              <a:ext uri="{FF2B5EF4-FFF2-40B4-BE49-F238E27FC236}">
                <a16:creationId xmlns:a16="http://schemas.microsoft.com/office/drawing/2014/main" id="{192E98D0-4D41-ACD8-97A5-B4EA6009A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14879"/>
            <a:ext cx="10715625" cy="982096"/>
          </a:xfrm>
        </p:spPr>
        <p:txBody>
          <a:bodyPr>
            <a:noAutofit/>
          </a:bodyPr>
          <a:lstStyle/>
          <a:p>
            <a:r>
              <a:rPr lang="en-US" sz="3600" dirty="0"/>
              <a:t>Clock Recovery Uncertainty Normalized by Temperature</a:t>
            </a:r>
            <a:endParaRPr lang="LID4096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C6D54C-3A5E-55BA-94F4-C35264AE6F5A}"/>
              </a:ext>
            </a:extLst>
          </p:cNvPr>
          <p:cNvSpPr txBox="1"/>
          <p:nvPr/>
        </p:nvSpPr>
        <p:spPr>
          <a:xfrm>
            <a:off x="371217" y="1347645"/>
            <a:ext cx="4741556" cy="206210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en-US" sz="2800" dirty="0"/>
              <a:t>But this is not a fair result…</a:t>
            </a:r>
          </a:p>
          <a:p>
            <a:pPr algn="just">
              <a:spcBef>
                <a:spcPts val="1200"/>
              </a:spcBef>
            </a:pPr>
            <a:r>
              <a:rPr lang="en-US" sz="2000" dirty="0"/>
              <a:t>Phase variations will be caused by different temperatures across the whole system.</a:t>
            </a:r>
          </a:p>
          <a:p>
            <a:pPr algn="just">
              <a:spcBef>
                <a:spcPts val="1200"/>
              </a:spcBef>
            </a:pPr>
            <a:r>
              <a:rPr lang="en-US" sz="2000" dirty="0"/>
              <a:t>I just picked the sensor that seemed to be the closest representation.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E1A4EF-A30D-114F-164A-F0BAD0ADD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5291" y="1375108"/>
            <a:ext cx="3101340" cy="200717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3C1B100-3444-0E42-F174-A18289329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217" y="3876927"/>
            <a:ext cx="3032532" cy="214857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7AA647F-9493-8BC4-F4E8-3E7CFB21B34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418" r="13605"/>
          <a:stretch/>
        </p:blipFill>
        <p:spPr>
          <a:xfrm>
            <a:off x="9932755" y="1375108"/>
            <a:ext cx="1565738" cy="4191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3B9150F-F51B-8720-4F52-D60B0B4570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2413" y="3674174"/>
            <a:ext cx="1761182" cy="279754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74A2A2C-47E2-A064-D66C-E3D7AE97629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8911" t="4041" r="17111" b="17206"/>
          <a:stretch/>
        </p:blipFill>
        <p:spPr>
          <a:xfrm>
            <a:off x="4006407" y="3876927"/>
            <a:ext cx="2303491" cy="215285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BA489FC-CA5E-0CEA-C087-2E68FCFC03A3}"/>
              </a:ext>
            </a:extLst>
          </p:cNvPr>
          <p:cNvSpPr txBox="1"/>
          <p:nvPr/>
        </p:nvSpPr>
        <p:spPr>
          <a:xfrm>
            <a:off x="273373" y="6207531"/>
            <a:ext cx="4496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Please don’t judge me for taping sensors to a PCIe board :D</a:t>
            </a:r>
          </a:p>
        </p:txBody>
      </p:sp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BDBFC3C2-0130-A26C-1ACE-1F05A1DED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65629DFB-F168-235E-EF47-312D2F276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  <a:endParaRPr lang="it-IT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68D90468-C00F-F13E-9687-E30DEB776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pPr/>
              <a:t>10</a:t>
            </a:fld>
            <a:r>
              <a:rPr lang="it-IT"/>
              <a:t>/13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04173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DA7D393-29D3-6E4F-FA08-A8E39B23A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could correct for temperature?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16E5F3-A25C-62AD-0CC7-F3AF084FA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150" y="1343025"/>
            <a:ext cx="11390056" cy="4833938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r>
              <a:rPr lang="en-US" sz="2400" dirty="0"/>
              <a:t>As an exercise to see the best we could achieve with a PCIe40, I went after solutions to shift the clock phase to compensate for temperature drift.</a:t>
            </a:r>
          </a:p>
          <a:p>
            <a:endParaRPr lang="en-US" sz="2400" dirty="0"/>
          </a:p>
          <a:p>
            <a:r>
              <a:rPr lang="en-US" sz="2400" dirty="0"/>
              <a:t>It turns out shifting clocks electronically at a picosecond level is a huge challenge. </a:t>
            </a:r>
            <a:r>
              <a:rPr lang="en-US" sz="2400" dirty="0">
                <a:sym typeface="Wingdings" panose="05000000000000000000" pitchFamily="2" charset="2"/>
              </a:rPr>
              <a:t>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So I decided to make a Python-based PID controller script to control the fans of the server and use the FPGA temperature itself as a phase shifter.</a:t>
            </a:r>
          </a:p>
          <a:p>
            <a:pPr marL="457200" lvl="1" indent="0">
              <a:buNone/>
            </a:pPr>
            <a:r>
              <a:rPr lang="en-US" sz="2000" dirty="0"/>
              <a:t>(</a:t>
            </a:r>
            <a:r>
              <a:rPr lang="en-US" sz="1600" i="1" dirty="0"/>
              <a:t>If you can't beat them</a:t>
            </a:r>
            <a:r>
              <a:rPr lang="en-US" sz="1600" dirty="0"/>
              <a:t>, </a:t>
            </a:r>
            <a:r>
              <a:rPr lang="en-US" sz="1600" i="1" dirty="0"/>
              <a:t>join them</a:t>
            </a:r>
            <a:r>
              <a:rPr lang="en-US" sz="2000" dirty="0"/>
              <a:t>)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732EA73B-2C48-B3AD-8816-F9148D76F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9830E71-F98D-FE11-C91B-2ADB63017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  <a:endParaRPr lang="it-IT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FDABE5B-58E9-5C0B-717C-1487F3705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pPr/>
              <a:t>11</a:t>
            </a:fld>
            <a:r>
              <a:rPr lang="it-IT"/>
              <a:t>/13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56367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DA7D393-29D3-6E4F-FA08-A8E39B23A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could correct for temperature?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41199B-4B67-4E42-A444-54C4BB94C3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658" y="1021778"/>
            <a:ext cx="9568742" cy="5370456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81AC5BB1-0CAA-D905-26A6-5A5F713EC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8C5E1D41-61AE-C592-7497-F9C89D254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  <a:endParaRPr lang="it-IT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2D58077-5FE4-71CE-1FC9-B43AC8029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pPr/>
              <a:t>12</a:t>
            </a:fld>
            <a:r>
              <a:rPr lang="it-IT"/>
              <a:t>/13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32231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DA7D393-29D3-6E4F-FA08-A8E39B23A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could correct for temperature?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81AC5BB1-0CAA-D905-26A6-5A5F713EC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8C5E1D41-61AE-C592-7497-F9C89D254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  <a:endParaRPr lang="it-IT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41EF11-CA0D-DEA1-F607-1EAA1B898B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121" y="1355896"/>
            <a:ext cx="9693117" cy="5090900"/>
          </a:xfrm>
          <a:prstGeom prst="rect">
            <a:avLst/>
          </a:prstGeom>
        </p:spPr>
      </p:pic>
      <p:sp>
        <p:nvSpPr>
          <p:cNvPr id="4" name="Left Brace 3">
            <a:extLst>
              <a:ext uri="{FF2B5EF4-FFF2-40B4-BE49-F238E27FC236}">
                <a16:creationId xmlns:a16="http://schemas.microsoft.com/office/drawing/2014/main" id="{B1EFFB36-5063-E6B4-10D3-C7EF9E92DFE8}"/>
              </a:ext>
            </a:extLst>
          </p:cNvPr>
          <p:cNvSpPr/>
          <p:nvPr/>
        </p:nvSpPr>
        <p:spPr>
          <a:xfrm rot="5400000">
            <a:off x="6131622" y="-772371"/>
            <a:ext cx="822416" cy="6392687"/>
          </a:xfrm>
          <a:prstGeom prst="leftBrace">
            <a:avLst>
              <a:gd name="adj1" fmla="val 8333"/>
              <a:gd name="adj2" fmla="val 15214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D332D1-2120-29D4-EA51-3D66C93380C6}"/>
              </a:ext>
            </a:extLst>
          </p:cNvPr>
          <p:cNvSpPr txBox="1"/>
          <p:nvPr/>
        </p:nvSpPr>
        <p:spPr>
          <a:xfrm>
            <a:off x="8153400" y="1649732"/>
            <a:ext cx="1661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Std.Dev</a:t>
            </a:r>
            <a:r>
              <a:rPr lang="en-US" dirty="0"/>
              <a:t>. = ~1ps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72C786-E6D6-1A21-1DDC-AA98FA395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pPr/>
              <a:t>13</a:t>
            </a:fld>
            <a:r>
              <a:rPr lang="it-IT"/>
              <a:t>/13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58321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9563C-048C-38CA-D23E-1575340E0A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070328-08F1-438F-F89E-CB69B4BF85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661555"/>
          </a:xfrm>
        </p:spPr>
        <p:txBody>
          <a:bodyPr>
            <a:normAutofit/>
          </a:bodyPr>
          <a:lstStyle/>
          <a:p>
            <a:r>
              <a:rPr lang="en-US" sz="3200" dirty="0"/>
              <a:t>all for listening!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721CAD-9EF2-9022-DBFC-F5A7AE6085BB}"/>
              </a:ext>
            </a:extLst>
          </p:cNvPr>
          <p:cNvSpPr txBox="1"/>
          <p:nvPr/>
        </p:nvSpPr>
        <p:spPr>
          <a:xfrm>
            <a:off x="5953069" y="4915466"/>
            <a:ext cx="609509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And </a:t>
            </a:r>
            <a:r>
              <a:rPr lang="en-US" b="1" dirty="0"/>
              <a:t>Sophie Baron</a:t>
            </a:r>
            <a:r>
              <a:rPr lang="en-US" dirty="0"/>
              <a:t>,</a:t>
            </a:r>
          </a:p>
          <a:p>
            <a:r>
              <a:rPr lang="en-US" b="1" dirty="0"/>
              <a:t>Daniel Montesinos</a:t>
            </a:r>
            <a:r>
              <a:rPr lang="en-US" dirty="0"/>
              <a:t>,</a:t>
            </a:r>
          </a:p>
          <a:p>
            <a:r>
              <a:rPr lang="en-US" b="1" dirty="0"/>
              <a:t>Edgar </a:t>
            </a:r>
            <a:r>
              <a:rPr lang="en-US" b="1" dirty="0" err="1"/>
              <a:t>Lemos</a:t>
            </a:r>
            <a:r>
              <a:rPr lang="en-US" dirty="0"/>
              <a:t>,</a:t>
            </a:r>
          </a:p>
          <a:p>
            <a:r>
              <a:rPr lang="en-US" dirty="0"/>
              <a:t>for their time and support. :)</a:t>
            </a:r>
          </a:p>
        </p:txBody>
      </p:sp>
    </p:spTree>
    <p:extLst>
      <p:ext uri="{BB962C8B-B14F-4D97-AF65-F5344CB8AC3E}">
        <p14:creationId xmlns:p14="http://schemas.microsoft.com/office/powerpoint/2010/main" val="2907854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3BCC4AE-B5BD-DC96-D9F9-C9CEA7CD3E7D}"/>
              </a:ext>
            </a:extLst>
          </p:cNvPr>
          <p:cNvSpPr/>
          <p:nvPr/>
        </p:nvSpPr>
        <p:spPr>
          <a:xfrm>
            <a:off x="353490" y="822831"/>
            <a:ext cx="1493520" cy="103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Si5395J</a:t>
            </a:r>
          </a:p>
          <a:p>
            <a:pPr algn="ctr"/>
            <a:r>
              <a:rPr lang="en-GB" dirty="0"/>
              <a:t>Eval. Board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992A92B-F35B-9AA4-4DA2-098F87E3DAB5}"/>
              </a:ext>
            </a:extLst>
          </p:cNvPr>
          <p:cNvCxnSpPr/>
          <p:nvPr/>
        </p:nvCxnSpPr>
        <p:spPr>
          <a:xfrm flipV="1">
            <a:off x="1847088" y="1338072"/>
            <a:ext cx="1706880" cy="6096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6D3876B2-79F0-031C-140E-677B6F6FEA10}"/>
              </a:ext>
            </a:extLst>
          </p:cNvPr>
          <p:cNvSpPr/>
          <p:nvPr/>
        </p:nvSpPr>
        <p:spPr>
          <a:xfrm>
            <a:off x="3559985" y="822831"/>
            <a:ext cx="1493520" cy="103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PCIe40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1B4D117-D225-0A95-772E-0958BC27A498}"/>
              </a:ext>
            </a:extLst>
          </p:cNvPr>
          <p:cNvCxnSpPr>
            <a:cxnSpLocks/>
          </p:cNvCxnSpPr>
          <p:nvPr/>
        </p:nvCxnSpPr>
        <p:spPr>
          <a:xfrm flipV="1">
            <a:off x="5065775" y="1356359"/>
            <a:ext cx="1786128" cy="12192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D8A1417C-1134-0F43-43F4-E0C33C356754}"/>
              </a:ext>
            </a:extLst>
          </p:cNvPr>
          <p:cNvSpPr/>
          <p:nvPr/>
        </p:nvSpPr>
        <p:spPr>
          <a:xfrm>
            <a:off x="6851824" y="822831"/>
            <a:ext cx="1493520" cy="103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VLDB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68B9786-0AF4-5C22-A708-E96017051C30}"/>
              </a:ext>
            </a:extLst>
          </p:cNvPr>
          <p:cNvCxnSpPr>
            <a:cxnSpLocks/>
          </p:cNvCxnSpPr>
          <p:nvPr/>
        </p:nvCxnSpPr>
        <p:spPr>
          <a:xfrm flipV="1">
            <a:off x="8345423" y="1338071"/>
            <a:ext cx="1932432" cy="18288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45619EEF-DC3E-BCDC-33FC-FD78A582794A}"/>
              </a:ext>
            </a:extLst>
          </p:cNvPr>
          <p:cNvSpPr/>
          <p:nvPr/>
        </p:nvSpPr>
        <p:spPr>
          <a:xfrm>
            <a:off x="10289968" y="822831"/>
            <a:ext cx="1493520" cy="103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Scope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46F89A-A00D-0977-ED97-F7CAE060D3F9}"/>
              </a:ext>
            </a:extLst>
          </p:cNvPr>
          <p:cNvSpPr txBox="1"/>
          <p:nvPr/>
        </p:nvSpPr>
        <p:spPr>
          <a:xfrm>
            <a:off x="1928892" y="1404705"/>
            <a:ext cx="162153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2x SMA cable (diff) +Diff pair Ethernet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5E8693-8937-8217-0A53-39A09EDBE628}"/>
              </a:ext>
            </a:extLst>
          </p:cNvPr>
          <p:cNvSpPr txBox="1"/>
          <p:nvPr/>
        </p:nvSpPr>
        <p:spPr>
          <a:xfrm>
            <a:off x="5165867" y="1429088"/>
            <a:ext cx="158496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Optical </a:t>
            </a:r>
            <a:r>
              <a:rPr lang="en-GB" sz="1400" dirty="0" err="1"/>
              <a:t>fiber</a:t>
            </a:r>
            <a:r>
              <a:rPr lang="en-GB" sz="1400" dirty="0"/>
              <a:t> </a:t>
            </a:r>
            <a:endParaRPr lang="en-US" dirty="0" err="1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61C8EE-8B9E-B23D-2A50-FB7916E46F30}"/>
              </a:ext>
            </a:extLst>
          </p:cNvPr>
          <p:cNvSpPr txBox="1"/>
          <p:nvPr/>
        </p:nvSpPr>
        <p:spPr>
          <a:xfrm>
            <a:off x="2258075" y="965792"/>
            <a:ext cx="707136" cy="3199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~1m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E736760-7571-586A-E2BA-058BF13B678C}"/>
              </a:ext>
            </a:extLst>
          </p:cNvPr>
          <p:cNvSpPr txBox="1"/>
          <p:nvPr/>
        </p:nvSpPr>
        <p:spPr>
          <a:xfrm>
            <a:off x="8518667" y="1410800"/>
            <a:ext cx="158496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SMA cable </a:t>
            </a:r>
            <a:endParaRPr lang="en-US"/>
          </a:p>
          <a:p>
            <a:r>
              <a:rPr lang="en-GB" sz="1400" dirty="0"/>
              <a:t>(single ended)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682E77-B2E9-84D9-4F91-A99ACAEB3404}"/>
              </a:ext>
            </a:extLst>
          </p:cNvPr>
          <p:cNvSpPr txBox="1"/>
          <p:nvPr/>
        </p:nvSpPr>
        <p:spPr>
          <a:xfrm>
            <a:off x="5604779" y="953600"/>
            <a:ext cx="707136" cy="3199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~1m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18FCDB7-9E01-1425-9CC5-905CE7D19A5A}"/>
              </a:ext>
            </a:extLst>
          </p:cNvPr>
          <p:cNvSpPr txBox="1"/>
          <p:nvPr/>
        </p:nvSpPr>
        <p:spPr>
          <a:xfrm>
            <a:off x="8847851" y="953600"/>
            <a:ext cx="707136" cy="3199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~1m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11795C5-5DD2-1D37-3B72-E12FE8D81B1A}"/>
              </a:ext>
            </a:extLst>
          </p:cNvPr>
          <p:cNvSpPr/>
          <p:nvPr/>
        </p:nvSpPr>
        <p:spPr>
          <a:xfrm>
            <a:off x="323008" y="3755007"/>
            <a:ext cx="1493520" cy="103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Scope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B23D1B5-CDCC-BB74-60D2-D42CA5E8ABDA}"/>
              </a:ext>
            </a:extLst>
          </p:cNvPr>
          <p:cNvCxnSpPr>
            <a:cxnSpLocks/>
          </p:cNvCxnSpPr>
          <p:nvPr/>
        </p:nvCxnSpPr>
        <p:spPr>
          <a:xfrm>
            <a:off x="1109472" y="1862328"/>
            <a:ext cx="12192" cy="1877568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54F4ED3-7F82-2CAC-82B4-5B22137E7007}"/>
              </a:ext>
            </a:extLst>
          </p:cNvPr>
          <p:cNvSpPr txBox="1"/>
          <p:nvPr/>
        </p:nvSpPr>
        <p:spPr>
          <a:xfrm>
            <a:off x="410987" y="3050624"/>
            <a:ext cx="707136" cy="3199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/>
              <a:t>~1m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6F4127-44A7-F3A8-DD8C-4B548E0E9044}"/>
              </a:ext>
            </a:extLst>
          </p:cNvPr>
          <p:cNvSpPr txBox="1"/>
          <p:nvPr/>
        </p:nvSpPr>
        <p:spPr>
          <a:xfrm>
            <a:off x="1261872" y="3066288"/>
            <a:ext cx="161544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/>
              <a:t>2x SMA cable (diff)</a:t>
            </a:r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D447A82-3298-B8DC-D4C0-591FF4F9396B}"/>
              </a:ext>
            </a:extLst>
          </p:cNvPr>
          <p:cNvSpPr txBox="1"/>
          <p:nvPr/>
        </p:nvSpPr>
        <p:spPr>
          <a:xfrm>
            <a:off x="4531358" y="204149"/>
            <a:ext cx="285292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/>
              <a:t>Measured clock path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DB7C072-14AD-0C0F-7382-BAE9F85EEABD}"/>
              </a:ext>
            </a:extLst>
          </p:cNvPr>
          <p:cNvSpPr txBox="1"/>
          <p:nvPr/>
        </p:nvSpPr>
        <p:spPr>
          <a:xfrm>
            <a:off x="1263902" y="2429189"/>
            <a:ext cx="187147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/>
              <a:t>Ref clock path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1E2B099-0F45-5670-E411-FE0EAD4282BC}"/>
              </a:ext>
            </a:extLst>
          </p:cNvPr>
          <p:cNvSpPr/>
          <p:nvPr/>
        </p:nvSpPr>
        <p:spPr>
          <a:xfrm>
            <a:off x="4208817" y="3358322"/>
            <a:ext cx="2420148" cy="1575562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Si5395</a:t>
            </a:r>
          </a:p>
          <a:p>
            <a:pPr algn="ctr"/>
            <a:r>
              <a:rPr lang="en-US" dirty="0" err="1"/>
              <a:t>Clk</a:t>
            </a:r>
            <a:r>
              <a:rPr lang="en-US" dirty="0"/>
              <a:t> gen + Fanout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B09B234-5C23-72B3-F68F-4A24F67BFDE3}"/>
              </a:ext>
            </a:extLst>
          </p:cNvPr>
          <p:cNvCxnSpPr/>
          <p:nvPr/>
        </p:nvCxnSpPr>
        <p:spPr>
          <a:xfrm>
            <a:off x="6628965" y="3614985"/>
            <a:ext cx="1084139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7750C297-81C7-A803-0A49-32673F8884DF}"/>
              </a:ext>
            </a:extLst>
          </p:cNvPr>
          <p:cNvSpPr/>
          <p:nvPr/>
        </p:nvSpPr>
        <p:spPr>
          <a:xfrm>
            <a:off x="7713104" y="3374065"/>
            <a:ext cx="1407191" cy="47088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SODIN</a:t>
            </a:r>
            <a:endParaRPr lang="LID4096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888A525-39A3-17BA-1C48-4FC565BABAD6}"/>
              </a:ext>
            </a:extLst>
          </p:cNvPr>
          <p:cNvCxnSpPr/>
          <p:nvPr/>
        </p:nvCxnSpPr>
        <p:spPr>
          <a:xfrm>
            <a:off x="6628965" y="4536909"/>
            <a:ext cx="1084139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FB95DEF9-B4B2-5D9C-8366-6D6F21CB530D}"/>
              </a:ext>
            </a:extLst>
          </p:cNvPr>
          <p:cNvSpPr/>
          <p:nvPr/>
        </p:nvSpPr>
        <p:spPr>
          <a:xfrm>
            <a:off x="7713104" y="4295989"/>
            <a:ext cx="1407191" cy="47088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SOL40</a:t>
            </a:r>
            <a:endParaRPr lang="LID4096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D8B4554-6638-7000-97BF-EB3999AE43A7}"/>
              </a:ext>
            </a:extLst>
          </p:cNvPr>
          <p:cNvCxnSpPr>
            <a:cxnSpLocks/>
          </p:cNvCxnSpPr>
          <p:nvPr/>
        </p:nvCxnSpPr>
        <p:spPr>
          <a:xfrm>
            <a:off x="9120295" y="4536909"/>
            <a:ext cx="672303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94349D25-9E47-8D35-74AE-17D85EB7D1C7}"/>
              </a:ext>
            </a:extLst>
          </p:cNvPr>
          <p:cNvSpPr/>
          <p:nvPr/>
        </p:nvSpPr>
        <p:spPr>
          <a:xfrm>
            <a:off x="9792598" y="4306585"/>
            <a:ext cx="1407191" cy="47088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VLDB</a:t>
            </a:r>
            <a:endParaRPr lang="LID4096" dirty="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96C9CB65-AAF6-00AB-0CA3-2E4061DB11BC}"/>
              </a:ext>
            </a:extLst>
          </p:cNvPr>
          <p:cNvSpPr/>
          <p:nvPr/>
        </p:nvSpPr>
        <p:spPr>
          <a:xfrm>
            <a:off x="6423560" y="5458833"/>
            <a:ext cx="4183243" cy="1314107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SCOPE</a:t>
            </a:r>
            <a:endParaRPr lang="LID4096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94B164A-0C41-CCB4-C8A1-357B2B6A044C}"/>
              </a:ext>
            </a:extLst>
          </p:cNvPr>
          <p:cNvCxnSpPr>
            <a:cxnSpLocks/>
          </p:cNvCxnSpPr>
          <p:nvPr/>
        </p:nvCxnSpPr>
        <p:spPr>
          <a:xfrm>
            <a:off x="6294507" y="4944843"/>
            <a:ext cx="491880" cy="47246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675F9B8-FF6E-77B1-2870-AE613E0017E3}"/>
              </a:ext>
            </a:extLst>
          </p:cNvPr>
          <p:cNvCxnSpPr>
            <a:cxnSpLocks/>
            <a:stCxn id="9" idx="2"/>
            <a:endCxn id="30" idx="0"/>
          </p:cNvCxnSpPr>
          <p:nvPr/>
        </p:nvCxnSpPr>
        <p:spPr>
          <a:xfrm>
            <a:off x="8416700" y="3844946"/>
            <a:ext cx="0" cy="4510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426F40D-712E-E056-F15A-BD4D0777D174}"/>
              </a:ext>
            </a:extLst>
          </p:cNvPr>
          <p:cNvSpPr txBox="1"/>
          <p:nvPr/>
        </p:nvSpPr>
        <p:spPr>
          <a:xfrm>
            <a:off x="8386580" y="3877023"/>
            <a:ext cx="2220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PON </a:t>
            </a:r>
            <a:r>
              <a:rPr lang="en-US" sz="1200" dirty="0"/>
              <a:t>(just for TFC, not clock)</a:t>
            </a:r>
            <a:endParaRPr lang="LID4096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9E36E63-FA0F-BCC1-D922-88CC1D7CEF86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10279913" y="4777466"/>
            <a:ext cx="216281" cy="59056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3F0D2CF-6D59-3549-C081-250FDA3948FD}"/>
              </a:ext>
            </a:extLst>
          </p:cNvPr>
          <p:cNvCxnSpPr>
            <a:cxnSpLocks/>
          </p:cNvCxnSpPr>
          <p:nvPr/>
        </p:nvCxnSpPr>
        <p:spPr>
          <a:xfrm>
            <a:off x="8495410" y="4766870"/>
            <a:ext cx="0" cy="650435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C520C6E-9D3E-3288-6948-44D719DD2A9B}"/>
              </a:ext>
            </a:extLst>
          </p:cNvPr>
          <p:cNvSpPr txBox="1"/>
          <p:nvPr/>
        </p:nvSpPr>
        <p:spPr>
          <a:xfrm>
            <a:off x="6638127" y="2561237"/>
            <a:ext cx="34655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Test setup at B2</a:t>
            </a:r>
            <a:endParaRPr lang="LID4096" sz="3600" b="1" dirty="0"/>
          </a:p>
        </p:txBody>
      </p:sp>
      <p:sp>
        <p:nvSpPr>
          <p:cNvPr id="40" name="Date Placeholder 39">
            <a:extLst>
              <a:ext uri="{FF2B5EF4-FFF2-40B4-BE49-F238E27FC236}">
                <a16:creationId xmlns:a16="http://schemas.microsoft.com/office/drawing/2014/main" id="{BA40C011-76B0-5FB2-3703-9EF449ACE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41" name="Footer Placeholder 40">
            <a:extLst>
              <a:ext uri="{FF2B5EF4-FFF2-40B4-BE49-F238E27FC236}">
                <a16:creationId xmlns:a16="http://schemas.microsoft.com/office/drawing/2014/main" id="{1CCF1878-02B7-B335-72C2-66E11FB73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  <a:endParaRPr lang="it-IT" dirty="0"/>
          </a:p>
        </p:txBody>
      </p:sp>
      <p:sp>
        <p:nvSpPr>
          <p:cNvPr id="42" name="Slide Number Placeholder 41">
            <a:extLst>
              <a:ext uri="{FF2B5EF4-FFF2-40B4-BE49-F238E27FC236}">
                <a16:creationId xmlns:a16="http://schemas.microsoft.com/office/drawing/2014/main" id="{CE1586B6-1E1F-0E9F-BAA3-E84944DEC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pPr/>
              <a:t>15</a:t>
            </a:fld>
            <a:r>
              <a:rPr lang="it-IT"/>
              <a:t>/13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4528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ACDA70F-1200-A8D9-9679-84F2A88372BE}"/>
              </a:ext>
            </a:extLst>
          </p:cNvPr>
          <p:cNvCxnSpPr>
            <a:cxnSpLocks/>
          </p:cNvCxnSpPr>
          <p:nvPr/>
        </p:nvCxnSpPr>
        <p:spPr>
          <a:xfrm>
            <a:off x="2359799" y="4503508"/>
            <a:ext cx="1234765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CEE15E0-E0CB-DD66-30A7-42E620D7FF53}"/>
              </a:ext>
            </a:extLst>
          </p:cNvPr>
          <p:cNvSpPr txBox="1"/>
          <p:nvPr/>
        </p:nvSpPr>
        <p:spPr>
          <a:xfrm>
            <a:off x="2575516" y="4149565"/>
            <a:ext cx="723275" cy="707886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LHC</a:t>
            </a:r>
          </a:p>
          <a:p>
            <a:r>
              <a:rPr lang="en-US" sz="2000" b="1" dirty="0">
                <a:solidFill>
                  <a:schemeClr val="accent2"/>
                </a:solidFill>
              </a:rPr>
              <a:t>clock</a:t>
            </a:r>
            <a:endParaRPr lang="LID4096" sz="2000" b="1" dirty="0">
              <a:solidFill>
                <a:schemeClr val="accent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5B6F95-DC65-2CFA-69DE-F2E022D8FF34}"/>
              </a:ext>
            </a:extLst>
          </p:cNvPr>
          <p:cNvSpPr/>
          <p:nvPr/>
        </p:nvSpPr>
        <p:spPr>
          <a:xfrm>
            <a:off x="3592753" y="2991555"/>
            <a:ext cx="320852" cy="1748911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C0468F-ECF2-D180-E0DC-246F591CFBED}"/>
              </a:ext>
            </a:extLst>
          </p:cNvPr>
          <p:cNvSpPr txBox="1"/>
          <p:nvPr/>
        </p:nvSpPr>
        <p:spPr>
          <a:xfrm>
            <a:off x="3298791" y="2548034"/>
            <a:ext cx="848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Fanout</a:t>
            </a:r>
            <a:endParaRPr lang="LID4096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412A2A-0203-9258-4533-66163FDBD038}"/>
              </a:ext>
            </a:extLst>
          </p:cNvPr>
          <p:cNvSpPr/>
          <p:nvPr/>
        </p:nvSpPr>
        <p:spPr>
          <a:xfrm>
            <a:off x="5694995" y="4007764"/>
            <a:ext cx="139325" cy="30480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>
              <a:solidFill>
                <a:schemeClr val="tx1"/>
              </a:solidFill>
            </a:endParaRP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EF91CE90-B2F5-7A87-AD5C-E4233446F25B}"/>
              </a:ext>
            </a:extLst>
          </p:cNvPr>
          <p:cNvCxnSpPr>
            <a:cxnSpLocks/>
            <a:stCxn id="16" idx="1"/>
            <a:endCxn id="9" idx="1"/>
          </p:cNvCxnSpPr>
          <p:nvPr/>
        </p:nvCxnSpPr>
        <p:spPr>
          <a:xfrm rot="10800000" flipH="1">
            <a:off x="5223507" y="4160164"/>
            <a:ext cx="471488" cy="341520"/>
          </a:xfrm>
          <a:prstGeom prst="bentConnector3">
            <a:avLst>
              <a:gd name="adj1" fmla="val 64579"/>
            </a:avLst>
          </a:prstGeom>
          <a:ln w="19050">
            <a:prstDash val="dash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D400A385-1044-B1A9-B7E5-586F0C3C07E0}"/>
              </a:ext>
            </a:extLst>
          </p:cNvPr>
          <p:cNvSpPr/>
          <p:nvPr/>
        </p:nvSpPr>
        <p:spPr>
          <a:xfrm>
            <a:off x="7139244" y="3636297"/>
            <a:ext cx="614363" cy="120554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4F35D2-EEE0-3836-4C1D-0E752E28532E}"/>
              </a:ext>
            </a:extLst>
          </p:cNvPr>
          <p:cNvSpPr/>
          <p:nvPr/>
        </p:nvSpPr>
        <p:spPr>
          <a:xfrm>
            <a:off x="7139244" y="4001113"/>
            <a:ext cx="139325" cy="3048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302438-FB5C-8345-CF61-E108AF68147A}"/>
              </a:ext>
            </a:extLst>
          </p:cNvPr>
          <p:cNvCxnSpPr>
            <a:cxnSpLocks/>
          </p:cNvCxnSpPr>
          <p:nvPr/>
        </p:nvCxnSpPr>
        <p:spPr>
          <a:xfrm>
            <a:off x="5843161" y="4154988"/>
            <a:ext cx="129405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49D91F9F-51D2-1782-36F9-309CAD4D2673}"/>
              </a:ext>
            </a:extLst>
          </p:cNvPr>
          <p:cNvSpPr/>
          <p:nvPr/>
        </p:nvSpPr>
        <p:spPr>
          <a:xfrm>
            <a:off x="5223507" y="3898911"/>
            <a:ext cx="614363" cy="1205546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C5B47A-783F-FC67-03A8-7B9FE3925884}"/>
              </a:ext>
            </a:extLst>
          </p:cNvPr>
          <p:cNvSpPr txBox="1"/>
          <p:nvPr/>
        </p:nvSpPr>
        <p:spPr>
          <a:xfrm>
            <a:off x="5103703" y="3523146"/>
            <a:ext cx="889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Control</a:t>
            </a:r>
            <a:endParaRPr lang="LID4096" b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3B7C59-4F01-A87D-9BE0-B2A8930EB2EA}"/>
              </a:ext>
            </a:extLst>
          </p:cNvPr>
          <p:cNvCxnSpPr>
            <a:cxnSpLocks/>
          </p:cNvCxnSpPr>
          <p:nvPr/>
        </p:nvCxnSpPr>
        <p:spPr>
          <a:xfrm flipV="1">
            <a:off x="3926884" y="4503508"/>
            <a:ext cx="1279083" cy="236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42926782-6F53-5828-A293-CCEA4EA0AAF1}"/>
              </a:ext>
            </a:extLst>
          </p:cNvPr>
          <p:cNvCxnSpPr>
            <a:cxnSpLocks/>
            <a:stCxn id="16" idx="2"/>
          </p:cNvCxnSpPr>
          <p:nvPr/>
        </p:nvCxnSpPr>
        <p:spPr>
          <a:xfrm rot="16200000" flipH="1">
            <a:off x="5665588" y="4969557"/>
            <a:ext cx="753877" cy="1023675"/>
          </a:xfrm>
          <a:prstGeom prst="bentConnector2">
            <a:avLst/>
          </a:prstGeom>
          <a:ln w="28575">
            <a:solidFill>
              <a:srgbClr val="7030A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905EEFFD-4DD6-1F42-3EC0-CCD55234A799}"/>
              </a:ext>
            </a:extLst>
          </p:cNvPr>
          <p:cNvSpPr/>
          <p:nvPr/>
        </p:nvSpPr>
        <p:spPr>
          <a:xfrm>
            <a:off x="6554364" y="5498055"/>
            <a:ext cx="1534510" cy="6672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FrontEnds</a:t>
            </a:r>
            <a:endParaRPr lang="LID4096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405D677-CDDD-E621-5548-B150E31EAB82}"/>
              </a:ext>
            </a:extLst>
          </p:cNvPr>
          <p:cNvCxnSpPr>
            <a:cxnSpLocks/>
          </p:cNvCxnSpPr>
          <p:nvPr/>
        </p:nvCxnSpPr>
        <p:spPr>
          <a:xfrm flipV="1">
            <a:off x="5530689" y="4850350"/>
            <a:ext cx="0" cy="232199"/>
          </a:xfrm>
          <a:prstGeom prst="straightConnector1">
            <a:avLst/>
          </a:prstGeom>
          <a:ln w="19050">
            <a:solidFill>
              <a:srgbClr val="7030A0"/>
            </a:solidFill>
            <a:prstDash val="sysDash"/>
            <a:headEnd type="triangle" w="med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37A4BF04-A9F3-EC04-EFE8-6EC3F601426D}"/>
              </a:ext>
            </a:extLst>
          </p:cNvPr>
          <p:cNvSpPr/>
          <p:nvPr/>
        </p:nvSpPr>
        <p:spPr>
          <a:xfrm rot="16200000">
            <a:off x="5480303" y="4640832"/>
            <a:ext cx="97221" cy="3048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F07B4F2-31F4-788E-49E9-99C69757E25E}"/>
              </a:ext>
            </a:extLst>
          </p:cNvPr>
          <p:cNvCxnSpPr>
            <a:cxnSpLocks/>
          </p:cNvCxnSpPr>
          <p:nvPr/>
        </p:nvCxnSpPr>
        <p:spPr>
          <a:xfrm flipV="1">
            <a:off x="5528913" y="4508267"/>
            <a:ext cx="0" cy="232199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triangle" w="med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77CA5CB-5328-A0AD-780B-1559C2E467C9}"/>
              </a:ext>
            </a:extLst>
          </p:cNvPr>
          <p:cNvCxnSpPr>
            <a:cxnSpLocks/>
          </p:cNvCxnSpPr>
          <p:nvPr/>
        </p:nvCxnSpPr>
        <p:spPr>
          <a:xfrm flipV="1">
            <a:off x="7435499" y="4841843"/>
            <a:ext cx="0" cy="656212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205DF67-8A9F-29B6-4F30-EF38950F6766}"/>
              </a:ext>
            </a:extLst>
          </p:cNvPr>
          <p:cNvSpPr txBox="1"/>
          <p:nvPr/>
        </p:nvSpPr>
        <p:spPr>
          <a:xfrm>
            <a:off x="5584115" y="5505335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Ctrl</a:t>
            </a:r>
            <a:endParaRPr lang="LID4096" b="1" dirty="0">
              <a:solidFill>
                <a:srgbClr val="7030A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B4481FE-1074-282E-B4D9-CFCD884C25CB}"/>
              </a:ext>
            </a:extLst>
          </p:cNvPr>
          <p:cNvSpPr txBox="1"/>
          <p:nvPr/>
        </p:nvSpPr>
        <p:spPr>
          <a:xfrm>
            <a:off x="6828077" y="4998096"/>
            <a:ext cx="633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Data</a:t>
            </a:r>
            <a:endParaRPr lang="LID4096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C96CB8-8023-9465-3B8D-0D235D21E0FA}"/>
              </a:ext>
            </a:extLst>
          </p:cNvPr>
          <p:cNvSpPr txBox="1"/>
          <p:nvPr/>
        </p:nvSpPr>
        <p:spPr>
          <a:xfrm>
            <a:off x="6220449" y="4114188"/>
            <a:ext cx="524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TFC</a:t>
            </a:r>
            <a:endParaRPr lang="LID4096" b="1" dirty="0">
              <a:solidFill>
                <a:schemeClr val="accent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6C8A508-A9D7-0C23-3444-AFFB4CB78490}"/>
              </a:ext>
            </a:extLst>
          </p:cNvPr>
          <p:cNvSpPr txBox="1"/>
          <p:nvPr/>
        </p:nvSpPr>
        <p:spPr>
          <a:xfrm>
            <a:off x="7151948" y="3279265"/>
            <a:ext cx="620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DAQ</a:t>
            </a:r>
            <a:endParaRPr lang="LID4096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DA480B4-7A72-C4B6-FB37-AE81B8C32C0D}"/>
              </a:ext>
            </a:extLst>
          </p:cNvPr>
          <p:cNvSpPr/>
          <p:nvPr/>
        </p:nvSpPr>
        <p:spPr>
          <a:xfrm>
            <a:off x="5219957" y="2301798"/>
            <a:ext cx="614363" cy="1205546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1163BD6-0D0E-FE80-39DC-425F8CCFEE25}"/>
              </a:ext>
            </a:extLst>
          </p:cNvPr>
          <p:cNvSpPr txBox="1"/>
          <p:nvPr/>
        </p:nvSpPr>
        <p:spPr>
          <a:xfrm>
            <a:off x="4933380" y="1677672"/>
            <a:ext cx="1201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Readout</a:t>
            </a:r>
          </a:p>
          <a:p>
            <a:pPr algn="ctr"/>
            <a:r>
              <a:rPr lang="en-US" b="1" dirty="0"/>
              <a:t>Supervisor</a:t>
            </a:r>
            <a:endParaRPr lang="LID4096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D688C28-640A-24C0-ACF7-A664C383BCC5}"/>
              </a:ext>
            </a:extLst>
          </p:cNvPr>
          <p:cNvSpPr txBox="1"/>
          <p:nvPr/>
        </p:nvSpPr>
        <p:spPr>
          <a:xfrm>
            <a:off x="4148797" y="4142366"/>
            <a:ext cx="723275" cy="400110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clock</a:t>
            </a:r>
            <a:endParaRPr lang="LID4096" sz="2000" b="1" dirty="0">
              <a:solidFill>
                <a:schemeClr val="accent2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3E225B4-B10C-9357-D866-B8C3189E0513}"/>
              </a:ext>
            </a:extLst>
          </p:cNvPr>
          <p:cNvCxnSpPr>
            <a:cxnSpLocks/>
          </p:cNvCxnSpPr>
          <p:nvPr/>
        </p:nvCxnSpPr>
        <p:spPr>
          <a:xfrm flipV="1">
            <a:off x="3930642" y="3208661"/>
            <a:ext cx="1279083" cy="236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2F74C52B-D082-EDB1-7D84-17CD5FEF36A7}"/>
              </a:ext>
            </a:extLst>
          </p:cNvPr>
          <p:cNvSpPr txBox="1"/>
          <p:nvPr/>
        </p:nvSpPr>
        <p:spPr>
          <a:xfrm>
            <a:off x="4152555" y="2847519"/>
            <a:ext cx="723275" cy="400110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clock</a:t>
            </a:r>
            <a:endParaRPr lang="LID4096" sz="2000" b="1" dirty="0">
              <a:solidFill>
                <a:schemeClr val="accent2"/>
              </a:solidFill>
            </a:endParaRPr>
          </a:p>
        </p:txBody>
      </p:sp>
      <p:sp>
        <p:nvSpPr>
          <p:cNvPr id="54" name="Date Placeholder 53">
            <a:extLst>
              <a:ext uri="{FF2B5EF4-FFF2-40B4-BE49-F238E27FC236}">
                <a16:creationId xmlns:a16="http://schemas.microsoft.com/office/drawing/2014/main" id="{14D05A74-F90C-2398-E5BD-C6CAB2EEA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55" name="Footer Placeholder 54">
            <a:extLst>
              <a:ext uri="{FF2B5EF4-FFF2-40B4-BE49-F238E27FC236}">
                <a16:creationId xmlns:a16="http://schemas.microsoft.com/office/drawing/2014/main" id="{8CD6A49C-1734-B161-2B2F-B45D1647F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</a:p>
        </p:txBody>
      </p:sp>
      <p:sp>
        <p:nvSpPr>
          <p:cNvPr id="57" name="Slide Number Placeholder 56">
            <a:extLst>
              <a:ext uri="{FF2B5EF4-FFF2-40B4-BE49-F238E27FC236}">
                <a16:creationId xmlns:a16="http://schemas.microsoft.com/office/drawing/2014/main" id="{7FD2E655-0FA0-FCF2-9FEE-3D0D15FC6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7901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>
            <a:extLst>
              <a:ext uri="{FF2B5EF4-FFF2-40B4-BE49-F238E27FC236}">
                <a16:creationId xmlns:a16="http://schemas.microsoft.com/office/drawing/2014/main" id="{415FF1EB-D3D5-1A7D-D327-70F707552429}"/>
              </a:ext>
            </a:extLst>
          </p:cNvPr>
          <p:cNvGrpSpPr/>
          <p:nvPr/>
        </p:nvGrpSpPr>
        <p:grpSpPr>
          <a:xfrm>
            <a:off x="9974939" y="3842291"/>
            <a:ext cx="1884510" cy="1711678"/>
            <a:chOff x="9974939" y="3842291"/>
            <a:chExt cx="1884510" cy="1711678"/>
          </a:xfrm>
        </p:grpSpPr>
        <p:cxnSp>
          <p:nvCxnSpPr>
            <p:cNvPr id="139" name="Straight Arrow Connector 138">
              <a:extLst>
                <a:ext uri="{FF2B5EF4-FFF2-40B4-BE49-F238E27FC236}">
                  <a16:creationId xmlns:a16="http://schemas.microsoft.com/office/drawing/2014/main" id="{9F173B81-411F-42C4-97AF-5030223947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74939" y="4621406"/>
              <a:ext cx="410742" cy="0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A4FF2834-B73D-4C38-833D-B383CE70D5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74940" y="4529346"/>
              <a:ext cx="491704" cy="0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3D06EFCD-86E5-4C55-814F-07A42AD72A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74941" y="4436771"/>
              <a:ext cx="575046" cy="0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F31B56B0-640A-4CBE-93CF-7A732E91C9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74942" y="4346282"/>
              <a:ext cx="648864" cy="0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0C31E2D6-2CBF-4EA9-AE29-96AE8E1C98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15613" y="4702371"/>
              <a:ext cx="0" cy="845948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65062DF6-7E09-4C0D-A5E8-E75AEDA32F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86475" y="4614516"/>
              <a:ext cx="0" cy="939444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BA20AF4B-940C-45B2-B9EC-0D5F638266A7}"/>
                </a:ext>
              </a:extLst>
            </p:cNvPr>
            <p:cNvSpPr txBox="1"/>
            <p:nvPr/>
          </p:nvSpPr>
          <p:spPr>
            <a:xfrm>
              <a:off x="10320373" y="3842291"/>
              <a:ext cx="15390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6"/>
                  </a:solidFill>
                </a:rPr>
                <a:t>GBT data links</a:t>
              </a:r>
              <a:endParaRPr lang="LID4096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177" name="Straight Arrow Connector 176">
              <a:extLst>
                <a:ext uri="{FF2B5EF4-FFF2-40B4-BE49-F238E27FC236}">
                  <a16:creationId xmlns:a16="http://schemas.microsoft.com/office/drawing/2014/main" id="{D49F6B4A-7293-422A-858F-6C2F399713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74954" y="4254831"/>
              <a:ext cx="722670" cy="0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Arrow Connector 177">
              <a:extLst>
                <a:ext uri="{FF2B5EF4-FFF2-40B4-BE49-F238E27FC236}">
                  <a16:creationId xmlns:a16="http://schemas.microsoft.com/office/drawing/2014/main" id="{7790F0AE-AA63-4829-BC71-8FA0C9439DE2}"/>
                </a:ext>
              </a:extLst>
            </p:cNvPr>
            <p:cNvCxnSpPr/>
            <p:nvPr/>
          </p:nvCxnSpPr>
          <p:spPr>
            <a:xfrm flipH="1">
              <a:off x="9974945" y="4711892"/>
              <a:ext cx="345437" cy="0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Arrow Connector 182">
              <a:extLst>
                <a:ext uri="{FF2B5EF4-FFF2-40B4-BE49-F238E27FC236}">
                  <a16:creationId xmlns:a16="http://schemas.microsoft.com/office/drawing/2014/main" id="{59A7C598-D60B-43C2-8617-15987C3EA8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65453" y="4523402"/>
              <a:ext cx="0" cy="1030567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>
              <a:extLst>
                <a:ext uri="{FF2B5EF4-FFF2-40B4-BE49-F238E27FC236}">
                  <a16:creationId xmlns:a16="http://schemas.microsoft.com/office/drawing/2014/main" id="{1F7E88A1-EE62-4446-AB58-69C44AE5C3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49987" y="4428043"/>
              <a:ext cx="0" cy="1120276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Arrow Connector 188">
              <a:extLst>
                <a:ext uri="{FF2B5EF4-FFF2-40B4-BE49-F238E27FC236}">
                  <a16:creationId xmlns:a16="http://schemas.microsoft.com/office/drawing/2014/main" id="{B5B2B5B1-F610-4429-848E-17DC964069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17851" y="4343909"/>
              <a:ext cx="0" cy="1204419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Arrow Connector 189">
              <a:extLst>
                <a:ext uri="{FF2B5EF4-FFF2-40B4-BE49-F238E27FC236}">
                  <a16:creationId xmlns:a16="http://schemas.microsoft.com/office/drawing/2014/main" id="{A9F247C4-4864-46EF-AEB2-0111890816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91669" y="4249373"/>
              <a:ext cx="0" cy="1298946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9" name="Title 1">
            <a:extLst>
              <a:ext uri="{FF2B5EF4-FFF2-40B4-BE49-F238E27FC236}">
                <a16:creationId xmlns:a16="http://schemas.microsoft.com/office/drawing/2014/main" id="{03AFC13A-B6C7-C6C5-2D92-6A100F4F1F8C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10685417" cy="9797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Current Clock Distribution at </a:t>
            </a:r>
            <a:r>
              <a:rPr lang="en-US" dirty="0" err="1"/>
              <a:t>LHCb</a:t>
            </a:r>
            <a:endParaRPr lang="en-NL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1BA73A1-8485-6041-8570-0025FDF9DA49}"/>
              </a:ext>
            </a:extLst>
          </p:cNvPr>
          <p:cNvGrpSpPr/>
          <p:nvPr/>
        </p:nvGrpSpPr>
        <p:grpSpPr>
          <a:xfrm>
            <a:off x="10598200" y="1837922"/>
            <a:ext cx="1013034" cy="369332"/>
            <a:chOff x="10598200" y="1837922"/>
            <a:chExt cx="1013034" cy="369332"/>
          </a:xfrm>
        </p:grpSpPr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1AFE5A5A-5195-4B35-AA28-EEA14FB7CD41}"/>
                </a:ext>
              </a:extLst>
            </p:cNvPr>
            <p:cNvSpPr txBox="1"/>
            <p:nvPr/>
          </p:nvSpPr>
          <p:spPr>
            <a:xfrm>
              <a:off x="10598200" y="1837922"/>
              <a:ext cx="1013034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</a:rPr>
                <a:t>TFC links</a:t>
              </a:r>
              <a:endParaRPr lang="LID4096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184" name="Straight Arrow Connector 183">
              <a:extLst>
                <a:ext uri="{FF2B5EF4-FFF2-40B4-BE49-F238E27FC236}">
                  <a16:creationId xmlns:a16="http://schemas.microsoft.com/office/drawing/2014/main" id="{237C060F-89D0-0403-44CC-B1DF2B019E39}"/>
                </a:ext>
              </a:extLst>
            </p:cNvPr>
            <p:cNvCxnSpPr>
              <a:cxnSpLocks/>
            </p:cNvCxnSpPr>
            <p:nvPr/>
          </p:nvCxnSpPr>
          <p:spPr>
            <a:xfrm>
              <a:off x="10625208" y="1854393"/>
              <a:ext cx="92982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41C6DC4-0E8C-F0D5-0199-43908B95C07C}"/>
              </a:ext>
            </a:extLst>
          </p:cNvPr>
          <p:cNvGrpSpPr/>
          <p:nvPr/>
        </p:nvGrpSpPr>
        <p:grpSpPr>
          <a:xfrm>
            <a:off x="10565947" y="1382172"/>
            <a:ext cx="1085554" cy="374329"/>
            <a:chOff x="10565947" y="1382172"/>
            <a:chExt cx="1085554" cy="374329"/>
          </a:xfrm>
        </p:grpSpPr>
        <p:cxnSp>
          <p:nvCxnSpPr>
            <p:cNvPr id="185" name="Straight Arrow Connector 184">
              <a:extLst>
                <a:ext uri="{FF2B5EF4-FFF2-40B4-BE49-F238E27FC236}">
                  <a16:creationId xmlns:a16="http://schemas.microsoft.com/office/drawing/2014/main" id="{BB49EBCC-5F9C-7075-211D-94E9F72B00D7}"/>
                </a:ext>
              </a:extLst>
            </p:cNvPr>
            <p:cNvCxnSpPr>
              <a:cxnSpLocks/>
            </p:cNvCxnSpPr>
            <p:nvPr/>
          </p:nvCxnSpPr>
          <p:spPr>
            <a:xfrm>
              <a:off x="10590367" y="1382172"/>
              <a:ext cx="1028700" cy="0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AF884D94-40B8-FBA2-CF3F-231A9DF60C32}"/>
                </a:ext>
              </a:extLst>
            </p:cNvPr>
            <p:cNvSpPr txBox="1"/>
            <p:nvPr/>
          </p:nvSpPr>
          <p:spPr>
            <a:xfrm>
              <a:off x="10565947" y="1387169"/>
              <a:ext cx="1085554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2"/>
                  </a:solidFill>
                </a:rPr>
                <a:t>LHC clock</a:t>
              </a:r>
              <a:endParaRPr lang="LID4096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CD1BB93-B223-A30C-12DA-4EE12A919FCD}"/>
              </a:ext>
            </a:extLst>
          </p:cNvPr>
          <p:cNvGrpSpPr/>
          <p:nvPr/>
        </p:nvGrpSpPr>
        <p:grpSpPr>
          <a:xfrm>
            <a:off x="10590367" y="2649274"/>
            <a:ext cx="1539076" cy="369332"/>
            <a:chOff x="10590367" y="2250817"/>
            <a:chExt cx="1539076" cy="369332"/>
          </a:xfrm>
        </p:grpSpPr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32267765-CBF9-DAC1-D37E-6F9FA1687F3B}"/>
                </a:ext>
              </a:extLst>
            </p:cNvPr>
            <p:cNvSpPr txBox="1"/>
            <p:nvPr/>
          </p:nvSpPr>
          <p:spPr>
            <a:xfrm>
              <a:off x="10590367" y="2250817"/>
              <a:ext cx="1539076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6"/>
                  </a:solidFill>
                </a:rPr>
                <a:t>GBT data links</a:t>
              </a:r>
              <a:endParaRPr lang="LID4096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9AE3B565-BB17-0DFC-66FE-C45AA7AAC185}"/>
                </a:ext>
              </a:extLst>
            </p:cNvPr>
            <p:cNvCxnSpPr>
              <a:cxnSpLocks/>
            </p:cNvCxnSpPr>
            <p:nvPr/>
          </p:nvCxnSpPr>
          <p:spPr>
            <a:xfrm>
              <a:off x="10617375" y="2267288"/>
              <a:ext cx="929824" cy="0"/>
            </a:xfrm>
            <a:prstGeom prst="straightConnector1">
              <a:avLst/>
            </a:prstGeom>
            <a:ln w="28575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FE96AAA3-D047-0FEE-5887-23BD439BB065}"/>
              </a:ext>
            </a:extLst>
          </p:cNvPr>
          <p:cNvGrpSpPr/>
          <p:nvPr/>
        </p:nvGrpSpPr>
        <p:grpSpPr>
          <a:xfrm>
            <a:off x="10590260" y="2250131"/>
            <a:ext cx="1426416" cy="369332"/>
            <a:chOff x="10616150" y="2676444"/>
            <a:chExt cx="1426416" cy="369332"/>
          </a:xfrm>
        </p:grpSpPr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DE2A1D73-960D-9CC7-1CCE-9969C8BF5D75}"/>
                </a:ext>
              </a:extLst>
            </p:cNvPr>
            <p:cNvSpPr txBox="1"/>
            <p:nvPr/>
          </p:nvSpPr>
          <p:spPr>
            <a:xfrm>
              <a:off x="10616150" y="2676444"/>
              <a:ext cx="1426416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7030A0"/>
                  </a:solidFill>
                </a:rPr>
                <a:t>GBT ctrl links</a:t>
              </a:r>
              <a:endParaRPr lang="LID4096" b="1" dirty="0">
                <a:solidFill>
                  <a:srgbClr val="7030A0"/>
                </a:solidFill>
              </a:endParaRPr>
            </a:p>
          </p:txBody>
        </p:sp>
        <p:cxnSp>
          <p:nvCxnSpPr>
            <p:cNvPr id="193" name="Straight Arrow Connector 192">
              <a:extLst>
                <a:ext uri="{FF2B5EF4-FFF2-40B4-BE49-F238E27FC236}">
                  <a16:creationId xmlns:a16="http://schemas.microsoft.com/office/drawing/2014/main" id="{E9EBA36F-60F8-D897-E858-A5DCDF895F21}"/>
                </a:ext>
              </a:extLst>
            </p:cNvPr>
            <p:cNvCxnSpPr>
              <a:cxnSpLocks/>
            </p:cNvCxnSpPr>
            <p:nvPr/>
          </p:nvCxnSpPr>
          <p:spPr>
            <a:xfrm>
              <a:off x="10643158" y="2692915"/>
              <a:ext cx="929824" cy="0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6" name="Content Placeholder 2">
            <a:extLst>
              <a:ext uri="{FF2B5EF4-FFF2-40B4-BE49-F238E27FC236}">
                <a16:creationId xmlns:a16="http://schemas.microsoft.com/office/drawing/2014/main" id="{4B317FD2-F7C1-A74F-2754-25602B52E60E}"/>
              </a:ext>
            </a:extLst>
          </p:cNvPr>
          <p:cNvSpPr txBox="1">
            <a:spLocks/>
          </p:cNvSpPr>
          <p:nvPr/>
        </p:nvSpPr>
        <p:spPr>
          <a:xfrm>
            <a:off x="248292" y="1152242"/>
            <a:ext cx="6800388" cy="2400765"/>
          </a:xfrm>
          <a:prstGeom prst="rect">
            <a:avLst/>
          </a:prstGeom>
          <a:solidFill>
            <a:srgbClr val="FFFFFF">
              <a:alpha val="43922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400" dirty="0"/>
              <a:t>Generates </a:t>
            </a:r>
            <a:r>
              <a:rPr lang="pt-BR" sz="2400" b="1" u="sng" dirty="0"/>
              <a:t>T</a:t>
            </a:r>
            <a:r>
              <a:rPr lang="pt-BR" sz="2400" dirty="0"/>
              <a:t>iming and </a:t>
            </a:r>
            <a:r>
              <a:rPr lang="pt-BR" sz="2400" b="1" u="sng" dirty="0"/>
              <a:t>F</a:t>
            </a:r>
            <a:r>
              <a:rPr lang="pt-BR" sz="2400" dirty="0"/>
              <a:t>ast </a:t>
            </a:r>
            <a:r>
              <a:rPr lang="pt-BR" sz="2400" b="1" u="sng" dirty="0"/>
              <a:t>C</a:t>
            </a:r>
            <a:r>
              <a:rPr lang="pt-BR" sz="2400" dirty="0"/>
              <a:t>ommands</a:t>
            </a:r>
          </a:p>
          <a:p>
            <a:r>
              <a:rPr lang="pt-BR" sz="2400" dirty="0"/>
              <a:t>Provides clock with fixed and deterministic latency</a:t>
            </a:r>
          </a:p>
          <a:p>
            <a:r>
              <a:rPr lang="pt-BR" sz="2400" dirty="0"/>
              <a:t>Distributes them to all the detector electronics</a:t>
            </a:r>
          </a:p>
          <a:p>
            <a:pPr lvl="1"/>
            <a:r>
              <a:rPr lang="pt-BR" sz="2000" dirty="0"/>
              <a:t>BackEnd cards via TTC-PON (</a:t>
            </a:r>
            <a:r>
              <a:rPr lang="pt-BR" sz="2000" dirty="0">
                <a:hlinkClick r:id="rId2"/>
              </a:rPr>
              <a:t>Project link</a:t>
            </a:r>
            <a:r>
              <a:rPr lang="pt-BR" sz="2000" dirty="0"/>
              <a:t>)</a:t>
            </a:r>
          </a:p>
          <a:p>
            <a:pPr lvl="1"/>
            <a:r>
              <a:rPr lang="pt-BR" sz="2000" dirty="0"/>
              <a:t>FrontEnd modules via GBT (</a:t>
            </a:r>
            <a:r>
              <a:rPr lang="pt-BR" sz="2000" dirty="0">
                <a:hlinkClick r:id="rId3"/>
              </a:rPr>
              <a:t>Project link</a:t>
            </a:r>
            <a:r>
              <a:rPr lang="pt-BR" sz="2000" dirty="0"/>
              <a:t>)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16534998-4ED4-799A-E08B-4FA532E89762}"/>
              </a:ext>
            </a:extLst>
          </p:cNvPr>
          <p:cNvGrpSpPr/>
          <p:nvPr/>
        </p:nvGrpSpPr>
        <p:grpSpPr>
          <a:xfrm>
            <a:off x="7388050" y="1082467"/>
            <a:ext cx="2760315" cy="1583278"/>
            <a:chOff x="7388050" y="1082467"/>
            <a:chExt cx="2760315" cy="1583278"/>
          </a:xfrm>
        </p:grpSpPr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43006964-3318-E491-51C8-73EC8F616FC6}"/>
                </a:ext>
              </a:extLst>
            </p:cNvPr>
            <p:cNvSpPr txBox="1"/>
            <p:nvPr/>
          </p:nvSpPr>
          <p:spPr>
            <a:xfrm>
              <a:off x="7511581" y="1082467"/>
              <a:ext cx="26237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All cards are PCIe40s with different </a:t>
              </a:r>
              <a:r>
                <a:rPr lang="en-US" b="1" dirty="0" err="1"/>
                <a:t>firmwares</a:t>
              </a:r>
              <a:endParaRPr lang="LID4096" b="1" dirty="0"/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F4531CEB-1307-6C55-EBDA-C63DE006AFE4}"/>
                </a:ext>
              </a:extLst>
            </p:cNvPr>
            <p:cNvSpPr txBox="1"/>
            <p:nvPr/>
          </p:nvSpPr>
          <p:spPr>
            <a:xfrm>
              <a:off x="7511581" y="1742415"/>
              <a:ext cx="262371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/>
                <a:t>Supervisor =</a:t>
              </a:r>
              <a:r>
                <a:rPr lang="en-US" sz="1000" b="1" dirty="0"/>
                <a:t> </a:t>
              </a:r>
              <a:r>
                <a:rPr lang="en-US" b="1" dirty="0"/>
                <a:t>  SODIN</a:t>
              </a:r>
            </a:p>
            <a:p>
              <a:pPr algn="r"/>
              <a:r>
                <a:rPr lang="en-US" b="1" dirty="0"/>
                <a:t>Control =   SOL40</a:t>
              </a:r>
            </a:p>
            <a:p>
              <a:pPr algn="r"/>
              <a:r>
                <a:rPr lang="en-US" b="1" dirty="0"/>
                <a:t>DAQ = </a:t>
              </a:r>
              <a:r>
                <a:rPr lang="en-US" sz="1200" b="1" dirty="0"/>
                <a:t> </a:t>
              </a:r>
              <a:r>
                <a:rPr lang="en-US" b="1" dirty="0"/>
                <a:t>TELL40</a:t>
              </a:r>
              <a:endParaRPr lang="LID4096" b="1" dirty="0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2ED4EFE-CC35-8B3C-DBB3-C7F395A321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88050" y="1728798"/>
              <a:ext cx="274724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9B7475FA-26FE-2AEC-1CF1-4D37BB4E990B}"/>
                </a:ext>
              </a:extLst>
            </p:cNvPr>
            <p:cNvCxnSpPr>
              <a:cxnSpLocks/>
            </p:cNvCxnSpPr>
            <p:nvPr/>
          </p:nvCxnSpPr>
          <p:spPr>
            <a:xfrm>
              <a:off x="10148365" y="1192600"/>
              <a:ext cx="0" cy="14078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163DC8BD-E6EA-5E36-4BEA-99A3825CBCD6}"/>
              </a:ext>
            </a:extLst>
          </p:cNvPr>
          <p:cNvSpPr txBox="1"/>
          <p:nvPr/>
        </p:nvSpPr>
        <p:spPr>
          <a:xfrm>
            <a:off x="303775" y="3312805"/>
            <a:ext cx="3101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C00000"/>
                </a:solidFill>
              </a:rPr>
              <a:t>Controlled via TFC</a:t>
            </a:r>
          </a:p>
          <a:p>
            <a:r>
              <a:rPr lang="pt-BR" sz="2000" dirty="0"/>
              <a:t>	42      Control cards</a:t>
            </a:r>
          </a:p>
          <a:p>
            <a:r>
              <a:rPr lang="pt-BR" sz="2000" dirty="0"/>
              <a:t>	480    DAQ cards</a:t>
            </a:r>
          </a:p>
          <a:p>
            <a:r>
              <a:rPr lang="pt-BR" sz="2000" dirty="0"/>
              <a:t>	2000  FEE ctrl links</a:t>
            </a:r>
            <a:endParaRPr lang="en-NL" sz="2000" dirty="0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220BC9B-6224-6989-0E56-06E0CB6ECDBA}"/>
              </a:ext>
            </a:extLst>
          </p:cNvPr>
          <p:cNvGrpSpPr/>
          <p:nvPr/>
        </p:nvGrpSpPr>
        <p:grpSpPr>
          <a:xfrm>
            <a:off x="348334" y="5025011"/>
            <a:ext cx="2428228" cy="1021613"/>
            <a:chOff x="348334" y="5025011"/>
            <a:chExt cx="2428228" cy="1021613"/>
          </a:xfrm>
        </p:grpSpPr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2CEB1023-0405-1CBB-0F64-DE227FB17F63}"/>
                </a:ext>
              </a:extLst>
            </p:cNvPr>
            <p:cNvCxnSpPr>
              <a:cxnSpLocks/>
            </p:cNvCxnSpPr>
            <p:nvPr/>
          </p:nvCxnSpPr>
          <p:spPr>
            <a:xfrm>
              <a:off x="384578" y="5396331"/>
              <a:ext cx="1292951" cy="0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BCD9891F-6712-0159-19AC-610A1FE848C0}"/>
                </a:ext>
              </a:extLst>
            </p:cNvPr>
            <p:cNvSpPr txBox="1"/>
            <p:nvPr/>
          </p:nvSpPr>
          <p:spPr>
            <a:xfrm>
              <a:off x="348334" y="5025011"/>
              <a:ext cx="1188146" cy="40011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</a:rPr>
                <a:t>LHC clock</a:t>
              </a:r>
              <a:endParaRPr lang="LID4096" sz="2000" b="1" dirty="0">
                <a:solidFill>
                  <a:schemeClr val="accent2"/>
                </a:solidFill>
              </a:endParaRPr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32DB7806-35AE-806B-0E2C-5E329F93AC39}"/>
                </a:ext>
              </a:extLst>
            </p:cNvPr>
            <p:cNvSpPr/>
            <p:nvPr/>
          </p:nvSpPr>
          <p:spPr>
            <a:xfrm>
              <a:off x="1677529" y="5036415"/>
              <a:ext cx="1099033" cy="1010209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chemeClr val="tx1"/>
                </a:solidFill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171487EE-DCC5-65FD-697E-A4D10423D029}"/>
                </a:ext>
              </a:extLst>
            </p:cNvPr>
            <p:cNvSpPr txBox="1"/>
            <p:nvPr/>
          </p:nvSpPr>
          <p:spPr>
            <a:xfrm>
              <a:off x="1865465" y="5055557"/>
              <a:ext cx="69281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VME</a:t>
              </a:r>
            </a:p>
            <a:p>
              <a:pPr algn="ctr"/>
              <a:r>
                <a:rPr lang="en-US" b="1" dirty="0"/>
                <a:t>clock</a:t>
              </a:r>
            </a:p>
            <a:p>
              <a:pPr algn="ctr"/>
              <a:r>
                <a:rPr lang="en-US" b="1" dirty="0"/>
                <a:t>crate</a:t>
              </a:r>
              <a:endParaRPr lang="LID4096" b="1" dirty="0"/>
            </a:p>
          </p:txBody>
        </p: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1F67F6D5-5651-F844-BBE2-FC41DF3DBFAD}"/>
                </a:ext>
              </a:extLst>
            </p:cNvPr>
            <p:cNvCxnSpPr>
              <a:cxnSpLocks/>
            </p:cNvCxnSpPr>
            <p:nvPr/>
          </p:nvCxnSpPr>
          <p:spPr>
            <a:xfrm>
              <a:off x="387374" y="5985153"/>
              <a:ext cx="1292951" cy="0"/>
            </a:xfrm>
            <a:prstGeom prst="straightConnector1">
              <a:avLst/>
            </a:prstGeom>
            <a:ln w="28575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D9EE6EB0-E440-0784-00E2-5CBE66A13FF1}"/>
                </a:ext>
              </a:extLst>
            </p:cNvPr>
            <p:cNvSpPr txBox="1"/>
            <p:nvPr/>
          </p:nvSpPr>
          <p:spPr>
            <a:xfrm>
              <a:off x="351130" y="5613833"/>
              <a:ext cx="1167307" cy="40011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2">
                      <a:lumMod val="25000"/>
                    </a:schemeClr>
                  </a:solidFill>
                </a:rPr>
                <a:t>LHC orbit</a:t>
              </a:r>
              <a:endParaRPr lang="LID4096" sz="2000" b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E3A75BA-664F-8C08-951F-ADAED4756025}"/>
              </a:ext>
            </a:extLst>
          </p:cNvPr>
          <p:cNvGrpSpPr/>
          <p:nvPr/>
        </p:nvGrpSpPr>
        <p:grpSpPr>
          <a:xfrm>
            <a:off x="2776562" y="4266984"/>
            <a:ext cx="2147795" cy="1829672"/>
            <a:chOff x="2776562" y="4266984"/>
            <a:chExt cx="2147795" cy="1829672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97A40910-D337-412D-BA47-C093ADD5FCAC}"/>
                </a:ext>
              </a:extLst>
            </p:cNvPr>
            <p:cNvCxnSpPr>
              <a:cxnSpLocks/>
            </p:cNvCxnSpPr>
            <p:nvPr/>
          </p:nvCxnSpPr>
          <p:spPr>
            <a:xfrm>
              <a:off x="2776562" y="5489124"/>
              <a:ext cx="1234765" cy="0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D6EF0B9-0A04-449E-ADD4-A1C3ADA2EBE0}"/>
                </a:ext>
              </a:extLst>
            </p:cNvPr>
            <p:cNvSpPr txBox="1"/>
            <p:nvPr/>
          </p:nvSpPr>
          <p:spPr>
            <a:xfrm>
              <a:off x="2981378" y="5117112"/>
              <a:ext cx="723275" cy="40011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2"/>
                  </a:solidFill>
                </a:rPr>
                <a:t>clock</a:t>
              </a:r>
              <a:endParaRPr lang="LID4096" sz="2000" b="1" dirty="0">
                <a:solidFill>
                  <a:schemeClr val="accent2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2354E44-F937-49A0-8775-435453713A32}"/>
                </a:ext>
              </a:extLst>
            </p:cNvPr>
            <p:cNvSpPr/>
            <p:nvPr/>
          </p:nvSpPr>
          <p:spPr>
            <a:xfrm>
              <a:off x="4009515" y="4891110"/>
              <a:ext cx="614363" cy="1205546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chemeClr val="tx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EE58C1F-AE28-42FE-B6F9-B1F4EDCD0BA9}"/>
                </a:ext>
              </a:extLst>
            </p:cNvPr>
            <p:cNvSpPr txBox="1"/>
            <p:nvPr/>
          </p:nvSpPr>
          <p:spPr>
            <a:xfrm>
              <a:off x="3722938" y="4266984"/>
              <a:ext cx="120141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Readout</a:t>
              </a:r>
            </a:p>
            <a:p>
              <a:pPr algn="ctr"/>
              <a:r>
                <a:rPr lang="en-US" b="1" dirty="0"/>
                <a:t>Supervisor</a:t>
              </a:r>
              <a:endParaRPr lang="LID4096" b="1" dirty="0"/>
            </a:p>
          </p:txBody>
        </p:sp>
        <p:cxnSp>
          <p:nvCxnSpPr>
            <p:cNvPr id="152" name="Straight Arrow Connector 151">
              <a:extLst>
                <a:ext uri="{FF2B5EF4-FFF2-40B4-BE49-F238E27FC236}">
                  <a16:creationId xmlns:a16="http://schemas.microsoft.com/office/drawing/2014/main" id="{5CC43CAA-E4EE-D9FD-CB4C-30A167D4D62F}"/>
                </a:ext>
              </a:extLst>
            </p:cNvPr>
            <p:cNvCxnSpPr>
              <a:cxnSpLocks/>
            </p:cNvCxnSpPr>
            <p:nvPr/>
          </p:nvCxnSpPr>
          <p:spPr>
            <a:xfrm>
              <a:off x="2776562" y="5977388"/>
              <a:ext cx="1234765" cy="0"/>
            </a:xfrm>
            <a:prstGeom prst="straightConnector1">
              <a:avLst/>
            </a:prstGeom>
            <a:ln w="28575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3D2297F5-95B4-182A-7018-9BD06A421776}"/>
                </a:ext>
              </a:extLst>
            </p:cNvPr>
            <p:cNvSpPr txBox="1"/>
            <p:nvPr/>
          </p:nvSpPr>
          <p:spPr>
            <a:xfrm>
              <a:off x="2943552" y="5635853"/>
              <a:ext cx="702436" cy="40011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2">
                      <a:lumMod val="25000"/>
                    </a:schemeClr>
                  </a:solidFill>
                </a:rPr>
                <a:t>orbit</a:t>
              </a:r>
              <a:endParaRPr lang="LID4096" sz="2000" b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A30EC3A-A2E7-55D7-97CE-AAAD2DF70F87}"/>
              </a:ext>
            </a:extLst>
          </p:cNvPr>
          <p:cNvGrpSpPr/>
          <p:nvPr/>
        </p:nvGrpSpPr>
        <p:grpSpPr>
          <a:xfrm>
            <a:off x="6733271" y="2886604"/>
            <a:ext cx="3250193" cy="2442347"/>
            <a:chOff x="6733271" y="2886604"/>
            <a:chExt cx="3250193" cy="2442347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5A931DC-D813-4A24-83C6-318440A37859}"/>
                </a:ext>
              </a:extLst>
            </p:cNvPr>
            <p:cNvSpPr/>
            <p:nvPr/>
          </p:nvSpPr>
          <p:spPr>
            <a:xfrm>
              <a:off x="7065434" y="3969669"/>
              <a:ext cx="139325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chemeClr val="tx1"/>
                </a:solidFill>
              </a:endParaRPr>
            </a:p>
          </p:txBody>
        </p:sp>
        <p:cxnSp>
          <p:nvCxnSpPr>
            <p:cNvPr id="51" name="Connector: Elbow 50">
              <a:extLst>
                <a:ext uri="{FF2B5EF4-FFF2-40B4-BE49-F238E27FC236}">
                  <a16:creationId xmlns:a16="http://schemas.microsoft.com/office/drawing/2014/main" id="{1BFC54E3-20FB-4758-A8CE-319E141EEC70}"/>
                </a:ext>
              </a:extLst>
            </p:cNvPr>
            <p:cNvCxnSpPr>
              <a:cxnSpLocks/>
              <a:stCxn id="48" idx="3"/>
              <a:endCxn id="49" idx="1"/>
            </p:cNvCxnSpPr>
            <p:nvPr/>
          </p:nvCxnSpPr>
          <p:spPr>
            <a:xfrm flipV="1">
              <a:off x="6733271" y="4122069"/>
              <a:ext cx="332163" cy="340046"/>
            </a:xfrm>
            <a:prstGeom prst="bentConnector3">
              <a:avLst>
                <a:gd name="adj1" fmla="val 50000"/>
              </a:avLst>
            </a:prstGeom>
            <a:ln w="19050">
              <a:prstDash val="dash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0D9D9E35-0761-4DCB-83A2-11424FA06F9A}"/>
                </a:ext>
              </a:extLst>
            </p:cNvPr>
            <p:cNvSpPr/>
            <p:nvPr/>
          </p:nvSpPr>
          <p:spPr>
            <a:xfrm>
              <a:off x="9360583" y="3582834"/>
              <a:ext cx="614363" cy="120554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chemeClr val="tx1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531A1F4E-7947-4009-84DB-36C776074662}"/>
                </a:ext>
              </a:extLst>
            </p:cNvPr>
            <p:cNvSpPr txBox="1"/>
            <p:nvPr/>
          </p:nvSpPr>
          <p:spPr>
            <a:xfrm>
              <a:off x="9363294" y="3220428"/>
              <a:ext cx="6201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DAQ</a:t>
              </a:r>
              <a:endParaRPr lang="LID4096" b="1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34C08891-AC0D-4D2F-8BF5-F572FC601D52}"/>
                </a:ext>
              </a:extLst>
            </p:cNvPr>
            <p:cNvSpPr/>
            <p:nvPr/>
          </p:nvSpPr>
          <p:spPr>
            <a:xfrm>
              <a:off x="9360583" y="3947650"/>
              <a:ext cx="139325" cy="3048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chemeClr val="tx1"/>
                </a:solidFill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6A0CD863-C872-49B9-A0D3-8ED7920C3AC9}"/>
                </a:ext>
              </a:extLst>
            </p:cNvPr>
            <p:cNvSpPr/>
            <p:nvPr/>
          </p:nvSpPr>
          <p:spPr>
            <a:xfrm>
              <a:off x="8095360" y="3388437"/>
              <a:ext cx="333375" cy="19405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chemeClr val="tx1"/>
                </a:solidFill>
              </a:endParaRPr>
            </a:p>
          </p:txBody>
        </p: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BCE9EFB4-B362-4813-B32B-B8AD866A840D}"/>
                </a:ext>
              </a:extLst>
            </p:cNvPr>
            <p:cNvCxnSpPr>
              <a:cxnSpLocks/>
            </p:cNvCxnSpPr>
            <p:nvPr/>
          </p:nvCxnSpPr>
          <p:spPr>
            <a:xfrm>
              <a:off x="8428726" y="3466520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143D93E1-302D-4B77-84F9-12C2941A70E1}"/>
                </a:ext>
              </a:extLst>
            </p:cNvPr>
            <p:cNvCxnSpPr>
              <a:cxnSpLocks/>
            </p:cNvCxnSpPr>
            <p:nvPr/>
          </p:nvCxnSpPr>
          <p:spPr>
            <a:xfrm>
              <a:off x="8428726" y="3593520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09F17B26-BDE7-48C5-A694-0BF74EDB6A6E}"/>
                </a:ext>
              </a:extLst>
            </p:cNvPr>
            <p:cNvCxnSpPr>
              <a:cxnSpLocks/>
            </p:cNvCxnSpPr>
            <p:nvPr/>
          </p:nvCxnSpPr>
          <p:spPr>
            <a:xfrm>
              <a:off x="8428726" y="3720521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A2BFC092-51FF-419B-93D9-59308B3F161A}"/>
                </a:ext>
              </a:extLst>
            </p:cNvPr>
            <p:cNvCxnSpPr>
              <a:cxnSpLocks/>
            </p:cNvCxnSpPr>
            <p:nvPr/>
          </p:nvCxnSpPr>
          <p:spPr>
            <a:xfrm>
              <a:off x="8428726" y="3847524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B2060F6F-E680-4882-9EDD-5003686F41B4}"/>
                </a:ext>
              </a:extLst>
            </p:cNvPr>
            <p:cNvCxnSpPr>
              <a:cxnSpLocks/>
            </p:cNvCxnSpPr>
            <p:nvPr/>
          </p:nvCxnSpPr>
          <p:spPr>
            <a:xfrm>
              <a:off x="8428726" y="3974525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7F0B2E8E-E42C-4024-B98E-7FB54B9DE8E0}"/>
                </a:ext>
              </a:extLst>
            </p:cNvPr>
            <p:cNvCxnSpPr>
              <a:cxnSpLocks/>
            </p:cNvCxnSpPr>
            <p:nvPr/>
          </p:nvCxnSpPr>
          <p:spPr>
            <a:xfrm>
              <a:off x="8428726" y="4101525"/>
              <a:ext cx="92982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48252543-F4FB-4394-BF56-1EC5D0D20B7B}"/>
                </a:ext>
              </a:extLst>
            </p:cNvPr>
            <p:cNvCxnSpPr>
              <a:cxnSpLocks/>
            </p:cNvCxnSpPr>
            <p:nvPr/>
          </p:nvCxnSpPr>
          <p:spPr>
            <a:xfrm>
              <a:off x="8428726" y="4228526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F1653FE3-ED87-4BF2-82CB-C1EAC6A06DB9}"/>
                </a:ext>
              </a:extLst>
            </p:cNvPr>
            <p:cNvCxnSpPr>
              <a:cxnSpLocks/>
            </p:cNvCxnSpPr>
            <p:nvPr/>
          </p:nvCxnSpPr>
          <p:spPr>
            <a:xfrm>
              <a:off x="8428726" y="4355529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DB43FE48-6B63-48D0-A86B-AF65E292430D}"/>
                </a:ext>
              </a:extLst>
            </p:cNvPr>
            <p:cNvCxnSpPr>
              <a:cxnSpLocks/>
            </p:cNvCxnSpPr>
            <p:nvPr/>
          </p:nvCxnSpPr>
          <p:spPr>
            <a:xfrm>
              <a:off x="8428726" y="4482530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5D4A4DBF-79EF-429E-B619-85D75000DA14}"/>
                </a:ext>
              </a:extLst>
            </p:cNvPr>
            <p:cNvCxnSpPr>
              <a:cxnSpLocks/>
            </p:cNvCxnSpPr>
            <p:nvPr/>
          </p:nvCxnSpPr>
          <p:spPr>
            <a:xfrm>
              <a:off x="8428319" y="4608762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BF63CB7E-BC04-4B4F-B3ED-61A27FB5B42F}"/>
                </a:ext>
              </a:extLst>
            </p:cNvPr>
            <p:cNvCxnSpPr>
              <a:cxnSpLocks/>
            </p:cNvCxnSpPr>
            <p:nvPr/>
          </p:nvCxnSpPr>
          <p:spPr>
            <a:xfrm>
              <a:off x="8428319" y="4735763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>
              <a:extLst>
                <a:ext uri="{FF2B5EF4-FFF2-40B4-BE49-F238E27FC236}">
                  <a16:creationId xmlns:a16="http://schemas.microsoft.com/office/drawing/2014/main" id="{0545105A-9D44-4CB6-ACA7-00656DCB2747}"/>
                </a:ext>
              </a:extLst>
            </p:cNvPr>
            <p:cNvCxnSpPr>
              <a:cxnSpLocks/>
            </p:cNvCxnSpPr>
            <p:nvPr/>
          </p:nvCxnSpPr>
          <p:spPr>
            <a:xfrm>
              <a:off x="8428319" y="4862766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81F20DA6-2030-4BC0-B37A-6E1D4DE4D91E}"/>
                </a:ext>
              </a:extLst>
            </p:cNvPr>
            <p:cNvCxnSpPr>
              <a:cxnSpLocks/>
            </p:cNvCxnSpPr>
            <p:nvPr/>
          </p:nvCxnSpPr>
          <p:spPr>
            <a:xfrm>
              <a:off x="8428319" y="4989767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6F36105C-880F-4A3C-B36A-1C78C3E1E8B1}"/>
                </a:ext>
              </a:extLst>
            </p:cNvPr>
            <p:cNvCxnSpPr>
              <a:cxnSpLocks/>
            </p:cNvCxnSpPr>
            <p:nvPr/>
          </p:nvCxnSpPr>
          <p:spPr>
            <a:xfrm>
              <a:off x="8428319" y="5116767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8E0E1A36-D040-4679-BAC6-7A629E9E17C3}"/>
                </a:ext>
              </a:extLst>
            </p:cNvPr>
            <p:cNvCxnSpPr>
              <a:cxnSpLocks/>
            </p:cNvCxnSpPr>
            <p:nvPr/>
          </p:nvCxnSpPr>
          <p:spPr>
            <a:xfrm>
              <a:off x="8428319" y="5243768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DA6FB4D6-9206-4501-A357-344C5C658D17}"/>
                </a:ext>
              </a:extLst>
            </p:cNvPr>
            <p:cNvCxnSpPr>
              <a:cxnSpLocks/>
            </p:cNvCxnSpPr>
            <p:nvPr/>
          </p:nvCxnSpPr>
          <p:spPr>
            <a:xfrm>
              <a:off x="7208309" y="4122069"/>
              <a:ext cx="887051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778C5A11-9177-6247-28DF-60BC7A52D037}"/>
                </a:ext>
              </a:extLst>
            </p:cNvPr>
            <p:cNvSpPr txBox="1"/>
            <p:nvPr/>
          </p:nvSpPr>
          <p:spPr>
            <a:xfrm>
              <a:off x="7871709" y="2886604"/>
              <a:ext cx="73020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/>
                <a:t>PON</a:t>
              </a:r>
            </a:p>
            <a:p>
              <a:pPr algn="ctr"/>
              <a:r>
                <a:rPr lang="en-US" sz="1400" b="1" dirty="0"/>
                <a:t>Splitter</a:t>
              </a:r>
              <a:endParaRPr lang="LID4096" sz="1400" b="1" dirty="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8A9EDFF1-5A17-1CDC-C71D-C4817827BA0A}"/>
              </a:ext>
            </a:extLst>
          </p:cNvPr>
          <p:cNvGrpSpPr/>
          <p:nvPr/>
        </p:nvGrpSpPr>
        <p:grpSpPr>
          <a:xfrm>
            <a:off x="4009506" y="3485051"/>
            <a:ext cx="3354495" cy="2793040"/>
            <a:chOff x="4009506" y="3485051"/>
            <a:chExt cx="3354495" cy="279304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A4DF33D-21A0-486C-A2BF-096AF6E1F121}"/>
                </a:ext>
              </a:extLst>
            </p:cNvPr>
            <p:cNvSpPr/>
            <p:nvPr/>
          </p:nvSpPr>
          <p:spPr>
            <a:xfrm>
              <a:off x="4484553" y="5008113"/>
              <a:ext cx="139325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88C8442-12C8-42CC-9211-E1DF611535B9}"/>
                </a:ext>
              </a:extLst>
            </p:cNvPr>
            <p:cNvSpPr/>
            <p:nvPr/>
          </p:nvSpPr>
          <p:spPr>
            <a:xfrm>
              <a:off x="4481003" y="5675319"/>
              <a:ext cx="139325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A676ED7-36A3-4E2A-A049-1708507A1B7C}"/>
                </a:ext>
              </a:extLst>
            </p:cNvPr>
            <p:cNvSpPr/>
            <p:nvPr/>
          </p:nvSpPr>
          <p:spPr>
            <a:xfrm>
              <a:off x="5330747" y="3750737"/>
              <a:ext cx="333375" cy="194051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chemeClr val="tx1"/>
                </a:solidFill>
              </a:endParaRPr>
            </a:p>
          </p:txBody>
        </p:sp>
        <p:cxnSp>
          <p:nvCxnSpPr>
            <p:cNvPr id="33" name="Connector: Elbow 32">
              <a:extLst>
                <a:ext uri="{FF2B5EF4-FFF2-40B4-BE49-F238E27FC236}">
                  <a16:creationId xmlns:a16="http://schemas.microsoft.com/office/drawing/2014/main" id="{3FD65717-BBCE-492A-88FB-63D73A6601CD}"/>
                </a:ext>
              </a:extLst>
            </p:cNvPr>
            <p:cNvCxnSpPr>
              <a:cxnSpLocks/>
              <a:stCxn id="13" idx="3"/>
              <a:endCxn id="20" idx="1"/>
            </p:cNvCxnSpPr>
            <p:nvPr/>
          </p:nvCxnSpPr>
          <p:spPr>
            <a:xfrm flipV="1">
              <a:off x="4623878" y="4720994"/>
              <a:ext cx="706869" cy="439519"/>
            </a:xfrm>
            <a:prstGeom prst="bentConnector3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or: Elbow 35">
              <a:extLst>
                <a:ext uri="{FF2B5EF4-FFF2-40B4-BE49-F238E27FC236}">
                  <a16:creationId xmlns:a16="http://schemas.microsoft.com/office/drawing/2014/main" id="{B8C3D070-A152-40BD-A11A-0E0BD713F4D7}"/>
                </a:ext>
              </a:extLst>
            </p:cNvPr>
            <p:cNvCxnSpPr>
              <a:cxnSpLocks/>
              <a:stCxn id="14" idx="3"/>
            </p:cNvCxnSpPr>
            <p:nvPr/>
          </p:nvCxnSpPr>
          <p:spPr>
            <a:xfrm>
              <a:off x="4620328" y="5827719"/>
              <a:ext cx="823029" cy="450372"/>
            </a:xfrm>
            <a:prstGeom prst="bentConnector3">
              <a:avLst>
                <a:gd name="adj1" fmla="val 45239"/>
              </a:avLst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or: Elbow 38">
              <a:extLst>
                <a:ext uri="{FF2B5EF4-FFF2-40B4-BE49-F238E27FC236}">
                  <a16:creationId xmlns:a16="http://schemas.microsoft.com/office/drawing/2014/main" id="{28D9CE35-8DB4-4531-B922-474B3F19F85D}"/>
                </a:ext>
              </a:extLst>
            </p:cNvPr>
            <p:cNvCxnSpPr>
              <a:cxnSpLocks/>
              <a:stCxn id="11" idx="1"/>
              <a:endCxn id="13" idx="1"/>
            </p:cNvCxnSpPr>
            <p:nvPr/>
          </p:nvCxnSpPr>
          <p:spPr>
            <a:xfrm rot="10800000" flipH="1">
              <a:off x="4009506" y="5160513"/>
              <a:ext cx="475038" cy="333370"/>
            </a:xfrm>
            <a:prstGeom prst="bentConnector3">
              <a:avLst>
                <a:gd name="adj1" fmla="val 48875"/>
              </a:avLst>
            </a:prstGeom>
            <a:ln w="19050">
              <a:solidFill>
                <a:schemeClr val="accent2"/>
              </a:solidFill>
              <a:prstDash val="dash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or: Elbow 40">
              <a:extLst>
                <a:ext uri="{FF2B5EF4-FFF2-40B4-BE49-F238E27FC236}">
                  <a16:creationId xmlns:a16="http://schemas.microsoft.com/office/drawing/2014/main" id="{7A1994AF-2513-4896-8DCB-C139B4D838B9}"/>
                </a:ext>
              </a:extLst>
            </p:cNvPr>
            <p:cNvCxnSpPr>
              <a:cxnSpLocks/>
              <a:stCxn id="11" idx="1"/>
              <a:endCxn id="14" idx="1"/>
            </p:cNvCxnSpPr>
            <p:nvPr/>
          </p:nvCxnSpPr>
          <p:spPr>
            <a:xfrm rot="10800000" flipH="1" flipV="1">
              <a:off x="4009506" y="5493883"/>
              <a:ext cx="471488" cy="333836"/>
            </a:xfrm>
            <a:prstGeom prst="bentConnector3">
              <a:avLst>
                <a:gd name="adj1" fmla="val 49242"/>
              </a:avLst>
            </a:prstGeom>
            <a:ln w="19050">
              <a:solidFill>
                <a:schemeClr val="accent2"/>
              </a:solidFill>
              <a:prstDash val="dash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6A5B314-8698-4721-A1F2-608F0657D15C}"/>
                </a:ext>
              </a:extLst>
            </p:cNvPr>
            <p:cNvSpPr/>
            <p:nvPr/>
          </p:nvSpPr>
          <p:spPr>
            <a:xfrm>
              <a:off x="6593946" y="3860816"/>
              <a:ext cx="614363" cy="1205546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chemeClr val="tx1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5A0ECEE-0877-42C5-ACC7-462981FFB342}"/>
                </a:ext>
              </a:extLst>
            </p:cNvPr>
            <p:cNvSpPr txBox="1"/>
            <p:nvPr/>
          </p:nvSpPr>
          <p:spPr>
            <a:xfrm>
              <a:off x="6474142" y="3485051"/>
              <a:ext cx="889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Control</a:t>
              </a:r>
              <a:endParaRPr lang="LID4096" b="1" dirty="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AB4D0D9-3CEC-4A50-BCC1-18D7337FD872}"/>
                </a:ext>
              </a:extLst>
            </p:cNvPr>
            <p:cNvSpPr/>
            <p:nvPr/>
          </p:nvSpPr>
          <p:spPr>
            <a:xfrm>
              <a:off x="6593946" y="4309715"/>
              <a:ext cx="139325" cy="304800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chemeClr val="tx1"/>
                </a:solidFill>
              </a:endParaRP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4E3BFF34-71B5-49F4-97A2-7C25A1BB60D5}"/>
                </a:ext>
              </a:extLst>
            </p:cNvPr>
            <p:cNvCxnSpPr>
              <a:cxnSpLocks/>
            </p:cNvCxnSpPr>
            <p:nvPr/>
          </p:nvCxnSpPr>
          <p:spPr>
            <a:xfrm>
              <a:off x="5664113" y="3828820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4CBC5DC7-ECE6-48BA-A5F3-4C6CCBCE8235}"/>
                </a:ext>
              </a:extLst>
            </p:cNvPr>
            <p:cNvCxnSpPr>
              <a:cxnSpLocks/>
            </p:cNvCxnSpPr>
            <p:nvPr/>
          </p:nvCxnSpPr>
          <p:spPr>
            <a:xfrm>
              <a:off x="5664113" y="3955820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4C9E713-CC15-4531-B42E-90778C61AC55}"/>
                </a:ext>
              </a:extLst>
            </p:cNvPr>
            <p:cNvCxnSpPr>
              <a:cxnSpLocks/>
            </p:cNvCxnSpPr>
            <p:nvPr/>
          </p:nvCxnSpPr>
          <p:spPr>
            <a:xfrm>
              <a:off x="5664113" y="4082821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0DE97D98-3359-4260-925C-01B9916CA2D3}"/>
                </a:ext>
              </a:extLst>
            </p:cNvPr>
            <p:cNvCxnSpPr>
              <a:cxnSpLocks/>
            </p:cNvCxnSpPr>
            <p:nvPr/>
          </p:nvCxnSpPr>
          <p:spPr>
            <a:xfrm>
              <a:off x="5664113" y="4209824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5500F6D5-965C-47C0-9E91-1D926BA57BA0}"/>
                </a:ext>
              </a:extLst>
            </p:cNvPr>
            <p:cNvCxnSpPr>
              <a:cxnSpLocks/>
            </p:cNvCxnSpPr>
            <p:nvPr/>
          </p:nvCxnSpPr>
          <p:spPr>
            <a:xfrm>
              <a:off x="5664113" y="4336825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C83B35EB-1DAF-422A-BE3C-4DE97B781005}"/>
                </a:ext>
              </a:extLst>
            </p:cNvPr>
            <p:cNvCxnSpPr>
              <a:cxnSpLocks/>
            </p:cNvCxnSpPr>
            <p:nvPr/>
          </p:nvCxnSpPr>
          <p:spPr>
            <a:xfrm>
              <a:off x="5664113" y="4463825"/>
              <a:ext cx="92982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769EEDF8-CFB5-4B98-9445-6F6C1D53CAB5}"/>
                </a:ext>
              </a:extLst>
            </p:cNvPr>
            <p:cNvCxnSpPr>
              <a:cxnSpLocks/>
            </p:cNvCxnSpPr>
            <p:nvPr/>
          </p:nvCxnSpPr>
          <p:spPr>
            <a:xfrm>
              <a:off x="5664113" y="4590826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BBE0A6AD-E962-4C69-96C2-DA1AB70CDF44}"/>
                </a:ext>
              </a:extLst>
            </p:cNvPr>
            <p:cNvCxnSpPr>
              <a:cxnSpLocks/>
            </p:cNvCxnSpPr>
            <p:nvPr/>
          </p:nvCxnSpPr>
          <p:spPr>
            <a:xfrm>
              <a:off x="5664113" y="4717829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90D33750-0578-4BD9-A1A2-B03422D6299A}"/>
                </a:ext>
              </a:extLst>
            </p:cNvPr>
            <p:cNvCxnSpPr>
              <a:cxnSpLocks/>
            </p:cNvCxnSpPr>
            <p:nvPr/>
          </p:nvCxnSpPr>
          <p:spPr>
            <a:xfrm>
              <a:off x="5664113" y="4844830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09F10270-8E0B-4268-82DE-C6CB2A97900C}"/>
                </a:ext>
              </a:extLst>
            </p:cNvPr>
            <p:cNvCxnSpPr>
              <a:cxnSpLocks/>
            </p:cNvCxnSpPr>
            <p:nvPr/>
          </p:nvCxnSpPr>
          <p:spPr>
            <a:xfrm>
              <a:off x="5663706" y="4971062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E24850E0-723D-4866-ACA4-B322D92C61D8}"/>
                </a:ext>
              </a:extLst>
            </p:cNvPr>
            <p:cNvCxnSpPr>
              <a:cxnSpLocks/>
            </p:cNvCxnSpPr>
            <p:nvPr/>
          </p:nvCxnSpPr>
          <p:spPr>
            <a:xfrm>
              <a:off x="5663706" y="5098063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35CF60A4-972F-46EB-94D1-91D2E6636039}"/>
                </a:ext>
              </a:extLst>
            </p:cNvPr>
            <p:cNvCxnSpPr>
              <a:cxnSpLocks/>
            </p:cNvCxnSpPr>
            <p:nvPr/>
          </p:nvCxnSpPr>
          <p:spPr>
            <a:xfrm>
              <a:off x="5663706" y="5225066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3D910FEA-75CD-4223-B783-E479677464A9}"/>
                </a:ext>
              </a:extLst>
            </p:cNvPr>
            <p:cNvCxnSpPr>
              <a:cxnSpLocks/>
            </p:cNvCxnSpPr>
            <p:nvPr/>
          </p:nvCxnSpPr>
          <p:spPr>
            <a:xfrm>
              <a:off x="5663706" y="5352067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1F97D23B-3999-4B7B-A5BE-428DBFEC43C3}"/>
                </a:ext>
              </a:extLst>
            </p:cNvPr>
            <p:cNvCxnSpPr>
              <a:cxnSpLocks/>
            </p:cNvCxnSpPr>
            <p:nvPr/>
          </p:nvCxnSpPr>
          <p:spPr>
            <a:xfrm>
              <a:off x="5663706" y="5479067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34914C54-1E55-43D0-926F-6C7D139253A7}"/>
                </a:ext>
              </a:extLst>
            </p:cNvPr>
            <p:cNvCxnSpPr>
              <a:cxnSpLocks/>
            </p:cNvCxnSpPr>
            <p:nvPr/>
          </p:nvCxnSpPr>
          <p:spPr>
            <a:xfrm>
              <a:off x="5663706" y="5606068"/>
              <a:ext cx="42341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192F6603-A224-F514-D46D-FF0661085ADD}"/>
                </a:ext>
              </a:extLst>
            </p:cNvPr>
            <p:cNvSpPr txBox="1"/>
            <p:nvPr/>
          </p:nvSpPr>
          <p:spPr>
            <a:xfrm>
              <a:off x="5036977" y="5739873"/>
              <a:ext cx="1013034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</a:rPr>
                <a:t>TFC links</a:t>
              </a:r>
              <a:endParaRPr lang="LID4096" b="1" dirty="0">
                <a:solidFill>
                  <a:schemeClr val="accent1"/>
                </a:solidFill>
              </a:endParaRP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3A0729E4-9D0F-1AB8-470A-2274340D0945}"/>
                </a:ext>
              </a:extLst>
            </p:cNvPr>
            <p:cNvSpPr txBox="1"/>
            <p:nvPr/>
          </p:nvSpPr>
          <p:spPr>
            <a:xfrm>
              <a:off x="4670782" y="3489127"/>
              <a:ext cx="73020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/>
                <a:t>PON</a:t>
              </a:r>
            </a:p>
            <a:p>
              <a:pPr algn="r"/>
              <a:r>
                <a:rPr lang="en-US" sz="1400" b="1" dirty="0"/>
                <a:t>Splitter</a:t>
              </a:r>
              <a:endParaRPr lang="LID4096" sz="1400" b="1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C61D5B0-0A84-B632-BB7B-EFEA4802FD18}"/>
              </a:ext>
            </a:extLst>
          </p:cNvPr>
          <p:cNvGrpSpPr/>
          <p:nvPr/>
        </p:nvGrpSpPr>
        <p:grpSpPr>
          <a:xfrm>
            <a:off x="6746953" y="4470172"/>
            <a:ext cx="4962189" cy="1904049"/>
            <a:chOff x="6746953" y="4470172"/>
            <a:chExt cx="4962189" cy="1904049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A505A3A5-BF4C-4976-8644-BB683C4B8CF8}"/>
                </a:ext>
              </a:extLst>
            </p:cNvPr>
            <p:cNvSpPr/>
            <p:nvPr/>
          </p:nvSpPr>
          <p:spPr>
            <a:xfrm>
              <a:off x="9974937" y="5496810"/>
              <a:ext cx="1534510" cy="66720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FrontEnd</a:t>
              </a:r>
              <a:endParaRPr lang="LID4096" dirty="0">
                <a:solidFill>
                  <a:schemeClr val="tx1"/>
                </a:solidFill>
              </a:endParaRPr>
            </a:p>
          </p:txBody>
        </p:sp>
        <p:cxnSp>
          <p:nvCxnSpPr>
            <p:cNvPr id="129" name="Connector: Elbow 128">
              <a:extLst>
                <a:ext uri="{FF2B5EF4-FFF2-40B4-BE49-F238E27FC236}">
                  <a16:creationId xmlns:a16="http://schemas.microsoft.com/office/drawing/2014/main" id="{ADB14386-6C56-4778-BF13-AFE753441AF1}"/>
                </a:ext>
              </a:extLst>
            </p:cNvPr>
            <p:cNvCxnSpPr>
              <a:cxnSpLocks/>
              <a:stCxn id="46" idx="2"/>
              <a:endCxn id="110" idx="1"/>
            </p:cNvCxnSpPr>
            <p:nvPr/>
          </p:nvCxnSpPr>
          <p:spPr>
            <a:xfrm rot="16200000" flipH="1">
              <a:off x="8056012" y="3911478"/>
              <a:ext cx="764051" cy="3073818"/>
            </a:xfrm>
            <a:prstGeom prst="bentConnector2">
              <a:avLst/>
            </a:prstGeom>
            <a:ln w="19050">
              <a:solidFill>
                <a:srgbClr val="7030A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8366D813-8E64-4401-8AD4-47DC465E3557}"/>
                </a:ext>
              </a:extLst>
            </p:cNvPr>
            <p:cNvSpPr/>
            <p:nvPr/>
          </p:nvSpPr>
          <p:spPr>
            <a:xfrm>
              <a:off x="10032194" y="5556484"/>
              <a:ext cx="1534510" cy="66720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FrontEnd</a:t>
              </a:r>
              <a:endParaRPr lang="LID4096" dirty="0">
                <a:solidFill>
                  <a:schemeClr val="tx1"/>
                </a:solidFill>
              </a:endParaRPr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5B6597A1-8DAC-4F31-9A58-6E2850EDD389}"/>
                </a:ext>
              </a:extLst>
            </p:cNvPr>
            <p:cNvSpPr/>
            <p:nvPr/>
          </p:nvSpPr>
          <p:spPr>
            <a:xfrm>
              <a:off x="10106317" y="5628190"/>
              <a:ext cx="1534510" cy="66720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FrontEnd</a:t>
              </a:r>
              <a:endParaRPr lang="LID4096" dirty="0">
                <a:solidFill>
                  <a:schemeClr val="tx1"/>
                </a:solidFill>
              </a:endParaRPr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89412DE9-BDFB-4BFA-B647-C50BF47295D1}"/>
                </a:ext>
              </a:extLst>
            </p:cNvPr>
            <p:cNvSpPr/>
            <p:nvPr/>
          </p:nvSpPr>
          <p:spPr>
            <a:xfrm>
              <a:off x="10174632" y="5707015"/>
              <a:ext cx="1534510" cy="66720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FrontEnds</a:t>
              </a:r>
              <a:endParaRPr lang="LID4096" dirty="0">
                <a:solidFill>
                  <a:schemeClr val="tx1"/>
                </a:solidFill>
              </a:endParaRPr>
            </a:p>
          </p:txBody>
        </p:sp>
        <p:cxnSp>
          <p:nvCxnSpPr>
            <p:cNvPr id="162" name="Connector: Elbow 161">
              <a:extLst>
                <a:ext uri="{FF2B5EF4-FFF2-40B4-BE49-F238E27FC236}">
                  <a16:creationId xmlns:a16="http://schemas.microsoft.com/office/drawing/2014/main" id="{6DD53E43-E627-45F9-85B2-D28D941E09D7}"/>
                </a:ext>
              </a:extLst>
            </p:cNvPr>
            <p:cNvCxnSpPr>
              <a:cxnSpLocks/>
            </p:cNvCxnSpPr>
            <p:nvPr/>
          </p:nvCxnSpPr>
          <p:spPr>
            <a:xfrm>
              <a:off x="7016943" y="5062947"/>
              <a:ext cx="2960390" cy="674949"/>
            </a:xfrm>
            <a:prstGeom prst="bentConnector3">
              <a:avLst>
                <a:gd name="adj1" fmla="val -22"/>
              </a:avLst>
            </a:prstGeom>
            <a:ln w="19050">
              <a:solidFill>
                <a:srgbClr val="7030A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or: Elbow 164">
              <a:extLst>
                <a:ext uri="{FF2B5EF4-FFF2-40B4-BE49-F238E27FC236}">
                  <a16:creationId xmlns:a16="http://schemas.microsoft.com/office/drawing/2014/main" id="{C2BB4785-2FC3-4D38-9DB9-B45B2E022630}"/>
                </a:ext>
              </a:extLst>
            </p:cNvPr>
            <p:cNvCxnSpPr>
              <a:cxnSpLocks/>
            </p:cNvCxnSpPr>
            <p:nvPr/>
          </p:nvCxnSpPr>
          <p:spPr>
            <a:xfrm>
              <a:off x="6794621" y="5068873"/>
              <a:ext cx="3182712" cy="883083"/>
            </a:xfrm>
            <a:prstGeom prst="bentConnector3">
              <a:avLst>
                <a:gd name="adj1" fmla="val -38"/>
              </a:avLst>
            </a:prstGeom>
            <a:ln w="19050">
              <a:solidFill>
                <a:srgbClr val="7030A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03FA5DB9-84CE-416E-B81A-0D92F083C39D}"/>
                </a:ext>
              </a:extLst>
            </p:cNvPr>
            <p:cNvSpPr txBox="1"/>
            <p:nvPr/>
          </p:nvSpPr>
          <p:spPr>
            <a:xfrm>
              <a:off x="7953638" y="5387860"/>
              <a:ext cx="142641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7030A0"/>
                  </a:solidFill>
                </a:rPr>
                <a:t>GBT ctrl links</a:t>
              </a:r>
              <a:endParaRPr lang="LID4096" b="1" dirty="0">
                <a:solidFill>
                  <a:srgbClr val="7030A0"/>
                </a:solidFill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BCD39205-1E99-6FCD-196B-AEF5BC3328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92625" y="4812255"/>
              <a:ext cx="0" cy="232199"/>
            </a:xfrm>
            <a:prstGeom prst="straightConnector1">
              <a:avLst/>
            </a:prstGeom>
            <a:ln w="19050">
              <a:solidFill>
                <a:srgbClr val="7030A0"/>
              </a:solidFill>
              <a:prstDash val="sysDash"/>
              <a:headEnd type="triangle" w="med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4DCFE9B-3A7D-6CB2-90A3-F0E20B5D25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01128" y="4812255"/>
              <a:ext cx="0" cy="232199"/>
            </a:xfrm>
            <a:prstGeom prst="straightConnector1">
              <a:avLst/>
            </a:prstGeom>
            <a:ln w="19050">
              <a:solidFill>
                <a:srgbClr val="7030A0"/>
              </a:solidFill>
              <a:prstDash val="sysDash"/>
              <a:headEnd type="triangle" w="med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273F00B-E387-846E-0EBE-FB281B3279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6943" y="4812254"/>
              <a:ext cx="0" cy="232199"/>
            </a:xfrm>
            <a:prstGeom prst="straightConnector1">
              <a:avLst/>
            </a:prstGeom>
            <a:ln w="19050">
              <a:solidFill>
                <a:srgbClr val="7030A0"/>
              </a:solidFill>
              <a:prstDash val="sysDash"/>
              <a:headEnd type="triangle" w="med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E781E837-1E80-2B51-F3FF-28C1CDBD540B}"/>
                </a:ext>
              </a:extLst>
            </p:cNvPr>
            <p:cNvSpPr/>
            <p:nvPr/>
          </p:nvSpPr>
          <p:spPr>
            <a:xfrm rot="16200000">
              <a:off x="6850742" y="4602737"/>
              <a:ext cx="97221" cy="304800"/>
            </a:xfrm>
            <a:prstGeom prst="rect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>
                <a:solidFill>
                  <a:schemeClr val="tx1"/>
                </a:solidFill>
              </a:endParaRP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29B0C2DA-60B0-7093-DD44-A39BD6444B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99352" y="4470172"/>
              <a:ext cx="0" cy="232199"/>
            </a:xfrm>
            <a:prstGeom prst="straightConnector1">
              <a:avLst/>
            </a:prstGeom>
            <a:ln w="19050">
              <a:solidFill>
                <a:schemeClr val="accent1"/>
              </a:solidFill>
              <a:prstDash val="sysDash"/>
              <a:headEnd type="triangle" w="med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72DC2-9BBF-83F0-1E1B-AF7699508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80E4D0-FF7A-A861-2FE6-3D378F735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  <a:endParaRPr lang="it-IT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4FF01A1-4C4A-5A78-072F-33DF71F64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pPr/>
              <a:t>2</a:t>
            </a:fld>
            <a:r>
              <a:rPr lang="it-IT"/>
              <a:t>/13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7475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E75261C-D8A7-5123-E7A2-D367DA7AAAD1}"/>
              </a:ext>
            </a:extLst>
          </p:cNvPr>
          <p:cNvSpPr/>
          <p:nvPr/>
        </p:nvSpPr>
        <p:spPr>
          <a:xfrm>
            <a:off x="5321300" y="1745199"/>
            <a:ext cx="5656797" cy="383464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2C7F714-69AE-FCC2-89FB-F614A900CE0C}"/>
              </a:ext>
            </a:extLst>
          </p:cNvPr>
          <p:cNvSpPr txBox="1"/>
          <p:nvPr/>
        </p:nvSpPr>
        <p:spPr>
          <a:xfrm>
            <a:off x="5351745" y="1812737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PCIe40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28D54E-F466-3DA9-BF04-62E22CB93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Current Clock Distribution at </a:t>
            </a:r>
            <a:r>
              <a:rPr lang="en-US" dirty="0" err="1"/>
              <a:t>LHCb</a:t>
            </a:r>
            <a:endParaRPr lang="en-NL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A24550-23DC-892C-11BA-09DE18B2343E}"/>
              </a:ext>
            </a:extLst>
          </p:cNvPr>
          <p:cNvSpPr/>
          <p:nvPr/>
        </p:nvSpPr>
        <p:spPr>
          <a:xfrm>
            <a:off x="5990380" y="2311676"/>
            <a:ext cx="905068" cy="10730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SI5345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Jitter Cleaner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3A37BD-21BC-C2F3-95CC-AC32555AD58B}"/>
              </a:ext>
            </a:extLst>
          </p:cNvPr>
          <p:cNvSpPr/>
          <p:nvPr/>
        </p:nvSpPr>
        <p:spPr>
          <a:xfrm>
            <a:off x="5859753" y="2437219"/>
            <a:ext cx="905068" cy="10730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SI5345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Jitter Cleaner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D416D12-A2B6-BF2F-37B2-F9EF1785D4FC}"/>
              </a:ext>
            </a:extLst>
          </p:cNvPr>
          <p:cNvSpPr/>
          <p:nvPr/>
        </p:nvSpPr>
        <p:spPr>
          <a:xfrm>
            <a:off x="7201508" y="1861988"/>
            <a:ext cx="3684841" cy="3596561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56CEA8E-3646-AB34-5532-EE2AFA685D19}"/>
              </a:ext>
            </a:extLst>
          </p:cNvPr>
          <p:cNvCxnSpPr>
            <a:cxnSpLocks/>
          </p:cNvCxnSpPr>
          <p:nvPr/>
        </p:nvCxnSpPr>
        <p:spPr>
          <a:xfrm>
            <a:off x="9000905" y="4271476"/>
            <a:ext cx="1100941" cy="0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406A87E-1D40-B405-D073-87A58908900F}"/>
              </a:ext>
            </a:extLst>
          </p:cNvPr>
          <p:cNvSpPr txBox="1"/>
          <p:nvPr/>
        </p:nvSpPr>
        <p:spPr>
          <a:xfrm>
            <a:off x="8724836" y="1850252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FPGA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724D635-7142-C681-B2BF-635C493E7080}"/>
              </a:ext>
            </a:extLst>
          </p:cNvPr>
          <p:cNvSpPr/>
          <p:nvPr/>
        </p:nvSpPr>
        <p:spPr>
          <a:xfrm>
            <a:off x="10113930" y="2252754"/>
            <a:ext cx="711459" cy="8791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PON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Rx</a:t>
            </a:r>
          </a:p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(ONU)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5A4ED0A-1AB6-27D9-2F56-BEF1A28FD17B}"/>
              </a:ext>
            </a:extLst>
          </p:cNvPr>
          <p:cNvCxnSpPr>
            <a:cxnSpLocks/>
          </p:cNvCxnSpPr>
          <p:nvPr/>
        </p:nvCxnSpPr>
        <p:spPr>
          <a:xfrm flipV="1">
            <a:off x="6245402" y="3524496"/>
            <a:ext cx="6224" cy="1493960"/>
          </a:xfrm>
          <a:prstGeom prst="straightConnector1">
            <a:avLst/>
          </a:prstGeom>
          <a:ln w="28575">
            <a:solidFill>
              <a:schemeClr val="accent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52A679E-DAEE-9A33-6C3A-F87045CF622E}"/>
              </a:ext>
            </a:extLst>
          </p:cNvPr>
          <p:cNvCxnSpPr>
            <a:cxnSpLocks/>
          </p:cNvCxnSpPr>
          <p:nvPr/>
        </p:nvCxnSpPr>
        <p:spPr>
          <a:xfrm>
            <a:off x="10825389" y="2734922"/>
            <a:ext cx="1364586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8AD92DA-B1DB-FE89-B298-87F978614D11}"/>
              </a:ext>
            </a:extLst>
          </p:cNvPr>
          <p:cNvSpPr txBox="1"/>
          <p:nvPr/>
        </p:nvSpPr>
        <p:spPr>
          <a:xfrm>
            <a:off x="11012680" y="2014826"/>
            <a:ext cx="1180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TFC from</a:t>
            </a:r>
          </a:p>
          <a:p>
            <a:pPr algn="ctr"/>
            <a:r>
              <a:rPr lang="en-US" dirty="0"/>
              <a:t>Supervisor</a:t>
            </a:r>
          </a:p>
        </p:txBody>
      </p:sp>
      <p:sp>
        <p:nvSpPr>
          <p:cNvPr id="21" name="Cloud 20">
            <a:extLst>
              <a:ext uri="{FF2B5EF4-FFF2-40B4-BE49-F238E27FC236}">
                <a16:creationId xmlns:a16="http://schemas.microsoft.com/office/drawing/2014/main" id="{F29FB54D-A776-41A5-0627-1169C05B34FE}"/>
              </a:ext>
            </a:extLst>
          </p:cNvPr>
          <p:cNvSpPr/>
          <p:nvPr/>
        </p:nvSpPr>
        <p:spPr>
          <a:xfrm flipH="1">
            <a:off x="8558509" y="2712868"/>
            <a:ext cx="862227" cy="593362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SYS</a:t>
            </a:r>
          </a:p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clock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93E767A-316D-D79A-EF2E-65104731EDDD}"/>
              </a:ext>
            </a:extLst>
          </p:cNvPr>
          <p:cNvCxnSpPr>
            <a:cxnSpLocks/>
          </p:cNvCxnSpPr>
          <p:nvPr/>
        </p:nvCxnSpPr>
        <p:spPr>
          <a:xfrm flipH="1">
            <a:off x="9389929" y="2985518"/>
            <a:ext cx="711917" cy="0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014BEE45-56A4-ECEA-204B-FE84DCD47214}"/>
              </a:ext>
            </a:extLst>
          </p:cNvPr>
          <p:cNvSpPr/>
          <p:nvPr/>
        </p:nvSpPr>
        <p:spPr>
          <a:xfrm>
            <a:off x="10107448" y="4053595"/>
            <a:ext cx="711459" cy="8791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PON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Tx</a:t>
            </a:r>
            <a:endParaRPr lang="en-US" sz="2000" dirty="0">
              <a:solidFill>
                <a:sysClr val="windowText" lastClr="000000"/>
              </a:solidFill>
            </a:endParaRPr>
          </a:p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(OLT)</a:t>
            </a:r>
            <a:endParaRPr lang="en-US" sz="2000" dirty="0">
              <a:solidFill>
                <a:sysClr val="windowText" lastClr="000000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DE58351-3E93-05CF-E419-E754BB4628D1}"/>
              </a:ext>
            </a:extLst>
          </p:cNvPr>
          <p:cNvCxnSpPr>
            <a:cxnSpLocks/>
          </p:cNvCxnSpPr>
          <p:nvPr/>
        </p:nvCxnSpPr>
        <p:spPr>
          <a:xfrm>
            <a:off x="10828633" y="4557516"/>
            <a:ext cx="1361342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D841166F-F7EC-B5D1-4887-F01499EB1893}"/>
              </a:ext>
            </a:extLst>
          </p:cNvPr>
          <p:cNvSpPr txBox="1"/>
          <p:nvPr/>
        </p:nvSpPr>
        <p:spPr>
          <a:xfrm>
            <a:off x="11007871" y="3768569"/>
            <a:ext cx="1185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TFC to</a:t>
            </a:r>
          </a:p>
          <a:p>
            <a:pPr algn="ctr"/>
            <a:r>
              <a:rPr lang="en-US" dirty="0"/>
              <a:t>DAQ Cards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7125E7C-8D88-A1E1-9036-15558A82CB85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10469660" y="3131934"/>
            <a:ext cx="6855" cy="91938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D76FD6E-7AB3-D1F3-17B8-F0CB5E07CE49}"/>
              </a:ext>
            </a:extLst>
          </p:cNvPr>
          <p:cNvSpPr txBox="1"/>
          <p:nvPr/>
        </p:nvSpPr>
        <p:spPr>
          <a:xfrm rot="19961512">
            <a:off x="10057129" y="3384467"/>
            <a:ext cx="45878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240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CFAE6C-A3EE-2695-E10A-8E9E9A3E4B76}"/>
              </a:ext>
            </a:extLst>
          </p:cNvPr>
          <p:cNvSpPr txBox="1"/>
          <p:nvPr/>
        </p:nvSpPr>
        <p:spPr>
          <a:xfrm rot="19961512">
            <a:off x="9625810" y="3029107"/>
            <a:ext cx="36740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40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AF3FD35-7E82-A0C6-688A-9B42C028C4C4}"/>
              </a:ext>
            </a:extLst>
          </p:cNvPr>
          <p:cNvCxnSpPr>
            <a:cxnSpLocks/>
          </p:cNvCxnSpPr>
          <p:nvPr/>
        </p:nvCxnSpPr>
        <p:spPr>
          <a:xfrm flipH="1">
            <a:off x="6895448" y="2966208"/>
            <a:ext cx="682310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BB71F973-AA38-9448-C336-AF21B2C6D0FC}"/>
              </a:ext>
            </a:extLst>
          </p:cNvPr>
          <p:cNvSpPr/>
          <p:nvPr/>
        </p:nvSpPr>
        <p:spPr>
          <a:xfrm>
            <a:off x="8250565" y="4895365"/>
            <a:ext cx="1609685" cy="4350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GBT banks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B2BB81A-EFA0-EC0A-10FB-D6213373F86E}"/>
              </a:ext>
            </a:extLst>
          </p:cNvPr>
          <p:cNvCxnSpPr>
            <a:cxnSpLocks/>
          </p:cNvCxnSpPr>
          <p:nvPr/>
        </p:nvCxnSpPr>
        <p:spPr>
          <a:xfrm>
            <a:off x="8977608" y="5331291"/>
            <a:ext cx="0" cy="738413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CCAE1E8F-81BA-2718-CF27-5B12875E13E9}"/>
              </a:ext>
            </a:extLst>
          </p:cNvPr>
          <p:cNvSpPr txBox="1"/>
          <p:nvPr/>
        </p:nvSpPr>
        <p:spPr>
          <a:xfrm>
            <a:off x="9243651" y="5734111"/>
            <a:ext cx="1362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TFC to FEE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29B8108-F388-7229-1A61-8D2E12B427F2}"/>
              </a:ext>
            </a:extLst>
          </p:cNvPr>
          <p:cNvCxnSpPr>
            <a:cxnSpLocks/>
          </p:cNvCxnSpPr>
          <p:nvPr/>
        </p:nvCxnSpPr>
        <p:spPr>
          <a:xfrm>
            <a:off x="6129148" y="5190892"/>
            <a:ext cx="2121417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CE13689-03F5-69F5-D736-A8F15E63FB2F}"/>
              </a:ext>
            </a:extLst>
          </p:cNvPr>
          <p:cNvCxnSpPr>
            <a:cxnSpLocks/>
          </p:cNvCxnSpPr>
          <p:nvPr/>
        </p:nvCxnSpPr>
        <p:spPr>
          <a:xfrm>
            <a:off x="6052085" y="5277976"/>
            <a:ext cx="2196671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8083CEC-8F09-16F4-EAF4-C8E8A4DAD0E3}"/>
              </a:ext>
            </a:extLst>
          </p:cNvPr>
          <p:cNvCxnSpPr>
            <a:cxnSpLocks/>
          </p:cNvCxnSpPr>
          <p:nvPr/>
        </p:nvCxnSpPr>
        <p:spPr>
          <a:xfrm>
            <a:off x="6245402" y="5000827"/>
            <a:ext cx="2005163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82FF388-4186-04E7-4DE5-F882438F3263}"/>
              </a:ext>
            </a:extLst>
          </p:cNvPr>
          <p:cNvCxnSpPr>
            <a:cxnSpLocks/>
          </p:cNvCxnSpPr>
          <p:nvPr/>
        </p:nvCxnSpPr>
        <p:spPr>
          <a:xfrm>
            <a:off x="6179605" y="5095851"/>
            <a:ext cx="2069151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B4468CC-288E-2FB6-F2A6-390C039BBFF7}"/>
              </a:ext>
            </a:extLst>
          </p:cNvPr>
          <p:cNvCxnSpPr>
            <a:cxnSpLocks/>
          </p:cNvCxnSpPr>
          <p:nvPr/>
        </p:nvCxnSpPr>
        <p:spPr>
          <a:xfrm flipV="1">
            <a:off x="6179605" y="3523566"/>
            <a:ext cx="0" cy="1589343"/>
          </a:xfrm>
          <a:prstGeom prst="straightConnector1">
            <a:avLst/>
          </a:prstGeom>
          <a:ln w="28575">
            <a:solidFill>
              <a:schemeClr val="accent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C476D72-0F92-7C00-2D01-378546251C6B}"/>
              </a:ext>
            </a:extLst>
          </p:cNvPr>
          <p:cNvCxnSpPr>
            <a:cxnSpLocks/>
          </p:cNvCxnSpPr>
          <p:nvPr/>
        </p:nvCxnSpPr>
        <p:spPr>
          <a:xfrm flipV="1">
            <a:off x="6114290" y="3523565"/>
            <a:ext cx="0" cy="1683617"/>
          </a:xfrm>
          <a:prstGeom prst="straightConnector1">
            <a:avLst/>
          </a:prstGeom>
          <a:ln w="28575">
            <a:solidFill>
              <a:schemeClr val="accent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10CA572-D7C5-A816-F2E9-B83B866D4663}"/>
              </a:ext>
            </a:extLst>
          </p:cNvPr>
          <p:cNvCxnSpPr>
            <a:cxnSpLocks/>
          </p:cNvCxnSpPr>
          <p:nvPr/>
        </p:nvCxnSpPr>
        <p:spPr>
          <a:xfrm flipV="1">
            <a:off x="6052085" y="3526672"/>
            <a:ext cx="0" cy="1767822"/>
          </a:xfrm>
          <a:prstGeom prst="straightConnector1">
            <a:avLst/>
          </a:prstGeom>
          <a:ln w="28575">
            <a:solidFill>
              <a:schemeClr val="accent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loud 44">
            <a:extLst>
              <a:ext uri="{FF2B5EF4-FFF2-40B4-BE49-F238E27FC236}">
                <a16:creationId xmlns:a16="http://schemas.microsoft.com/office/drawing/2014/main" id="{A50D6C20-7BE6-CBC6-966E-09A43EF53491}"/>
              </a:ext>
            </a:extLst>
          </p:cNvPr>
          <p:cNvSpPr/>
          <p:nvPr/>
        </p:nvSpPr>
        <p:spPr>
          <a:xfrm>
            <a:off x="8608273" y="3773140"/>
            <a:ext cx="867747" cy="673250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SYS</a:t>
            </a:r>
          </a:p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clock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B26E57B-D26E-D713-CD72-BFF1F3E6638E}"/>
              </a:ext>
            </a:extLst>
          </p:cNvPr>
          <p:cNvSpPr txBox="1"/>
          <p:nvPr/>
        </p:nvSpPr>
        <p:spPr>
          <a:xfrm rot="19961512">
            <a:off x="9484003" y="395516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40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9ACE42B-1FDE-F312-C8F1-3046F56BC53D}"/>
              </a:ext>
            </a:extLst>
          </p:cNvPr>
          <p:cNvSpPr txBox="1"/>
          <p:nvPr/>
        </p:nvSpPr>
        <p:spPr>
          <a:xfrm rot="19961512">
            <a:off x="5641734" y="3622451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240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DAB8805-4A64-64DE-2B12-BC72B92A0EE6}"/>
              </a:ext>
            </a:extLst>
          </p:cNvPr>
          <p:cNvSpPr/>
          <p:nvPr/>
        </p:nvSpPr>
        <p:spPr>
          <a:xfrm>
            <a:off x="7579078" y="2807672"/>
            <a:ext cx="451673" cy="3321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PLL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78539323-281B-8C64-764B-DDD0B539ABC9}"/>
              </a:ext>
            </a:extLst>
          </p:cNvPr>
          <p:cNvCxnSpPr>
            <a:cxnSpLocks/>
            <a:endCxn id="54" idx="3"/>
          </p:cNvCxnSpPr>
          <p:nvPr/>
        </p:nvCxnSpPr>
        <p:spPr>
          <a:xfrm flipH="1">
            <a:off x="8030751" y="2973728"/>
            <a:ext cx="527758" cy="1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063CA98F-FDE6-F56C-E72F-4D58E78A005E}"/>
              </a:ext>
            </a:extLst>
          </p:cNvPr>
          <p:cNvSpPr txBox="1"/>
          <p:nvPr/>
        </p:nvSpPr>
        <p:spPr>
          <a:xfrm rot="19961512">
            <a:off x="7166930" y="2961362"/>
            <a:ext cx="45878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240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B684EF7-093F-D3A3-53C7-314C1B1635C3}"/>
              </a:ext>
            </a:extLst>
          </p:cNvPr>
          <p:cNvCxnSpPr>
            <a:cxnSpLocks/>
          </p:cNvCxnSpPr>
          <p:nvPr/>
        </p:nvCxnSpPr>
        <p:spPr>
          <a:xfrm>
            <a:off x="9019348" y="4433517"/>
            <a:ext cx="6223" cy="461010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C633298A-A01A-C65B-1567-61B22F2F0E23}"/>
              </a:ext>
            </a:extLst>
          </p:cNvPr>
          <p:cNvSpPr txBox="1"/>
          <p:nvPr/>
        </p:nvSpPr>
        <p:spPr>
          <a:xfrm rot="19961512">
            <a:off x="8692302" y="4441666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40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1548C39-D5B3-A088-C23F-18D47538CD73}"/>
              </a:ext>
            </a:extLst>
          </p:cNvPr>
          <p:cNvCxnSpPr>
            <a:cxnSpLocks/>
          </p:cNvCxnSpPr>
          <p:nvPr/>
        </p:nvCxnSpPr>
        <p:spPr>
          <a:xfrm>
            <a:off x="9068841" y="5330453"/>
            <a:ext cx="0" cy="738413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2308AE90-C2F0-96BE-AC4A-9543FDC06DCC}"/>
              </a:ext>
            </a:extLst>
          </p:cNvPr>
          <p:cNvCxnSpPr>
            <a:cxnSpLocks/>
          </p:cNvCxnSpPr>
          <p:nvPr/>
        </p:nvCxnSpPr>
        <p:spPr>
          <a:xfrm>
            <a:off x="9168108" y="5331290"/>
            <a:ext cx="0" cy="738413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E1F639D-C38C-F0F8-3D75-5F12F6DB6E08}"/>
              </a:ext>
            </a:extLst>
          </p:cNvPr>
          <p:cNvCxnSpPr>
            <a:cxnSpLocks/>
          </p:cNvCxnSpPr>
          <p:nvPr/>
        </p:nvCxnSpPr>
        <p:spPr>
          <a:xfrm>
            <a:off x="9259341" y="5330452"/>
            <a:ext cx="0" cy="738413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2A6644E0-5420-58D9-3587-B8F6A7262302}"/>
              </a:ext>
            </a:extLst>
          </p:cNvPr>
          <p:cNvCxnSpPr>
            <a:cxnSpLocks/>
          </p:cNvCxnSpPr>
          <p:nvPr/>
        </p:nvCxnSpPr>
        <p:spPr>
          <a:xfrm>
            <a:off x="8796741" y="5331289"/>
            <a:ext cx="0" cy="738413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5DEDEE8-48E4-0AED-1C32-D07ED2CCB924}"/>
              </a:ext>
            </a:extLst>
          </p:cNvPr>
          <p:cNvCxnSpPr>
            <a:cxnSpLocks/>
          </p:cNvCxnSpPr>
          <p:nvPr/>
        </p:nvCxnSpPr>
        <p:spPr>
          <a:xfrm>
            <a:off x="8887974" y="5330451"/>
            <a:ext cx="0" cy="738413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A1A70D48-06E9-6584-38AE-01F8299C241E}"/>
              </a:ext>
            </a:extLst>
          </p:cNvPr>
          <p:cNvCxnSpPr>
            <a:cxnSpLocks/>
          </p:cNvCxnSpPr>
          <p:nvPr/>
        </p:nvCxnSpPr>
        <p:spPr>
          <a:xfrm flipV="1">
            <a:off x="7742424" y="4374537"/>
            <a:ext cx="0" cy="634231"/>
          </a:xfrm>
          <a:prstGeom prst="straightConnector1">
            <a:avLst/>
          </a:prstGeom>
          <a:ln w="28575">
            <a:solidFill>
              <a:schemeClr val="accent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39061FC1-77B9-D66F-F948-7D077F165621}"/>
              </a:ext>
            </a:extLst>
          </p:cNvPr>
          <p:cNvCxnSpPr>
            <a:cxnSpLocks/>
          </p:cNvCxnSpPr>
          <p:nvPr/>
        </p:nvCxnSpPr>
        <p:spPr>
          <a:xfrm flipV="1">
            <a:off x="7676627" y="4374537"/>
            <a:ext cx="0" cy="728684"/>
          </a:xfrm>
          <a:prstGeom prst="straightConnector1">
            <a:avLst/>
          </a:prstGeom>
          <a:ln w="28575">
            <a:solidFill>
              <a:schemeClr val="accent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BFEE93DC-544B-D3A7-06A5-31BBD6671BB1}"/>
              </a:ext>
            </a:extLst>
          </p:cNvPr>
          <p:cNvCxnSpPr>
            <a:cxnSpLocks/>
          </p:cNvCxnSpPr>
          <p:nvPr/>
        </p:nvCxnSpPr>
        <p:spPr>
          <a:xfrm flipV="1">
            <a:off x="7611312" y="4374537"/>
            <a:ext cx="0" cy="822957"/>
          </a:xfrm>
          <a:prstGeom prst="straightConnector1">
            <a:avLst/>
          </a:prstGeom>
          <a:ln w="28575">
            <a:solidFill>
              <a:schemeClr val="accent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3D0D5A0-78C1-6940-0D59-938CD8CBE04D}"/>
              </a:ext>
            </a:extLst>
          </p:cNvPr>
          <p:cNvCxnSpPr>
            <a:cxnSpLocks/>
          </p:cNvCxnSpPr>
          <p:nvPr/>
        </p:nvCxnSpPr>
        <p:spPr>
          <a:xfrm flipV="1">
            <a:off x="7549107" y="4374537"/>
            <a:ext cx="0" cy="910269"/>
          </a:xfrm>
          <a:prstGeom prst="straightConnector1">
            <a:avLst/>
          </a:prstGeom>
          <a:ln w="28575">
            <a:solidFill>
              <a:schemeClr val="accent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D6E53564-1A96-6572-573D-C6F962F50282}"/>
              </a:ext>
            </a:extLst>
          </p:cNvPr>
          <p:cNvSpPr/>
          <p:nvPr/>
        </p:nvSpPr>
        <p:spPr>
          <a:xfrm>
            <a:off x="7325890" y="3822260"/>
            <a:ext cx="1010346" cy="8531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DDMTD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Phase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Monitor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996E0B4-6AAD-9796-B0D4-C180A31D9CED}"/>
              </a:ext>
            </a:extLst>
          </p:cNvPr>
          <p:cNvSpPr txBox="1"/>
          <p:nvPr/>
        </p:nvSpPr>
        <p:spPr>
          <a:xfrm>
            <a:off x="6245402" y="1223102"/>
            <a:ext cx="1967783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Phase Shift Control</a:t>
            </a:r>
            <a:endParaRPr lang="LID4096" dirty="0"/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E9CC6B33-F085-DB3F-3773-7C3F4F41FF59}"/>
              </a:ext>
            </a:extLst>
          </p:cNvPr>
          <p:cNvCxnSpPr>
            <a:cxnSpLocks/>
          </p:cNvCxnSpPr>
          <p:nvPr/>
        </p:nvCxnSpPr>
        <p:spPr>
          <a:xfrm flipH="1">
            <a:off x="7789554" y="1598784"/>
            <a:ext cx="1" cy="1219044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B7731F38-6F36-E78A-7CE7-04CF365895AC}"/>
              </a:ext>
            </a:extLst>
          </p:cNvPr>
          <p:cNvCxnSpPr>
            <a:cxnSpLocks/>
          </p:cNvCxnSpPr>
          <p:nvPr/>
        </p:nvCxnSpPr>
        <p:spPr>
          <a:xfrm>
            <a:off x="6730451" y="1610062"/>
            <a:ext cx="0" cy="701614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3CC9E554-C2BF-201C-A941-219DDDCAC55C}"/>
              </a:ext>
            </a:extLst>
          </p:cNvPr>
          <p:cNvCxnSpPr>
            <a:cxnSpLocks/>
          </p:cNvCxnSpPr>
          <p:nvPr/>
        </p:nvCxnSpPr>
        <p:spPr>
          <a:xfrm>
            <a:off x="6563623" y="1592434"/>
            <a:ext cx="0" cy="844785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D30F6A6A-E2A6-1CDB-F36D-377893155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217" y="4153588"/>
            <a:ext cx="4042824" cy="19152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63042F5-2128-0280-8AC7-6F37ADBC8AB8}"/>
              </a:ext>
            </a:extLst>
          </p:cNvPr>
          <p:cNvSpPr txBox="1"/>
          <p:nvPr/>
        </p:nvSpPr>
        <p:spPr>
          <a:xfrm>
            <a:off x="472471" y="6056802"/>
            <a:ext cx="3850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Recovered clock phase at the FEE after a clock loss</a:t>
            </a:r>
            <a:endParaRPr lang="LID4096" sz="1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EC8120B-390F-3F80-E53D-DD28EE4F6B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121387"/>
              </p:ext>
            </p:extLst>
          </p:nvPr>
        </p:nvGraphicFramePr>
        <p:xfrm>
          <a:off x="898747" y="3031442"/>
          <a:ext cx="3025178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589">
                  <a:extLst>
                    <a:ext uri="{9D8B030D-6E8A-4147-A177-3AD203B41FA5}">
                      <a16:colId xmlns:a16="http://schemas.microsoft.com/office/drawing/2014/main" val="338368821"/>
                    </a:ext>
                  </a:extLst>
                </a:gridCol>
                <a:gridCol w="1512589">
                  <a:extLst>
                    <a:ext uri="{9D8B030D-6E8A-4147-A177-3AD203B41FA5}">
                      <a16:colId xmlns:a16="http://schemas.microsoft.com/office/drawing/2014/main" val="1955296283"/>
                    </a:ext>
                  </a:extLst>
                </a:gridCol>
              </a:tblGrid>
              <a:tr h="28189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Phase shift resolution</a:t>
                      </a:r>
                      <a:endParaRPr lang="LID4096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970800"/>
                  </a:ext>
                </a:extLst>
              </a:tr>
              <a:tr h="28189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Internal PLL</a:t>
                      </a:r>
                      <a:endParaRPr lang="LID4096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104ps</a:t>
                      </a:r>
                      <a:endParaRPr lang="LID4096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91303336"/>
                  </a:ext>
                </a:extLst>
              </a:tr>
              <a:tr h="28189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Si5345</a:t>
                      </a:r>
                      <a:endParaRPr lang="LID4096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72ps</a:t>
                      </a:r>
                      <a:endParaRPr lang="LID4096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2803703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533FEA8D-3B79-521D-B05E-DABA683FAA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772" y="1061045"/>
            <a:ext cx="3358064" cy="181222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5A385CF-D930-2928-F16B-FA2E4A763E10}"/>
              </a:ext>
            </a:extLst>
          </p:cNvPr>
          <p:cNvSpPr txBox="1"/>
          <p:nvPr/>
        </p:nvSpPr>
        <p:spPr>
          <a:xfrm>
            <a:off x="8881402" y="1326705"/>
            <a:ext cx="1353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Control card</a:t>
            </a:r>
            <a:endParaRPr lang="LID4096" b="1" dirty="0"/>
          </a:p>
        </p:txBody>
      </p:sp>
      <p:sp>
        <p:nvSpPr>
          <p:cNvPr id="43" name="Date Placeholder 42">
            <a:extLst>
              <a:ext uri="{FF2B5EF4-FFF2-40B4-BE49-F238E27FC236}">
                <a16:creationId xmlns:a16="http://schemas.microsoft.com/office/drawing/2014/main" id="{380A39A1-1446-A3AB-BC80-C91D04B73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44" name="Footer Placeholder 43">
            <a:extLst>
              <a:ext uri="{FF2B5EF4-FFF2-40B4-BE49-F238E27FC236}">
                <a16:creationId xmlns:a16="http://schemas.microsoft.com/office/drawing/2014/main" id="{40A0A04B-6CDE-3C19-8A6B-1D66120C6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  <a:endParaRPr lang="it-IT" dirty="0"/>
          </a:p>
        </p:txBody>
      </p:sp>
      <p:sp>
        <p:nvSpPr>
          <p:cNvPr id="48" name="Slide Number Placeholder 47">
            <a:extLst>
              <a:ext uri="{FF2B5EF4-FFF2-40B4-BE49-F238E27FC236}">
                <a16:creationId xmlns:a16="http://schemas.microsoft.com/office/drawing/2014/main" id="{7ECCCCBD-351F-8051-18E7-EE79CB191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pPr/>
              <a:t>3</a:t>
            </a:fld>
            <a:r>
              <a:rPr lang="it-IT"/>
              <a:t>/13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66479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28D54E-F466-3DA9-BF04-62E22CB93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Best Alternative Studied Before </a:t>
            </a:r>
            <a:r>
              <a:rPr lang="en-US" sz="3200" dirty="0"/>
              <a:t>(but not in use)</a:t>
            </a:r>
            <a:endParaRPr lang="LID4096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CAE1E8F-81BA-2718-CF27-5B12875E13E9}"/>
              </a:ext>
            </a:extLst>
          </p:cNvPr>
          <p:cNvSpPr txBox="1"/>
          <p:nvPr/>
        </p:nvSpPr>
        <p:spPr>
          <a:xfrm>
            <a:off x="8823841" y="5725110"/>
            <a:ext cx="1362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TFC to FEE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A96070B-A33E-02BC-3ED7-921C3A74FF98}"/>
              </a:ext>
            </a:extLst>
          </p:cNvPr>
          <p:cNvSpPr/>
          <p:nvPr/>
        </p:nvSpPr>
        <p:spPr>
          <a:xfrm>
            <a:off x="5137134" y="1736936"/>
            <a:ext cx="5840963" cy="383464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B868786-25CF-307F-6B3E-9E7E3C6F6C0B}"/>
              </a:ext>
            </a:extLst>
          </p:cNvPr>
          <p:cNvSpPr/>
          <p:nvPr/>
        </p:nvSpPr>
        <p:spPr>
          <a:xfrm>
            <a:off x="5990380" y="2303413"/>
            <a:ext cx="905068" cy="10730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SI5345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Jitter Cleaner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06A4909-630E-ABE2-00AC-FE3E4AD5DF24}"/>
              </a:ext>
            </a:extLst>
          </p:cNvPr>
          <p:cNvSpPr/>
          <p:nvPr/>
        </p:nvSpPr>
        <p:spPr>
          <a:xfrm>
            <a:off x="5859753" y="2428956"/>
            <a:ext cx="905068" cy="10730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SI5345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Jitter Cleaner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6041A2B-8C2C-32B4-4684-DD5F3C47D747}"/>
              </a:ext>
            </a:extLst>
          </p:cNvPr>
          <p:cNvSpPr/>
          <p:nvPr/>
        </p:nvSpPr>
        <p:spPr>
          <a:xfrm>
            <a:off x="7580934" y="1853725"/>
            <a:ext cx="3305415" cy="3596561"/>
          </a:xfrm>
          <a:prstGeom prst="rect">
            <a:avLst/>
          </a:prstGeom>
          <a:noFill/>
          <a:ln w="19050">
            <a:solidFill>
              <a:schemeClr val="accent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AFAEC76-972C-014F-D21F-5C90DFF5AF3F}"/>
              </a:ext>
            </a:extLst>
          </p:cNvPr>
          <p:cNvCxnSpPr>
            <a:cxnSpLocks/>
          </p:cNvCxnSpPr>
          <p:nvPr/>
        </p:nvCxnSpPr>
        <p:spPr>
          <a:xfrm>
            <a:off x="9000905" y="4263213"/>
            <a:ext cx="1100941" cy="0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ADACFE0D-A9C1-172C-41D2-FD108B24AC23}"/>
              </a:ext>
            </a:extLst>
          </p:cNvPr>
          <p:cNvSpPr txBox="1"/>
          <p:nvPr/>
        </p:nvSpPr>
        <p:spPr>
          <a:xfrm>
            <a:off x="7648227" y="1869082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FPGA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93F1BB6E-BE0D-5D12-F268-E227D4DF8BE2}"/>
              </a:ext>
            </a:extLst>
          </p:cNvPr>
          <p:cNvCxnSpPr>
            <a:cxnSpLocks/>
          </p:cNvCxnSpPr>
          <p:nvPr/>
        </p:nvCxnSpPr>
        <p:spPr>
          <a:xfrm flipH="1">
            <a:off x="6895448" y="2737611"/>
            <a:ext cx="3212000" cy="0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F4F88BEB-9DE0-D87C-235B-A7A38EBF0EF8}"/>
              </a:ext>
            </a:extLst>
          </p:cNvPr>
          <p:cNvSpPr/>
          <p:nvPr/>
        </p:nvSpPr>
        <p:spPr>
          <a:xfrm>
            <a:off x="10113930" y="2244491"/>
            <a:ext cx="711459" cy="8791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PON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Rx</a:t>
            </a:r>
          </a:p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(ONU)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6AAF6E30-88FA-E336-AAA2-7A22C517473F}"/>
              </a:ext>
            </a:extLst>
          </p:cNvPr>
          <p:cNvCxnSpPr>
            <a:cxnSpLocks/>
          </p:cNvCxnSpPr>
          <p:nvPr/>
        </p:nvCxnSpPr>
        <p:spPr>
          <a:xfrm>
            <a:off x="9267711" y="4270833"/>
            <a:ext cx="0" cy="130848"/>
          </a:xfrm>
          <a:prstGeom prst="straightConnector1">
            <a:avLst/>
          </a:prstGeom>
          <a:ln w="28575">
            <a:solidFill>
              <a:schemeClr val="accent6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BBC9313A-45E0-AA1C-EF82-C63324202678}"/>
              </a:ext>
            </a:extLst>
          </p:cNvPr>
          <p:cNvSpPr txBox="1"/>
          <p:nvPr/>
        </p:nvSpPr>
        <p:spPr>
          <a:xfrm>
            <a:off x="5189169" y="1784414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PCIe40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A01188A-431C-FAD4-3051-AC04EEFE75DA}"/>
              </a:ext>
            </a:extLst>
          </p:cNvPr>
          <p:cNvSpPr/>
          <p:nvPr/>
        </p:nvSpPr>
        <p:spPr>
          <a:xfrm>
            <a:off x="10107448" y="4045332"/>
            <a:ext cx="711459" cy="8791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PON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Tx</a:t>
            </a:r>
            <a:endParaRPr lang="en-US" sz="2000" dirty="0">
              <a:solidFill>
                <a:sysClr val="windowText" lastClr="000000"/>
              </a:solidFill>
            </a:endParaRPr>
          </a:p>
          <a:p>
            <a:pPr algn="ctr"/>
            <a:r>
              <a:rPr lang="en-US" sz="1200" dirty="0">
                <a:solidFill>
                  <a:sysClr val="windowText" lastClr="000000"/>
                </a:solidFill>
              </a:rPr>
              <a:t>(OLT)</a:t>
            </a:r>
            <a:endParaRPr lang="en-US" sz="2000" dirty="0">
              <a:solidFill>
                <a:sysClr val="windowText" lastClr="000000"/>
              </a:solidFill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399E639-FC50-F40D-ECFF-C2CC7E9FC2F9}"/>
              </a:ext>
            </a:extLst>
          </p:cNvPr>
          <p:cNvSpPr/>
          <p:nvPr/>
        </p:nvSpPr>
        <p:spPr>
          <a:xfrm>
            <a:off x="7831466" y="4887102"/>
            <a:ext cx="1609685" cy="4350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GBT banks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8D91E907-3854-976E-42C0-5E6AAD2230B6}"/>
              </a:ext>
            </a:extLst>
          </p:cNvPr>
          <p:cNvCxnSpPr>
            <a:cxnSpLocks/>
          </p:cNvCxnSpPr>
          <p:nvPr/>
        </p:nvCxnSpPr>
        <p:spPr>
          <a:xfrm flipV="1">
            <a:off x="6535392" y="3505831"/>
            <a:ext cx="0" cy="628150"/>
          </a:xfrm>
          <a:prstGeom prst="straightConnector1">
            <a:avLst/>
          </a:prstGeom>
          <a:ln w="28575">
            <a:solidFill>
              <a:srgbClr val="70AD47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4F627531-229A-4397-0288-4AA4ABCB16ED}"/>
              </a:ext>
            </a:extLst>
          </p:cNvPr>
          <p:cNvCxnSpPr>
            <a:cxnSpLocks/>
          </p:cNvCxnSpPr>
          <p:nvPr/>
        </p:nvCxnSpPr>
        <p:spPr>
          <a:xfrm>
            <a:off x="6533996" y="4128416"/>
            <a:ext cx="1756780" cy="0"/>
          </a:xfrm>
          <a:prstGeom prst="straightConnector1">
            <a:avLst/>
          </a:prstGeom>
          <a:ln w="28575">
            <a:solidFill>
              <a:srgbClr val="70AD47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Cloud 80">
            <a:extLst>
              <a:ext uri="{FF2B5EF4-FFF2-40B4-BE49-F238E27FC236}">
                <a16:creationId xmlns:a16="http://schemas.microsoft.com/office/drawing/2014/main" id="{9797A278-46FF-335F-C904-5A09CC20BDB3}"/>
              </a:ext>
            </a:extLst>
          </p:cNvPr>
          <p:cNvSpPr/>
          <p:nvPr/>
        </p:nvSpPr>
        <p:spPr>
          <a:xfrm>
            <a:off x="8290776" y="3764877"/>
            <a:ext cx="867747" cy="673250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SYS</a:t>
            </a:r>
          </a:p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clock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20D21D3-4459-B94E-C084-B67524F6E7AD}"/>
              </a:ext>
            </a:extLst>
          </p:cNvPr>
          <p:cNvSpPr txBox="1"/>
          <p:nvPr/>
        </p:nvSpPr>
        <p:spPr>
          <a:xfrm rot="19961512">
            <a:off x="9421210" y="396095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40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5A1A1CBE-B638-7EBF-C2BA-8283272E7476}"/>
              </a:ext>
            </a:extLst>
          </p:cNvPr>
          <p:cNvCxnSpPr>
            <a:cxnSpLocks/>
          </p:cNvCxnSpPr>
          <p:nvPr/>
        </p:nvCxnSpPr>
        <p:spPr>
          <a:xfrm>
            <a:off x="9441151" y="4610268"/>
            <a:ext cx="660695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5E021D1E-97CF-DE74-9A73-0834AB9AB956}"/>
              </a:ext>
            </a:extLst>
          </p:cNvPr>
          <p:cNvSpPr/>
          <p:nvPr/>
        </p:nvSpPr>
        <p:spPr>
          <a:xfrm>
            <a:off x="9053577" y="4409101"/>
            <a:ext cx="451673" cy="3321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PLL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A8EF599-00D6-6990-4BA4-CDE73BD56692}"/>
              </a:ext>
            </a:extLst>
          </p:cNvPr>
          <p:cNvSpPr txBox="1"/>
          <p:nvPr/>
        </p:nvSpPr>
        <p:spPr>
          <a:xfrm rot="19961512">
            <a:off x="9491551" y="4314177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240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7600B81-52FD-CEFD-A86E-E34DC34973AE}"/>
              </a:ext>
            </a:extLst>
          </p:cNvPr>
          <p:cNvSpPr txBox="1"/>
          <p:nvPr/>
        </p:nvSpPr>
        <p:spPr>
          <a:xfrm rot="19961512">
            <a:off x="6512869" y="3502943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40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B0DD8C6-31DF-5760-399D-527C699FB326}"/>
              </a:ext>
            </a:extLst>
          </p:cNvPr>
          <p:cNvSpPr txBox="1"/>
          <p:nvPr/>
        </p:nvSpPr>
        <p:spPr>
          <a:xfrm rot="19961512">
            <a:off x="9696394" y="2436514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40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5EF11653-6A77-6F35-93D4-36A41929D843}"/>
              </a:ext>
            </a:extLst>
          </p:cNvPr>
          <p:cNvCxnSpPr>
            <a:cxnSpLocks/>
          </p:cNvCxnSpPr>
          <p:nvPr/>
        </p:nvCxnSpPr>
        <p:spPr>
          <a:xfrm>
            <a:off x="8557798" y="5322290"/>
            <a:ext cx="0" cy="738413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29A636A-BC83-0538-D962-8DB5E9DD090D}"/>
              </a:ext>
            </a:extLst>
          </p:cNvPr>
          <p:cNvCxnSpPr>
            <a:cxnSpLocks/>
          </p:cNvCxnSpPr>
          <p:nvPr/>
        </p:nvCxnSpPr>
        <p:spPr>
          <a:xfrm>
            <a:off x="8649031" y="5321452"/>
            <a:ext cx="0" cy="738413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4B18671B-60E3-361C-6D60-4B8242BE4544}"/>
              </a:ext>
            </a:extLst>
          </p:cNvPr>
          <p:cNvCxnSpPr>
            <a:cxnSpLocks/>
          </p:cNvCxnSpPr>
          <p:nvPr/>
        </p:nvCxnSpPr>
        <p:spPr>
          <a:xfrm>
            <a:off x="8748298" y="5322289"/>
            <a:ext cx="0" cy="738413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50D326A3-7CD3-0F05-57F6-C00CF3929401}"/>
              </a:ext>
            </a:extLst>
          </p:cNvPr>
          <p:cNvCxnSpPr>
            <a:cxnSpLocks/>
          </p:cNvCxnSpPr>
          <p:nvPr/>
        </p:nvCxnSpPr>
        <p:spPr>
          <a:xfrm>
            <a:off x="8839531" y="5321451"/>
            <a:ext cx="0" cy="738413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B455247B-2D96-FEB4-7BEE-FED13EDE6ADA}"/>
              </a:ext>
            </a:extLst>
          </p:cNvPr>
          <p:cNvCxnSpPr>
            <a:cxnSpLocks/>
          </p:cNvCxnSpPr>
          <p:nvPr/>
        </p:nvCxnSpPr>
        <p:spPr>
          <a:xfrm>
            <a:off x="8376931" y="5322288"/>
            <a:ext cx="0" cy="738413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B13BBAAE-D4A7-BF61-0023-ED80A3CC44BC}"/>
              </a:ext>
            </a:extLst>
          </p:cNvPr>
          <p:cNvCxnSpPr>
            <a:cxnSpLocks/>
          </p:cNvCxnSpPr>
          <p:nvPr/>
        </p:nvCxnSpPr>
        <p:spPr>
          <a:xfrm>
            <a:off x="8468164" y="5321450"/>
            <a:ext cx="0" cy="738413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9D23693A-228F-38EB-A6B4-A528FFBD1EEA}"/>
              </a:ext>
            </a:extLst>
          </p:cNvPr>
          <p:cNvCxnSpPr>
            <a:cxnSpLocks/>
          </p:cNvCxnSpPr>
          <p:nvPr/>
        </p:nvCxnSpPr>
        <p:spPr>
          <a:xfrm>
            <a:off x="6095387" y="5181891"/>
            <a:ext cx="1735368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DCEC537F-5FAC-0222-914E-C31A0471F395}"/>
              </a:ext>
            </a:extLst>
          </p:cNvPr>
          <p:cNvCxnSpPr>
            <a:cxnSpLocks/>
          </p:cNvCxnSpPr>
          <p:nvPr/>
        </p:nvCxnSpPr>
        <p:spPr>
          <a:xfrm flipV="1">
            <a:off x="6244691" y="3515495"/>
            <a:ext cx="6224" cy="1493960"/>
          </a:xfrm>
          <a:prstGeom prst="straightConnector1">
            <a:avLst/>
          </a:prstGeom>
          <a:ln w="28575">
            <a:solidFill>
              <a:schemeClr val="accent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7E4A965E-8800-6453-6221-BAB57C01C82C}"/>
              </a:ext>
            </a:extLst>
          </p:cNvPr>
          <p:cNvCxnSpPr>
            <a:cxnSpLocks/>
          </p:cNvCxnSpPr>
          <p:nvPr/>
        </p:nvCxnSpPr>
        <p:spPr>
          <a:xfrm>
            <a:off x="6051374" y="5268975"/>
            <a:ext cx="1773157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99A94495-704A-DD10-E887-6C610FDA4887}"/>
              </a:ext>
            </a:extLst>
          </p:cNvPr>
          <p:cNvCxnSpPr>
            <a:cxnSpLocks/>
          </p:cNvCxnSpPr>
          <p:nvPr/>
        </p:nvCxnSpPr>
        <p:spPr>
          <a:xfrm>
            <a:off x="6250915" y="4988650"/>
            <a:ext cx="1579840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0E8F6414-23BF-D735-B5B2-588F2421684D}"/>
              </a:ext>
            </a:extLst>
          </p:cNvPr>
          <p:cNvCxnSpPr>
            <a:cxnSpLocks/>
          </p:cNvCxnSpPr>
          <p:nvPr/>
        </p:nvCxnSpPr>
        <p:spPr>
          <a:xfrm>
            <a:off x="6178894" y="5075734"/>
            <a:ext cx="1645637" cy="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D1E1D54F-634E-6E34-6131-4E799F444ECE}"/>
              </a:ext>
            </a:extLst>
          </p:cNvPr>
          <p:cNvCxnSpPr>
            <a:cxnSpLocks/>
          </p:cNvCxnSpPr>
          <p:nvPr/>
        </p:nvCxnSpPr>
        <p:spPr>
          <a:xfrm flipV="1">
            <a:off x="6178894" y="3514565"/>
            <a:ext cx="0" cy="1589343"/>
          </a:xfrm>
          <a:prstGeom prst="straightConnector1">
            <a:avLst/>
          </a:prstGeom>
          <a:ln w="28575">
            <a:solidFill>
              <a:schemeClr val="accent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264ADE9B-3157-624D-69F1-50C50BB164D7}"/>
              </a:ext>
            </a:extLst>
          </p:cNvPr>
          <p:cNvCxnSpPr>
            <a:cxnSpLocks/>
          </p:cNvCxnSpPr>
          <p:nvPr/>
        </p:nvCxnSpPr>
        <p:spPr>
          <a:xfrm flipV="1">
            <a:off x="6113579" y="3514564"/>
            <a:ext cx="0" cy="1660403"/>
          </a:xfrm>
          <a:prstGeom prst="straightConnector1">
            <a:avLst/>
          </a:prstGeom>
          <a:ln w="28575">
            <a:solidFill>
              <a:schemeClr val="accent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52661BE5-5F94-0AD1-4AEB-34935F416D71}"/>
              </a:ext>
            </a:extLst>
          </p:cNvPr>
          <p:cNvCxnSpPr>
            <a:cxnSpLocks/>
          </p:cNvCxnSpPr>
          <p:nvPr/>
        </p:nvCxnSpPr>
        <p:spPr>
          <a:xfrm flipV="1">
            <a:off x="6051374" y="3517671"/>
            <a:ext cx="0" cy="1751304"/>
          </a:xfrm>
          <a:prstGeom prst="straightConnector1">
            <a:avLst/>
          </a:prstGeom>
          <a:ln w="28575">
            <a:solidFill>
              <a:schemeClr val="accent2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65C1D18F-8F6B-2CD1-706A-52A15771DEBB}"/>
              </a:ext>
            </a:extLst>
          </p:cNvPr>
          <p:cNvSpPr txBox="1"/>
          <p:nvPr/>
        </p:nvSpPr>
        <p:spPr>
          <a:xfrm rot="19961512">
            <a:off x="5630362" y="4097404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240</a:t>
            </a:r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FFE02F3D-2B5D-83F1-D5A5-62A053A83D7B}"/>
              </a:ext>
            </a:extLst>
          </p:cNvPr>
          <p:cNvCxnSpPr>
            <a:cxnSpLocks/>
          </p:cNvCxnSpPr>
          <p:nvPr/>
        </p:nvCxnSpPr>
        <p:spPr>
          <a:xfrm>
            <a:off x="8701140" y="4424516"/>
            <a:ext cx="6223" cy="461010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A6346964-8371-3831-AABF-46490B618D2C}"/>
              </a:ext>
            </a:extLst>
          </p:cNvPr>
          <p:cNvSpPr txBox="1"/>
          <p:nvPr/>
        </p:nvSpPr>
        <p:spPr>
          <a:xfrm rot="19961512">
            <a:off x="8374094" y="4432665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40</a:t>
            </a: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C7BF1983-14F9-6437-BEB2-882D94C109E8}"/>
              </a:ext>
            </a:extLst>
          </p:cNvPr>
          <p:cNvCxnSpPr>
            <a:cxnSpLocks/>
          </p:cNvCxnSpPr>
          <p:nvPr/>
        </p:nvCxnSpPr>
        <p:spPr>
          <a:xfrm flipV="1">
            <a:off x="5927853" y="3505831"/>
            <a:ext cx="0" cy="236612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DDE53733-757F-4289-0216-640D2C68AFC2}"/>
              </a:ext>
            </a:extLst>
          </p:cNvPr>
          <p:cNvCxnSpPr>
            <a:cxnSpLocks/>
          </p:cNvCxnSpPr>
          <p:nvPr/>
        </p:nvCxnSpPr>
        <p:spPr>
          <a:xfrm flipV="1">
            <a:off x="5572247" y="2725921"/>
            <a:ext cx="0" cy="1015843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46A1667F-F1EF-EC1B-82BF-4E59D4858575}"/>
              </a:ext>
            </a:extLst>
          </p:cNvPr>
          <p:cNvCxnSpPr>
            <a:cxnSpLocks/>
          </p:cNvCxnSpPr>
          <p:nvPr/>
        </p:nvCxnSpPr>
        <p:spPr>
          <a:xfrm flipH="1">
            <a:off x="5572247" y="3727478"/>
            <a:ext cx="360675" cy="0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4FFB52D4-3A62-C75E-F179-5AA573AF9BDD}"/>
              </a:ext>
            </a:extLst>
          </p:cNvPr>
          <p:cNvCxnSpPr>
            <a:cxnSpLocks/>
          </p:cNvCxnSpPr>
          <p:nvPr/>
        </p:nvCxnSpPr>
        <p:spPr>
          <a:xfrm flipH="1">
            <a:off x="5559778" y="2728996"/>
            <a:ext cx="295210" cy="0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98214433-96C8-66B2-E669-2F4B544D3A52}"/>
              </a:ext>
            </a:extLst>
          </p:cNvPr>
          <p:cNvSpPr txBox="1"/>
          <p:nvPr/>
        </p:nvSpPr>
        <p:spPr>
          <a:xfrm>
            <a:off x="5146668" y="2311581"/>
            <a:ext cx="7168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accent4">
                    <a:lumMod val="75000"/>
                  </a:schemeClr>
                </a:solidFill>
              </a:rPr>
              <a:t>ZDM </a:t>
            </a:r>
            <a:r>
              <a:rPr lang="en-US" sz="1100" b="1" dirty="0" err="1">
                <a:solidFill>
                  <a:schemeClr val="accent4">
                    <a:lumMod val="75000"/>
                  </a:schemeClr>
                </a:solidFill>
              </a:rPr>
              <a:t>clk</a:t>
            </a:r>
            <a:endParaRPr lang="en-US" sz="1100" b="1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en-US" sz="1100" b="1" dirty="0">
                <a:solidFill>
                  <a:schemeClr val="accent4">
                    <a:lumMod val="75000"/>
                  </a:schemeClr>
                </a:solidFill>
              </a:rPr>
              <a:t>feedback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85937833-F873-EE42-4665-8E97118F545A}"/>
              </a:ext>
            </a:extLst>
          </p:cNvPr>
          <p:cNvCxnSpPr>
            <a:cxnSpLocks/>
          </p:cNvCxnSpPr>
          <p:nvPr/>
        </p:nvCxnSpPr>
        <p:spPr>
          <a:xfrm>
            <a:off x="10825389" y="2734922"/>
            <a:ext cx="1364586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29A93111-3F9D-B5F7-476A-F08C48C71489}"/>
              </a:ext>
            </a:extLst>
          </p:cNvPr>
          <p:cNvSpPr txBox="1"/>
          <p:nvPr/>
        </p:nvSpPr>
        <p:spPr>
          <a:xfrm>
            <a:off x="11012680" y="2014826"/>
            <a:ext cx="1180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TFC from</a:t>
            </a:r>
          </a:p>
          <a:p>
            <a:pPr algn="ctr"/>
            <a:r>
              <a:rPr lang="en-US" dirty="0"/>
              <a:t>Supervisor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5F52855B-5653-31E2-9EEC-0BEA26586BBC}"/>
              </a:ext>
            </a:extLst>
          </p:cNvPr>
          <p:cNvCxnSpPr>
            <a:cxnSpLocks/>
          </p:cNvCxnSpPr>
          <p:nvPr/>
        </p:nvCxnSpPr>
        <p:spPr>
          <a:xfrm>
            <a:off x="10828633" y="4557516"/>
            <a:ext cx="1361342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6CA9FA68-73B7-777F-FFDD-A4E21B4CE7A7}"/>
              </a:ext>
            </a:extLst>
          </p:cNvPr>
          <p:cNvSpPr txBox="1"/>
          <p:nvPr/>
        </p:nvSpPr>
        <p:spPr>
          <a:xfrm>
            <a:off x="11007871" y="3768569"/>
            <a:ext cx="1185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TFC to</a:t>
            </a:r>
          </a:p>
          <a:p>
            <a:pPr algn="ctr"/>
            <a:r>
              <a:rPr lang="en-US" dirty="0"/>
              <a:t>DAQ Cards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6AD35F7C-744D-8C0B-CB5D-50AD3C6C837B}"/>
              </a:ext>
            </a:extLst>
          </p:cNvPr>
          <p:cNvSpPr txBox="1"/>
          <p:nvPr/>
        </p:nvSpPr>
        <p:spPr>
          <a:xfrm>
            <a:off x="8881402" y="1326705"/>
            <a:ext cx="1353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Control card</a:t>
            </a:r>
            <a:endParaRPr lang="LID4096" b="1" dirty="0"/>
          </a:p>
        </p:txBody>
      </p:sp>
      <p:pic>
        <p:nvPicPr>
          <p:cNvPr id="130" name="Picture 129">
            <a:extLst>
              <a:ext uri="{FF2B5EF4-FFF2-40B4-BE49-F238E27FC236}">
                <a16:creationId xmlns:a16="http://schemas.microsoft.com/office/drawing/2014/main" id="{FDC7CC9F-907A-942E-37E1-11895733E1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772" y="1061045"/>
            <a:ext cx="3358064" cy="1812228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4AB6E210-7BC7-0BA6-18CB-55DA42B11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816" y="4213460"/>
            <a:ext cx="3886179" cy="1843342"/>
          </a:xfrm>
          <a:prstGeom prst="rect">
            <a:avLst/>
          </a:prstGeom>
        </p:spPr>
      </p:pic>
      <p:sp>
        <p:nvSpPr>
          <p:cNvPr id="143" name="TextBox 142">
            <a:extLst>
              <a:ext uri="{FF2B5EF4-FFF2-40B4-BE49-F238E27FC236}">
                <a16:creationId xmlns:a16="http://schemas.microsoft.com/office/drawing/2014/main" id="{6C4BBA72-BB32-B4ED-2500-DBD0BB737A79}"/>
              </a:ext>
            </a:extLst>
          </p:cNvPr>
          <p:cNvSpPr txBox="1"/>
          <p:nvPr/>
        </p:nvSpPr>
        <p:spPr>
          <a:xfrm>
            <a:off x="1089385" y="6056802"/>
            <a:ext cx="2816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Recovered clock phase at the FEE after reprogramming the FPGA</a:t>
            </a:r>
            <a:endParaRPr lang="LID4096" sz="14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CF40203A-7202-EF95-D626-2B42C10F4284}"/>
              </a:ext>
            </a:extLst>
          </p:cNvPr>
          <p:cNvSpPr txBox="1"/>
          <p:nvPr/>
        </p:nvSpPr>
        <p:spPr>
          <a:xfrm>
            <a:off x="348319" y="3320628"/>
            <a:ext cx="4173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This alternative is intended to be fixed-latency</a:t>
            </a:r>
          </a:p>
          <a:p>
            <a:pPr algn="ctr"/>
            <a:r>
              <a:rPr lang="en-US" sz="1600" dirty="0"/>
              <a:t>No phase correction mechanism</a:t>
            </a:r>
            <a:endParaRPr lang="LID4096" sz="1600" dirty="0"/>
          </a:p>
        </p:txBody>
      </p:sp>
      <p:sp>
        <p:nvSpPr>
          <p:cNvPr id="146" name="Date Placeholder 145">
            <a:extLst>
              <a:ext uri="{FF2B5EF4-FFF2-40B4-BE49-F238E27FC236}">
                <a16:creationId xmlns:a16="http://schemas.microsoft.com/office/drawing/2014/main" id="{DED9E356-441A-9EE2-054D-68B33EC36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147" name="Footer Placeholder 146">
            <a:extLst>
              <a:ext uri="{FF2B5EF4-FFF2-40B4-BE49-F238E27FC236}">
                <a16:creationId xmlns:a16="http://schemas.microsoft.com/office/drawing/2014/main" id="{93DDC059-C947-3D77-7384-2C3E36399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  <a:endParaRPr lang="it-IT" dirty="0"/>
          </a:p>
        </p:txBody>
      </p:sp>
      <p:sp>
        <p:nvSpPr>
          <p:cNvPr id="168" name="Slide Number Placeholder 167">
            <a:extLst>
              <a:ext uri="{FF2B5EF4-FFF2-40B4-BE49-F238E27FC236}">
                <a16:creationId xmlns:a16="http://schemas.microsoft.com/office/drawing/2014/main" id="{E4A974D1-B3DD-D648-3EDF-1AB52ECE2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pPr/>
              <a:t>4</a:t>
            </a:fld>
            <a:r>
              <a:rPr lang="it-IT"/>
              <a:t>/13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0937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DF8E4E0B-3C32-5B67-A3DC-D8152C197A76}"/>
              </a:ext>
            </a:extLst>
          </p:cNvPr>
          <p:cNvSpPr txBox="1"/>
          <p:nvPr/>
        </p:nvSpPr>
        <p:spPr>
          <a:xfrm>
            <a:off x="8885783" y="5689117"/>
            <a:ext cx="1362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to FE (VLDB)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29851E9-ECDC-02B9-B0A8-0CA50F90773D}"/>
              </a:ext>
            </a:extLst>
          </p:cNvPr>
          <p:cNvSpPr/>
          <p:nvPr/>
        </p:nvSpPr>
        <p:spPr>
          <a:xfrm>
            <a:off x="5137134" y="1735397"/>
            <a:ext cx="5840963" cy="3834649"/>
          </a:xfrm>
          <a:prstGeom prst="rect">
            <a:avLst/>
          </a:prstGeom>
          <a:noFill/>
          <a:ln w="381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3563443-4990-C9A9-A59F-06ED165730AF}"/>
              </a:ext>
            </a:extLst>
          </p:cNvPr>
          <p:cNvSpPr/>
          <p:nvPr/>
        </p:nvSpPr>
        <p:spPr>
          <a:xfrm>
            <a:off x="5990380" y="2301874"/>
            <a:ext cx="905068" cy="1073020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>
            <a:solidFill>
              <a:sysClr val="windowText" lastClr="000000"/>
            </a:solidFill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SI5345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Jitter Cleaner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0E910DF-797D-AF1D-35BE-074D626E23E8}"/>
              </a:ext>
            </a:extLst>
          </p:cNvPr>
          <p:cNvSpPr/>
          <p:nvPr/>
        </p:nvSpPr>
        <p:spPr>
          <a:xfrm>
            <a:off x="5859753" y="2427417"/>
            <a:ext cx="905068" cy="1073020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>
            <a:solidFill>
              <a:sysClr val="windowText" lastClr="000000"/>
            </a:solidFill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SI5345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Jitter Cleaner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C42DAE2-B1F8-2FED-E080-78295E10FD97}"/>
              </a:ext>
            </a:extLst>
          </p:cNvPr>
          <p:cNvSpPr/>
          <p:nvPr/>
        </p:nvSpPr>
        <p:spPr>
          <a:xfrm>
            <a:off x="7580934" y="1852186"/>
            <a:ext cx="3305415" cy="3596561"/>
          </a:xfrm>
          <a:prstGeom prst="rect">
            <a:avLst/>
          </a:prstGeom>
          <a:noFill/>
          <a:ln w="19050" cap="flat" cmpd="sng" algn="ctr">
            <a:solidFill>
              <a:srgbClr val="ED7D31">
                <a:lumMod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406EBFB-677F-D1EC-431F-08757FA0E226}"/>
              </a:ext>
            </a:extLst>
          </p:cNvPr>
          <p:cNvCxnSpPr>
            <a:cxnSpLocks/>
          </p:cNvCxnSpPr>
          <p:nvPr/>
        </p:nvCxnSpPr>
        <p:spPr>
          <a:xfrm>
            <a:off x="9000905" y="4261674"/>
            <a:ext cx="1100941" cy="0"/>
          </a:xfrm>
          <a:prstGeom prst="straightConnector1">
            <a:avLst/>
          </a:prstGeom>
          <a:noFill/>
          <a:ln w="28575" cap="flat" cmpd="sng" algn="ctr">
            <a:solidFill>
              <a:srgbClr val="70AD47"/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A0297452-FA69-A5AF-7409-0597CFD394AC}"/>
              </a:ext>
            </a:extLst>
          </p:cNvPr>
          <p:cNvSpPr txBox="1"/>
          <p:nvPr/>
        </p:nvSpPr>
        <p:spPr>
          <a:xfrm>
            <a:off x="7648227" y="1867543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FPGA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79914AF-ADB9-B71A-2E75-5BF85FC51251}"/>
              </a:ext>
            </a:extLst>
          </p:cNvPr>
          <p:cNvCxnSpPr>
            <a:cxnSpLocks/>
          </p:cNvCxnSpPr>
          <p:nvPr/>
        </p:nvCxnSpPr>
        <p:spPr>
          <a:xfrm>
            <a:off x="4410075" y="2933315"/>
            <a:ext cx="1435300" cy="0"/>
          </a:xfrm>
          <a:prstGeom prst="straightConnector1">
            <a:avLst/>
          </a:prstGeom>
          <a:noFill/>
          <a:ln w="28575" cap="flat" cmpd="sng" algn="ctr">
            <a:solidFill>
              <a:srgbClr val="70AD47"/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C82C38EA-CC68-F1A1-1101-0998CBB551C6}"/>
              </a:ext>
            </a:extLst>
          </p:cNvPr>
          <p:cNvSpPr/>
          <p:nvPr/>
        </p:nvSpPr>
        <p:spPr>
          <a:xfrm>
            <a:off x="10113930" y="2242952"/>
            <a:ext cx="711459" cy="879180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>
            <a:solidFill>
              <a:sysClr val="windowText" lastClr="000000"/>
            </a:solidFill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PON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Rx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(ONU)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F2BC48F-A128-1E30-358D-3A95D382C6F2}"/>
              </a:ext>
            </a:extLst>
          </p:cNvPr>
          <p:cNvCxnSpPr>
            <a:cxnSpLocks/>
          </p:cNvCxnSpPr>
          <p:nvPr/>
        </p:nvCxnSpPr>
        <p:spPr>
          <a:xfrm>
            <a:off x="9267711" y="4269294"/>
            <a:ext cx="0" cy="130848"/>
          </a:xfrm>
          <a:prstGeom prst="straightConnector1">
            <a:avLst/>
          </a:prstGeom>
          <a:noFill/>
          <a:ln w="28575" cap="flat" cmpd="sng" algn="ctr">
            <a:solidFill>
              <a:srgbClr val="70AD47"/>
            </a:solidFill>
            <a:prstDash val="solid"/>
            <a:miter lim="800000"/>
            <a:tailEnd type="none" w="lg" len="lg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208BC07F-EE83-FA73-45C7-2A2F326456BB}"/>
              </a:ext>
            </a:extLst>
          </p:cNvPr>
          <p:cNvSpPr txBox="1"/>
          <p:nvPr/>
        </p:nvSpPr>
        <p:spPr>
          <a:xfrm>
            <a:off x="5189169" y="1782875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PCIe40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45E7BC2-D880-3F9A-A396-26E8E6066FED}"/>
              </a:ext>
            </a:extLst>
          </p:cNvPr>
          <p:cNvSpPr/>
          <p:nvPr/>
        </p:nvSpPr>
        <p:spPr>
          <a:xfrm>
            <a:off x="10107448" y="4043793"/>
            <a:ext cx="711459" cy="879180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>
            <a:solidFill>
              <a:sysClr val="windowText" lastClr="000000"/>
            </a:solidFill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PON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Tx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(OLT)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07D9646-271E-D2C5-9C26-C6A65C0A5DB1}"/>
              </a:ext>
            </a:extLst>
          </p:cNvPr>
          <p:cNvSpPr/>
          <p:nvPr/>
        </p:nvSpPr>
        <p:spPr>
          <a:xfrm>
            <a:off x="7831466" y="4885563"/>
            <a:ext cx="1609685" cy="435088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>
            <a:solidFill>
              <a:sysClr val="windowText" lastClr="000000"/>
            </a:solidFill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GBT banks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18F3CEB2-54B2-01CE-A3EC-27F7D9452182}"/>
              </a:ext>
            </a:extLst>
          </p:cNvPr>
          <p:cNvCxnSpPr>
            <a:cxnSpLocks/>
          </p:cNvCxnSpPr>
          <p:nvPr/>
        </p:nvCxnSpPr>
        <p:spPr>
          <a:xfrm flipV="1">
            <a:off x="6403981" y="3513025"/>
            <a:ext cx="0" cy="628150"/>
          </a:xfrm>
          <a:prstGeom prst="straightConnector1">
            <a:avLst/>
          </a:prstGeom>
          <a:noFill/>
          <a:ln w="28575" cap="flat" cmpd="sng" algn="ctr">
            <a:solidFill>
              <a:srgbClr val="70AD47"/>
            </a:solidFill>
            <a:prstDash val="solid"/>
            <a:miter lim="800000"/>
            <a:tailEnd type="none" w="lg" len="lg"/>
          </a:ln>
          <a:effectLst/>
        </p:spPr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EDF3905-95FE-1992-5710-32112F0A5993}"/>
              </a:ext>
            </a:extLst>
          </p:cNvPr>
          <p:cNvCxnSpPr>
            <a:cxnSpLocks/>
          </p:cNvCxnSpPr>
          <p:nvPr/>
        </p:nvCxnSpPr>
        <p:spPr>
          <a:xfrm>
            <a:off x="6403981" y="4126877"/>
            <a:ext cx="1886795" cy="0"/>
          </a:xfrm>
          <a:prstGeom prst="straightConnector1">
            <a:avLst/>
          </a:prstGeom>
          <a:noFill/>
          <a:ln w="28575" cap="flat" cmpd="sng" algn="ctr">
            <a:solidFill>
              <a:srgbClr val="70AD47"/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71" name="Cloud 70">
            <a:extLst>
              <a:ext uri="{FF2B5EF4-FFF2-40B4-BE49-F238E27FC236}">
                <a16:creationId xmlns:a16="http://schemas.microsoft.com/office/drawing/2014/main" id="{C7B1BF04-17E9-E59E-EA41-7A3E8FD81126}"/>
              </a:ext>
            </a:extLst>
          </p:cNvPr>
          <p:cNvSpPr/>
          <p:nvPr/>
        </p:nvSpPr>
        <p:spPr>
          <a:xfrm>
            <a:off x="8290776" y="3763338"/>
            <a:ext cx="867747" cy="673250"/>
          </a:xfrm>
          <a:prstGeom prst="cloud">
            <a:avLst/>
          </a:prstGeom>
          <a:solidFill>
            <a:srgbClr val="70AD47">
              <a:lumMod val="40000"/>
              <a:lumOff val="6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SYS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clock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AADE606-B46A-4DFD-503C-C8B3B9B411DE}"/>
              </a:ext>
            </a:extLst>
          </p:cNvPr>
          <p:cNvSpPr txBox="1"/>
          <p:nvPr/>
        </p:nvSpPr>
        <p:spPr>
          <a:xfrm rot="19961512">
            <a:off x="9421210" y="3959411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</a:rPr>
              <a:t>40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35A6C93-DD24-BD8A-2FA7-B0EC1976F3C6}"/>
              </a:ext>
            </a:extLst>
          </p:cNvPr>
          <p:cNvCxnSpPr>
            <a:cxnSpLocks/>
          </p:cNvCxnSpPr>
          <p:nvPr/>
        </p:nvCxnSpPr>
        <p:spPr>
          <a:xfrm>
            <a:off x="9441151" y="4608729"/>
            <a:ext cx="660695" cy="0"/>
          </a:xfrm>
          <a:prstGeom prst="straightConnector1">
            <a:avLst/>
          </a:prstGeom>
          <a:noFill/>
          <a:ln w="28575" cap="flat" cmpd="sng" algn="ctr">
            <a:solidFill>
              <a:srgbClr val="ED7D31"/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137C5868-0940-47DF-6DF3-0D5876FEEC41}"/>
              </a:ext>
            </a:extLst>
          </p:cNvPr>
          <p:cNvSpPr/>
          <p:nvPr/>
        </p:nvSpPr>
        <p:spPr>
          <a:xfrm>
            <a:off x="9053577" y="4407562"/>
            <a:ext cx="451673" cy="332113"/>
          </a:xfrm>
          <a:prstGeom prst="rect">
            <a:avLst/>
          </a:prstGeom>
          <a:solidFill>
            <a:srgbClr val="5B9BD5">
              <a:lumMod val="40000"/>
              <a:lumOff val="60000"/>
            </a:srgbClr>
          </a:solidFill>
          <a:ln>
            <a:solidFill>
              <a:sysClr val="windowText" lastClr="000000"/>
            </a:solidFill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PLL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58D60224-2826-9405-547D-04792EB7B468}"/>
              </a:ext>
            </a:extLst>
          </p:cNvPr>
          <p:cNvSpPr txBox="1"/>
          <p:nvPr/>
        </p:nvSpPr>
        <p:spPr>
          <a:xfrm rot="19961512">
            <a:off x="9491551" y="4312638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240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120CC88-0B1B-E775-0E1A-483B724BA270}"/>
              </a:ext>
            </a:extLst>
          </p:cNvPr>
          <p:cNvSpPr txBox="1"/>
          <p:nvPr/>
        </p:nvSpPr>
        <p:spPr>
          <a:xfrm rot="19961512">
            <a:off x="6376154" y="382425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</a:rPr>
              <a:t>40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33BEE298-0E93-2D11-48B3-14DD847395E5}"/>
              </a:ext>
            </a:extLst>
          </p:cNvPr>
          <p:cNvCxnSpPr>
            <a:cxnSpLocks/>
          </p:cNvCxnSpPr>
          <p:nvPr/>
        </p:nvCxnSpPr>
        <p:spPr>
          <a:xfrm>
            <a:off x="8557798" y="5320751"/>
            <a:ext cx="0" cy="738413"/>
          </a:xfrm>
          <a:prstGeom prst="straightConnector1">
            <a:avLst/>
          </a:prstGeom>
          <a:noFill/>
          <a:ln w="28575" cap="flat" cmpd="sng" algn="ctr">
            <a:solidFill>
              <a:srgbClr val="E7E6E6">
                <a:lumMod val="50000"/>
              </a:srgbClr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CFF0DD0-04ED-E049-7AC2-EE32F25A1E39}"/>
              </a:ext>
            </a:extLst>
          </p:cNvPr>
          <p:cNvCxnSpPr>
            <a:cxnSpLocks/>
          </p:cNvCxnSpPr>
          <p:nvPr/>
        </p:nvCxnSpPr>
        <p:spPr>
          <a:xfrm>
            <a:off x="8649031" y="5319913"/>
            <a:ext cx="0" cy="738413"/>
          </a:xfrm>
          <a:prstGeom prst="straightConnector1">
            <a:avLst/>
          </a:prstGeom>
          <a:noFill/>
          <a:ln w="28575" cap="flat" cmpd="sng" algn="ctr">
            <a:solidFill>
              <a:srgbClr val="E7E6E6">
                <a:lumMod val="50000"/>
              </a:srgbClr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C46C45F5-FA6B-FA0A-1584-2EB219DBC92A}"/>
              </a:ext>
            </a:extLst>
          </p:cNvPr>
          <p:cNvCxnSpPr>
            <a:cxnSpLocks/>
          </p:cNvCxnSpPr>
          <p:nvPr/>
        </p:nvCxnSpPr>
        <p:spPr>
          <a:xfrm>
            <a:off x="8748298" y="5320750"/>
            <a:ext cx="0" cy="738413"/>
          </a:xfrm>
          <a:prstGeom prst="straightConnector1">
            <a:avLst/>
          </a:prstGeom>
          <a:noFill/>
          <a:ln w="28575" cap="flat" cmpd="sng" algn="ctr">
            <a:solidFill>
              <a:srgbClr val="E7E6E6">
                <a:lumMod val="50000"/>
              </a:srgbClr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5DC17EDD-4DEF-F2BA-4254-E106BEAFBE1B}"/>
              </a:ext>
            </a:extLst>
          </p:cNvPr>
          <p:cNvCxnSpPr>
            <a:cxnSpLocks/>
          </p:cNvCxnSpPr>
          <p:nvPr/>
        </p:nvCxnSpPr>
        <p:spPr>
          <a:xfrm>
            <a:off x="8839531" y="5319912"/>
            <a:ext cx="0" cy="738413"/>
          </a:xfrm>
          <a:prstGeom prst="straightConnector1">
            <a:avLst/>
          </a:prstGeom>
          <a:noFill/>
          <a:ln w="28575" cap="flat" cmpd="sng" algn="ctr">
            <a:solidFill>
              <a:srgbClr val="E7E6E6">
                <a:lumMod val="50000"/>
              </a:srgbClr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DAADEBC-5ACC-0BF1-B416-D9A6F3C01A29}"/>
              </a:ext>
            </a:extLst>
          </p:cNvPr>
          <p:cNvCxnSpPr>
            <a:cxnSpLocks/>
          </p:cNvCxnSpPr>
          <p:nvPr/>
        </p:nvCxnSpPr>
        <p:spPr>
          <a:xfrm>
            <a:off x="8376931" y="5320749"/>
            <a:ext cx="0" cy="738413"/>
          </a:xfrm>
          <a:prstGeom prst="straightConnector1">
            <a:avLst/>
          </a:prstGeom>
          <a:noFill/>
          <a:ln w="28575" cap="flat" cmpd="sng" algn="ctr">
            <a:solidFill>
              <a:srgbClr val="E7E6E6">
                <a:lumMod val="50000"/>
              </a:srgbClr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A159E8AC-E364-7146-691C-2514A16D95E6}"/>
              </a:ext>
            </a:extLst>
          </p:cNvPr>
          <p:cNvCxnSpPr>
            <a:cxnSpLocks/>
          </p:cNvCxnSpPr>
          <p:nvPr/>
        </p:nvCxnSpPr>
        <p:spPr>
          <a:xfrm>
            <a:off x="8468164" y="5319911"/>
            <a:ext cx="0" cy="738413"/>
          </a:xfrm>
          <a:prstGeom prst="straightConnector1">
            <a:avLst/>
          </a:prstGeom>
          <a:noFill/>
          <a:ln w="28575" cap="flat" cmpd="sng" algn="ctr">
            <a:solidFill>
              <a:srgbClr val="E7E6E6">
                <a:lumMod val="50000"/>
              </a:srgbClr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9FFD0A83-D0BC-F65C-85BB-D1CB15FB85D7}"/>
              </a:ext>
            </a:extLst>
          </p:cNvPr>
          <p:cNvCxnSpPr>
            <a:cxnSpLocks/>
          </p:cNvCxnSpPr>
          <p:nvPr/>
        </p:nvCxnSpPr>
        <p:spPr>
          <a:xfrm>
            <a:off x="6095387" y="5180352"/>
            <a:ext cx="1735368" cy="0"/>
          </a:xfrm>
          <a:prstGeom prst="straightConnector1">
            <a:avLst/>
          </a:prstGeom>
          <a:noFill/>
          <a:ln w="28575" cap="flat" cmpd="sng" algn="ctr">
            <a:solidFill>
              <a:srgbClr val="ED7D31"/>
            </a:solidFill>
            <a:prstDash val="solid"/>
            <a:miter lim="800000"/>
            <a:tailEnd type="triangle" w="lg" len="lg"/>
          </a:ln>
          <a:effectLst/>
        </p:spPr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C28017D8-E1BF-4122-D5D3-29A9B137CD49}"/>
              </a:ext>
            </a:extLst>
          </p:cNvPr>
          <p:cNvCxnSpPr>
            <a:cxnSpLocks/>
          </p:cNvCxnSpPr>
          <p:nvPr/>
        </p:nvCxnSpPr>
        <p:spPr>
          <a:xfrm flipV="1">
            <a:off x="6244691" y="3513956"/>
            <a:ext cx="6224" cy="1493960"/>
          </a:xfrm>
          <a:prstGeom prst="straightConnector1">
            <a:avLst/>
          </a:prstGeom>
          <a:noFill/>
          <a:ln w="28575" cap="flat" cmpd="sng" algn="ctr">
            <a:solidFill>
              <a:srgbClr val="ED7D31"/>
            </a:solidFill>
            <a:prstDash val="solid"/>
            <a:miter lim="800000"/>
            <a:tailEnd type="none" w="lg" len="lg"/>
          </a:ln>
          <a:effectLst/>
        </p:spPr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9473D61F-8681-D701-0710-C9C02F58E9C4}"/>
              </a:ext>
            </a:extLst>
          </p:cNvPr>
          <p:cNvCxnSpPr>
            <a:cxnSpLocks/>
          </p:cNvCxnSpPr>
          <p:nvPr/>
        </p:nvCxnSpPr>
        <p:spPr>
          <a:xfrm>
            <a:off x="6051374" y="5267436"/>
            <a:ext cx="1773157" cy="0"/>
          </a:xfrm>
          <a:prstGeom prst="straightConnector1">
            <a:avLst/>
          </a:prstGeom>
          <a:noFill/>
          <a:ln w="28575" cap="flat" cmpd="sng" algn="ctr">
            <a:solidFill>
              <a:srgbClr val="ED7D31"/>
            </a:solidFill>
            <a:prstDash val="solid"/>
            <a:miter lim="800000"/>
            <a:tailEnd type="triangle" w="lg" len="lg"/>
          </a:ln>
          <a:effectLst/>
        </p:spPr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49FEC8A5-06E2-8837-B429-02FB72F5E9B0}"/>
              </a:ext>
            </a:extLst>
          </p:cNvPr>
          <p:cNvCxnSpPr>
            <a:cxnSpLocks/>
          </p:cNvCxnSpPr>
          <p:nvPr/>
        </p:nvCxnSpPr>
        <p:spPr>
          <a:xfrm>
            <a:off x="6250915" y="4987111"/>
            <a:ext cx="1579840" cy="0"/>
          </a:xfrm>
          <a:prstGeom prst="straightConnector1">
            <a:avLst/>
          </a:prstGeom>
          <a:noFill/>
          <a:ln w="28575" cap="flat" cmpd="sng" algn="ctr">
            <a:solidFill>
              <a:srgbClr val="ED7D31"/>
            </a:solidFill>
            <a:prstDash val="solid"/>
            <a:miter lim="800000"/>
            <a:tailEnd type="triangle" w="lg" len="lg"/>
          </a:ln>
          <a:effectLst/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FD3C8C10-0617-FDF3-31A4-3F5BC55E604B}"/>
              </a:ext>
            </a:extLst>
          </p:cNvPr>
          <p:cNvCxnSpPr>
            <a:cxnSpLocks/>
          </p:cNvCxnSpPr>
          <p:nvPr/>
        </p:nvCxnSpPr>
        <p:spPr>
          <a:xfrm>
            <a:off x="6178894" y="5074195"/>
            <a:ext cx="1645637" cy="0"/>
          </a:xfrm>
          <a:prstGeom prst="straightConnector1">
            <a:avLst/>
          </a:prstGeom>
          <a:noFill/>
          <a:ln w="28575" cap="flat" cmpd="sng" algn="ctr">
            <a:solidFill>
              <a:srgbClr val="ED7D31"/>
            </a:solidFill>
            <a:prstDash val="solid"/>
            <a:miter lim="800000"/>
            <a:tailEnd type="triangle" w="lg" len="lg"/>
          </a:ln>
          <a:effectLst/>
        </p:spPr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6E7584A7-F22F-8639-2BBA-F78A141444B3}"/>
              </a:ext>
            </a:extLst>
          </p:cNvPr>
          <p:cNvCxnSpPr>
            <a:cxnSpLocks/>
          </p:cNvCxnSpPr>
          <p:nvPr/>
        </p:nvCxnSpPr>
        <p:spPr>
          <a:xfrm flipV="1">
            <a:off x="6178894" y="3513026"/>
            <a:ext cx="0" cy="1589343"/>
          </a:xfrm>
          <a:prstGeom prst="straightConnector1">
            <a:avLst/>
          </a:prstGeom>
          <a:noFill/>
          <a:ln w="28575" cap="flat" cmpd="sng" algn="ctr">
            <a:solidFill>
              <a:srgbClr val="ED7D31"/>
            </a:solidFill>
            <a:prstDash val="solid"/>
            <a:miter lim="800000"/>
            <a:tailEnd type="none" w="lg" len="lg"/>
          </a:ln>
          <a:effectLst/>
        </p:spPr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20B83710-D148-0B6F-4FF6-3AABC9833DCA}"/>
              </a:ext>
            </a:extLst>
          </p:cNvPr>
          <p:cNvCxnSpPr>
            <a:cxnSpLocks/>
          </p:cNvCxnSpPr>
          <p:nvPr/>
        </p:nvCxnSpPr>
        <p:spPr>
          <a:xfrm flipV="1">
            <a:off x="6113579" y="3513025"/>
            <a:ext cx="0" cy="1660403"/>
          </a:xfrm>
          <a:prstGeom prst="straightConnector1">
            <a:avLst/>
          </a:prstGeom>
          <a:noFill/>
          <a:ln w="28575" cap="flat" cmpd="sng" algn="ctr">
            <a:solidFill>
              <a:srgbClr val="ED7D31"/>
            </a:solidFill>
            <a:prstDash val="solid"/>
            <a:miter lim="800000"/>
            <a:tailEnd type="none" w="lg" len="lg"/>
          </a:ln>
          <a:effectLst/>
        </p:spPr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987E32C4-D97B-3BD0-6F1C-AA48E811D8A0}"/>
              </a:ext>
            </a:extLst>
          </p:cNvPr>
          <p:cNvCxnSpPr>
            <a:cxnSpLocks/>
          </p:cNvCxnSpPr>
          <p:nvPr/>
        </p:nvCxnSpPr>
        <p:spPr>
          <a:xfrm flipV="1">
            <a:off x="6051374" y="3516132"/>
            <a:ext cx="0" cy="1751304"/>
          </a:xfrm>
          <a:prstGeom prst="straightConnector1">
            <a:avLst/>
          </a:prstGeom>
          <a:noFill/>
          <a:ln w="28575" cap="flat" cmpd="sng" algn="ctr">
            <a:solidFill>
              <a:srgbClr val="ED7D31"/>
            </a:solidFill>
            <a:prstDash val="solid"/>
            <a:miter lim="800000"/>
            <a:tailEnd type="none" w="lg" len="lg"/>
          </a:ln>
          <a:effectLst/>
        </p:spPr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46F7771D-6603-4D81-706B-38ED1BB7EAF6}"/>
              </a:ext>
            </a:extLst>
          </p:cNvPr>
          <p:cNvSpPr txBox="1"/>
          <p:nvPr/>
        </p:nvSpPr>
        <p:spPr>
          <a:xfrm rot="19961512">
            <a:off x="5630362" y="4095865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240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DF89B478-FD77-480D-B950-8A253C919054}"/>
              </a:ext>
            </a:extLst>
          </p:cNvPr>
          <p:cNvCxnSpPr>
            <a:cxnSpLocks/>
          </p:cNvCxnSpPr>
          <p:nvPr/>
        </p:nvCxnSpPr>
        <p:spPr>
          <a:xfrm>
            <a:off x="8701140" y="4422977"/>
            <a:ext cx="6223" cy="461010"/>
          </a:xfrm>
          <a:prstGeom prst="straightConnector1">
            <a:avLst/>
          </a:prstGeom>
          <a:noFill/>
          <a:ln w="28575" cap="flat" cmpd="sng" algn="ctr">
            <a:solidFill>
              <a:srgbClr val="70AD47"/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C85096FD-CA0B-D68F-EF82-052CCB9A046C}"/>
              </a:ext>
            </a:extLst>
          </p:cNvPr>
          <p:cNvSpPr txBox="1"/>
          <p:nvPr/>
        </p:nvSpPr>
        <p:spPr>
          <a:xfrm rot="19961512">
            <a:off x="8374094" y="4431126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400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</a:rPr>
              <a:t>40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87490374-6125-AA1F-647A-84A4997D003A}"/>
              </a:ext>
            </a:extLst>
          </p:cNvPr>
          <p:cNvCxnSpPr>
            <a:cxnSpLocks/>
          </p:cNvCxnSpPr>
          <p:nvPr/>
        </p:nvCxnSpPr>
        <p:spPr>
          <a:xfrm flipV="1">
            <a:off x="6639661" y="3500437"/>
            <a:ext cx="0" cy="236612"/>
          </a:xfrm>
          <a:prstGeom prst="straightConnector1">
            <a:avLst/>
          </a:prstGeom>
          <a:noFill/>
          <a:ln w="28575" cap="flat" cmpd="sng" algn="ctr">
            <a:solidFill>
              <a:srgbClr val="FFC000">
                <a:lumMod val="75000"/>
              </a:srgbClr>
            </a:solidFill>
            <a:prstDash val="solid"/>
            <a:miter lim="800000"/>
            <a:tailEnd type="none" w="lg" len="lg"/>
          </a:ln>
          <a:effectLst/>
        </p:spPr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30103851-AFEB-1427-E2D6-5B491052028E}"/>
              </a:ext>
            </a:extLst>
          </p:cNvPr>
          <p:cNvCxnSpPr>
            <a:cxnSpLocks/>
          </p:cNvCxnSpPr>
          <p:nvPr/>
        </p:nvCxnSpPr>
        <p:spPr>
          <a:xfrm flipV="1">
            <a:off x="7251056" y="2721206"/>
            <a:ext cx="0" cy="1015843"/>
          </a:xfrm>
          <a:prstGeom prst="straightConnector1">
            <a:avLst/>
          </a:prstGeom>
          <a:noFill/>
          <a:ln w="28575" cap="flat" cmpd="sng" algn="ctr">
            <a:solidFill>
              <a:srgbClr val="FFC000">
                <a:lumMod val="75000"/>
              </a:srgbClr>
            </a:solidFill>
            <a:prstDash val="solid"/>
            <a:miter lim="800000"/>
            <a:tailEnd type="none" w="lg" len="lg"/>
          </a:ln>
          <a:effectLst/>
        </p:spPr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8EC8BFE0-71C6-B26A-6CFD-8AE95DA62989}"/>
              </a:ext>
            </a:extLst>
          </p:cNvPr>
          <p:cNvCxnSpPr>
            <a:cxnSpLocks/>
          </p:cNvCxnSpPr>
          <p:nvPr/>
        </p:nvCxnSpPr>
        <p:spPr>
          <a:xfrm flipH="1">
            <a:off x="6641037" y="3722084"/>
            <a:ext cx="610019" cy="0"/>
          </a:xfrm>
          <a:prstGeom prst="straightConnector1">
            <a:avLst/>
          </a:prstGeom>
          <a:noFill/>
          <a:ln w="28575" cap="flat" cmpd="sng" algn="ctr">
            <a:solidFill>
              <a:srgbClr val="FFC000">
                <a:lumMod val="75000"/>
              </a:srgbClr>
            </a:solidFill>
            <a:prstDash val="solid"/>
            <a:miter lim="800000"/>
            <a:tailEnd type="none" w="lg" len="lg"/>
          </a:ln>
          <a:effectLst/>
        </p:spPr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6212FF8A-C598-DB3D-5927-C3C9142C00D0}"/>
              </a:ext>
            </a:extLst>
          </p:cNvPr>
          <p:cNvCxnSpPr>
            <a:cxnSpLocks/>
          </p:cNvCxnSpPr>
          <p:nvPr/>
        </p:nvCxnSpPr>
        <p:spPr>
          <a:xfrm>
            <a:off x="6895448" y="2721206"/>
            <a:ext cx="355608" cy="0"/>
          </a:xfrm>
          <a:prstGeom prst="straightConnector1">
            <a:avLst/>
          </a:prstGeom>
          <a:noFill/>
          <a:ln w="28575" cap="flat" cmpd="sng" algn="ctr">
            <a:solidFill>
              <a:srgbClr val="FFC000">
                <a:lumMod val="75000"/>
              </a:srgbClr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929E6495-C727-BA34-5BE8-A90F8C5AC066}"/>
              </a:ext>
            </a:extLst>
          </p:cNvPr>
          <p:cNvSpPr txBox="1"/>
          <p:nvPr/>
        </p:nvSpPr>
        <p:spPr>
          <a:xfrm>
            <a:off x="6857232" y="2297468"/>
            <a:ext cx="7168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US" sz="1100" b="1" dirty="0">
                <a:solidFill>
                  <a:srgbClr val="FFC000">
                    <a:lumMod val="75000"/>
                  </a:srgbClr>
                </a:solidFill>
                <a:latin typeface="Calibri" panose="020F0502020204030204"/>
              </a:rPr>
              <a:t>ZDM </a:t>
            </a:r>
            <a:r>
              <a:rPr lang="en-US" sz="1100" b="1" dirty="0" err="1">
                <a:solidFill>
                  <a:srgbClr val="FFC000">
                    <a:lumMod val="75000"/>
                  </a:srgbClr>
                </a:solidFill>
                <a:latin typeface="Calibri" panose="020F0502020204030204"/>
              </a:rPr>
              <a:t>clk</a:t>
            </a:r>
            <a:endParaRPr lang="en-US" sz="1100" b="1" dirty="0">
              <a:solidFill>
                <a:srgbClr val="FFC000">
                  <a:lumMod val="75000"/>
                </a:srgbClr>
              </a:solidFill>
              <a:latin typeface="Calibri" panose="020F0502020204030204"/>
            </a:endParaRPr>
          </a:p>
          <a:p>
            <a:pPr algn="ctr" defTabSz="457200"/>
            <a:r>
              <a:rPr lang="en-US" sz="1100" b="1" dirty="0">
                <a:solidFill>
                  <a:srgbClr val="FFC000">
                    <a:lumMod val="75000"/>
                  </a:srgbClr>
                </a:solidFill>
                <a:latin typeface="Calibri" panose="020F0502020204030204"/>
              </a:rPr>
              <a:t>feedback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69185DA-C751-3474-D5C8-2FAAA8A19916}"/>
              </a:ext>
            </a:extLst>
          </p:cNvPr>
          <p:cNvSpPr txBox="1"/>
          <p:nvPr/>
        </p:nvSpPr>
        <p:spPr>
          <a:xfrm>
            <a:off x="9139791" y="2329424"/>
            <a:ext cx="10070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/>
              <a:t>PON clock</a:t>
            </a:r>
          </a:p>
          <a:p>
            <a:pPr algn="r"/>
            <a:r>
              <a:rPr lang="en-US" sz="1400" dirty="0"/>
              <a:t>not used</a:t>
            </a:r>
            <a:endParaRPr lang="LID4096" sz="14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B5D7C9F-58B5-C903-2F7E-7B0133538819}"/>
              </a:ext>
            </a:extLst>
          </p:cNvPr>
          <p:cNvCxnSpPr>
            <a:cxnSpLocks/>
          </p:cNvCxnSpPr>
          <p:nvPr/>
        </p:nvCxnSpPr>
        <p:spPr>
          <a:xfrm>
            <a:off x="10825389" y="2734922"/>
            <a:ext cx="1364586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FE0D7E9-D76F-3BD5-5DBC-7F787AF41CBD}"/>
              </a:ext>
            </a:extLst>
          </p:cNvPr>
          <p:cNvSpPr txBox="1"/>
          <p:nvPr/>
        </p:nvSpPr>
        <p:spPr>
          <a:xfrm>
            <a:off x="11012680" y="2014826"/>
            <a:ext cx="1180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TFC from</a:t>
            </a:r>
          </a:p>
          <a:p>
            <a:pPr algn="ctr"/>
            <a:r>
              <a:rPr lang="en-US" dirty="0"/>
              <a:t>Supervisor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5E2A5E8-6CE6-6E0D-ED2F-DB8AB8E17DBC}"/>
              </a:ext>
            </a:extLst>
          </p:cNvPr>
          <p:cNvCxnSpPr>
            <a:cxnSpLocks/>
          </p:cNvCxnSpPr>
          <p:nvPr/>
        </p:nvCxnSpPr>
        <p:spPr>
          <a:xfrm>
            <a:off x="10828633" y="4557516"/>
            <a:ext cx="1361342" cy="0"/>
          </a:xfrm>
          <a:prstGeom prst="straightConnector1">
            <a:avLst/>
          </a:prstGeom>
          <a:ln w="28575">
            <a:solidFill>
              <a:schemeClr val="bg2">
                <a:lumMod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CEC7369-4D0B-C296-92EB-9C40021CD3E9}"/>
              </a:ext>
            </a:extLst>
          </p:cNvPr>
          <p:cNvSpPr txBox="1"/>
          <p:nvPr/>
        </p:nvSpPr>
        <p:spPr>
          <a:xfrm>
            <a:off x="11007871" y="3768569"/>
            <a:ext cx="1185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TFC to</a:t>
            </a:r>
          </a:p>
          <a:p>
            <a:pPr algn="ctr"/>
            <a:r>
              <a:rPr lang="en-US" dirty="0"/>
              <a:t>DAQ Cards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7F0ECF-1893-E68E-D029-0C0CA971F54F}"/>
              </a:ext>
            </a:extLst>
          </p:cNvPr>
          <p:cNvSpPr txBox="1"/>
          <p:nvPr/>
        </p:nvSpPr>
        <p:spPr>
          <a:xfrm>
            <a:off x="8881402" y="1326705"/>
            <a:ext cx="1353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Control card</a:t>
            </a:r>
            <a:endParaRPr lang="LID4096" b="1" dirty="0"/>
          </a:p>
        </p:txBody>
      </p:sp>
      <p:pic>
        <p:nvPicPr>
          <p:cNvPr id="145" name="Picture 144">
            <a:extLst>
              <a:ext uri="{FF2B5EF4-FFF2-40B4-BE49-F238E27FC236}">
                <a16:creationId xmlns:a16="http://schemas.microsoft.com/office/drawing/2014/main" id="{753E801F-EB09-2260-4DD0-67A2287B2B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163" y="1005964"/>
            <a:ext cx="3485058" cy="27496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CB6BAC6-D0DD-CAF2-FBEC-B101EB4BDB87}"/>
              </a:ext>
            </a:extLst>
          </p:cNvPr>
          <p:cNvSpPr txBox="1"/>
          <p:nvPr/>
        </p:nvSpPr>
        <p:spPr>
          <a:xfrm>
            <a:off x="4348146" y="2642341"/>
            <a:ext cx="8242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</a:rPr>
              <a:t>40 MHz</a:t>
            </a:r>
          </a:p>
          <a:p>
            <a:pPr defTabSz="457200"/>
            <a:r>
              <a:rPr lang="en-US" sz="1600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</a:rPr>
              <a:t>LHC </a:t>
            </a:r>
            <a:r>
              <a:rPr lang="en-US" sz="1600" dirty="0" err="1">
                <a:solidFill>
                  <a:srgbClr val="70AD47">
                    <a:lumMod val="75000"/>
                  </a:srgbClr>
                </a:solidFill>
                <a:latin typeface="Calibri" panose="020F0502020204030204"/>
              </a:rPr>
              <a:t>clk</a:t>
            </a:r>
            <a:endParaRPr lang="en-US" sz="1600" dirty="0">
              <a:solidFill>
                <a:srgbClr val="70AD47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192E98D0-4D41-ACD8-97A5-B4EA6009A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14879"/>
            <a:ext cx="10715625" cy="982096"/>
          </a:xfrm>
        </p:spPr>
        <p:txBody>
          <a:bodyPr>
            <a:normAutofit/>
          </a:bodyPr>
          <a:lstStyle/>
          <a:p>
            <a:r>
              <a:rPr lang="en-US" dirty="0"/>
              <a:t>New Clock Distribution Architecture</a:t>
            </a:r>
            <a:endParaRPr lang="LID4096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2D9849-6CCF-CDB2-BE71-DE7FCBB178DB}"/>
              </a:ext>
            </a:extLst>
          </p:cNvPr>
          <p:cNvSpPr txBox="1"/>
          <p:nvPr/>
        </p:nvSpPr>
        <p:spPr>
          <a:xfrm>
            <a:off x="348319" y="3807575"/>
            <a:ext cx="4173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The LHC clock goes straight to the Control cards instead of being recovered by the FPGA XCVR</a:t>
            </a:r>
            <a:endParaRPr lang="LID4096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F9D0CD-4E78-C625-3513-6E5B5E3FB8EB}"/>
              </a:ext>
            </a:extLst>
          </p:cNvPr>
          <p:cNvSpPr txBox="1"/>
          <p:nvPr/>
        </p:nvSpPr>
        <p:spPr>
          <a:xfrm>
            <a:off x="672495" y="6189261"/>
            <a:ext cx="5968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Looks similar to previous alternative, </a:t>
            </a:r>
            <a:r>
              <a:rPr lang="en-US" sz="2400" b="1" dirty="0">
                <a:solidFill>
                  <a:srgbClr val="FF0000"/>
                </a:solidFill>
              </a:rPr>
              <a:t>HOWEVER</a:t>
            </a:r>
            <a:r>
              <a:rPr lang="en-US" sz="2400" dirty="0">
                <a:solidFill>
                  <a:srgbClr val="FF0000"/>
                </a:solidFill>
              </a:rPr>
              <a:t>…</a:t>
            </a:r>
            <a:endParaRPr lang="LID4096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D8E43F9-46A5-E440-0831-6C6DB0DC9822}"/>
              </a:ext>
            </a:extLst>
          </p:cNvPr>
          <p:cNvCxnSpPr>
            <a:cxnSpLocks/>
          </p:cNvCxnSpPr>
          <p:nvPr/>
        </p:nvCxnSpPr>
        <p:spPr>
          <a:xfrm>
            <a:off x="1741967" y="5838935"/>
            <a:ext cx="0" cy="304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E5A5743-3499-337F-D965-0E51C2692D5F}"/>
              </a:ext>
            </a:extLst>
          </p:cNvPr>
          <p:cNvCxnSpPr>
            <a:cxnSpLocks/>
          </p:cNvCxnSpPr>
          <p:nvPr/>
        </p:nvCxnSpPr>
        <p:spPr>
          <a:xfrm>
            <a:off x="3163454" y="5838935"/>
            <a:ext cx="0" cy="304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71C80819-1ECB-AD60-8EBB-A866DD8FAEC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843" b="27458"/>
          <a:stretch/>
        </p:blipFill>
        <p:spPr>
          <a:xfrm>
            <a:off x="1626730" y="4548102"/>
            <a:ext cx="1725740" cy="1253666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7C3D916-B1EC-4CD7-FE5F-F678D78A2579}"/>
              </a:ext>
            </a:extLst>
          </p:cNvPr>
          <p:cNvCxnSpPr>
            <a:cxnSpLocks/>
          </p:cNvCxnSpPr>
          <p:nvPr/>
        </p:nvCxnSpPr>
        <p:spPr>
          <a:xfrm>
            <a:off x="1741967" y="5991335"/>
            <a:ext cx="142148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C4EB04C-6218-20A6-5E2E-0320FB58E04E}"/>
              </a:ext>
            </a:extLst>
          </p:cNvPr>
          <p:cNvSpPr txBox="1"/>
          <p:nvPr/>
        </p:nvSpPr>
        <p:spPr>
          <a:xfrm>
            <a:off x="2138137" y="5827730"/>
            <a:ext cx="6291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25ps</a:t>
            </a:r>
          </a:p>
        </p:txBody>
      </p:sp>
      <p:sp>
        <p:nvSpPr>
          <p:cNvPr id="26" name="Date Placeholder 25">
            <a:extLst>
              <a:ext uri="{FF2B5EF4-FFF2-40B4-BE49-F238E27FC236}">
                <a16:creationId xmlns:a16="http://schemas.microsoft.com/office/drawing/2014/main" id="{B5216FE1-C451-D54F-0A67-703BF2213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F4F33DCB-A9AF-714F-05C3-28B60292B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  <a:endParaRPr lang="it-IT" dirty="0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60C10F87-A049-C258-B09A-E82075C1D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pPr/>
              <a:t>5</a:t>
            </a:fld>
            <a:r>
              <a:rPr lang="it-IT"/>
              <a:t>/13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94683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D80A7BE8-5E71-1848-B623-CCA99C819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3970646"/>
            <a:ext cx="9429749" cy="2836832"/>
          </a:xfrm>
          <a:prstGeom prst="rect">
            <a:avLst/>
          </a:prstGeom>
        </p:spPr>
      </p:pic>
      <p:sp>
        <p:nvSpPr>
          <p:cNvPr id="11" name="Title 4">
            <a:extLst>
              <a:ext uri="{FF2B5EF4-FFF2-40B4-BE49-F238E27FC236}">
                <a16:creationId xmlns:a16="http://schemas.microsoft.com/office/drawing/2014/main" id="{192E98D0-4D41-ACD8-97A5-B4EA6009A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14879"/>
            <a:ext cx="10715625" cy="982096"/>
          </a:xfrm>
        </p:spPr>
        <p:txBody>
          <a:bodyPr>
            <a:normAutofit/>
          </a:bodyPr>
          <a:lstStyle/>
          <a:p>
            <a:r>
              <a:rPr lang="en-US" dirty="0"/>
              <a:t>Comparison: Old vs New Architecture</a:t>
            </a:r>
            <a:endParaRPr lang="LID409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1C267A-30D7-7815-61F2-B9AA0E114C9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356" b="21062"/>
          <a:stretch/>
        </p:blipFill>
        <p:spPr>
          <a:xfrm>
            <a:off x="0" y="1012755"/>
            <a:ext cx="11820525" cy="28543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02B934C-E17C-5FD4-4FB6-04927AB657D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95" t="17068" r="1943" b="28045"/>
          <a:stretch/>
        </p:blipFill>
        <p:spPr>
          <a:xfrm rot="5400000">
            <a:off x="9758606" y="4584446"/>
            <a:ext cx="1428750" cy="160923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FA52B76-958B-511F-5436-78634C048DD5}"/>
              </a:ext>
            </a:extLst>
          </p:cNvPr>
          <p:cNvSpPr txBox="1"/>
          <p:nvPr/>
        </p:nvSpPr>
        <p:spPr>
          <a:xfrm>
            <a:off x="2488479" y="1095179"/>
            <a:ext cx="5588717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They are not exactly the same!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040A6EA-46A6-E85F-F255-68BA946CD4A6}"/>
              </a:ext>
            </a:extLst>
          </p:cNvPr>
          <p:cNvCxnSpPr>
            <a:cxnSpLocks/>
          </p:cNvCxnSpPr>
          <p:nvPr/>
        </p:nvCxnSpPr>
        <p:spPr>
          <a:xfrm>
            <a:off x="11439525" y="4674687"/>
            <a:ext cx="0" cy="1493338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C0E6393-BD17-98F9-BFD7-B3E981FF0A60}"/>
              </a:ext>
            </a:extLst>
          </p:cNvPr>
          <p:cNvSpPr txBox="1"/>
          <p:nvPr/>
        </p:nvSpPr>
        <p:spPr>
          <a:xfrm>
            <a:off x="11439525" y="5204396"/>
            <a:ext cx="629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30ps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DFF96ED-0B0B-2F01-FA02-8F8C2BE6E46E}"/>
              </a:ext>
            </a:extLst>
          </p:cNvPr>
          <p:cNvCxnSpPr>
            <a:cxnSpLocks/>
          </p:cNvCxnSpPr>
          <p:nvPr/>
        </p:nvCxnSpPr>
        <p:spPr>
          <a:xfrm flipH="1">
            <a:off x="11191748" y="4654710"/>
            <a:ext cx="4765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75B0114-4F5F-60F3-0ED4-8C027932BF4E}"/>
              </a:ext>
            </a:extLst>
          </p:cNvPr>
          <p:cNvCxnSpPr>
            <a:cxnSpLocks/>
          </p:cNvCxnSpPr>
          <p:nvPr/>
        </p:nvCxnSpPr>
        <p:spPr>
          <a:xfrm flipH="1">
            <a:off x="11191748" y="6168025"/>
            <a:ext cx="4765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7FE79E0-D298-00DC-6C7A-5916C18F62A8}"/>
              </a:ext>
            </a:extLst>
          </p:cNvPr>
          <p:cNvCxnSpPr>
            <a:cxnSpLocks/>
          </p:cNvCxnSpPr>
          <p:nvPr/>
        </p:nvCxnSpPr>
        <p:spPr>
          <a:xfrm>
            <a:off x="11439525" y="1916612"/>
            <a:ext cx="0" cy="1493338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1EB90C7D-D365-3680-BDA2-550B1816738C}"/>
              </a:ext>
            </a:extLst>
          </p:cNvPr>
          <p:cNvSpPr txBox="1"/>
          <p:nvPr/>
        </p:nvSpPr>
        <p:spPr>
          <a:xfrm>
            <a:off x="11439525" y="2636570"/>
            <a:ext cx="629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30ps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764134A-ED3C-716B-8F3F-4D81C61007DC}"/>
              </a:ext>
            </a:extLst>
          </p:cNvPr>
          <p:cNvCxnSpPr>
            <a:cxnSpLocks/>
          </p:cNvCxnSpPr>
          <p:nvPr/>
        </p:nvCxnSpPr>
        <p:spPr>
          <a:xfrm flipH="1">
            <a:off x="11191748" y="1896635"/>
            <a:ext cx="4765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D1D3A36-BBB2-9ABC-99F4-233F28C3AE79}"/>
              </a:ext>
            </a:extLst>
          </p:cNvPr>
          <p:cNvCxnSpPr>
            <a:cxnSpLocks/>
          </p:cNvCxnSpPr>
          <p:nvPr/>
        </p:nvCxnSpPr>
        <p:spPr>
          <a:xfrm flipH="1">
            <a:off x="11191748" y="3409950"/>
            <a:ext cx="4765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37E967A-1A23-3CEA-DA83-BAD220F4D3C5}"/>
              </a:ext>
            </a:extLst>
          </p:cNvPr>
          <p:cNvCxnSpPr/>
          <p:nvPr/>
        </p:nvCxnSpPr>
        <p:spPr>
          <a:xfrm flipH="1">
            <a:off x="-1" y="3914776"/>
            <a:ext cx="12192001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Date Placeholder 47">
            <a:extLst>
              <a:ext uri="{FF2B5EF4-FFF2-40B4-BE49-F238E27FC236}">
                <a16:creationId xmlns:a16="http://schemas.microsoft.com/office/drawing/2014/main" id="{C2A27F90-91DA-4DEC-0827-67DECDF20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49" name="Footer Placeholder 48">
            <a:extLst>
              <a:ext uri="{FF2B5EF4-FFF2-40B4-BE49-F238E27FC236}">
                <a16:creationId xmlns:a16="http://schemas.microsoft.com/office/drawing/2014/main" id="{60BC42B8-530C-C915-33F8-6DD9ED624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  <a:endParaRPr lang="it-IT" dirty="0"/>
          </a:p>
        </p:txBody>
      </p:sp>
      <p:sp>
        <p:nvSpPr>
          <p:cNvPr id="51" name="Slide Number Placeholder 50">
            <a:extLst>
              <a:ext uri="{FF2B5EF4-FFF2-40B4-BE49-F238E27FC236}">
                <a16:creationId xmlns:a16="http://schemas.microsoft.com/office/drawing/2014/main" id="{050FC03A-F5F4-4A22-F518-26E6C9B75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pPr/>
              <a:t>6</a:t>
            </a:fld>
            <a:r>
              <a:rPr lang="it-IT"/>
              <a:t>/13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85686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>
            <a:extLst>
              <a:ext uri="{FF2B5EF4-FFF2-40B4-BE49-F238E27FC236}">
                <a16:creationId xmlns:a16="http://schemas.microsoft.com/office/drawing/2014/main" id="{192E98D0-4D41-ACD8-97A5-B4EA6009A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14879"/>
            <a:ext cx="10715625" cy="982096"/>
          </a:xfrm>
        </p:spPr>
        <p:txBody>
          <a:bodyPr>
            <a:normAutofit/>
          </a:bodyPr>
          <a:lstStyle/>
          <a:p>
            <a:r>
              <a:rPr lang="en-US" dirty="0"/>
              <a:t>How would it behave in realistic conditions?</a:t>
            </a:r>
            <a:endParaRPr lang="LID4096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D6CC7ED-A145-85D9-2487-6785B8D7DB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722190"/>
              </p:ext>
            </p:extLst>
          </p:nvPr>
        </p:nvGraphicFramePr>
        <p:xfrm>
          <a:off x="7504613" y="2246016"/>
          <a:ext cx="4201652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5535">
                  <a:extLst>
                    <a:ext uri="{9D8B030D-6E8A-4147-A177-3AD203B41FA5}">
                      <a16:colId xmlns:a16="http://schemas.microsoft.com/office/drawing/2014/main" val="3284549857"/>
                    </a:ext>
                  </a:extLst>
                </a:gridCol>
                <a:gridCol w="1986117">
                  <a:extLst>
                    <a:ext uri="{9D8B030D-6E8A-4147-A177-3AD203B41FA5}">
                      <a16:colId xmlns:a16="http://schemas.microsoft.com/office/drawing/2014/main" val="1794497303"/>
                    </a:ext>
                  </a:extLst>
                </a:gridCol>
              </a:tblGrid>
              <a:tr h="342675">
                <a:tc>
                  <a:txBody>
                    <a:bodyPr/>
                    <a:lstStyle/>
                    <a:p>
                      <a:r>
                        <a:rPr lang="en-US" dirty="0"/>
                        <a:t>Temperature (pk-pk)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Phase (pk-pk)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674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3.0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820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0.5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684997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41705FF-A70D-FFF6-2B1C-53C9CDDA9EAC}"/>
              </a:ext>
            </a:extLst>
          </p:cNvPr>
          <p:cNvSpPr txBox="1"/>
          <p:nvPr/>
        </p:nvSpPr>
        <p:spPr>
          <a:xfrm>
            <a:off x="7966730" y="1502248"/>
            <a:ext cx="27488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 lab conditions…</a:t>
            </a:r>
          </a:p>
          <a:p>
            <a:r>
              <a:rPr lang="en-US" dirty="0"/>
              <a:t>(numbers are approximate)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1934BA-75BB-DC22-73EE-E94483E1C3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34" y="1099735"/>
            <a:ext cx="6619232" cy="30090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E064AF-D95C-4539-A279-F4FDF9D9F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34" y="4237366"/>
            <a:ext cx="8820923" cy="2520264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7E192B8-B60E-99F8-A821-B373698D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75D4AD92-3590-EF0E-045E-756401A7D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  <a:endParaRPr lang="it-IT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433D034F-CE98-3AD3-E167-661AC46BB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pPr/>
              <a:t>7</a:t>
            </a:fld>
            <a:r>
              <a:rPr lang="it-IT"/>
              <a:t>/13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92349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>
            <a:extLst>
              <a:ext uri="{FF2B5EF4-FFF2-40B4-BE49-F238E27FC236}">
                <a16:creationId xmlns:a16="http://schemas.microsoft.com/office/drawing/2014/main" id="{192E98D0-4D41-ACD8-97A5-B4EA6009A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14879"/>
            <a:ext cx="10715625" cy="982096"/>
          </a:xfrm>
        </p:spPr>
        <p:txBody>
          <a:bodyPr>
            <a:normAutofit/>
          </a:bodyPr>
          <a:lstStyle/>
          <a:p>
            <a:r>
              <a:rPr lang="en-US" dirty="0"/>
              <a:t>How would it behave in realistic conditions?</a:t>
            </a:r>
            <a:endParaRPr lang="LID4096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D6CC7ED-A145-85D9-2487-6785B8D7DB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695229"/>
              </p:ext>
            </p:extLst>
          </p:nvPr>
        </p:nvGraphicFramePr>
        <p:xfrm>
          <a:off x="1214294" y="1296542"/>
          <a:ext cx="4201652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5535">
                  <a:extLst>
                    <a:ext uri="{9D8B030D-6E8A-4147-A177-3AD203B41FA5}">
                      <a16:colId xmlns:a16="http://schemas.microsoft.com/office/drawing/2014/main" val="3284549857"/>
                    </a:ext>
                  </a:extLst>
                </a:gridCol>
                <a:gridCol w="1986117">
                  <a:extLst>
                    <a:ext uri="{9D8B030D-6E8A-4147-A177-3AD203B41FA5}">
                      <a16:colId xmlns:a16="http://schemas.microsoft.com/office/drawing/2014/main" val="1794497303"/>
                    </a:ext>
                  </a:extLst>
                </a:gridCol>
              </a:tblGrid>
              <a:tr h="342675">
                <a:tc>
                  <a:txBody>
                    <a:bodyPr/>
                    <a:lstStyle/>
                    <a:p>
                      <a:r>
                        <a:rPr lang="en-US" dirty="0"/>
                        <a:t>Temperature (pk-pk)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Phase (pk-pk)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674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3.0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820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0.5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684997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41705FF-A70D-FFF6-2B1C-53C9CDDA9EAC}"/>
              </a:ext>
            </a:extLst>
          </p:cNvPr>
          <p:cNvSpPr txBox="1"/>
          <p:nvPr/>
        </p:nvSpPr>
        <p:spPr>
          <a:xfrm>
            <a:off x="250440" y="945335"/>
            <a:ext cx="1891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lab conditions…</a:t>
            </a:r>
            <a:endParaRPr lang="en-US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52885C-A7BB-218D-F28D-DF6046CE4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21" y="3184565"/>
            <a:ext cx="8177891" cy="36433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57AEED-2CF3-8975-2051-EC03DB5599E4}"/>
              </a:ext>
            </a:extLst>
          </p:cNvPr>
          <p:cNvSpPr txBox="1"/>
          <p:nvPr/>
        </p:nvSpPr>
        <p:spPr>
          <a:xfrm>
            <a:off x="1007524" y="2524776"/>
            <a:ext cx="586654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At </a:t>
            </a:r>
            <a:r>
              <a:rPr lang="en-US" sz="2000" dirty="0" err="1"/>
              <a:t>LHCb’s</a:t>
            </a:r>
            <a:r>
              <a:rPr lang="en-US" sz="2000" dirty="0"/>
              <a:t> datacenter where the PCIe40s are installed…</a:t>
            </a:r>
          </a:p>
          <a:p>
            <a:pPr algn="ctr"/>
            <a:r>
              <a:rPr lang="en-US" dirty="0"/>
              <a:t>(Last 10 days of the LHC run)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439CB0-3500-46A2-8762-ABC84A84A80F}"/>
              </a:ext>
            </a:extLst>
          </p:cNvPr>
          <p:cNvSpPr txBox="1"/>
          <p:nvPr/>
        </p:nvSpPr>
        <p:spPr>
          <a:xfrm>
            <a:off x="7346570" y="1469676"/>
            <a:ext cx="44914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Temperature oscillations at the datacenter are incredibly low and experts believe it could be consistently kept under 1C or less.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ACFA19-6DCC-18CF-E004-B11366593AFB}"/>
              </a:ext>
            </a:extLst>
          </p:cNvPr>
          <p:cNvSpPr txBox="1"/>
          <p:nvPr/>
        </p:nvSpPr>
        <p:spPr>
          <a:xfrm>
            <a:off x="8436077" y="3184565"/>
            <a:ext cx="354664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However, the FEE and the ~200m long fibers are not inside the datacenter.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But the goal of this exercise is to evaluate the PCIe40, not the whole system.</a:t>
            </a:r>
          </a:p>
          <a:p>
            <a:pPr algn="just"/>
            <a:endParaRPr lang="en-US" dirty="0"/>
          </a:p>
          <a:p>
            <a:pPr algn="just"/>
            <a:r>
              <a:rPr lang="en-US" dirty="0">
                <a:solidFill>
                  <a:srgbClr val="FF0000"/>
                </a:solidFill>
              </a:rPr>
              <a:t>Additionally, I have not yet tested how the phase of multiple PCIe40 channels will vary </a:t>
            </a:r>
            <a:r>
              <a:rPr lang="en-US" dirty="0" err="1">
                <a:solidFill>
                  <a:srgbClr val="FF0000"/>
                </a:solidFill>
              </a:rPr>
              <a:t>w.r.t.</a:t>
            </a:r>
            <a:r>
              <a:rPr lang="en-US" dirty="0">
                <a:solidFill>
                  <a:srgbClr val="FF0000"/>
                </a:solidFill>
              </a:rPr>
              <a:t> each other.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DE75A52D-2797-DAA5-7FF3-B4F4265AE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A10BA047-5A34-DAB3-82CF-5835734F6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  <a:endParaRPr lang="it-IT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676C92C-27FA-60BF-C322-8768FE84E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pPr/>
              <a:t>8</a:t>
            </a:fld>
            <a:r>
              <a:rPr lang="it-IT"/>
              <a:t>/13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55539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>
            <a:extLst>
              <a:ext uri="{FF2B5EF4-FFF2-40B4-BE49-F238E27FC236}">
                <a16:creationId xmlns:a16="http://schemas.microsoft.com/office/drawing/2014/main" id="{192E98D0-4D41-ACD8-97A5-B4EA6009A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14879"/>
            <a:ext cx="10715625" cy="982096"/>
          </a:xfrm>
        </p:spPr>
        <p:txBody>
          <a:bodyPr>
            <a:noAutofit/>
          </a:bodyPr>
          <a:lstStyle/>
          <a:p>
            <a:r>
              <a:rPr lang="en-US" sz="3600" dirty="0"/>
              <a:t>Clock Recovery Uncertainty Normalized by Temperature</a:t>
            </a:r>
            <a:endParaRPr lang="LID4096"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C81431-6C4D-14F0-5381-D6B6E1D63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0" y="1026441"/>
            <a:ext cx="10464800" cy="282433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6A554BA-5597-945C-0919-92344C6189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00" y="3932060"/>
            <a:ext cx="10464800" cy="2824339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90E353D-D861-587D-A4A9-D02FAAD03B1A}"/>
              </a:ext>
            </a:extLst>
          </p:cNvPr>
          <p:cNvCxnSpPr/>
          <p:nvPr/>
        </p:nvCxnSpPr>
        <p:spPr>
          <a:xfrm flipH="1">
            <a:off x="-1" y="3894456"/>
            <a:ext cx="12192001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C5D61C-AB15-36BF-C200-5397688D5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November 26, 2024</a:t>
            </a:r>
            <a:endParaRPr lang="it-IT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53220C2-C753-E92C-91A8-CB53F0E87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Maurício Féo - m.feo@cern.ch</a:t>
            </a:r>
            <a:endParaRPr lang="it-IT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171EF30-E76D-B67E-6553-095649C74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932E-B383-4B03-9225-404B2CA35C7D}" type="slidenum">
              <a:rPr lang="it-IT" smtClean="0"/>
              <a:pPr/>
              <a:t>9</a:t>
            </a:fld>
            <a:r>
              <a:rPr lang="it-IT"/>
              <a:t>/13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55810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18531</TotalTime>
  <Words>1017</Words>
  <Application>Microsoft Office PowerPoint</Application>
  <PresentationFormat>Widescreen</PresentationFormat>
  <Paragraphs>288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 Theme</vt:lpstr>
      <vt:lpstr>Achieving the Best Timing Performance with a PCIe40</vt:lpstr>
      <vt:lpstr>PowerPoint Presentation</vt:lpstr>
      <vt:lpstr>Current Clock Distribution at LHCb</vt:lpstr>
      <vt:lpstr>Best Alternative Studied Before (but not in use)</vt:lpstr>
      <vt:lpstr>New Clock Distribution Architecture</vt:lpstr>
      <vt:lpstr>Comparison: Old vs New Architecture</vt:lpstr>
      <vt:lpstr>How would it behave in realistic conditions?</vt:lpstr>
      <vt:lpstr>How would it behave in realistic conditions?</vt:lpstr>
      <vt:lpstr>Clock Recovery Uncertainty Normalized by Temperature</vt:lpstr>
      <vt:lpstr>Clock Recovery Uncertainty Normalized by Temperature</vt:lpstr>
      <vt:lpstr>What if we could correct for temperature?</vt:lpstr>
      <vt:lpstr>What if we could correct for temperature?</vt:lpstr>
      <vt:lpstr>What if we could correct for temperature?</vt:lpstr>
      <vt:lpstr>Thank you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Timing Optimization</dc:title>
  <dc:creator>Mauricio Feo</dc:creator>
  <cp:lastModifiedBy>Mauricio Feo</cp:lastModifiedBy>
  <cp:revision>444</cp:revision>
  <dcterms:created xsi:type="dcterms:W3CDTF">2015-06-15T11:04:38Z</dcterms:created>
  <dcterms:modified xsi:type="dcterms:W3CDTF">2024-11-26T14:18:32Z</dcterms:modified>
</cp:coreProperties>
</file>