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7" r:id="rId2"/>
    <p:sldId id="4265" r:id="rId3"/>
    <p:sldId id="4256" r:id="rId4"/>
    <p:sldId id="4269" r:id="rId5"/>
    <p:sldId id="4266" r:id="rId6"/>
    <p:sldId id="4270" r:id="rId7"/>
    <p:sldId id="4263" r:id="rId8"/>
    <p:sldId id="662" r:id="rId9"/>
    <p:sldId id="661" r:id="rId10"/>
    <p:sldId id="664" r:id="rId11"/>
    <p:sldId id="665" r:id="rId12"/>
    <p:sldId id="816" r:id="rId13"/>
    <p:sldId id="21344" r:id="rId14"/>
    <p:sldId id="657" r:id="rId15"/>
    <p:sldId id="21302" r:id="rId16"/>
    <p:sldId id="21335" r:id="rId17"/>
    <p:sldId id="722" r:id="rId18"/>
    <p:sldId id="723" r:id="rId19"/>
    <p:sldId id="812" r:id="rId20"/>
    <p:sldId id="4274" r:id="rId21"/>
    <p:sldId id="282" r:id="rId22"/>
    <p:sldId id="4387" r:id="rId23"/>
    <p:sldId id="4364" r:id="rId24"/>
    <p:sldId id="21322" r:id="rId25"/>
    <p:sldId id="736" r:id="rId26"/>
    <p:sldId id="21336" r:id="rId27"/>
    <p:sldId id="21346" r:id="rId28"/>
    <p:sldId id="1064" r:id="rId29"/>
    <p:sldId id="1169" r:id="rId30"/>
    <p:sldId id="1062" r:id="rId31"/>
    <p:sldId id="4251" r:id="rId32"/>
    <p:sldId id="21339" r:id="rId33"/>
    <p:sldId id="4523" r:id="rId34"/>
    <p:sldId id="4420" r:id="rId35"/>
    <p:sldId id="21338" r:id="rId36"/>
    <p:sldId id="21327" r:id="rId37"/>
    <p:sldId id="4278" r:id="rId38"/>
    <p:sldId id="21345" r:id="rId39"/>
    <p:sldId id="4528" r:id="rId40"/>
    <p:sldId id="21341" r:id="rId41"/>
    <p:sldId id="21340" r:id="rId42"/>
    <p:sldId id="21343" r:id="rId43"/>
    <p:sldId id="21200" r:id="rId44"/>
    <p:sldId id="21330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C6580B-9982-D935-5A45-F9F158274491}" name="Edda Gschwendtner" initials="EG" userId="S::edda.gschwendtner@cern.ch::88000002-c823-4f04-abc8-712c5a06b3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clrMru>
    <a:srgbClr val="0432FF"/>
    <a:srgbClr val="00B050"/>
    <a:srgbClr val="FFFC00"/>
    <a:srgbClr val="ED0202"/>
    <a:srgbClr val="1155CC"/>
    <a:srgbClr val="898989"/>
    <a:srgbClr val="FF6053"/>
    <a:srgbClr val="FF7E79"/>
    <a:srgbClr val="F2F2F2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90" autoAdjust="0"/>
    <p:restoredTop sz="83058" autoAdjust="0"/>
  </p:normalViewPr>
  <p:slideViewPr>
    <p:cSldViewPr snapToGrid="0">
      <p:cViewPr varScale="1">
        <p:scale>
          <a:sx n="90" d="100"/>
          <a:sy n="90" d="100"/>
        </p:scale>
        <p:origin x="704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2" d="100"/>
        <a:sy n="172" d="100"/>
      </p:scale>
      <p:origin x="0" y="4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3/21/25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3/21/25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65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20FA8-C3A4-D1D7-42E5-A99EC31D4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488440-44BF-946A-E71D-F85B3A3B6A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437560-6A2B-8F8F-A81F-32769CA00A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52286" marR="43415" lvl="2" indent="-285750" defTabSz="976833">
              <a:spcBef>
                <a:spcPts val="1319"/>
              </a:spcBef>
              <a:buClr>
                <a:srgbClr val="017CC5"/>
              </a:buClr>
              <a:buSzPct val="100000"/>
              <a:buFont typeface="Wingdings" charset="0"/>
              <a:buChar char="à"/>
              <a:defRPr sz="2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1200" b="1" dirty="0">
                <a:solidFill>
                  <a:srgbClr val="1155CC"/>
                </a:solidFill>
                <a:cs typeface="Cambria"/>
              </a:rPr>
              <a:t>FLASH</a:t>
            </a:r>
            <a:r>
              <a:rPr lang="en-US" sz="1200" dirty="0">
                <a:solidFill>
                  <a:srgbClr val="1155CC"/>
                </a:solidFill>
                <a:ea typeface="Helvetica Neue Medium"/>
                <a:cs typeface="Cambria"/>
                <a:sym typeface="Helvetica Neue Medium"/>
              </a:rPr>
              <a:t>Forward</a:t>
            </a:r>
            <a:r>
              <a:rPr lang="en-US" sz="1200" dirty="0">
                <a:solidFill>
                  <a:srgbClr val="1155CC"/>
                </a:solidFill>
                <a:ea typeface="Geneva"/>
                <a:cs typeface="Cambria"/>
                <a:sym typeface="Geneva"/>
              </a:rPr>
              <a:t>: </a:t>
            </a:r>
            <a:r>
              <a:rPr lang="en-US" sz="1200" dirty="0">
                <a:cs typeface="Cambria"/>
              </a:rPr>
              <a:t>≲ </a:t>
            </a:r>
            <a:r>
              <a:rPr lang="en-US" sz="1200" b="1" dirty="0">
                <a:cs typeface="Cambria"/>
              </a:rPr>
              <a:t>1.25 GeV energy </a:t>
            </a:r>
            <a:r>
              <a:rPr lang="en-US" sz="1200" dirty="0">
                <a:cs typeface="Cambria"/>
              </a:rPr>
              <a:t>with a few </a:t>
            </a:r>
            <a:r>
              <a:rPr lang="en-US" sz="1200" b="1" dirty="0">
                <a:cs typeface="Cambria"/>
              </a:rPr>
              <a:t>100 </a:t>
            </a:r>
            <a:r>
              <a:rPr lang="en-US" sz="1200" b="1" dirty="0" err="1">
                <a:cs typeface="Cambria"/>
              </a:rPr>
              <a:t>pC</a:t>
            </a:r>
            <a:r>
              <a:rPr lang="en-US" sz="1200" b="1" dirty="0">
                <a:cs typeface="Cambria"/>
              </a:rPr>
              <a:t> at ~100 fs </a:t>
            </a:r>
            <a:r>
              <a:rPr lang="en-US" sz="1200" dirty="0">
                <a:cs typeface="Cambria"/>
              </a:rPr>
              <a:t>rms bunch duration, up to 1MHz repetition rate, few kW average power</a:t>
            </a:r>
          </a:p>
          <a:p>
            <a:pPr marL="552286" marR="43415" lvl="2" indent="-285750" defTabSz="976833">
              <a:spcBef>
                <a:spcPts val="1319"/>
              </a:spcBef>
              <a:buClr>
                <a:srgbClr val="017CC5"/>
              </a:buClr>
              <a:buSzPct val="100000"/>
              <a:buFont typeface="Wingdings" charset="0"/>
              <a:buChar char="à"/>
              <a:defRPr sz="2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US" sz="1200" dirty="0">
              <a:cs typeface="Cambria"/>
            </a:endParaRPr>
          </a:p>
          <a:p>
            <a:pPr marL="552286" marR="43415" lvl="2" indent="-285750" defTabSz="976833">
              <a:spcBef>
                <a:spcPts val="1319"/>
              </a:spcBef>
              <a:buClr>
                <a:srgbClr val="017CC5"/>
              </a:buClr>
              <a:buSzPct val="100000"/>
              <a:buFont typeface="Wingdings" charset="0"/>
              <a:buChar char="à"/>
              <a:defRPr sz="2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1200" dirty="0">
                <a:cs typeface="Cambria"/>
              </a:rPr>
              <a:t>63ns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B7EAC-7D6F-EC53-9864-709F1DADE5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87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94408-37EB-A528-46AD-5811A77AE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E38DC3-C1D8-34D9-BB0B-DAE78FDE7F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3F6EE6-47BC-5F00-2973-DE1086E4F4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BDCC2-3179-D98B-DE72-00BF6444B8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513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358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44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533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33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4421a2f1c0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4421a2f1c0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025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C3F22-6B6B-FF53-05ED-4C78D4205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965EFB-D1FB-DBC3-B897-67CDF29937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68A74E-B3B9-28BD-7695-5559B7BFBC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56F998-CBF3-00AE-8A4E-323E5ACFF8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886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458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200" dirty="0"/>
              <a:t>For </a:t>
            </a:r>
            <a:r>
              <a:rPr lang="en-US" sz="1200" b="1" dirty="0"/>
              <a:t>hadron colliders</a:t>
            </a:r>
            <a:r>
              <a:rPr lang="en-US" sz="1200" dirty="0"/>
              <a:t>, the limitation is </a:t>
            </a:r>
            <a:r>
              <a:rPr lang="en-US" sz="1200" b="1" dirty="0"/>
              <a:t>magnet strength</a:t>
            </a:r>
            <a:r>
              <a:rPr lang="en-US" sz="1200" dirty="0"/>
              <a:t>. Ambitious plans like the FCC call for 16 T magnets in a 100 km tunnel to reach </a:t>
            </a:r>
            <a:r>
              <a:rPr lang="en-US" sz="1200" b="1" dirty="0"/>
              <a:t>100 </a:t>
            </a:r>
            <a:r>
              <a:rPr lang="en-US" sz="1200" b="1" dirty="0" err="1"/>
              <a:t>TeV</a:t>
            </a:r>
            <a:r>
              <a:rPr lang="en-US" sz="1200" b="1" dirty="0"/>
              <a:t> </a:t>
            </a:r>
            <a:r>
              <a:rPr lang="en-US" sz="1200" dirty="0"/>
              <a:t>proton-proton collision energy.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9209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BC06E-B70B-D9B8-0DC9-24722949B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514940-5014-8EA7-364F-5ECABE2135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DBD6E2-C156-1B55-F83F-37B6808663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F12D4-6A77-F445-CE33-E02687DA82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101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67182-9B23-D471-86BE-180F44871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818DF2-AF3A-996B-E0DF-4F7E88F226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CA5863-F38A-3925-3E87-EFD17D29F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14DA3-CDF5-1A7A-6566-BCBFAB5056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690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4421a2f1c0_0_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4421a2f1c0_0_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34976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8988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615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4CF65A-A676-578F-958A-8EEEB08A6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EBED81-3B22-C8B7-FFC9-CA25F9E3DC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4E2A43-BA22-4DA9-DB91-7216678E5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DBBA57-4917-D7EE-58FA-C916C4BBC1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2684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FED61-D328-DB97-5EBF-752016FD6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C65ED8-5A00-243C-DED3-0B374260C9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27A18D-0927-CB71-9629-49D4139F61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a typeface="+mn-lt"/>
                <a:cs typeface="+mn-lt"/>
              </a:rPr>
              <a:t>beam size at injection of 5.75 µm (for an emittance of 2 µm and beta of 4.8 mm)</a:t>
            </a:r>
            <a:endParaRPr lang="en-US" dirty="0">
              <a:cs typeface="Calibri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C3AEC-7793-3180-B7F4-1AA6733C93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121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740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5E0C6-4D18-444F-47DA-E23E09520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6ACBB3-5E7E-2A76-80D6-E5BD13ECC9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A423ED-5D41-B343-9BA6-7382B03572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8509BD-E975-E938-AFEE-62B85F282A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300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92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517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18F41-EE69-C851-2320-119827211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DB67FF-ED5F-5BB5-F085-F824A5E9E6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1D32A5-A8B3-A63E-431D-7B6F51B1B0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00DD54-DFA8-A419-7EDC-0517F5A074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845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C4B8A-FEFB-2A74-A06B-837F725A2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807D16-A94C-3A61-234E-7ED60B20F7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537E29-788F-12E8-98EF-A8FC0D48FA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0D6FF8-EDEC-C57E-2A63-912DC06A47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521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D95C22-CA83-E8BF-30A2-3E3342A7E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618C9A-4881-605B-6984-8BF732506F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0999B7-9269-E487-1C12-4670C8BB1F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F5ED92-9EBA-6CB3-6663-3C698D0BB0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1257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9928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59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10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131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30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704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5A3E30-4BA1-756A-27B9-EBAF290E7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157E24-3946-4848-3353-0A12620EEE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23D830-7628-A88E-44C4-E10AD7C22F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E8CA10-8724-C8E2-93B5-E56C07D31F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635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993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77B4-8F4A-F340-8034-9D67A9074372}" type="datetime1">
              <a:rPr lang="de-CH" smtClean="0"/>
              <a:t>21.03.25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8519-6BD1-2B40-854C-5007EC7D4DA0}" type="datetime1">
              <a:rPr lang="de-CH" smtClean="0"/>
              <a:t>21.03.25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01880-ED14-044F-80AC-CC736BF141FB}" type="datetime1">
              <a:rPr lang="de-CH" smtClean="0"/>
              <a:t>21.03.25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889000" y="2266951"/>
            <a:ext cx="10414000" cy="2324100"/>
          </a:xfrm>
          <a:prstGeom prst="rect">
            <a:avLst/>
          </a:prstGeom>
        </p:spPr>
        <p:txBody>
          <a:bodyPr tIns="17145" bIns="17145"/>
          <a:lstStyle>
            <a:lvl1pPr>
              <a:defRPr sz="4267"/>
            </a:lvl1pPr>
          </a:lstStyle>
          <a:p>
            <a:pPr lvl="0">
              <a:defRPr sz="1800" b="0"/>
            </a:pPr>
            <a:r>
              <a:rPr sz="4267" b="1"/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889000" y="4575109"/>
            <a:ext cx="10414000" cy="1377785"/>
          </a:xfrm>
          <a:prstGeom prst="rect">
            <a:avLst/>
          </a:prstGeom>
        </p:spPr>
        <p:txBody>
          <a:bodyPr lIns="34290" tIns="17145" rIns="34290" bIns="17145" anchor="t">
            <a:noAutofit/>
          </a:bodyPr>
          <a:lstStyle>
            <a:lvl1pPr marL="0" indent="0" algn="r">
              <a:spcBef>
                <a:spcPts val="0"/>
              </a:spcBef>
              <a:buSzTx/>
              <a:buNone/>
              <a:defRPr sz="1867" i="1"/>
            </a:lvl1pPr>
            <a:lvl2pPr marL="0" indent="114297" algn="r">
              <a:spcBef>
                <a:spcPts val="0"/>
              </a:spcBef>
              <a:buSzTx/>
              <a:buNone/>
              <a:defRPr sz="1867" i="1"/>
            </a:lvl2pPr>
            <a:lvl3pPr marL="0" indent="228594" algn="r">
              <a:spcBef>
                <a:spcPts val="0"/>
              </a:spcBef>
              <a:buSzTx/>
              <a:buNone/>
              <a:defRPr sz="1867" i="1"/>
            </a:lvl3pPr>
            <a:lvl4pPr marL="0" indent="342891" algn="r">
              <a:spcBef>
                <a:spcPts val="0"/>
              </a:spcBef>
              <a:buSzTx/>
              <a:buNone/>
              <a:defRPr sz="1867" i="1"/>
            </a:lvl4pPr>
            <a:lvl5pPr marL="0" indent="457189" algn="r">
              <a:spcBef>
                <a:spcPts val="0"/>
              </a:spcBef>
              <a:buSzTx/>
              <a:buNone/>
              <a:defRPr sz="1867" i="1"/>
            </a:lvl5pPr>
          </a:lstStyle>
          <a:p>
            <a:pPr lvl="0">
              <a:defRPr sz="1800" i="0"/>
            </a:pPr>
            <a:r>
              <a:rPr sz="1867" i="1"/>
              <a:t>Body Level One</a:t>
            </a:r>
          </a:p>
          <a:p>
            <a:pPr lvl="1">
              <a:defRPr sz="1800" i="0"/>
            </a:pPr>
            <a:r>
              <a:rPr sz="1867" i="1"/>
              <a:t>Body Level Two</a:t>
            </a:r>
          </a:p>
          <a:p>
            <a:pPr lvl="2">
              <a:defRPr sz="1800" i="0"/>
            </a:pPr>
            <a:r>
              <a:rPr sz="1867" i="1"/>
              <a:t>Body Level Three</a:t>
            </a:r>
          </a:p>
          <a:p>
            <a:pPr lvl="3">
              <a:defRPr sz="1800" i="0"/>
            </a:pPr>
            <a:r>
              <a:rPr sz="1867" i="1"/>
              <a:t>Body Level Four</a:t>
            </a:r>
          </a:p>
          <a:p>
            <a:pPr lvl="4">
              <a:defRPr sz="1800" i="0"/>
            </a:pPr>
            <a:r>
              <a:rPr sz="1867" i="1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92572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>
                <a:solidFill>
                  <a:srgbClr val="0432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0432FF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5443" y="635635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B7AB34DC-0FF4-FE45-A604-2972DE9DF741}" type="datetime1">
              <a:rPr lang="de-CH" smtClean="0"/>
              <a:t>21.03.25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2D35-B338-AC49-9C60-978C3CFB3690}" type="datetime1">
              <a:rPr lang="de-CH" smtClean="0"/>
              <a:t>21.03.25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289B2-E3DB-B541-8470-9907819C97D3}" type="datetime1">
              <a:rPr lang="de-CH" smtClean="0"/>
              <a:t>21.03.25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905D-A8B9-FC4B-B94F-1B6DAF513600}" type="datetime1">
              <a:rPr lang="de-CH" smtClean="0"/>
              <a:t>21.03.25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66A2-253F-BC4A-91E5-968840FF1803}" type="datetime1">
              <a:rPr lang="de-CH" smtClean="0"/>
              <a:t>21.03.25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F0B8-148E-CC4D-9059-3A711DC798B7}" type="datetime1">
              <a:rPr lang="de-CH" smtClean="0"/>
              <a:t>21.03.25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51A9-C7CD-D940-AE80-7966F16BB326}" type="datetime1">
              <a:rPr lang="de-CH" smtClean="0"/>
              <a:t>21.03.25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57FC-2D1F-5E4F-92C8-CFFB02EF5F9F}" type="datetime1">
              <a:rPr lang="de-CH" smtClean="0"/>
              <a:t>21.03.25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34301-D5BC-504C-8813-7F6CF262C730}" type="datetime1">
              <a:rPr lang="de-CH" smtClean="0"/>
              <a:t>21.03.25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rgbClr val="0432FF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432F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13" Type="http://schemas.openxmlformats.org/officeDocument/2006/relationships/image" Target="../media/image36.pn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18" Type="http://schemas.openxmlformats.org/officeDocument/2006/relationships/image" Target="../media/image61.jpeg"/><Relationship Id="rId3" Type="http://schemas.openxmlformats.org/officeDocument/2006/relationships/hyperlink" Target="https://www.google.com/imgres?imgurl=https%3A%2F%2Fupload.wikimedia.org%2Fwikipedia%2Fen%2Fthumb%2F3%2F32%2FLogo_for_Imperial_College_London.svg%2F2560px-Logo_for_Imperial_College_London.svg.png&amp;tbnid=e5-3558CwzaRTM&amp;vet=12ahUKEwieo_2Xw-WDAxUVsCcCHfwOBTYQMygAegQIARBK..i&amp;imgrefurl=https%3A%2F%2Fen.wikipedia.org%2Fwiki%2FFile%3ALogo_for_Imperial_College_London.svg&amp;docid=b22ftp0wgZftfM&amp;w=2560&amp;h=674&amp;q=logo%20imperial%20college&amp;client=firefox-b-d&amp;ved=2ahUKEwieo_2Xw-WDAxUVsCcCHfwOBTYQMygAegQIARBK" TargetMode="External"/><Relationship Id="rId21" Type="http://schemas.openxmlformats.org/officeDocument/2006/relationships/image" Target="../media/image64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5" Type="http://schemas.openxmlformats.org/officeDocument/2006/relationships/image" Target="../media/image67.emf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59.pn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24" Type="http://schemas.openxmlformats.org/officeDocument/2006/relationships/image" Target="../media/image66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23" Type="http://schemas.openxmlformats.org/officeDocument/2006/relationships/image" Target="../media/image65.png"/><Relationship Id="rId10" Type="http://schemas.openxmlformats.org/officeDocument/2006/relationships/image" Target="../media/image53.png"/><Relationship Id="rId19" Type="http://schemas.openxmlformats.org/officeDocument/2006/relationships/image" Target="../media/image62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Relationship Id="rId22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jpeg"/><Relationship Id="rId5" Type="http://schemas.openxmlformats.org/officeDocument/2006/relationships/image" Target="../media/image71.png"/><Relationship Id="rId10" Type="http://schemas.openxmlformats.org/officeDocument/2006/relationships/image" Target="../media/image76.png"/><Relationship Id="rId4" Type="http://schemas.openxmlformats.org/officeDocument/2006/relationships/image" Target="../media/image70.jpeg"/><Relationship Id="rId9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7" Type="http://schemas.openxmlformats.org/officeDocument/2006/relationships/image" Target="../media/image8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emf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8.jpeg"/><Relationship Id="rId4" Type="http://schemas.openxmlformats.org/officeDocument/2006/relationships/image" Target="../media/image8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9.png"/><Relationship Id="rId5" Type="http://schemas.openxmlformats.org/officeDocument/2006/relationships/image" Target="../media/image87.png"/><Relationship Id="rId4" Type="http://schemas.openxmlformats.org/officeDocument/2006/relationships/image" Target="../media/image8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2.jpeg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e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84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9.jp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105.png"/><Relationship Id="rId7" Type="http://schemas.openxmlformats.org/officeDocument/2006/relationships/image" Target="../media/image113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4" Type="http://schemas.openxmlformats.org/officeDocument/2006/relationships/image" Target="../media/image110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105.png"/><Relationship Id="rId7" Type="http://schemas.openxmlformats.org/officeDocument/2006/relationships/image" Target="../media/image113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4" Type="http://schemas.openxmlformats.org/officeDocument/2006/relationships/image" Target="../media/image1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4.emf"/><Relationship Id="rId5" Type="http://schemas.openxmlformats.org/officeDocument/2006/relationships/image" Target="../media/image115.emf"/><Relationship Id="rId4" Type="http://schemas.openxmlformats.org/officeDocument/2006/relationships/image" Target="../media/image114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364" y="1215824"/>
            <a:ext cx="9915524" cy="2597420"/>
          </a:xfrm>
        </p:spPr>
        <p:txBody>
          <a:bodyPr>
            <a:noAutofit/>
          </a:bodyPr>
          <a:lstStyle/>
          <a:p>
            <a:r>
              <a:rPr lang="en-US" sz="4800" i="1" dirty="0">
                <a:solidFill>
                  <a:srgbClr val="0432FF"/>
                </a:solidFill>
              </a:rPr>
              <a:t>Plasma Wakefield Acceleration and the  AWAKE Experiment at CERN </a:t>
            </a:r>
            <a:br>
              <a:rPr lang="en-US" sz="4800" i="1" dirty="0">
                <a:solidFill>
                  <a:srgbClr val="0432FF"/>
                </a:solidFill>
              </a:rPr>
            </a:br>
            <a:endParaRPr lang="en-US" sz="3600" b="1" i="1" dirty="0">
              <a:solidFill>
                <a:srgbClr val="0432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67761" y="3336190"/>
            <a:ext cx="40479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2800" dirty="0"/>
          </a:p>
          <a:p>
            <a:pPr algn="ctr"/>
            <a:r>
              <a:rPr lang="en-US" sz="2800" dirty="0"/>
              <a:t>Edda Gschwendtner, CERN</a:t>
            </a:r>
          </a:p>
        </p:txBody>
      </p:sp>
      <p:pic>
        <p:nvPicPr>
          <p:cNvPr id="4" name="Google Shape;10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928" y="215420"/>
            <a:ext cx="2081980" cy="1108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65072" y="237516"/>
            <a:ext cx="985679" cy="97830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37A463-DC87-C5EC-10BD-8A78FC07E130}"/>
              </a:ext>
            </a:extLst>
          </p:cNvPr>
          <p:cNvSpPr txBox="1"/>
          <p:nvPr/>
        </p:nvSpPr>
        <p:spPr>
          <a:xfrm>
            <a:off x="4993355" y="4918024"/>
            <a:ext cx="1596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JUAS 2025</a:t>
            </a:r>
          </a:p>
          <a:p>
            <a:pPr algn="ctr"/>
            <a:r>
              <a:rPr lang="en-CH" dirty="0"/>
              <a:t>21 March 2025</a:t>
            </a:r>
          </a:p>
        </p:txBody>
      </p:sp>
    </p:spTree>
    <p:extLst>
      <p:ext uri="{BB962C8B-B14F-4D97-AF65-F5344CB8AC3E}">
        <p14:creationId xmlns:p14="http://schemas.microsoft.com/office/powerpoint/2010/main" val="2281912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469" y="97590"/>
            <a:ext cx="10515600" cy="717134"/>
          </a:xfrm>
        </p:spPr>
        <p:txBody>
          <a:bodyPr/>
          <a:lstStyle/>
          <a:p>
            <a:r>
              <a:rPr lang="en-US" dirty="0"/>
              <a:t>Principle of Plasma Wakefield Acceleration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193" y="826193"/>
            <a:ext cx="9346383" cy="104116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200" b="1" dirty="0"/>
              <a:t>Drive beam (boat):</a:t>
            </a:r>
          </a:p>
          <a:p>
            <a:r>
              <a:rPr lang="en-US" b="1" dirty="0">
                <a:solidFill>
                  <a:srgbClr val="0432FF"/>
                </a:solidFill>
              </a:rPr>
              <a:t>Laser drive beam</a:t>
            </a:r>
          </a:p>
          <a:p>
            <a:r>
              <a:rPr lang="en-US" b="1" dirty="0">
                <a:solidFill>
                  <a:srgbClr val="0432FF"/>
                </a:solidFill>
              </a:rPr>
              <a:t>Charged particle drive beam</a:t>
            </a:r>
          </a:p>
        </p:txBody>
      </p:sp>
      <p:sp>
        <p:nvSpPr>
          <p:cNvPr id="316" name="Slide Number Placeholder 3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10</a:t>
            </a:fld>
            <a:endParaRPr lang="en-US"/>
          </a:p>
        </p:txBody>
      </p:sp>
      <p:pic>
        <p:nvPicPr>
          <p:cNvPr id="324" name="Picture 323" descr="sketch-e-wakefield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71" y="2661348"/>
            <a:ext cx="7187545" cy="1867109"/>
          </a:xfrm>
          <a:prstGeom prst="rect">
            <a:avLst/>
          </a:prstGeom>
        </p:spPr>
      </p:pic>
      <p:sp>
        <p:nvSpPr>
          <p:cNvPr id="337" name="Content Placeholder 2"/>
          <p:cNvSpPr txBox="1">
            <a:spLocks/>
          </p:cNvSpPr>
          <p:nvPr/>
        </p:nvSpPr>
        <p:spPr>
          <a:xfrm>
            <a:off x="7642087" y="2405638"/>
            <a:ext cx="4251740" cy="3412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Plasma wave/wake excited by relativistic particle bunch</a:t>
            </a:r>
          </a:p>
          <a:p>
            <a:pPr lvl="1"/>
            <a:endParaRPr lang="en-US" sz="1400" dirty="0"/>
          </a:p>
          <a:p>
            <a:r>
              <a:rPr lang="en-US" sz="1600" dirty="0">
                <a:solidFill>
                  <a:schemeClr val="tx1"/>
                </a:solidFill>
              </a:rPr>
              <a:t>Plasma e</a:t>
            </a:r>
            <a:r>
              <a:rPr lang="en-US" sz="1600" baseline="30000" dirty="0">
                <a:solidFill>
                  <a:schemeClr val="tx1"/>
                </a:solidFill>
              </a:rPr>
              <a:t>-</a:t>
            </a:r>
            <a:r>
              <a:rPr lang="en-US" sz="1600" dirty="0">
                <a:solidFill>
                  <a:schemeClr val="tx1"/>
                </a:solidFill>
              </a:rPr>
              <a:t> are expelled by space charge force</a:t>
            </a:r>
          </a:p>
          <a:p>
            <a:pPr lvl="1"/>
            <a:endParaRPr lang="en-US" sz="1400" dirty="0"/>
          </a:p>
          <a:p>
            <a:r>
              <a:rPr lang="en-US" sz="1600" dirty="0"/>
              <a:t>Plasma e</a:t>
            </a:r>
            <a:r>
              <a:rPr lang="en-US" sz="1600" baseline="30000" dirty="0"/>
              <a:t>-</a:t>
            </a:r>
            <a:r>
              <a:rPr lang="en-US" sz="1600" dirty="0"/>
              <a:t> rush back on axis</a:t>
            </a:r>
          </a:p>
          <a:p>
            <a:pPr lvl="1"/>
            <a:endParaRPr lang="en-US" sz="14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Ultra-relativistic driver – </a:t>
            </a:r>
            <a:r>
              <a:rPr lang="en-US" sz="1600" dirty="0">
                <a:solidFill>
                  <a:schemeClr val="tx1"/>
                </a:solidFill>
                <a:sym typeface="Wingdings"/>
              </a:rPr>
              <a:t>ultra-relativistic wake   no </a:t>
            </a:r>
            <a:r>
              <a:rPr lang="en-US" sz="1600" dirty="0" err="1">
                <a:solidFill>
                  <a:schemeClr val="tx1"/>
                </a:solidFill>
                <a:sym typeface="Wingdings"/>
              </a:rPr>
              <a:t>dephasing</a:t>
            </a:r>
            <a:endParaRPr lang="en-US" sz="1600" dirty="0">
              <a:solidFill>
                <a:schemeClr val="tx1"/>
              </a:solidFill>
              <a:sym typeface="Wingdings"/>
            </a:endParaRPr>
          </a:p>
          <a:p>
            <a:pPr lvl="1"/>
            <a:endParaRPr lang="en-US" sz="1400" dirty="0">
              <a:sym typeface="Wingdings"/>
            </a:endParaRPr>
          </a:p>
          <a:p>
            <a:r>
              <a:rPr lang="en-US" sz="1600" dirty="0">
                <a:sym typeface="Wingdings"/>
              </a:rPr>
              <a:t>Acceleration physics identical for LWFA, PWFA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338" name="Group 337"/>
          <p:cNvGrpSpPr/>
          <p:nvPr/>
        </p:nvGrpSpPr>
        <p:grpSpPr>
          <a:xfrm>
            <a:off x="1006967" y="4528457"/>
            <a:ext cx="3960760" cy="544671"/>
            <a:chOff x="1012725" y="4478593"/>
            <a:chExt cx="3960760" cy="544671"/>
          </a:xfrm>
        </p:grpSpPr>
        <p:grpSp>
          <p:nvGrpSpPr>
            <p:cNvPr id="339" name="Group 338"/>
            <p:cNvGrpSpPr/>
            <p:nvPr/>
          </p:nvGrpSpPr>
          <p:grpSpPr>
            <a:xfrm>
              <a:off x="1012725" y="4478593"/>
              <a:ext cx="3960760" cy="339210"/>
              <a:chOff x="1070079" y="6059948"/>
              <a:chExt cx="3960760" cy="339210"/>
            </a:xfrm>
          </p:grpSpPr>
          <p:cxnSp>
            <p:nvCxnSpPr>
              <p:cNvPr id="342" name="Straight Connector 341"/>
              <p:cNvCxnSpPr/>
              <p:nvPr/>
            </p:nvCxnSpPr>
            <p:spPr>
              <a:xfrm>
                <a:off x="5030839" y="6071416"/>
                <a:ext cx="0" cy="327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Straight Connector 342"/>
              <p:cNvCxnSpPr/>
              <p:nvPr/>
            </p:nvCxnSpPr>
            <p:spPr>
              <a:xfrm>
                <a:off x="1070079" y="6059948"/>
                <a:ext cx="0" cy="327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Straight Connector 343"/>
              <p:cNvCxnSpPr/>
              <p:nvPr/>
            </p:nvCxnSpPr>
            <p:spPr>
              <a:xfrm>
                <a:off x="1073355" y="6235290"/>
                <a:ext cx="394929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0" name="TextBox 339"/>
            <p:cNvSpPr txBox="1"/>
            <p:nvPr/>
          </p:nvSpPr>
          <p:spPr>
            <a:xfrm>
              <a:off x="1259906" y="4653932"/>
              <a:ext cx="3530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plasma wavelength </a:t>
              </a:r>
              <a:r>
                <a:rPr lang="en-US" b="1" dirty="0" err="1"/>
                <a:t>λ</a:t>
              </a:r>
              <a:r>
                <a:rPr lang="en-US" b="1" baseline="-25000" dirty="0" err="1"/>
                <a:t>pe</a:t>
              </a:r>
              <a:r>
                <a:rPr lang="en-US" b="1" baseline="-25000" dirty="0"/>
                <a:t> </a:t>
              </a:r>
              <a:r>
                <a:rPr lang="en-US" b="1" dirty="0"/>
                <a:t> = mm-scale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AF6F5F-6077-1647-A7A6-CAD17ECA5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691878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Place the Witness Beam (Surfer)?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11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675439" y="1767813"/>
            <a:ext cx="2523773" cy="1759061"/>
            <a:chOff x="8799414" y="1317161"/>
            <a:chExt cx="2523773" cy="2002766"/>
          </a:xfrm>
        </p:grpSpPr>
        <p:sp>
          <p:nvSpPr>
            <p:cNvPr id="7" name="Up Arrow 6"/>
            <p:cNvSpPr/>
            <p:nvPr/>
          </p:nvSpPr>
          <p:spPr>
            <a:xfrm rot="16200000">
              <a:off x="8999146" y="1214428"/>
              <a:ext cx="220133" cy="619597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Up Arrow 7"/>
            <p:cNvSpPr/>
            <p:nvPr/>
          </p:nvSpPr>
          <p:spPr>
            <a:xfrm rot="5400000">
              <a:off x="9009265" y="1533952"/>
              <a:ext cx="220133" cy="599360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Up Arrow 8"/>
            <p:cNvSpPr/>
            <p:nvPr/>
          </p:nvSpPr>
          <p:spPr>
            <a:xfrm>
              <a:off x="8999145" y="2001518"/>
              <a:ext cx="220133" cy="58780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Up Arrow 9"/>
            <p:cNvSpPr/>
            <p:nvPr/>
          </p:nvSpPr>
          <p:spPr>
            <a:xfrm rot="10800000">
              <a:off x="9009264" y="2706869"/>
              <a:ext cx="220133" cy="613058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419011" y="1317161"/>
              <a:ext cx="1900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Accelerating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419011" y="1651905"/>
              <a:ext cx="1904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Decelerating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435283" y="2137321"/>
              <a:ext cx="1537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Focusing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435283" y="2836764"/>
              <a:ext cx="1756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Defocusing for e</a:t>
              </a:r>
              <a:r>
                <a:rPr lang="en-US" baseline="30000" dirty="0"/>
                <a:t>-</a:t>
              </a: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6457388" y="3972830"/>
            <a:ext cx="3303936" cy="2246394"/>
            <a:chOff x="3372556" y="2982349"/>
            <a:chExt cx="5174910" cy="3551095"/>
          </a:xfrm>
        </p:grpSpPr>
        <p:pic>
          <p:nvPicPr>
            <p:cNvPr id="5" name="Picture 4" descr="acc-grad-phases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72556" y="2982349"/>
              <a:ext cx="5174910" cy="3551095"/>
            </a:xfrm>
            <a:prstGeom prst="rect">
              <a:avLst/>
            </a:prstGeom>
          </p:spPr>
        </p:pic>
        <p:cxnSp>
          <p:nvCxnSpPr>
            <p:cNvPr id="144" name="Straight Arrow Connector 143"/>
            <p:cNvCxnSpPr/>
            <p:nvPr/>
          </p:nvCxnSpPr>
          <p:spPr>
            <a:xfrm flipH="1">
              <a:off x="4261556" y="3273777"/>
              <a:ext cx="6914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24B7580-08B9-6A2D-703F-A9D501AA126C}"/>
              </a:ext>
            </a:extLst>
          </p:cNvPr>
          <p:cNvGrpSpPr/>
          <p:nvPr/>
        </p:nvGrpSpPr>
        <p:grpSpPr>
          <a:xfrm>
            <a:off x="539249" y="1466652"/>
            <a:ext cx="7507110" cy="2102555"/>
            <a:chOff x="539249" y="1466652"/>
            <a:chExt cx="7507110" cy="2102555"/>
          </a:xfrm>
        </p:grpSpPr>
        <p:pic>
          <p:nvPicPr>
            <p:cNvPr id="150" name="Picture 149" descr="sketch-e-wakefield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249" y="1466652"/>
              <a:ext cx="7507110" cy="2102555"/>
            </a:xfrm>
            <a:prstGeom prst="rect">
              <a:avLst/>
            </a:prstGeom>
          </p:spPr>
        </p:pic>
        <p:sp>
          <p:nvSpPr>
            <p:cNvPr id="151" name="Up Arrow 150"/>
            <p:cNvSpPr/>
            <p:nvPr/>
          </p:nvSpPr>
          <p:spPr>
            <a:xfrm rot="5400000">
              <a:off x="4883811" y="2237516"/>
              <a:ext cx="208698" cy="673418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Up Arrow 151"/>
            <p:cNvSpPr/>
            <p:nvPr/>
          </p:nvSpPr>
          <p:spPr>
            <a:xfrm rot="16200000">
              <a:off x="5811323" y="2169831"/>
              <a:ext cx="170275" cy="824143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Up Arrow 152"/>
            <p:cNvSpPr/>
            <p:nvPr/>
          </p:nvSpPr>
          <p:spPr>
            <a:xfrm rot="16200000">
              <a:off x="3710253" y="2235035"/>
              <a:ext cx="232676" cy="711975"/>
            </a:xfrm>
            <a:prstGeom prst="upArrow">
              <a:avLst>
                <a:gd name="adj1" fmla="val 42556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Up Arrow 153"/>
            <p:cNvSpPr/>
            <p:nvPr/>
          </p:nvSpPr>
          <p:spPr>
            <a:xfrm>
              <a:off x="4304709" y="1931584"/>
              <a:ext cx="210202" cy="576286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Up Arrow 154"/>
            <p:cNvSpPr/>
            <p:nvPr/>
          </p:nvSpPr>
          <p:spPr>
            <a:xfrm>
              <a:off x="6356468" y="1930569"/>
              <a:ext cx="210202" cy="493381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Up Arrow 155"/>
            <p:cNvSpPr/>
            <p:nvPr/>
          </p:nvSpPr>
          <p:spPr>
            <a:xfrm rot="10800000">
              <a:off x="4301823" y="2629252"/>
              <a:ext cx="210202" cy="58121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Up Arrow 156"/>
            <p:cNvSpPr/>
            <p:nvPr/>
          </p:nvSpPr>
          <p:spPr>
            <a:xfrm rot="10800000">
              <a:off x="6352287" y="2759538"/>
              <a:ext cx="210202" cy="51488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Up Arrow 157"/>
            <p:cNvSpPr/>
            <p:nvPr/>
          </p:nvSpPr>
          <p:spPr>
            <a:xfrm rot="10800000">
              <a:off x="5306380" y="1849466"/>
              <a:ext cx="210202" cy="581212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Up Arrow 158"/>
            <p:cNvSpPr/>
            <p:nvPr/>
          </p:nvSpPr>
          <p:spPr>
            <a:xfrm>
              <a:off x="5302005" y="2754736"/>
              <a:ext cx="210202" cy="576286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Up Arrow 160"/>
            <p:cNvSpPr/>
            <p:nvPr/>
          </p:nvSpPr>
          <p:spPr>
            <a:xfrm rot="5400000">
              <a:off x="2711722" y="2234841"/>
              <a:ext cx="208698" cy="673418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Up Arrow 161"/>
            <p:cNvSpPr/>
            <p:nvPr/>
          </p:nvSpPr>
          <p:spPr>
            <a:xfrm rot="16200000">
              <a:off x="1538164" y="2232361"/>
              <a:ext cx="232676" cy="711975"/>
            </a:xfrm>
            <a:prstGeom prst="upArrow">
              <a:avLst>
                <a:gd name="adj1" fmla="val 42556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Up Arrow 162"/>
            <p:cNvSpPr/>
            <p:nvPr/>
          </p:nvSpPr>
          <p:spPr>
            <a:xfrm>
              <a:off x="2132620" y="1928910"/>
              <a:ext cx="210202" cy="576286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Up Arrow 163"/>
            <p:cNvSpPr/>
            <p:nvPr/>
          </p:nvSpPr>
          <p:spPr>
            <a:xfrm rot="10800000">
              <a:off x="2129734" y="2626578"/>
              <a:ext cx="210202" cy="58121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Up Arrow 164"/>
            <p:cNvSpPr/>
            <p:nvPr/>
          </p:nvSpPr>
          <p:spPr>
            <a:xfrm rot="10800000">
              <a:off x="3134291" y="1846791"/>
              <a:ext cx="210202" cy="581212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Up Arrow 165"/>
            <p:cNvSpPr/>
            <p:nvPr/>
          </p:nvSpPr>
          <p:spPr>
            <a:xfrm>
              <a:off x="3129917" y="2752061"/>
              <a:ext cx="210202" cy="576286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CC5F06-39E8-764A-83ED-A3FEDDB02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grpSp>
        <p:nvGrpSpPr>
          <p:cNvPr id="160" name="Group 159"/>
          <p:cNvGrpSpPr/>
          <p:nvPr/>
        </p:nvGrpSpPr>
        <p:grpSpPr>
          <a:xfrm>
            <a:off x="5628469" y="2386214"/>
            <a:ext cx="575926" cy="350147"/>
            <a:chOff x="5408198" y="4621616"/>
            <a:chExt cx="603136" cy="369332"/>
          </a:xfrm>
        </p:grpSpPr>
        <p:sp>
          <p:nvSpPr>
            <p:cNvPr id="167" name="Oval 166"/>
            <p:cNvSpPr/>
            <p:nvPr/>
          </p:nvSpPr>
          <p:spPr>
            <a:xfrm>
              <a:off x="5408198" y="4673053"/>
              <a:ext cx="352323" cy="311355"/>
            </a:xfrm>
            <a:prstGeom prst="ellipse">
              <a:avLst/>
            </a:prstGeom>
            <a:solidFill>
              <a:srgbClr val="ED020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5432780" y="4621616"/>
              <a:ext cx="578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e</a:t>
              </a:r>
              <a:r>
                <a:rPr lang="en-US" b="1" baseline="30000" dirty="0">
                  <a:solidFill>
                    <a:schemeClr val="bg1"/>
                  </a:solidFill>
                </a:rPr>
                <a:t>-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766E940-AC3C-97DB-382F-89A06A3664BC}"/>
              </a:ext>
            </a:extLst>
          </p:cNvPr>
          <p:cNvSpPr txBox="1"/>
          <p:nvPr/>
        </p:nvSpPr>
        <p:spPr>
          <a:xfrm>
            <a:off x="480238" y="4400428"/>
            <a:ext cx="6045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</a:t>
            </a:r>
            <a:r>
              <a:rPr lang="en-CH" dirty="0"/>
              <a:t>ongitudinal and transverse wakefields are π/2 out of phase.</a:t>
            </a:r>
          </a:p>
          <a:p>
            <a:r>
              <a:rPr lang="en-CH" dirty="0">
                <a:sym typeface="Wingdings" pitchFamily="2" charset="2"/>
              </a:rPr>
              <a:t> </a:t>
            </a:r>
            <a:r>
              <a:rPr lang="en-GB" dirty="0">
                <a:sym typeface="Wingdings" pitchFamily="2" charset="2"/>
              </a:rPr>
              <a:t>O</a:t>
            </a:r>
            <a:r>
              <a:rPr lang="en-CH" dirty="0">
                <a:sym typeface="Wingdings" pitchFamily="2" charset="2"/>
              </a:rPr>
              <a:t>nly ¼ of the electron oscillation length is focusing and accelerating for charged particles!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621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BF567A-F91D-CA42-969F-7091635CC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12</a:t>
            </a:fld>
            <a:endParaRPr lang="en-US"/>
          </a:p>
        </p:txBody>
      </p:sp>
      <p:pic>
        <p:nvPicPr>
          <p:cNvPr id="5" name="Online Media 4" descr="Hijacking A Boat Wake Lake Lanier  HD 4K">
            <a:hlinkClick r:id="" action="ppaction://media"/>
            <a:extLst>
              <a:ext uri="{FF2B5EF4-FFF2-40B4-BE49-F238E27FC236}">
                <a16:creationId xmlns:a16="http://schemas.microsoft.com/office/drawing/2014/main" id="{58191F5A-EEE2-7342-A663-FAA0D32BD46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50" y="1588"/>
            <a:ext cx="12192000" cy="68580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B053A99-816E-981F-BA28-8E8A1258C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6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6470A-3B5C-0015-A824-F4A2B633E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1DA2A-A6CC-58F3-3650-D1C52F87A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13</a:t>
            </a:fld>
            <a:endParaRPr lang="en-US"/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79186F5D-6D8F-F331-951A-7B6298F826AB}"/>
              </a:ext>
            </a:extLst>
          </p:cNvPr>
          <p:cNvSpPr txBox="1">
            <a:spLocks/>
          </p:cNvSpPr>
          <p:nvPr/>
        </p:nvSpPr>
        <p:spPr>
          <a:xfrm>
            <a:off x="510002" y="113472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155CC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432FF"/>
                </a:solidFill>
              </a:rPr>
              <a:t>Plasma Wakefield, Density Scaling</a:t>
            </a:r>
            <a:endParaRPr lang="en-US" sz="3600" dirty="0">
              <a:solidFill>
                <a:srgbClr val="0432FF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DCD81E-BF80-8789-1613-45C4C8A83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A4680B6F-BBF7-E2D3-8EE8-F435B275BAF6}"/>
              </a:ext>
            </a:extLst>
          </p:cNvPr>
          <p:cNvSpPr txBox="1">
            <a:spLocks/>
          </p:cNvSpPr>
          <p:nvPr/>
        </p:nvSpPr>
        <p:spPr>
          <a:xfrm>
            <a:off x="510002" y="2826995"/>
            <a:ext cx="11614426" cy="64050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9039327-3276-21D8-9059-E4A6E2A35161}"/>
              </a:ext>
            </a:extLst>
          </p:cNvPr>
          <p:cNvGrpSpPr/>
          <p:nvPr/>
        </p:nvGrpSpPr>
        <p:grpSpPr>
          <a:xfrm>
            <a:off x="993549" y="1425392"/>
            <a:ext cx="9229398" cy="1085875"/>
            <a:chOff x="993549" y="1425392"/>
            <a:chExt cx="9229398" cy="10858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89CAF07C-8A25-74F0-7285-DE492154127B}"/>
                    </a:ext>
                  </a:extLst>
                </p:cNvPr>
                <p:cNvSpPr/>
                <p:nvPr/>
              </p:nvSpPr>
              <p:spPr>
                <a:xfrm>
                  <a:off x="993549" y="1425392"/>
                  <a:ext cx="9229398" cy="1085875"/>
                </a:xfrm>
                <a:prstGeom prst="rect">
                  <a:avLst/>
                </a:prstGeom>
                <a:ln>
                  <a:solidFill>
                    <a:srgbClr val="0432FF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/>
                    <a:t>Drive bunch traveling inside a plasma perturbs the plasma electron distribution.</a:t>
                  </a:r>
                </a:p>
                <a:p>
                  <a:r>
                    <a:rPr lang="en-US" sz="1600" dirty="0"/>
                    <a:t> </a:t>
                  </a:r>
                </a:p>
                <a:p>
                  <a:r>
                    <a:rPr lang="en-US" sz="1600" dirty="0">
                      <a:sym typeface="Wingdings" pitchFamily="2" charset="2"/>
                    </a:rPr>
                    <a:t> oscillation with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  <m:t>𝑝𝑒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itchFamily="2" charset="2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itchFamily="2" charset="2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itchFamily="2" charset="2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𝑝𝑒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itchFamily="2" charset="2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a14:m>
                  <a:endParaRPr lang="en-CH" sz="1600" dirty="0"/>
                </a:p>
              </p:txBody>
            </p:sp>
          </mc:Choice>
          <mc:Fallback xmlns=""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89CAF07C-8A25-74F0-7285-DE492154127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3549" y="1425392"/>
                  <a:ext cx="9229398" cy="1085875"/>
                </a:xfrm>
                <a:prstGeom prst="rect">
                  <a:avLst/>
                </a:prstGeom>
                <a:blipFill>
                  <a:blip r:embed="rId3"/>
                  <a:stretch>
                    <a:fillRect l="-274" t="-1136"/>
                  </a:stretch>
                </a:blipFill>
                <a:ln>
                  <a:solidFill>
                    <a:srgbClr val="0432FF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FC2A45F-E882-B16B-992C-B1A4DB0D44F4}"/>
                </a:ext>
              </a:extLst>
            </p:cNvPr>
            <p:cNvGrpSpPr/>
            <p:nvPr/>
          </p:nvGrpSpPr>
          <p:grpSpPr>
            <a:xfrm>
              <a:off x="4215927" y="1943330"/>
              <a:ext cx="1217793" cy="567937"/>
              <a:chOff x="1931186" y="3903566"/>
              <a:chExt cx="1217793" cy="567937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CA7AB496-170E-CBE8-DE4D-DDA1DBDA92B6}"/>
                  </a:ext>
                </a:extLst>
              </p:cNvPr>
              <p:cNvGrpSpPr/>
              <p:nvPr/>
            </p:nvGrpSpPr>
            <p:grpSpPr>
              <a:xfrm>
                <a:off x="2646576" y="3903566"/>
                <a:ext cx="502403" cy="567937"/>
                <a:chOff x="5903645" y="2195065"/>
                <a:chExt cx="502403" cy="567937"/>
              </a:xfrm>
            </p:grpSpPr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D5E67A9B-912B-2F20-C060-B66306BC81BC}"/>
                    </a:ext>
                  </a:extLst>
                </p:cNvPr>
                <p:cNvSpPr txBox="1"/>
                <p:nvPr/>
              </p:nvSpPr>
              <p:spPr>
                <a:xfrm>
                  <a:off x="5948520" y="2195065"/>
                  <a:ext cx="27122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c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FDBE5275-9A1A-E915-9B5B-59F53C2785F8}"/>
                    </a:ext>
                  </a:extLst>
                </p:cNvPr>
                <p:cNvSpPr txBox="1"/>
                <p:nvPr/>
              </p:nvSpPr>
              <p:spPr>
                <a:xfrm>
                  <a:off x="5912002" y="2424448"/>
                  <a:ext cx="49404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err="1"/>
                    <a:t>ω</a:t>
                  </a:r>
                  <a:r>
                    <a:rPr lang="en-US" sz="1600" baseline="-25000" dirty="0" err="1"/>
                    <a:t>pe</a:t>
                  </a:r>
                  <a:r>
                    <a:rPr lang="en-US" sz="1600" baseline="-25000" dirty="0"/>
                    <a:t> </a:t>
                  </a:r>
                  <a:endParaRPr lang="en-US" sz="1600" dirty="0"/>
                </a:p>
              </p:txBody>
            </p: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BA9009A8-DE7E-7201-F055-674865C8EC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3645" y="2505780"/>
                  <a:ext cx="423324" cy="0"/>
                </a:xfrm>
                <a:prstGeom prst="line">
                  <a:avLst/>
                </a:prstGeom>
                <a:ln w="19050" cmpd="sng"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EAB3B0F-2A4C-9706-A0EF-CE18C90584D4}"/>
                  </a:ext>
                </a:extLst>
              </p:cNvPr>
              <p:cNvSpPr txBox="1"/>
              <p:nvPr/>
            </p:nvSpPr>
            <p:spPr>
              <a:xfrm>
                <a:off x="2314864" y="4010091"/>
                <a:ext cx="3994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2π</a:t>
                </a:r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E8B3809E-AD29-4C88-AAC6-BF452B369F70}"/>
                  </a:ext>
                </a:extLst>
              </p:cNvPr>
              <p:cNvGrpSpPr/>
              <p:nvPr/>
            </p:nvGrpSpPr>
            <p:grpSpPr>
              <a:xfrm>
                <a:off x="1931186" y="4002903"/>
                <a:ext cx="521456" cy="340214"/>
                <a:chOff x="1931186" y="4002903"/>
                <a:chExt cx="521456" cy="340214"/>
              </a:xfrm>
            </p:grpSpPr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9F5DEEC6-2385-5CB0-AF36-818D36EC10F2}"/>
                    </a:ext>
                  </a:extLst>
                </p:cNvPr>
                <p:cNvSpPr txBox="1"/>
                <p:nvPr/>
              </p:nvSpPr>
              <p:spPr>
                <a:xfrm>
                  <a:off x="1931186" y="4002903"/>
                  <a:ext cx="41549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err="1"/>
                    <a:t>λ</a:t>
                  </a:r>
                  <a:r>
                    <a:rPr lang="en-US" sz="1600" baseline="-25000" dirty="0" err="1"/>
                    <a:t>pe</a:t>
                  </a:r>
                  <a:endParaRPr lang="en-US" sz="1600" dirty="0"/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781E12DB-B5CE-14B4-D4BD-2449F8A3CE08}"/>
                    </a:ext>
                  </a:extLst>
                </p:cNvPr>
                <p:cNvSpPr txBox="1"/>
                <p:nvPr/>
              </p:nvSpPr>
              <p:spPr>
                <a:xfrm>
                  <a:off x="2165384" y="4004563"/>
                  <a:ext cx="28725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=</a:t>
                  </a:r>
                </a:p>
              </p:txBody>
            </p:sp>
          </p:grp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0E3778F-8372-0265-CDAD-0098358852C7}"/>
              </a:ext>
            </a:extLst>
          </p:cNvPr>
          <p:cNvSpPr txBox="1"/>
          <p:nvPr/>
        </p:nvSpPr>
        <p:spPr>
          <a:xfrm>
            <a:off x="5111800" y="5252084"/>
            <a:ext cx="6620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US" sz="1600" dirty="0">
                <a:solidFill>
                  <a:srgbClr val="0432FF"/>
                </a:solidFill>
                <a:sym typeface="Wingdings" pitchFamily="2" charset="2"/>
              </a:rPr>
              <a:t>Maximum accelerating gradient </a:t>
            </a:r>
            <a:r>
              <a:rPr lang="en-CH" sz="1600" dirty="0">
                <a:solidFill>
                  <a:srgbClr val="0432FF"/>
                </a:solidFill>
                <a:sym typeface="Wingdings" pitchFamily="2" charset="2"/>
              </a:rPr>
              <a:t>increases with increasing plasma density.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>
                <a:solidFill>
                  <a:srgbClr val="0432FF"/>
                </a:solidFill>
                <a:sym typeface="Wingdings" pitchFamily="2" charset="2"/>
              </a:rPr>
              <a:t>P</a:t>
            </a:r>
            <a:r>
              <a:rPr lang="en-CH" sz="1600" dirty="0">
                <a:solidFill>
                  <a:srgbClr val="0432FF"/>
                </a:solidFill>
                <a:sym typeface="Wingdings" pitchFamily="2" charset="2"/>
              </a:rPr>
              <a:t>lasma electron wavelength decreases with increasing plasma density.  </a:t>
            </a:r>
            <a:endParaRPr lang="en-CH" sz="1600" dirty="0">
              <a:solidFill>
                <a:srgbClr val="0432FF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14AADE2-D6DA-F473-C3B8-5BF64A3F75B8}"/>
              </a:ext>
            </a:extLst>
          </p:cNvPr>
          <p:cNvGrpSpPr/>
          <p:nvPr/>
        </p:nvGrpSpPr>
        <p:grpSpPr>
          <a:xfrm>
            <a:off x="993548" y="3192673"/>
            <a:ext cx="9229399" cy="1621809"/>
            <a:chOff x="1523880" y="4890536"/>
            <a:chExt cx="9229399" cy="162180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2AF1188-A351-A7C9-9CF0-9E95D8F79980}"/>
                </a:ext>
              </a:extLst>
            </p:cNvPr>
            <p:cNvGrpSpPr/>
            <p:nvPr/>
          </p:nvGrpSpPr>
          <p:grpSpPr>
            <a:xfrm>
              <a:off x="1523880" y="4973628"/>
              <a:ext cx="8572324" cy="1393960"/>
              <a:chOff x="263886" y="4709743"/>
              <a:chExt cx="8572324" cy="1393960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45A7C1A-D21B-DDB9-6A19-2598BA39F257}"/>
                  </a:ext>
                </a:extLst>
              </p:cNvPr>
              <p:cNvGrpSpPr/>
              <p:nvPr/>
            </p:nvGrpSpPr>
            <p:grpSpPr>
              <a:xfrm>
                <a:off x="263886" y="4709743"/>
                <a:ext cx="8572324" cy="700751"/>
                <a:chOff x="284005" y="4908947"/>
                <a:chExt cx="8572324" cy="700751"/>
              </a:xfrm>
            </p:grpSpPr>
            <p:sp>
              <p:nvSpPr>
                <p:cNvPr id="9" name="Content Placeholder 2">
                  <a:extLst>
                    <a:ext uri="{FF2B5EF4-FFF2-40B4-BE49-F238E27FC236}">
                      <a16:creationId xmlns:a16="http://schemas.microsoft.com/office/drawing/2014/main" id="{728B57C2-F730-37CB-ED10-D2201665248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84005" y="4908947"/>
                  <a:ext cx="5790264" cy="700751"/>
                </a:xfrm>
                <a:prstGeom prst="rect">
                  <a:avLst/>
                </a:prstGeom>
              </p:spPr>
              <p:txBody>
                <a:bodyPr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600" dirty="0"/>
                    <a:t>The plasma oscillation leads to a longitudinal accelerating field:</a:t>
                  </a:r>
                </a:p>
                <a:p>
                  <a:pPr marL="0" indent="0">
                    <a:buNone/>
                  </a:pPr>
                  <a:r>
                    <a:rPr lang="en-US" sz="1600" dirty="0"/>
                    <a:t>The maximum accelerating field (wave-breaking field) is:</a:t>
                  </a:r>
                </a:p>
              </p:txBody>
            </p:sp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C5B75C53-F9E0-F2C8-794C-A3D264A678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603045" y="5191212"/>
                  <a:ext cx="3253284" cy="414822"/>
                </a:xfrm>
                <a:prstGeom prst="rect">
                  <a:avLst/>
                </a:prstGeom>
              </p:spPr>
            </p:pic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2D8A237-8A79-F8D4-8BE4-883DBE38B9EF}"/>
                  </a:ext>
                </a:extLst>
              </p:cNvPr>
              <p:cNvSpPr txBox="1"/>
              <p:nvPr/>
            </p:nvSpPr>
            <p:spPr>
              <a:xfrm>
                <a:off x="1155651" y="5518928"/>
                <a:ext cx="7096815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ED0202"/>
                    </a:solidFill>
                  </a:rPr>
                  <a:t>Example:</a:t>
                </a:r>
                <a:r>
                  <a:rPr lang="en-US" sz="1600" dirty="0">
                    <a:solidFill>
                      <a:srgbClr val="000000"/>
                    </a:solidFill>
                  </a:rPr>
                  <a:t> </a:t>
                </a:r>
                <a:r>
                  <a:rPr lang="en-US" sz="1600" dirty="0" err="1">
                    <a:solidFill>
                      <a:srgbClr val="000000"/>
                    </a:solidFill>
                  </a:rPr>
                  <a:t>n</a:t>
                </a:r>
                <a:r>
                  <a:rPr lang="en-US" sz="1600" baseline="-25000" dirty="0" err="1">
                    <a:solidFill>
                      <a:srgbClr val="000000"/>
                    </a:solidFill>
                  </a:rPr>
                  <a:t>pe</a:t>
                </a:r>
                <a:r>
                  <a:rPr lang="en-US" sz="1600" dirty="0">
                    <a:solidFill>
                      <a:srgbClr val="000000"/>
                    </a:solidFill>
                  </a:rPr>
                  <a:t> = 1x10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18</a:t>
                </a:r>
                <a:r>
                  <a:rPr lang="en-US" sz="1600" dirty="0">
                    <a:solidFill>
                      <a:srgbClr val="000000"/>
                    </a:solidFill>
                  </a:rPr>
                  <a:t> cm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-3</a:t>
                </a:r>
                <a:r>
                  <a:rPr lang="en-US" sz="1600" dirty="0">
                    <a:solidFill>
                      <a:srgbClr val="000000"/>
                    </a:solidFill>
                  </a:rPr>
                  <a:t> 	           </a:t>
                </a:r>
                <a:r>
                  <a:rPr lang="en-US" sz="1600" dirty="0">
                    <a:solidFill>
                      <a:srgbClr val="ED0202"/>
                    </a:solidFill>
                    <a:sym typeface="Wingdings"/>
                  </a:rPr>
                  <a:t> 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E</a:t>
                </a:r>
                <a:r>
                  <a:rPr lang="en-US" sz="1600" baseline="-25000" dirty="0">
                    <a:solidFill>
                      <a:srgbClr val="FF0000"/>
                    </a:solidFill>
                    <a:sym typeface="Wingdings"/>
                  </a:rPr>
                  <a:t>WB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 = ~100 GV/m	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 </a:t>
                </a:r>
                <a:r>
                  <a:rPr lang="en-US" sz="1600" dirty="0" err="1">
                    <a:solidFill>
                      <a:srgbClr val="FF0000"/>
                    </a:solidFill>
                  </a:rPr>
                  <a:t>λ</a:t>
                </a:r>
                <a:r>
                  <a:rPr lang="en-US" sz="1600" baseline="-25000" dirty="0" err="1">
                    <a:solidFill>
                      <a:srgbClr val="FF0000"/>
                    </a:solidFill>
                  </a:rPr>
                  <a:t>pe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 = ~30 µm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 </a:t>
                </a:r>
              </a:p>
              <a:p>
                <a:r>
                  <a:rPr lang="en-US" sz="1600" dirty="0">
                    <a:solidFill>
                      <a:srgbClr val="ED0202"/>
                    </a:solidFill>
                  </a:rPr>
                  <a:t>Example:</a:t>
                </a:r>
                <a:r>
                  <a:rPr lang="en-US" sz="1600" dirty="0">
                    <a:solidFill>
                      <a:srgbClr val="000000"/>
                    </a:solidFill>
                  </a:rPr>
                  <a:t> </a:t>
                </a:r>
                <a:r>
                  <a:rPr lang="en-US" sz="1600" dirty="0" err="1">
                    <a:solidFill>
                      <a:srgbClr val="000000"/>
                    </a:solidFill>
                  </a:rPr>
                  <a:t>n</a:t>
                </a:r>
                <a:r>
                  <a:rPr lang="en-US" sz="1600" baseline="-25000" dirty="0" err="1">
                    <a:solidFill>
                      <a:srgbClr val="000000"/>
                    </a:solidFill>
                  </a:rPr>
                  <a:t>pe</a:t>
                </a:r>
                <a:r>
                  <a:rPr lang="en-US" sz="1600" dirty="0">
                    <a:solidFill>
                      <a:srgbClr val="000000"/>
                    </a:solidFill>
                  </a:rPr>
                  <a:t> = 7x10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14</a:t>
                </a:r>
                <a:r>
                  <a:rPr lang="en-US" sz="1600" dirty="0">
                    <a:solidFill>
                      <a:srgbClr val="000000"/>
                    </a:solidFill>
                  </a:rPr>
                  <a:t> cm</a:t>
                </a:r>
                <a:r>
                  <a:rPr lang="en-US" sz="1600" baseline="30000" dirty="0">
                    <a:solidFill>
                      <a:srgbClr val="000000"/>
                    </a:solidFill>
                  </a:rPr>
                  <a:t>-3</a:t>
                </a:r>
                <a:r>
                  <a:rPr lang="en-US" sz="1600" dirty="0">
                    <a:solidFill>
                      <a:srgbClr val="000000"/>
                    </a:solidFill>
                  </a:rPr>
                  <a:t> (AWAKE)       </a:t>
                </a:r>
                <a:r>
                  <a:rPr lang="en-US" sz="1600" dirty="0">
                    <a:solidFill>
                      <a:srgbClr val="ED0202"/>
                    </a:solidFill>
                    <a:sym typeface="Wingdings"/>
                  </a:rPr>
                  <a:t> 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E</a:t>
                </a:r>
                <a:r>
                  <a:rPr lang="en-US" sz="1600" baseline="-25000" dirty="0">
                    <a:solidFill>
                      <a:srgbClr val="FF0000"/>
                    </a:solidFill>
                    <a:sym typeface="Wingdings"/>
                  </a:rPr>
                  <a:t>WB</a:t>
                </a:r>
                <a:r>
                  <a:rPr lang="en-US" sz="1600" dirty="0">
                    <a:solidFill>
                      <a:srgbClr val="FF0000"/>
                    </a:solidFill>
                    <a:sym typeface="Wingdings"/>
                  </a:rPr>
                  <a:t> = 2.5 GV/m   	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 </a:t>
                </a:r>
                <a:r>
                  <a:rPr lang="en-US" sz="1600" dirty="0" err="1">
                    <a:solidFill>
                      <a:srgbClr val="FF0000"/>
                    </a:solidFill>
                  </a:rPr>
                  <a:t>λ</a:t>
                </a:r>
                <a:r>
                  <a:rPr lang="en-US" sz="1600" baseline="-25000" dirty="0" err="1">
                    <a:solidFill>
                      <a:srgbClr val="FF0000"/>
                    </a:solidFill>
                  </a:rPr>
                  <a:t>pe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 = 1.2 mm</a:t>
                </a:r>
                <a:endParaRPr lang="en-US" sz="1600" dirty="0">
                  <a:solidFill>
                    <a:srgbClr val="FF0000"/>
                  </a:solidFill>
                  <a:sym typeface="Wingdings"/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E44E28F-8F31-EFEB-1288-B19986FE1B12}"/>
                </a:ext>
              </a:extLst>
            </p:cNvPr>
            <p:cNvSpPr/>
            <p:nvPr/>
          </p:nvSpPr>
          <p:spPr>
            <a:xfrm>
              <a:off x="1523881" y="4890536"/>
              <a:ext cx="9229398" cy="1621809"/>
            </a:xfrm>
            <a:prstGeom prst="rect">
              <a:avLst/>
            </a:prstGeom>
            <a:noFill/>
            <a:ln w="9525" cmpd="sng"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176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Seminal Paper 1979, T. Tajima, J. Dawson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74060"/>
            <a:ext cx="10515600" cy="85590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Use a plasma to convert the transverse space charge force of a beam driver into a longitudinal electrical field in the plasma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2046" y="2283926"/>
            <a:ext cx="7645400" cy="4089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91BE2D-C7E7-DF43-8C9C-EF41EEAD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2960632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BDB31-38E2-4CA9-2254-7C1865284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770E83-E5F8-BAF0-2AB2-2C366E94D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5766" y="-6961"/>
            <a:ext cx="4140005" cy="717134"/>
          </a:xfrm>
        </p:spPr>
        <p:txBody>
          <a:bodyPr/>
          <a:lstStyle/>
          <a:p>
            <a:r>
              <a:rPr lang="en-CH" dirty="0"/>
              <a:t>State-of-the-Art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8CFBA8-BA42-791B-DF9B-A1D8A8991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15</a:t>
            </a:fld>
            <a:endParaRPr lang="en-US"/>
          </a:p>
        </p:txBody>
      </p:sp>
      <p:sp>
        <p:nvSpPr>
          <p:cNvPr id="48" name="Footer Placeholder 3">
            <a:extLst>
              <a:ext uri="{FF2B5EF4-FFF2-40B4-BE49-F238E27FC236}">
                <a16:creationId xmlns:a16="http://schemas.microsoft.com/office/drawing/2014/main" id="{AC0EAC50-26BE-BA93-B9F4-EBBFA6107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9F1F88C-E41C-15F0-EA30-F249D8BA6F8A}"/>
              </a:ext>
            </a:extLst>
          </p:cNvPr>
          <p:cNvGrpSpPr/>
          <p:nvPr/>
        </p:nvGrpSpPr>
        <p:grpSpPr>
          <a:xfrm>
            <a:off x="403826" y="665871"/>
            <a:ext cx="3614749" cy="3428788"/>
            <a:chOff x="403826" y="665871"/>
            <a:chExt cx="3614749" cy="3428788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3D33648-27C1-E816-2A35-CC6CD9C6C0FF}"/>
                </a:ext>
              </a:extLst>
            </p:cNvPr>
            <p:cNvGrpSpPr/>
            <p:nvPr/>
          </p:nvGrpSpPr>
          <p:grpSpPr>
            <a:xfrm>
              <a:off x="403826" y="665871"/>
              <a:ext cx="3614749" cy="3428788"/>
              <a:chOff x="398864" y="1154870"/>
              <a:chExt cx="3614749" cy="3428788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8C279BD2-B999-6712-F1E7-434965009239}"/>
                  </a:ext>
                </a:extLst>
              </p:cNvPr>
              <p:cNvGrpSpPr/>
              <p:nvPr/>
            </p:nvGrpSpPr>
            <p:grpSpPr>
              <a:xfrm>
                <a:off x="398864" y="1154870"/>
                <a:ext cx="3614749" cy="3428788"/>
                <a:chOff x="4295928" y="1493641"/>
                <a:chExt cx="3614749" cy="3428788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891199C3-29DB-F8C6-2B5E-0EDFC34BB1A1}"/>
                    </a:ext>
                  </a:extLst>
                </p:cNvPr>
                <p:cNvSpPr/>
                <p:nvPr/>
              </p:nvSpPr>
              <p:spPr>
                <a:xfrm>
                  <a:off x="4295928" y="1493641"/>
                  <a:ext cx="3614749" cy="3428788"/>
                </a:xfrm>
                <a:prstGeom prst="rect">
                  <a:avLst/>
                </a:prstGeom>
                <a:noFill/>
                <a:ln w="19050" cmpd="sng">
                  <a:solidFill>
                    <a:srgbClr val="3366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+mj-lt"/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8A19DA3C-19F5-8E28-657F-93A19CFC77D6}"/>
                    </a:ext>
                  </a:extLst>
                </p:cNvPr>
                <p:cNvSpPr txBox="1"/>
                <p:nvPr/>
              </p:nvSpPr>
              <p:spPr>
                <a:xfrm>
                  <a:off x="4439934" y="1493641"/>
                  <a:ext cx="32644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b="1" dirty="0">
                      <a:solidFill>
                        <a:srgbClr val="FF0000"/>
                      </a:solidFill>
                    </a:rPr>
                    <a:t>9.2 GeV in 30 cm </a:t>
                  </a:r>
                  <a:r>
                    <a:rPr lang="en-CH" b="1" dirty="0">
                      <a:solidFill>
                        <a:srgbClr val="FF0000"/>
                      </a:solidFill>
                      <a:sym typeface="Wingdings" pitchFamily="2" charset="2"/>
                    </a:rPr>
                    <a:t> 30.7 GeV/m</a:t>
                  </a:r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pic>
              <p:nvPicPr>
                <p:cNvPr id="36" name="Picture 6" descr="BELLA">
                  <a:extLst>
                    <a:ext uri="{FF2B5EF4-FFF2-40B4-BE49-F238E27FC236}">
                      <a16:creationId xmlns:a16="http://schemas.microsoft.com/office/drawing/2014/main" id="{DCDDB1AF-688D-1D4B-1A8D-39E5C08CB8D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9618" b="4979"/>
                <a:stretch/>
              </p:blipFill>
              <p:spPr bwMode="auto">
                <a:xfrm>
                  <a:off x="4391989" y="1823200"/>
                  <a:ext cx="3315939" cy="146610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6DA7E08-B9A7-75F0-F76C-9EE5D7EFAD51}"/>
                    </a:ext>
                  </a:extLst>
                </p:cNvPr>
                <p:cNvSpPr txBox="1"/>
                <p:nvPr/>
              </p:nvSpPr>
              <p:spPr>
                <a:xfrm>
                  <a:off x="4577692" y="2886441"/>
                  <a:ext cx="3051219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BELLA, Berkeley Lab, USA</a:t>
                  </a:r>
                </a:p>
              </p:txBody>
            </p:sp>
          </p:grp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D4E75091-7464-77C6-9BDA-6F107D6113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b="45202"/>
              <a:stretch/>
            </p:blipFill>
            <p:spPr>
              <a:xfrm>
                <a:off x="472218" y="2911442"/>
                <a:ext cx="3497851" cy="136580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A6753D2-36F9-58AF-DC48-B7762F9F45D4}"/>
                  </a:ext>
                </a:extLst>
              </p:cNvPr>
              <p:cNvSpPr txBox="1"/>
              <p:nvPr/>
            </p:nvSpPr>
            <p:spPr>
              <a:xfrm>
                <a:off x="1462819" y="4256862"/>
                <a:ext cx="231345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000" i="1" dirty="0"/>
                  <a:t>A. Picksley et al., PRL 133, 255001 (2024)</a:t>
                </a:r>
                <a:endParaRPr lang="en-GB" sz="1000" i="1" dirty="0">
                  <a:effectLst/>
                </a:endParaRP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DADB4DE-D9E6-C0F5-E6A3-7F235B43D576}"/>
                </a:ext>
              </a:extLst>
            </p:cNvPr>
            <p:cNvSpPr txBox="1"/>
            <p:nvPr/>
          </p:nvSpPr>
          <p:spPr>
            <a:xfrm rot="16200000">
              <a:off x="3068140" y="1504725"/>
              <a:ext cx="146610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H" b="1" dirty="0">
                  <a:solidFill>
                    <a:srgbClr val="3366FF"/>
                  </a:solidFill>
                </a:rPr>
                <a:t>Laser Driven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BB3FD16-5AB8-8DEA-AB0E-35977D03752E}"/>
              </a:ext>
            </a:extLst>
          </p:cNvPr>
          <p:cNvGrpSpPr/>
          <p:nvPr/>
        </p:nvGrpSpPr>
        <p:grpSpPr>
          <a:xfrm>
            <a:off x="4724655" y="647668"/>
            <a:ext cx="3095796" cy="3441957"/>
            <a:chOff x="4724655" y="647668"/>
            <a:chExt cx="3095796" cy="3441957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B50A548-FFAE-5429-87D1-360EF3A85660}"/>
                </a:ext>
              </a:extLst>
            </p:cNvPr>
            <p:cNvGrpSpPr/>
            <p:nvPr/>
          </p:nvGrpSpPr>
          <p:grpSpPr>
            <a:xfrm>
              <a:off x="4724655" y="647668"/>
              <a:ext cx="3083659" cy="3441957"/>
              <a:chOff x="4990858" y="1014127"/>
              <a:chExt cx="3083659" cy="3441957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E63D71A1-E0BE-8BE2-8E70-5F9675D059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90364" y="1350829"/>
                <a:ext cx="2826559" cy="717134"/>
              </a:xfrm>
              <a:prstGeom prst="rect">
                <a:avLst/>
              </a:prstGeom>
            </p:spPr>
          </p:pic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01EB4A76-4F17-923C-9FAE-E3E25CD01C48}"/>
                  </a:ext>
                </a:extLst>
              </p:cNvPr>
              <p:cNvGrpSpPr/>
              <p:nvPr/>
            </p:nvGrpSpPr>
            <p:grpSpPr>
              <a:xfrm>
                <a:off x="4990858" y="1014127"/>
                <a:ext cx="3083659" cy="3441957"/>
                <a:chOff x="952993" y="1301055"/>
                <a:chExt cx="3083659" cy="3441957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7F7ED296-F8AE-B040-F5E5-4874410F0F4F}"/>
                    </a:ext>
                  </a:extLst>
                </p:cNvPr>
                <p:cNvGrpSpPr/>
                <p:nvPr/>
              </p:nvGrpSpPr>
              <p:grpSpPr>
                <a:xfrm>
                  <a:off x="952993" y="1335298"/>
                  <a:ext cx="3083659" cy="3407714"/>
                  <a:chOff x="1042563" y="2124205"/>
                  <a:chExt cx="3083659" cy="3407714"/>
                </a:xfrm>
              </p:grpSpPr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F5A8A477-C811-A51A-F345-0CBC384BEE46}"/>
                      </a:ext>
                    </a:extLst>
                  </p:cNvPr>
                  <p:cNvSpPr/>
                  <p:nvPr/>
                </p:nvSpPr>
                <p:spPr>
                  <a:xfrm>
                    <a:off x="1042563" y="2124205"/>
                    <a:ext cx="3083659" cy="3407714"/>
                  </a:xfrm>
                  <a:prstGeom prst="rect">
                    <a:avLst/>
                  </a:prstGeom>
                  <a:noFill/>
                  <a:ln w="19050">
                    <a:solidFill>
                      <a:srgbClr val="3366FF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186B6807-BF97-0FA4-3256-9AF8204A3D7B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313511" y="4104911"/>
                    <a:ext cx="2325525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i="1" dirty="0">
                        <a:sym typeface="Wingdings"/>
                      </a:rPr>
                      <a:t>I. </a:t>
                    </a:r>
                    <a:r>
                      <a:rPr lang="en-US" sz="900" i="1" dirty="0" err="1">
                        <a:sym typeface="Wingdings"/>
                      </a:rPr>
                      <a:t>Blumenfeld</a:t>
                    </a:r>
                    <a:r>
                      <a:rPr lang="en-US" sz="900" i="1" dirty="0">
                        <a:sym typeface="Wingdings"/>
                      </a:rPr>
                      <a:t> et al, Nature 455, p 741 (2007)</a:t>
                    </a:r>
                    <a:endParaRPr lang="en-US" sz="900" i="1" dirty="0"/>
                  </a:p>
                </p:txBody>
              </p:sp>
            </p:grpSp>
            <p:pic>
              <p:nvPicPr>
                <p:cNvPr id="7172" name="Picture 4" descr="Figure 2">
                  <a:extLst>
                    <a:ext uri="{FF2B5EF4-FFF2-40B4-BE49-F238E27FC236}">
                      <a16:creationId xmlns:a16="http://schemas.microsoft.com/office/drawing/2014/main" id="{A53FA88B-9FDC-86CD-EECB-E6506ECB1CE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73038" y="2417487"/>
                  <a:ext cx="1784806" cy="21954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D03BBB0-FBF8-621D-E9BC-E4D6C7A2967E}"/>
                    </a:ext>
                  </a:extLst>
                </p:cNvPr>
                <p:cNvSpPr txBox="1"/>
                <p:nvPr/>
              </p:nvSpPr>
              <p:spPr>
                <a:xfrm>
                  <a:off x="952993" y="1301055"/>
                  <a:ext cx="30255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b="1" dirty="0">
                      <a:solidFill>
                        <a:srgbClr val="FF0000"/>
                      </a:solidFill>
                    </a:rPr>
                    <a:t>42 GeV in 85 cm </a:t>
                  </a:r>
                  <a:r>
                    <a:rPr lang="en-CH" b="1" dirty="0">
                      <a:solidFill>
                        <a:srgbClr val="FF0000"/>
                      </a:solidFill>
                      <a:sym typeface="Wingdings" pitchFamily="2" charset="2"/>
                    </a:rPr>
                    <a:t> 52 GeV/m</a:t>
                  </a:r>
                  <a:endParaRPr lang="en-CH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A8D8CD7-0BA1-3497-3942-04815B8794CE}"/>
                    </a:ext>
                  </a:extLst>
                </p:cNvPr>
                <p:cNvSpPr txBox="1"/>
                <p:nvPr/>
              </p:nvSpPr>
              <p:spPr>
                <a:xfrm>
                  <a:off x="1125990" y="2044690"/>
                  <a:ext cx="1940668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bg1"/>
                      </a:solidFill>
                    </a:rPr>
                    <a:t>FACET, SLAC, USA</a:t>
                  </a:r>
                </a:p>
              </p:txBody>
            </p:sp>
          </p:grp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FAA48FD-E5B6-F0FA-7634-1DB264EFAC1C}"/>
                </a:ext>
              </a:extLst>
            </p:cNvPr>
            <p:cNvSpPr txBox="1"/>
            <p:nvPr/>
          </p:nvSpPr>
          <p:spPr>
            <a:xfrm rot="16200000">
              <a:off x="6729784" y="2609600"/>
              <a:ext cx="1812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Electron Driven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63D2B40-9C47-9720-F68A-655A6FE26220}"/>
              </a:ext>
            </a:extLst>
          </p:cNvPr>
          <p:cNvGrpSpPr/>
          <p:nvPr/>
        </p:nvGrpSpPr>
        <p:grpSpPr>
          <a:xfrm>
            <a:off x="8564489" y="214772"/>
            <a:ext cx="3477201" cy="3874853"/>
            <a:chOff x="8564489" y="214772"/>
            <a:chExt cx="3477201" cy="387485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134C83E-6B2E-DF0D-DC57-6584A7D70BDA}"/>
                </a:ext>
              </a:extLst>
            </p:cNvPr>
            <p:cNvGrpSpPr/>
            <p:nvPr/>
          </p:nvGrpSpPr>
          <p:grpSpPr>
            <a:xfrm>
              <a:off x="8591700" y="214772"/>
              <a:ext cx="3449990" cy="3874853"/>
              <a:chOff x="8646476" y="1573985"/>
              <a:chExt cx="3449990" cy="3874853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4681D61A-4787-953E-C3F8-77686E351FFA}"/>
                  </a:ext>
                </a:extLst>
              </p:cNvPr>
              <p:cNvGrpSpPr/>
              <p:nvPr/>
            </p:nvGrpSpPr>
            <p:grpSpPr>
              <a:xfrm>
                <a:off x="8646476" y="1573985"/>
                <a:ext cx="3449990" cy="3874853"/>
                <a:chOff x="6303655" y="682722"/>
                <a:chExt cx="3449990" cy="3874853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426780DA-1F03-4D0E-F7AF-C26B8BDB9BD4}"/>
                    </a:ext>
                  </a:extLst>
                </p:cNvPr>
                <p:cNvSpPr/>
                <p:nvPr/>
              </p:nvSpPr>
              <p:spPr>
                <a:xfrm>
                  <a:off x="6303655" y="682722"/>
                  <a:ext cx="3319362" cy="3874853"/>
                </a:xfrm>
                <a:prstGeom prst="rect">
                  <a:avLst/>
                </a:prstGeom>
                <a:noFill/>
                <a:ln w="19050" cmpd="sng">
                  <a:solidFill>
                    <a:srgbClr val="3366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2" name="Picture 51">
                  <a:extLst>
                    <a:ext uri="{FF2B5EF4-FFF2-40B4-BE49-F238E27FC236}">
                      <a16:creationId xmlns:a16="http://schemas.microsoft.com/office/drawing/2014/main" id="{33949365-595C-B21E-739C-61CAD9EAF0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23310" y="2462589"/>
                  <a:ext cx="2703465" cy="1811366"/>
                </a:xfrm>
                <a:prstGeom prst="rect">
                  <a:avLst/>
                </a:prstGeom>
              </p:spPr>
            </p:pic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638681B-CB8C-6DBE-0C1F-E7DD4EACCF92}"/>
                    </a:ext>
                  </a:extLst>
                </p:cNvPr>
                <p:cNvSpPr txBox="1"/>
                <p:nvPr/>
              </p:nvSpPr>
              <p:spPr>
                <a:xfrm>
                  <a:off x="6400846" y="721105"/>
                  <a:ext cx="3298371" cy="8002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600" b="1" dirty="0">
                      <a:solidFill>
                        <a:srgbClr val="FF0000"/>
                      </a:solidFill>
                    </a:rPr>
                    <a:t>Transfer efficiency 42+/-4% with 0.2% energy spread</a:t>
                  </a:r>
                  <a:r>
                    <a:rPr lang="en-CH" sz="1600" b="1" dirty="0"/>
                    <a:t>, </a:t>
                  </a:r>
                  <a:r>
                    <a:rPr lang="en-GB" sz="1400" b="1" dirty="0"/>
                    <a:t>u</a:t>
                  </a:r>
                  <a:r>
                    <a:rPr lang="en-CH" sz="1400" dirty="0"/>
                    <a:t>p to </a:t>
                  </a:r>
                  <a:r>
                    <a:rPr lang="en-CH" sz="1400" b="1" dirty="0"/>
                    <a:t>70%</a:t>
                  </a:r>
                  <a:r>
                    <a:rPr lang="en-CH" sz="1400" dirty="0"/>
                    <a:t> with energy spread increase</a:t>
                  </a: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A45C31F1-A428-F82F-B7EB-A3CBB171336F}"/>
                    </a:ext>
                  </a:extLst>
                </p:cNvPr>
                <p:cNvSpPr/>
                <p:nvPr/>
              </p:nvSpPr>
              <p:spPr>
                <a:xfrm>
                  <a:off x="6346416" y="4261799"/>
                  <a:ext cx="3407229" cy="253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000" i="1" dirty="0"/>
                    <a:t>C.A. </a:t>
                  </a:r>
                  <a:r>
                    <a:rPr lang="en-US" sz="1000" i="1" dirty="0" err="1"/>
                    <a:t>Lindstrøm</a:t>
                  </a:r>
                  <a:r>
                    <a:rPr lang="en-US" sz="1000" i="1" dirty="0"/>
                    <a:t> et al., </a:t>
                  </a:r>
                  <a:r>
                    <a:rPr lang="en-US" sz="1000" i="1" dirty="0" err="1"/>
                    <a:t>Phys.Rev.Lett</a:t>
                  </a:r>
                  <a:r>
                    <a:rPr lang="en-US" sz="1000" i="1" dirty="0"/>
                    <a:t>. 126, 014801 (2021)</a:t>
                  </a:r>
                </a:p>
              </p:txBody>
            </p:sp>
            <p:pic>
              <p:nvPicPr>
                <p:cNvPr id="55" name="Picture 54">
                  <a:extLst>
                    <a:ext uri="{FF2B5EF4-FFF2-40B4-BE49-F238E27FC236}">
                      <a16:creationId xmlns:a16="http://schemas.microsoft.com/office/drawing/2014/main" id="{DEF95E9D-420F-9FA8-CB74-70A80C5032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23310" y="1212235"/>
                  <a:ext cx="2632813" cy="1345041"/>
                </a:xfrm>
                <a:prstGeom prst="rect">
                  <a:avLst/>
                </a:prstGeom>
              </p:spPr>
            </p:pic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D7F9A0C-BDE7-305C-9EB6-8EE1E9CC5173}"/>
                  </a:ext>
                </a:extLst>
              </p:cNvPr>
              <p:cNvSpPr txBox="1"/>
              <p:nvPr/>
            </p:nvSpPr>
            <p:spPr>
              <a:xfrm>
                <a:off x="10001100" y="3015298"/>
                <a:ext cx="19569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/>
                  <a:t>FLASHForward, DESY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CCD8A8C-899C-A3D8-CF0D-913DB2F19C9A}"/>
                </a:ext>
              </a:extLst>
            </p:cNvPr>
            <p:cNvSpPr txBox="1"/>
            <p:nvPr/>
          </p:nvSpPr>
          <p:spPr>
            <a:xfrm rot="16200000">
              <a:off x="7843154" y="2610235"/>
              <a:ext cx="1812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Electron Driven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CA9B2F8-2B3B-4AD4-AD06-99935018958D}"/>
              </a:ext>
            </a:extLst>
          </p:cNvPr>
          <p:cNvGrpSpPr/>
          <p:nvPr/>
        </p:nvGrpSpPr>
        <p:grpSpPr>
          <a:xfrm>
            <a:off x="358237" y="4207675"/>
            <a:ext cx="3708268" cy="2361599"/>
            <a:chOff x="358237" y="4207675"/>
            <a:chExt cx="3708268" cy="2361599"/>
          </a:xfrm>
        </p:grpSpPr>
        <p:grpSp>
          <p:nvGrpSpPr>
            <p:cNvPr id="7175" name="Group 7174">
              <a:extLst>
                <a:ext uri="{FF2B5EF4-FFF2-40B4-BE49-F238E27FC236}">
                  <a16:creationId xmlns:a16="http://schemas.microsoft.com/office/drawing/2014/main" id="{019AC594-41EF-A208-6AA7-B7822797DF87}"/>
                </a:ext>
              </a:extLst>
            </p:cNvPr>
            <p:cNvGrpSpPr/>
            <p:nvPr/>
          </p:nvGrpSpPr>
          <p:grpSpPr>
            <a:xfrm>
              <a:off x="358237" y="4207675"/>
              <a:ext cx="3660338" cy="2361599"/>
              <a:chOff x="467735" y="3808750"/>
              <a:chExt cx="3660338" cy="2361599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3337F6F1-9AA2-7B23-5EA4-AA696FED779B}"/>
                  </a:ext>
                </a:extLst>
              </p:cNvPr>
              <p:cNvGrpSpPr/>
              <p:nvPr/>
            </p:nvGrpSpPr>
            <p:grpSpPr>
              <a:xfrm>
                <a:off x="468861" y="3808750"/>
                <a:ext cx="3659212" cy="2361599"/>
                <a:chOff x="391758" y="627629"/>
                <a:chExt cx="5364251" cy="2696664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84622048-A757-CE2C-F104-787D493654BD}"/>
                    </a:ext>
                  </a:extLst>
                </p:cNvPr>
                <p:cNvSpPr/>
                <p:nvPr/>
              </p:nvSpPr>
              <p:spPr>
                <a:xfrm>
                  <a:off x="438107" y="664342"/>
                  <a:ext cx="5317902" cy="2659951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3366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53EA0895-3FD3-AC01-166E-8F47AA7F98E5}"/>
                    </a:ext>
                  </a:extLst>
                </p:cNvPr>
                <p:cNvGrpSpPr/>
                <p:nvPr/>
              </p:nvGrpSpPr>
              <p:grpSpPr>
                <a:xfrm>
                  <a:off x="391758" y="627629"/>
                  <a:ext cx="5141261" cy="2679327"/>
                  <a:chOff x="391758" y="627629"/>
                  <a:chExt cx="5141261" cy="2679327"/>
                </a:xfrm>
              </p:grpSpPr>
              <p:pic>
                <p:nvPicPr>
                  <p:cNvPr id="63" name="Picture 2" descr="FIG. 2.">
                    <a:extLst>
                      <a:ext uri="{FF2B5EF4-FFF2-40B4-BE49-F238E27FC236}">
                        <a16:creationId xmlns:a16="http://schemas.microsoft.com/office/drawing/2014/main" id="{5D4E8DCD-9966-D29D-AB88-8852D3B500D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97562" y="1295391"/>
                    <a:ext cx="4935457" cy="181994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7168" name="TextBox 7167">
                    <a:extLst>
                      <a:ext uri="{FF2B5EF4-FFF2-40B4-BE49-F238E27FC236}">
                        <a16:creationId xmlns:a16="http://schemas.microsoft.com/office/drawing/2014/main" id="{7AE0CB8D-CFC0-85A9-7E34-7EB6763A5171}"/>
                      </a:ext>
                    </a:extLst>
                  </p:cNvPr>
                  <p:cNvSpPr txBox="1"/>
                  <p:nvPr/>
                </p:nvSpPr>
                <p:spPr>
                  <a:xfrm>
                    <a:off x="849244" y="3078517"/>
                    <a:ext cx="2700546" cy="22843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sz="700" dirty="0">
                        <a:latin typeface="+mj-lt"/>
                      </a:rPr>
                      <a:t>A. Maier et al., Phys. Rev. X 10, 031039 (2020)</a:t>
                    </a:r>
                  </a:p>
                </p:txBody>
              </p:sp>
              <p:sp>
                <p:nvSpPr>
                  <p:cNvPr id="7169" name="TextBox 7168">
                    <a:extLst>
                      <a:ext uri="{FF2B5EF4-FFF2-40B4-BE49-F238E27FC236}">
                        <a16:creationId xmlns:a16="http://schemas.microsoft.com/office/drawing/2014/main" id="{25E41EA6-B24B-851E-18A1-AF53E5253EB5}"/>
                      </a:ext>
                    </a:extLst>
                  </p:cNvPr>
                  <p:cNvSpPr txBox="1"/>
                  <p:nvPr/>
                </p:nvSpPr>
                <p:spPr>
                  <a:xfrm>
                    <a:off x="391758" y="627629"/>
                    <a:ext cx="2981974" cy="386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sz="1600" b="1" dirty="0">
                        <a:solidFill>
                          <a:srgbClr val="FF0000"/>
                        </a:solidFill>
                      </a:rPr>
                      <a:t>Stable 24hr operation</a:t>
                    </a:r>
                  </a:p>
                </p:txBody>
              </p:sp>
            </p:grpSp>
          </p:grpSp>
          <p:sp>
            <p:nvSpPr>
              <p:cNvPr id="7173" name="TextBox 7172">
                <a:extLst>
                  <a:ext uri="{FF2B5EF4-FFF2-40B4-BE49-F238E27FC236}">
                    <a16:creationId xmlns:a16="http://schemas.microsoft.com/office/drawing/2014/main" id="{A2ED3F42-5EC6-3207-B11A-491D591DCB01}"/>
                  </a:ext>
                </a:extLst>
              </p:cNvPr>
              <p:cNvSpPr txBox="1"/>
              <p:nvPr/>
            </p:nvSpPr>
            <p:spPr>
              <a:xfrm>
                <a:off x="467735" y="4124087"/>
                <a:ext cx="27659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b="1" dirty="0"/>
                  <a:t>LUX laser plasma accelerator, DESY</a:t>
                </a: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4BDC38B-9369-F538-C23A-A6CEAB4177BE}"/>
                </a:ext>
              </a:extLst>
            </p:cNvPr>
            <p:cNvSpPr txBox="1"/>
            <p:nvPr/>
          </p:nvSpPr>
          <p:spPr>
            <a:xfrm rot="16200000">
              <a:off x="3198254" y="4860309"/>
              <a:ext cx="1367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3366FF"/>
                  </a:solidFill>
                </a:rPr>
                <a:t>Laser Driven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FAC75D7-AAB3-F0DB-3054-1BB2FEB55B3B}"/>
              </a:ext>
            </a:extLst>
          </p:cNvPr>
          <p:cNvGrpSpPr/>
          <p:nvPr/>
        </p:nvGrpSpPr>
        <p:grpSpPr>
          <a:xfrm>
            <a:off x="4069477" y="4239827"/>
            <a:ext cx="7969773" cy="2314632"/>
            <a:chOff x="4069477" y="4239827"/>
            <a:chExt cx="7969773" cy="231463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B0CCF07-C89A-C4EE-E4C4-AAF27205C1DF}"/>
                </a:ext>
              </a:extLst>
            </p:cNvPr>
            <p:cNvGrpSpPr/>
            <p:nvPr/>
          </p:nvGrpSpPr>
          <p:grpSpPr>
            <a:xfrm>
              <a:off x="4069477" y="4239827"/>
              <a:ext cx="7969773" cy="2314632"/>
              <a:chOff x="4069477" y="4239827"/>
              <a:chExt cx="7969773" cy="2314632"/>
            </a:xfrm>
          </p:grpSpPr>
          <p:sp>
            <p:nvSpPr>
              <p:cNvPr id="7176" name="Rectangle 7175">
                <a:extLst>
                  <a:ext uri="{FF2B5EF4-FFF2-40B4-BE49-F238E27FC236}">
                    <a16:creationId xmlns:a16="http://schemas.microsoft.com/office/drawing/2014/main" id="{5696E5D0-EBF1-FEBE-07F6-FDDBF132EE16}"/>
                  </a:ext>
                </a:extLst>
              </p:cNvPr>
              <p:cNvSpPr/>
              <p:nvPr/>
            </p:nvSpPr>
            <p:spPr>
              <a:xfrm>
                <a:off x="4127347" y="4239827"/>
                <a:ext cx="7799902" cy="229908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071F65BA-488F-7E89-A993-4F5B1E2A618E}"/>
                  </a:ext>
                </a:extLst>
              </p:cNvPr>
              <p:cNvGrpSpPr/>
              <p:nvPr/>
            </p:nvGrpSpPr>
            <p:grpSpPr>
              <a:xfrm>
                <a:off x="4069477" y="4289766"/>
                <a:ext cx="4155877" cy="2242571"/>
                <a:chOff x="4069477" y="4289766"/>
                <a:chExt cx="4155877" cy="2242571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A0E02015-D8F0-74DB-1E2E-027E67565C8F}"/>
                    </a:ext>
                  </a:extLst>
                </p:cNvPr>
                <p:cNvGrpSpPr/>
                <p:nvPr/>
              </p:nvGrpSpPr>
              <p:grpSpPr>
                <a:xfrm>
                  <a:off x="4167475" y="4443131"/>
                  <a:ext cx="3401744" cy="1804123"/>
                  <a:chOff x="4268932" y="4658436"/>
                  <a:chExt cx="3401744" cy="1804123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0EE6FC83-E4F4-7CE8-3AB0-E7B02E5887B1}"/>
                      </a:ext>
                    </a:extLst>
                  </p:cNvPr>
                  <p:cNvGrpSpPr/>
                  <p:nvPr/>
                </p:nvGrpSpPr>
                <p:grpSpPr>
                  <a:xfrm>
                    <a:off x="4320566" y="4658436"/>
                    <a:ext cx="3350110" cy="1663296"/>
                    <a:chOff x="4366069" y="4707408"/>
                    <a:chExt cx="3350110" cy="1663296"/>
                  </a:xfrm>
                </p:grpSpPr>
                <p:pic>
                  <p:nvPicPr>
                    <p:cNvPr id="5" name="Picture 4">
                      <a:extLst>
                        <a:ext uri="{FF2B5EF4-FFF2-40B4-BE49-F238E27FC236}">
                          <a16:creationId xmlns:a16="http://schemas.microsoft.com/office/drawing/2014/main" id="{E2A8D5EE-B9A5-3EAC-9C5F-3239330C98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4366069" y="4726370"/>
                      <a:ext cx="3319362" cy="164433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419F6E23-53D7-C879-E1C5-5CA7DB1E9A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96000" y="4707408"/>
                      <a:ext cx="1620179" cy="58601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/>
                    </a:p>
                  </p:txBody>
                </p:sp>
              </p:grpSp>
              <p:pic>
                <p:nvPicPr>
                  <p:cNvPr id="7" name="Picture 6">
                    <a:extLst>
                      <a:ext uri="{FF2B5EF4-FFF2-40B4-BE49-F238E27FC236}">
                        <a16:creationId xmlns:a16="http://schemas.microsoft.com/office/drawing/2014/main" id="{C0147D36-BB0A-7B0F-A3AA-7082F8E28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rcRect t="5966"/>
                  <a:stretch/>
                </p:blipFill>
                <p:spPr>
                  <a:xfrm>
                    <a:off x="4268932" y="5575492"/>
                    <a:ext cx="1313371" cy="887067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EE31A17-7331-C269-3868-0909A21C7950}"/>
                    </a:ext>
                  </a:extLst>
                </p:cNvPr>
                <p:cNvSpPr txBox="1"/>
                <p:nvPr/>
              </p:nvSpPr>
              <p:spPr>
                <a:xfrm>
                  <a:off x="5572608" y="5838788"/>
                  <a:ext cx="265274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200" dirty="0"/>
                    <a:t>FEL lasing amplification of 100 reached at 27nm wavelength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2F1829DA-B828-B01B-3FA5-4BE8DC980B56}"/>
                    </a:ext>
                  </a:extLst>
                </p:cNvPr>
                <p:cNvSpPr txBox="1"/>
                <p:nvPr/>
              </p:nvSpPr>
              <p:spPr>
                <a:xfrm>
                  <a:off x="4069477" y="4289766"/>
                  <a:ext cx="3894592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600" b="1" dirty="0">
                      <a:solidFill>
                        <a:srgbClr val="FF0000"/>
                      </a:solidFill>
                    </a:rPr>
                    <a:t>Laser Driven based FEL: First demonstration</a:t>
                  </a:r>
                </a:p>
                <a:p>
                  <a:r>
                    <a:rPr lang="en-CH" sz="1600" b="1" dirty="0">
                      <a:solidFill>
                        <a:srgbClr val="0432FF"/>
                      </a:solidFill>
                    </a:rPr>
                    <a:t> 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AAF507A-06EE-E199-EF58-ABD1811E9D9E}"/>
                    </a:ext>
                  </a:extLst>
                </p:cNvPr>
                <p:cNvSpPr txBox="1"/>
                <p:nvPr/>
              </p:nvSpPr>
              <p:spPr>
                <a:xfrm>
                  <a:off x="5548280" y="4558827"/>
                  <a:ext cx="226003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200" dirty="0"/>
                    <a:t>500 MeV electrons from LWFA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4893FF65-A36F-F902-8CA4-DBCC539B0B0A}"/>
                    </a:ext>
                  </a:extLst>
                </p:cNvPr>
                <p:cNvSpPr txBox="1"/>
                <p:nvPr/>
              </p:nvSpPr>
              <p:spPr>
                <a:xfrm>
                  <a:off x="4377246" y="6301505"/>
                  <a:ext cx="255230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900" i="1" dirty="0"/>
                    <a:t>W.T. Wang, K. Feng, et al., Nature, 595, 561 (2021)</a:t>
                  </a: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A0F55D5-2F20-3D70-30DE-C05F7F4A3F09}"/>
                  </a:ext>
                </a:extLst>
              </p:cNvPr>
              <p:cNvGrpSpPr/>
              <p:nvPr/>
            </p:nvGrpSpPr>
            <p:grpSpPr>
              <a:xfrm>
                <a:off x="7889075" y="4292059"/>
                <a:ext cx="4150175" cy="1736223"/>
                <a:chOff x="7889075" y="4292059"/>
                <a:chExt cx="4150175" cy="1736223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94A1CC25-A1FC-CC83-DFDE-C805D68DB3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368573" y="4642826"/>
                  <a:ext cx="3227253" cy="659777"/>
                </a:xfrm>
                <a:prstGeom prst="rect">
                  <a:avLst/>
                </a:prstGeom>
              </p:spPr>
            </p:pic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A95D19D-3461-794C-7696-1BFABB7690CE}"/>
                    </a:ext>
                  </a:extLst>
                </p:cNvPr>
                <p:cNvSpPr txBox="1"/>
                <p:nvPr/>
              </p:nvSpPr>
              <p:spPr>
                <a:xfrm>
                  <a:off x="7889075" y="4292059"/>
                  <a:ext cx="415017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600" b="1" dirty="0">
                      <a:solidFill>
                        <a:srgbClr val="FF0000"/>
                      </a:solidFill>
                    </a:rPr>
                    <a:t>Electron Driven based FEL: First demonstration</a:t>
                  </a:r>
                </a:p>
              </p:txBody>
            </p:sp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9E3CF5EC-60EF-19D4-3157-549F98542B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271235" y="5237596"/>
                  <a:ext cx="1371599" cy="790686"/>
                </a:xfrm>
                <a:prstGeom prst="rect">
                  <a:avLst/>
                </a:prstGeom>
              </p:spPr>
            </p:pic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1A8CA00A-4E3C-F768-B259-EBF836626EAE}"/>
                    </a:ext>
                  </a:extLst>
                </p:cNvPr>
                <p:cNvSpPr txBox="1"/>
                <p:nvPr/>
              </p:nvSpPr>
              <p:spPr>
                <a:xfrm>
                  <a:off x="9656919" y="5728560"/>
                  <a:ext cx="2254143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900" i="1" dirty="0"/>
                    <a:t>R. Pompili et al., Nature 605, 659-662 (2022)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A836C78-23F6-9E3D-C76E-490AD02CFA2B}"/>
                    </a:ext>
                  </a:extLst>
                </p:cNvPr>
                <p:cNvSpPr txBox="1"/>
                <p:nvPr/>
              </p:nvSpPr>
              <p:spPr>
                <a:xfrm>
                  <a:off x="9641851" y="5302916"/>
                  <a:ext cx="202728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dirty="0"/>
                    <a:t>94 MeV electrons from PWFA</a:t>
                  </a:r>
                </a:p>
                <a:p>
                  <a:r>
                    <a:rPr lang="en-CH" sz="1200" dirty="0"/>
                    <a:t>FEL lasing at 830 nm</a:t>
                  </a: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C0889DA-955B-47EA-D18C-2920A35F54C6}"/>
                  </a:ext>
                </a:extLst>
              </p:cNvPr>
              <p:cNvSpPr txBox="1"/>
              <p:nvPr/>
            </p:nvSpPr>
            <p:spPr>
              <a:xfrm>
                <a:off x="8325463" y="6031239"/>
                <a:ext cx="354139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à"/>
                </a:pPr>
                <a:r>
                  <a:rPr lang="en-CH" sz="1400" b="1" dirty="0">
                    <a:solidFill>
                      <a:srgbClr val="FF0000"/>
                    </a:solidFill>
                    <a:sym typeface="Wingdings" pitchFamily="2" charset="2"/>
                  </a:rPr>
                  <a:t>Since then two more groups: Soleil/HZDresden, Berkeley </a:t>
                </a:r>
                <a:endParaRPr lang="en-CH" sz="1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EBE89-26E0-3B26-B376-286E567B3473}"/>
                </a:ext>
              </a:extLst>
            </p:cNvPr>
            <p:cNvSpPr txBox="1"/>
            <p:nvPr/>
          </p:nvSpPr>
          <p:spPr>
            <a:xfrm>
              <a:off x="4158267" y="4935470"/>
              <a:ext cx="66556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 sz="1600" b="1" dirty="0"/>
                <a:t>China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A93C750-8A1F-DAC2-BAF9-3C9207991724}"/>
                </a:ext>
              </a:extLst>
            </p:cNvPr>
            <p:cNvSpPr txBox="1"/>
            <p:nvPr/>
          </p:nvSpPr>
          <p:spPr>
            <a:xfrm>
              <a:off x="11012556" y="4589494"/>
              <a:ext cx="9066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H" sz="1400" b="1" dirty="0"/>
                <a:t>Sparc-Lab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602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9F397-8D89-F90E-3384-FB73E059C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A31DB-97A0-2061-C448-430841845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866" y="75964"/>
            <a:ext cx="10515600" cy="717134"/>
          </a:xfrm>
        </p:spPr>
        <p:txBody>
          <a:bodyPr/>
          <a:lstStyle/>
          <a:p>
            <a:r>
              <a:rPr lang="en-CH" dirty="0"/>
              <a:t>State of the A</a:t>
            </a:r>
            <a:r>
              <a:rPr lang="en-GB" dirty="0"/>
              <a:t>r</a:t>
            </a:r>
            <a:r>
              <a:rPr lang="en-CH" dirty="0"/>
              <a:t>t and Goals for HEP Collider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B23053-C867-C44C-EBFC-7F0C146B3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78174E-BF64-3496-71DA-C9888726F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97938B-B772-66B3-CA33-0A6722294219}"/>
              </a:ext>
            </a:extLst>
          </p:cNvPr>
          <p:cNvSpPr txBox="1"/>
          <p:nvPr/>
        </p:nvSpPr>
        <p:spPr>
          <a:xfrm>
            <a:off x="3078394" y="5970594"/>
            <a:ext cx="6475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dirty="0">
                <a:solidFill>
                  <a:srgbClr val="0432FF"/>
                </a:solidFill>
                <a:sym typeface="Wingdings" pitchFamily="2" charset="2"/>
              </a:rPr>
              <a:t> R</a:t>
            </a:r>
            <a:r>
              <a:rPr lang="en-CH" sz="2000" dirty="0">
                <a:solidFill>
                  <a:srgbClr val="0432FF"/>
                </a:solidFill>
              </a:rPr>
              <a:t>equires international, multi-dimensional R&amp;D efforts.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E4971B-B00C-2741-A878-1B0615C3C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1144" y="2040369"/>
            <a:ext cx="1396302" cy="19362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A5A9DBE-AE56-FED7-DFBA-7C3E23ECAC99}"/>
              </a:ext>
            </a:extLst>
          </p:cNvPr>
          <p:cNvSpPr txBox="1"/>
          <p:nvPr/>
        </p:nvSpPr>
        <p:spPr>
          <a:xfrm>
            <a:off x="9941859" y="1366856"/>
            <a:ext cx="37763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b="1" dirty="0">
                <a:solidFill>
                  <a:srgbClr val="0432FF"/>
                </a:solidFill>
              </a:rPr>
              <a:t>ESPP 2020: </a:t>
            </a:r>
          </a:p>
          <a:p>
            <a:r>
              <a:rPr lang="en-CH" sz="1800" b="1" dirty="0">
                <a:solidFill>
                  <a:srgbClr val="0432FF"/>
                </a:solidFill>
              </a:rPr>
              <a:t>Plasma R&amp;D Roadmap</a:t>
            </a:r>
            <a:endParaRPr lang="en-CH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9E19C1-DA24-7AE8-80CE-CDC09868527C}"/>
              </a:ext>
            </a:extLst>
          </p:cNvPr>
          <p:cNvSpPr txBox="1"/>
          <p:nvPr/>
        </p:nvSpPr>
        <p:spPr>
          <a:xfrm>
            <a:off x="9941859" y="4315463"/>
            <a:ext cx="4177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0432FF"/>
                </a:solidFill>
              </a:rPr>
              <a:t>US Snowmass and P5</a:t>
            </a:r>
            <a:endParaRPr lang="en-CH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D7D945-B9FC-8657-59C9-A03648CD4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1144" y="4832981"/>
            <a:ext cx="1785403" cy="88694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A6CDE44-A7D2-F70A-AB3E-6079F0B6D60C}"/>
              </a:ext>
            </a:extLst>
          </p:cNvPr>
          <p:cNvGrpSpPr/>
          <p:nvPr/>
        </p:nvGrpSpPr>
        <p:grpSpPr>
          <a:xfrm>
            <a:off x="84325" y="1333984"/>
            <a:ext cx="9469264" cy="4358760"/>
            <a:chOff x="84325" y="1042150"/>
            <a:chExt cx="9469264" cy="435876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8C13331-6C04-5CDC-92AD-EFEAAF0597D5}"/>
                </a:ext>
              </a:extLst>
            </p:cNvPr>
            <p:cNvSpPr txBox="1"/>
            <p:nvPr/>
          </p:nvSpPr>
          <p:spPr>
            <a:xfrm>
              <a:off x="84325" y="2302799"/>
              <a:ext cx="1094722" cy="71713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CH" sz="2000" b="1" dirty="0">
                  <a:solidFill>
                    <a:srgbClr val="0432FF"/>
                  </a:solidFill>
                </a:rPr>
                <a:t>R&amp;D Efforts</a:t>
              </a:r>
            </a:p>
          </p:txBody>
        </p:sp>
        <p:sp>
          <p:nvSpPr>
            <p:cNvPr id="7" name="Left Brace 6">
              <a:extLst>
                <a:ext uri="{FF2B5EF4-FFF2-40B4-BE49-F238E27FC236}">
                  <a16:creationId xmlns:a16="http://schemas.microsoft.com/office/drawing/2014/main" id="{98E86F9F-83CA-9F61-3339-A23151F59D8D}"/>
                </a:ext>
              </a:extLst>
            </p:cNvPr>
            <p:cNvSpPr/>
            <p:nvPr/>
          </p:nvSpPr>
          <p:spPr>
            <a:xfrm>
              <a:off x="702866" y="1447898"/>
              <a:ext cx="952362" cy="3805419"/>
            </a:xfrm>
            <a:prstGeom prst="leftBrace">
              <a:avLst>
                <a:gd name="adj1" fmla="val 4058"/>
                <a:gd name="adj2" fmla="val 50437"/>
              </a:avLst>
            </a:prstGeom>
            <a:ln w="28575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2AEB91B-B680-9287-008C-16BF7E3EF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6034" y="1042150"/>
              <a:ext cx="7897555" cy="4358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3588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9917" y="122171"/>
            <a:ext cx="11992083" cy="717134"/>
          </a:xfrm>
        </p:spPr>
        <p:txBody>
          <a:bodyPr>
            <a:normAutofit/>
          </a:bodyPr>
          <a:lstStyle/>
          <a:p>
            <a:r>
              <a:rPr lang="en-US" sz="3600" dirty="0"/>
              <a:t>Towards Higher Energies – Electron/Laser Drivers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3615" y="3277585"/>
            <a:ext cx="11443129" cy="769661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Electron/laser driven PWA</a:t>
            </a:r>
            <a:r>
              <a:rPr lang="en-US" dirty="0"/>
              <a:t>: </a:t>
            </a:r>
            <a:r>
              <a:rPr lang="en-US" dirty="0">
                <a:solidFill>
                  <a:srgbClr val="000000"/>
                </a:solidFill>
              </a:rPr>
              <a:t>need several stages, </a:t>
            </a:r>
            <a:r>
              <a:rPr lang="en-US" dirty="0"/>
              <a:t>and challenging wrt to relative timing, tolerances, matching, etc…</a:t>
            </a:r>
          </a:p>
          <a:p>
            <a:pPr lvl="1"/>
            <a:r>
              <a:rPr lang="en-US" dirty="0"/>
              <a:t>effective gradient reduced because of long sections between accelerating elements….</a:t>
            </a:r>
          </a:p>
          <a:p>
            <a:pPr lvl="1"/>
            <a:endParaRPr lang="en-US" dirty="0">
              <a:sym typeface="Wingding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63706" y="338249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713039" y="4842457"/>
            <a:ext cx="8015682" cy="669196"/>
            <a:chOff x="495999" y="5588364"/>
            <a:chExt cx="8343201" cy="799654"/>
          </a:xfrm>
        </p:grpSpPr>
        <p:sp>
          <p:nvSpPr>
            <p:cNvPr id="7" name="Rectangle 6"/>
            <p:cNvSpPr/>
            <p:nvPr/>
          </p:nvSpPr>
          <p:spPr>
            <a:xfrm>
              <a:off x="1314172" y="5867368"/>
              <a:ext cx="534544" cy="258681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495999" y="6020005"/>
              <a:ext cx="1345203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570539" y="5590369"/>
              <a:ext cx="111626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8000"/>
                  </a:solidFill>
                </a:rPr>
                <a:t>Witness beam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85513" y="6111019"/>
              <a:ext cx="185880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Drive beam: electron/laser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20877" y="5600124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141805" y="5866317"/>
              <a:ext cx="783669" cy="258681"/>
              <a:chOff x="2216955" y="5866317"/>
              <a:chExt cx="783669" cy="258681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48" name="Straight Arrow Connector 47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/>
          </p:nvGrpSpPr>
          <p:grpSpPr>
            <a:xfrm>
              <a:off x="3203532" y="5867368"/>
              <a:ext cx="783669" cy="258681"/>
              <a:chOff x="2216955" y="5866317"/>
              <a:chExt cx="783669" cy="258681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3" name="Group 42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44" name="Straight Arrow Connector 43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Group 13"/>
            <p:cNvGrpSpPr/>
            <p:nvPr/>
          </p:nvGrpSpPr>
          <p:grpSpPr>
            <a:xfrm>
              <a:off x="4207236" y="5867368"/>
              <a:ext cx="783669" cy="258681"/>
              <a:chOff x="2216955" y="5866317"/>
              <a:chExt cx="783669" cy="258681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40" name="Straight Arrow Connector 39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" name="Group 14"/>
            <p:cNvGrpSpPr/>
            <p:nvPr/>
          </p:nvGrpSpPr>
          <p:grpSpPr>
            <a:xfrm>
              <a:off x="5231387" y="5854568"/>
              <a:ext cx="783669" cy="258681"/>
              <a:chOff x="2216955" y="5866317"/>
              <a:chExt cx="783669" cy="258681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36" name="Straight Arrow Connector 35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" name="Group 15"/>
            <p:cNvGrpSpPr/>
            <p:nvPr/>
          </p:nvGrpSpPr>
          <p:grpSpPr>
            <a:xfrm>
              <a:off x="6260613" y="5865363"/>
              <a:ext cx="783669" cy="258681"/>
              <a:chOff x="2216955" y="5866317"/>
              <a:chExt cx="783669" cy="258681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" name="Group 16"/>
            <p:cNvGrpSpPr/>
            <p:nvPr/>
          </p:nvGrpSpPr>
          <p:grpSpPr>
            <a:xfrm>
              <a:off x="7286498" y="5859853"/>
              <a:ext cx="783669" cy="258681"/>
              <a:chOff x="2216955" y="5866317"/>
              <a:chExt cx="783669" cy="258681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2466080" y="5866317"/>
                <a:ext cx="534544" cy="258681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2216955" y="6017904"/>
                <a:ext cx="776155" cy="107094"/>
                <a:chOff x="2216955" y="6017904"/>
                <a:chExt cx="776155" cy="107094"/>
              </a:xfrm>
            </p:grpSpPr>
            <p:cxnSp>
              <p:nvCxnSpPr>
                <p:cNvPr id="28" name="Straight Arrow Connector 27"/>
                <p:cNvCxnSpPr/>
                <p:nvPr/>
              </p:nvCxnSpPr>
              <p:spPr>
                <a:xfrm flipV="1">
                  <a:off x="2367257" y="6018954"/>
                  <a:ext cx="625853" cy="1051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 flipV="1">
                  <a:off x="2216955" y="6017904"/>
                  <a:ext cx="157817" cy="107094"/>
                </a:xfrm>
                <a:prstGeom prst="straightConnector1">
                  <a:avLst/>
                </a:prstGeom>
                <a:ln>
                  <a:solidFill>
                    <a:srgbClr val="0000FF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" name="Group 17"/>
            <p:cNvGrpSpPr/>
            <p:nvPr/>
          </p:nvGrpSpPr>
          <p:grpSpPr>
            <a:xfrm>
              <a:off x="503513" y="5859853"/>
              <a:ext cx="8335687" cy="105745"/>
              <a:chOff x="503513" y="5859853"/>
              <a:chExt cx="8335687" cy="105745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>
                <a:off x="975987" y="5965598"/>
                <a:ext cx="7863213" cy="0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503513" y="5859853"/>
                <a:ext cx="489215" cy="10574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2188020" y="5597899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70193" y="5607038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77216" y="5608663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99022" y="5588364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36639" y="5590369"/>
              <a:ext cx="991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6114026" y="1247802"/>
            <a:ext cx="5702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432FF"/>
                </a:solidFill>
                <a:sym typeface="Wingdings"/>
              </a:rPr>
              <a:t>Drive beams (Boat):</a:t>
            </a:r>
          </a:p>
          <a:p>
            <a:r>
              <a:rPr lang="en-US" sz="2000" dirty="0">
                <a:sym typeface="Wingdings"/>
              </a:rPr>
              <a:t>Lasers: ~40 J/pulse</a:t>
            </a:r>
          </a:p>
          <a:p>
            <a:r>
              <a:rPr lang="en-US" sz="2000" dirty="0">
                <a:sym typeface="Wingdings"/>
              </a:rPr>
              <a:t>Electron drive beam: 30 J/bunch</a:t>
            </a:r>
          </a:p>
          <a:p>
            <a:endParaRPr lang="en-US" sz="2000" dirty="0">
              <a:solidFill>
                <a:srgbClr val="0432FF"/>
              </a:solidFill>
              <a:sym typeface="Wingdings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64539" y="1249241"/>
            <a:ext cx="52044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432FF"/>
                </a:solidFill>
                <a:sym typeface="Wingdings"/>
              </a:rPr>
              <a:t>Witness beams (Surfers):</a:t>
            </a:r>
          </a:p>
          <a:p>
            <a:r>
              <a:rPr lang="en-US" sz="2000" dirty="0">
                <a:sym typeface="Wingdings"/>
              </a:rPr>
              <a:t>Electrons: 10</a:t>
            </a:r>
            <a:r>
              <a:rPr lang="en-US" sz="2000" baseline="30000" dirty="0">
                <a:sym typeface="Wingdings"/>
              </a:rPr>
              <a:t>10</a:t>
            </a:r>
            <a:r>
              <a:rPr lang="en-US" sz="2000" dirty="0">
                <a:sym typeface="Wingdings"/>
              </a:rPr>
              <a:t> particles @ 1 TeV  ~few kJ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33076" y="2833863"/>
            <a:ext cx="2222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To reach TeV scale: </a:t>
            </a:r>
          </a:p>
        </p:txBody>
      </p:sp>
      <p:sp>
        <p:nvSpPr>
          <p:cNvPr id="52" name="Footer Placeholder 51">
            <a:extLst>
              <a:ext uri="{FF2B5EF4-FFF2-40B4-BE49-F238E27FC236}">
                <a16:creationId xmlns:a16="http://schemas.microsoft.com/office/drawing/2014/main" id="{9E58CACB-C9B5-6E43-BAF7-7F22B019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257681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9917" y="122171"/>
            <a:ext cx="11992083" cy="717134"/>
          </a:xfrm>
        </p:spPr>
        <p:txBody>
          <a:bodyPr>
            <a:normAutofit/>
          </a:bodyPr>
          <a:lstStyle/>
          <a:p>
            <a:r>
              <a:rPr lang="en-US" sz="3600" dirty="0"/>
              <a:t>Towards Higher Energy – Proton Drivers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18</a:t>
            </a:fld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1626132" y="3532062"/>
            <a:ext cx="8180949" cy="742482"/>
            <a:chOff x="317490" y="5582854"/>
            <a:chExt cx="8521710" cy="774988"/>
          </a:xfrm>
        </p:grpSpPr>
        <p:sp>
          <p:nvSpPr>
            <p:cNvPr id="51" name="Rectangle 50"/>
            <p:cNvSpPr/>
            <p:nvPr/>
          </p:nvSpPr>
          <p:spPr>
            <a:xfrm>
              <a:off x="1314171" y="5867368"/>
              <a:ext cx="6552521" cy="258681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317490" y="6014379"/>
              <a:ext cx="8369310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 52"/>
            <p:cNvGrpSpPr/>
            <p:nvPr/>
          </p:nvGrpSpPr>
          <p:grpSpPr>
            <a:xfrm>
              <a:off x="503513" y="5859853"/>
              <a:ext cx="8335687" cy="105745"/>
              <a:chOff x="503513" y="5859853"/>
              <a:chExt cx="8335687" cy="105745"/>
            </a:xfrm>
          </p:grpSpPr>
          <p:cxnSp>
            <p:nvCxnSpPr>
              <p:cNvPr id="57" name="Straight Arrow Connector 56"/>
              <p:cNvCxnSpPr/>
              <p:nvPr/>
            </p:nvCxnSpPr>
            <p:spPr>
              <a:xfrm>
                <a:off x="975987" y="5965598"/>
                <a:ext cx="7863213" cy="0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>
                <a:off x="503513" y="5859853"/>
                <a:ext cx="489215" cy="10574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/>
            <p:cNvSpPr txBox="1"/>
            <p:nvPr/>
          </p:nvSpPr>
          <p:spPr>
            <a:xfrm>
              <a:off x="7442217" y="5582854"/>
              <a:ext cx="111626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8000"/>
                  </a:solidFill>
                </a:rPr>
                <a:t>Witness beam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294437" y="6080843"/>
              <a:ext cx="1468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Drive beam: protons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150927" y="5615360"/>
              <a:ext cx="16232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Plasma cell</a:t>
              </a:r>
            </a:p>
          </p:txBody>
        </p:sp>
      </p:grpSp>
      <p:sp>
        <p:nvSpPr>
          <p:cNvPr id="59" name="Content Placeholder 2"/>
          <p:cNvSpPr txBox="1">
            <a:spLocks/>
          </p:cNvSpPr>
          <p:nvPr/>
        </p:nvSpPr>
        <p:spPr>
          <a:xfrm>
            <a:off x="264539" y="2860069"/>
            <a:ext cx="11239544" cy="7296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Proton drivers</a:t>
            </a:r>
            <a:r>
              <a:rPr lang="en-US" dirty="0"/>
              <a:t>: large energy content in proton bunches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allows to consider single stage acceleration:</a:t>
            </a:r>
          </a:p>
          <a:p>
            <a:pPr lvl="1"/>
            <a:r>
              <a:rPr lang="en-US" dirty="0">
                <a:solidFill>
                  <a:srgbClr val="0432FF"/>
                </a:solidFill>
                <a:sym typeface="Wingdings"/>
              </a:rPr>
              <a:t>A single SPS/LHC bunch could produce an ILC bunch in a single PDWA stage.</a:t>
            </a:r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78871D-0718-7048-8495-C2D4C8217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B1335E-0B33-808B-C006-62C6FA754DDA}"/>
              </a:ext>
            </a:extLst>
          </p:cNvPr>
          <p:cNvSpPr/>
          <p:nvPr/>
        </p:nvSpPr>
        <p:spPr>
          <a:xfrm>
            <a:off x="6096000" y="997696"/>
            <a:ext cx="570271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432FF"/>
                </a:solidFill>
                <a:sym typeface="Wingdings"/>
              </a:rPr>
              <a:t>Drive beams (Boat):</a:t>
            </a:r>
          </a:p>
          <a:p>
            <a:r>
              <a:rPr lang="en-US" sz="1600" dirty="0">
                <a:sym typeface="Wingdings"/>
              </a:rPr>
              <a:t>Lasers: ~40 J/pulse</a:t>
            </a:r>
          </a:p>
          <a:p>
            <a:r>
              <a:rPr lang="en-US" sz="1600" dirty="0">
                <a:sym typeface="Wingdings"/>
              </a:rPr>
              <a:t>Electron drive beam: 30 J/bunch</a:t>
            </a:r>
          </a:p>
          <a:p>
            <a:r>
              <a:rPr lang="en-US" sz="2000" dirty="0">
                <a:sym typeface="Wingdings"/>
              </a:rPr>
              <a:t>Proton drive beam: SPS 19kJ/pulse, LHC 300kJ/bunch</a:t>
            </a:r>
          </a:p>
          <a:p>
            <a:endParaRPr lang="en-US" sz="2000" dirty="0">
              <a:solidFill>
                <a:srgbClr val="0432FF"/>
              </a:solidFill>
              <a:sym typeface="Wingding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5E2675-F04E-8E73-C689-CAF65F907BD3}"/>
              </a:ext>
            </a:extLst>
          </p:cNvPr>
          <p:cNvSpPr/>
          <p:nvPr/>
        </p:nvSpPr>
        <p:spPr>
          <a:xfrm>
            <a:off x="264539" y="1017677"/>
            <a:ext cx="52044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432FF"/>
                </a:solidFill>
                <a:sym typeface="Wingdings"/>
              </a:rPr>
              <a:t>Witness beams (Surfers):</a:t>
            </a:r>
          </a:p>
          <a:p>
            <a:r>
              <a:rPr lang="en-US" sz="2000" dirty="0">
                <a:sym typeface="Wingdings"/>
              </a:rPr>
              <a:t>Electrons: 10</a:t>
            </a:r>
            <a:r>
              <a:rPr lang="en-US" sz="2000" baseline="30000" dirty="0">
                <a:sym typeface="Wingdings"/>
              </a:rPr>
              <a:t>10</a:t>
            </a:r>
            <a:r>
              <a:rPr lang="en-US" sz="2000" dirty="0">
                <a:sym typeface="Wingdings"/>
              </a:rPr>
              <a:t> particles @ 1 TeV  ~few kJ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E35093-B00B-6CD1-E956-9A64E5A621B1}"/>
              </a:ext>
            </a:extLst>
          </p:cNvPr>
          <p:cNvSpPr/>
          <p:nvPr/>
        </p:nvSpPr>
        <p:spPr>
          <a:xfrm>
            <a:off x="393282" y="2424876"/>
            <a:ext cx="2222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To reach TeV scale: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94D808-DC8C-CBF0-7722-E76C0F09A924}"/>
              </a:ext>
            </a:extLst>
          </p:cNvPr>
          <p:cNvSpPr txBox="1"/>
          <p:nvPr/>
        </p:nvSpPr>
        <p:spPr>
          <a:xfrm>
            <a:off x="260108" y="4940798"/>
            <a:ext cx="7651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With existing proton beams the energy frontier with electrons can be reached!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432FF"/>
                </a:solidFill>
              </a:rPr>
              <a:t>SPS p</a:t>
            </a:r>
            <a:r>
              <a:rPr lang="en-GB" sz="1600" baseline="30000" dirty="0">
                <a:solidFill>
                  <a:srgbClr val="0432FF"/>
                </a:solidFill>
              </a:rPr>
              <a:t>+</a:t>
            </a:r>
            <a:r>
              <a:rPr lang="en-GB" sz="1600" dirty="0">
                <a:solidFill>
                  <a:srgbClr val="0432FF"/>
                </a:solidFill>
              </a:rPr>
              <a:t> (450 GeV): accelerate to 200 GeV electrons.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432FF"/>
                </a:solidFill>
              </a:rPr>
              <a:t>LHC p</a:t>
            </a:r>
            <a:r>
              <a:rPr lang="en-GB" sz="1600" baseline="30000" dirty="0">
                <a:solidFill>
                  <a:srgbClr val="0432FF"/>
                </a:solidFill>
              </a:rPr>
              <a:t>+</a:t>
            </a:r>
            <a:r>
              <a:rPr lang="en-GB" sz="1600" dirty="0">
                <a:solidFill>
                  <a:srgbClr val="0432FF"/>
                </a:solidFill>
              </a:rPr>
              <a:t> can yield to 3 TeV electrons.</a:t>
            </a:r>
          </a:p>
          <a:p>
            <a:endParaRPr lang="en-CH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F505B9E-1315-77BE-8349-50909D7C3179}"/>
              </a:ext>
            </a:extLst>
          </p:cNvPr>
          <p:cNvGrpSpPr/>
          <p:nvPr/>
        </p:nvGrpSpPr>
        <p:grpSpPr>
          <a:xfrm>
            <a:off x="7302113" y="4696129"/>
            <a:ext cx="2412092" cy="1950792"/>
            <a:chOff x="8375828" y="3850501"/>
            <a:chExt cx="2999401" cy="2185234"/>
          </a:xfrm>
        </p:grpSpPr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59755527-D1A7-B03D-672B-3BAC91535838}"/>
                </a:ext>
              </a:extLst>
            </p:cNvPr>
            <p:cNvSpPr txBox="1"/>
            <p:nvPr/>
          </p:nvSpPr>
          <p:spPr>
            <a:xfrm>
              <a:off x="8390116" y="5774125"/>
              <a:ext cx="29851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A. Caldwell et al., Nature Phys. </a:t>
              </a:r>
              <a:r>
                <a:rPr lang="en-GB" sz="105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5</a:t>
              </a:r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, 363–367 (2009)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72FC65A-4946-F99C-C84F-21E2DF990BC7}"/>
                </a:ext>
              </a:extLst>
            </p:cNvPr>
            <p:cNvGrpSpPr/>
            <p:nvPr/>
          </p:nvGrpSpPr>
          <p:grpSpPr>
            <a:xfrm>
              <a:off x="8375828" y="3850501"/>
              <a:ext cx="2468432" cy="1989310"/>
              <a:chOff x="8047212" y="3850501"/>
              <a:chExt cx="2468432" cy="1989310"/>
            </a:xfrm>
          </p:grpSpPr>
          <p:pic>
            <p:nvPicPr>
              <p:cNvPr id="12" name="Immagine 7">
                <a:extLst>
                  <a:ext uri="{FF2B5EF4-FFF2-40B4-BE49-F238E27FC236}">
                    <a16:creationId xmlns:a16="http://schemas.microsoft.com/office/drawing/2014/main" id="{BFEAE939-6D5A-9CD6-716D-45A307D629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47212" y="3850501"/>
                <a:ext cx="2468432" cy="198931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F65EE84-C269-3FF5-FCDE-D3BE8A75D8C3}"/>
                  </a:ext>
                </a:extLst>
              </p:cNvPr>
              <p:cNvSpPr txBox="1"/>
              <p:nvPr/>
            </p:nvSpPr>
            <p:spPr>
              <a:xfrm>
                <a:off x="8438215" y="3941299"/>
                <a:ext cx="15700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+mj-lt"/>
                  </a:rPr>
                  <a:t>W</a:t>
                </a:r>
                <a:r>
                  <a:rPr lang="en-CH" sz="1200" dirty="0">
                    <a:latin typeface="+mj-lt"/>
                  </a:rPr>
                  <a:t>itness bunch energy along plasma.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180F0E-5FD8-6711-AF53-8501F384C90E}"/>
                  </a:ext>
                </a:extLst>
              </p:cNvPr>
              <p:cNvSpPr txBox="1"/>
              <p:nvPr/>
            </p:nvSpPr>
            <p:spPr>
              <a:xfrm>
                <a:off x="9001126" y="5330946"/>
                <a:ext cx="13838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latin typeface="+mj-lt"/>
                  </a:rPr>
                  <a:t>1 </a:t>
                </a:r>
                <a:r>
                  <a:rPr lang="en-GB" sz="1200" dirty="0" err="1">
                    <a:latin typeface="+mj-lt"/>
                  </a:rPr>
                  <a:t>TeV</a:t>
                </a:r>
                <a:r>
                  <a:rPr lang="en-GB" sz="1200" dirty="0">
                    <a:latin typeface="+mj-lt"/>
                  </a:rPr>
                  <a:t> proton driver</a:t>
                </a:r>
                <a:endParaRPr lang="en-CH" sz="1200" dirty="0"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367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ine wave and sinusoidal waveform">
            <a:extLst>
              <a:ext uri="{FF2B5EF4-FFF2-40B4-BE49-F238E27FC236}">
                <a16:creationId xmlns:a16="http://schemas.microsoft.com/office/drawing/2014/main" id="{E0518D84-9222-A110-4C50-B0533C834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115" y="1707227"/>
            <a:ext cx="1849563" cy="167979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Bunch as a Drive 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19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274" y="1684273"/>
            <a:ext cx="6707415" cy="895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dirty="0">
                <a:solidFill>
                  <a:schemeClr val="tx1"/>
                </a:solidFill>
              </a:rPr>
              <a:t>In order to create high wakefield amplitudes, the drive bunch length must be in the order of the plasma wavelength.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416098" y="4473782"/>
            <a:ext cx="5546034" cy="7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5" name="Google Shape;361;p46"/>
          <p:cNvPicPr preferRelativeResize="0"/>
          <p:nvPr/>
        </p:nvPicPr>
        <p:blipFill rotWithShape="1">
          <a:blip r:embed="rId4">
            <a:alphaModFix/>
          </a:blip>
          <a:srcRect t="38021" r="47349"/>
          <a:stretch/>
        </p:blipFill>
        <p:spPr>
          <a:xfrm>
            <a:off x="7189115" y="4088205"/>
            <a:ext cx="2216466" cy="1181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361;p46"/>
          <p:cNvPicPr preferRelativeResize="0"/>
          <p:nvPr/>
        </p:nvPicPr>
        <p:blipFill rotWithShape="1">
          <a:blip r:embed="rId4">
            <a:alphaModFix/>
          </a:blip>
          <a:srcRect r="48073" b="61573"/>
          <a:stretch/>
        </p:blipFill>
        <p:spPr>
          <a:xfrm>
            <a:off x="7192967" y="1157590"/>
            <a:ext cx="1947303" cy="89532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2F6759-FD0F-6F4B-BDDF-38987FA94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0C4ACB-F365-A3DC-CD7B-061A3B726CEF}"/>
              </a:ext>
            </a:extLst>
          </p:cNvPr>
          <p:cNvSpPr txBox="1"/>
          <p:nvPr/>
        </p:nvSpPr>
        <p:spPr>
          <a:xfrm>
            <a:off x="332481" y="4278404"/>
            <a:ext cx="64987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CERN SPS proton bunch: very long! (</a:t>
            </a:r>
            <a:r>
              <a:rPr lang="en-US" sz="1800" b="1" dirty="0" err="1">
                <a:solidFill>
                  <a:schemeClr val="tx1"/>
                </a:solidFill>
                <a:latin typeface="Symbol" charset="2"/>
                <a:cs typeface="Symbol" charset="2"/>
              </a:rPr>
              <a:t>s</a:t>
            </a:r>
            <a:r>
              <a:rPr lang="en-US" sz="1800" b="1" baseline="-25000" dirty="0" err="1">
                <a:solidFill>
                  <a:schemeClr val="tx1"/>
                </a:solidFill>
              </a:rPr>
              <a:t>z</a:t>
            </a:r>
            <a:r>
              <a:rPr lang="en-US" sz="1800" b="1" dirty="0">
                <a:solidFill>
                  <a:schemeClr val="tx1"/>
                </a:solidFill>
              </a:rPr>
              <a:t> = </a:t>
            </a:r>
            <a:r>
              <a:rPr lang="en-US" b="1" dirty="0"/>
              <a:t>6 - 10</a:t>
            </a:r>
            <a:r>
              <a:rPr lang="en-US" sz="1800" b="1" dirty="0">
                <a:solidFill>
                  <a:schemeClr val="tx1"/>
                </a:solidFill>
              </a:rPr>
              <a:t> cm</a:t>
            </a:r>
            <a:r>
              <a:rPr lang="en-US" sz="1800" dirty="0">
                <a:solidFill>
                  <a:schemeClr val="tx1"/>
                </a:solidFill>
              </a:rPr>
              <a:t>) 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  <a:sym typeface="Wingdings"/>
              </a:rPr>
              <a:t> </a:t>
            </a:r>
            <a:r>
              <a:rPr lang="en-US" sz="1800" dirty="0">
                <a:solidFill>
                  <a:schemeClr val="tx1"/>
                </a:solidFill>
              </a:rPr>
              <a:t>much longer than plasma wavelength (</a:t>
            </a:r>
            <a:r>
              <a:rPr lang="en-US" sz="1800" b="1" dirty="0">
                <a:solidFill>
                  <a:schemeClr val="tx1"/>
                </a:solidFill>
                <a:latin typeface="Symbol" charset="2"/>
                <a:cs typeface="Symbol" charset="2"/>
              </a:rPr>
              <a:t>l</a:t>
            </a:r>
            <a:r>
              <a:rPr lang="en-US" sz="1800" b="1" dirty="0">
                <a:solidFill>
                  <a:schemeClr val="tx1"/>
                </a:solidFill>
              </a:rPr>
              <a:t> = 1mm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  <a:p>
            <a:pPr marL="457200" lvl="1" indent="0">
              <a:buNone/>
            </a:pPr>
            <a:r>
              <a:rPr lang="en-US" dirty="0">
                <a:sym typeface="Wingdings" pitchFamily="2" charset="2"/>
              </a:rPr>
              <a:t> Would create only small wakefield amplitudes.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7" name="Picture 2" descr="sine wave and sinusoidal waveform">
            <a:extLst>
              <a:ext uri="{FF2B5EF4-FFF2-40B4-BE49-F238E27FC236}">
                <a16:creationId xmlns:a16="http://schemas.microsoft.com/office/drawing/2014/main" id="{F3377C87-C6DE-34D4-E295-C8D3430CB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115" y="5274671"/>
            <a:ext cx="1849563" cy="538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067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512323" y="4778136"/>
            <a:ext cx="51361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7200" b="1" i="0"/>
            </a:lvl1pPr>
          </a:lstStyle>
          <a:p>
            <a:pPr lvl="0">
              <a:defRPr sz="1800" b="0"/>
            </a:pPr>
            <a:endParaRPr sz="3600" dirty="0"/>
          </a:p>
        </p:txBody>
      </p:sp>
      <p:sp>
        <p:nvSpPr>
          <p:cNvPr id="7" name="Rectangle 6"/>
          <p:cNvSpPr/>
          <p:nvPr/>
        </p:nvSpPr>
        <p:spPr>
          <a:xfrm>
            <a:off x="692860" y="5604218"/>
            <a:ext cx="10806280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dirty="0"/>
              <a:t>Very successfully used in all accelerators (hospitals, scientific labs,…) in the last 100 years. </a:t>
            </a:r>
          </a:p>
          <a:p>
            <a:endParaRPr lang="en-US" sz="1867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3890" y="3259933"/>
            <a:ext cx="3987937" cy="189370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28909" y="2853534"/>
            <a:ext cx="122123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>
                <a:solidFill>
                  <a:schemeClr val="accent1">
                    <a:lumMod val="10000"/>
                  </a:schemeClr>
                </a:solidFill>
              </a:rPr>
              <a:t>LHC cavity</a:t>
            </a:r>
          </a:p>
        </p:txBody>
      </p:sp>
      <p:sp>
        <p:nvSpPr>
          <p:cNvPr id="33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1600">
                <a:solidFill>
                  <a:srgbClr val="BFBFBF"/>
                </a:solidFill>
              </a:rPr>
              <a:pPr algn="r"/>
              <a:t>2</a:t>
            </a:fld>
            <a:endParaRPr lang="en-US" sz="1600" dirty="0">
              <a:solidFill>
                <a:srgbClr val="BFBFB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3E4F1D-6210-0860-FB9A-27915A73E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231" y="1069068"/>
            <a:ext cx="5303078" cy="143093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2A9CAEF-349D-FCA6-A017-0F570CF60B2D}"/>
              </a:ext>
            </a:extLst>
          </p:cNvPr>
          <p:cNvSpPr/>
          <p:nvPr/>
        </p:nvSpPr>
        <p:spPr>
          <a:xfrm>
            <a:off x="4970647" y="2376892"/>
            <a:ext cx="35253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000" dirty="0"/>
              <a:t>(invention of Gustav </a:t>
            </a:r>
            <a:r>
              <a:rPr lang="en-US" sz="1000" dirty="0" err="1"/>
              <a:t>Ising</a:t>
            </a:r>
            <a:r>
              <a:rPr lang="en-US" sz="1000" dirty="0"/>
              <a:t> 1924 and Rolf </a:t>
            </a:r>
            <a:r>
              <a:rPr lang="en-US" sz="1000" dirty="0" err="1"/>
              <a:t>Wideroe</a:t>
            </a:r>
            <a:r>
              <a:rPr lang="en-US" sz="1000" dirty="0"/>
              <a:t> 1927)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19DBFA1-1E58-937F-7D9F-2A48691B3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2" y="180114"/>
            <a:ext cx="10414000" cy="682048"/>
          </a:xfrm>
        </p:spPr>
        <p:txBody>
          <a:bodyPr/>
          <a:lstStyle/>
          <a:p>
            <a:r>
              <a:rPr lang="en-CH" dirty="0"/>
              <a:t>Conventional Acceleration Technology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6F788C9-7CF9-A3C9-0841-344EBCB61470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898989"/>
                </a:solidFill>
              </a:rPr>
              <a:t>E. Gschwendtner, CERN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8F7BC0-4097-1B33-EDF5-B81D45730BF0}"/>
              </a:ext>
            </a:extLst>
          </p:cNvPr>
          <p:cNvSpPr txBox="1"/>
          <p:nvPr/>
        </p:nvSpPr>
        <p:spPr>
          <a:xfrm>
            <a:off x="7318501" y="3583537"/>
            <a:ext cx="3168071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rgbClr val="000000"/>
                </a:solidFill>
              </a:rPr>
              <a:t>Typical gradients:</a:t>
            </a:r>
          </a:p>
          <a:p>
            <a:pPr lvl="1"/>
            <a:r>
              <a:rPr lang="en-US" sz="1800" dirty="0"/>
              <a:t>LHC: 5 MV/m</a:t>
            </a:r>
          </a:p>
          <a:p>
            <a:pPr lvl="1"/>
            <a:r>
              <a:rPr lang="en-US" sz="1800" dirty="0"/>
              <a:t>ILC: 35 MV/m</a:t>
            </a:r>
          </a:p>
          <a:p>
            <a:pPr lvl="1"/>
            <a:r>
              <a:rPr lang="en-US" sz="1800" dirty="0"/>
              <a:t>CLIC: 100 MV/m</a:t>
            </a:r>
          </a:p>
        </p:txBody>
      </p:sp>
    </p:spTree>
    <p:extLst>
      <p:ext uri="{BB962C8B-B14F-4D97-AF65-F5344CB8AC3E}">
        <p14:creationId xmlns:p14="http://schemas.microsoft.com/office/powerpoint/2010/main" val="22162494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Self-Modulation of the Proton Bunch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20</a:t>
            </a:fld>
            <a:endParaRPr lang="en-US" dirty="0"/>
          </a:p>
        </p:txBody>
      </p:sp>
      <p:pic>
        <p:nvPicPr>
          <p:cNvPr id="25" name="Google Shape;361;p46"/>
          <p:cNvPicPr preferRelativeResize="0"/>
          <p:nvPr/>
        </p:nvPicPr>
        <p:blipFill rotWithShape="1">
          <a:blip r:embed="rId3">
            <a:alphaModFix/>
          </a:blip>
          <a:srcRect t="44817" r="48073" b="23552"/>
          <a:stretch/>
        </p:blipFill>
        <p:spPr>
          <a:xfrm>
            <a:off x="848371" y="1378710"/>
            <a:ext cx="3966575" cy="119135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2F6759-FD0F-6F4B-BDDF-38987FA94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pic>
        <p:nvPicPr>
          <p:cNvPr id="15" name="Google Shape;361;p46">
            <a:extLst>
              <a:ext uri="{FF2B5EF4-FFF2-40B4-BE49-F238E27FC236}">
                <a16:creationId xmlns:a16="http://schemas.microsoft.com/office/drawing/2014/main" id="{54D5C5D8-30B0-7817-2AD2-41DBFECD692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0000" t="38021" b="23552"/>
          <a:stretch/>
        </p:blipFill>
        <p:spPr>
          <a:xfrm>
            <a:off x="6107043" y="1115091"/>
            <a:ext cx="3744236" cy="149360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7E972C41-2765-E4CE-A884-96D21E0AA08E}"/>
              </a:ext>
            </a:extLst>
          </p:cNvPr>
          <p:cNvSpPr txBox="1">
            <a:spLocks/>
          </p:cNvSpPr>
          <p:nvPr/>
        </p:nvSpPr>
        <p:spPr>
          <a:xfrm>
            <a:off x="6107043" y="2708144"/>
            <a:ext cx="5231778" cy="13033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ym typeface="Wingdings"/>
              </a:rPr>
              <a:t>Density modulation on-axis  </a:t>
            </a:r>
            <a:r>
              <a:rPr lang="en-US" sz="1600" b="1" dirty="0">
                <a:sym typeface="Wingdings"/>
              </a:rPr>
              <a:t>micro-bunches</a:t>
            </a:r>
            <a:r>
              <a:rPr lang="en-US" sz="1600" dirty="0">
                <a:sym typeface="Wingdings"/>
              </a:rPr>
              <a:t>. </a:t>
            </a:r>
          </a:p>
          <a:p>
            <a:pPr lvl="1"/>
            <a:r>
              <a:rPr lang="en-US" sz="1600" dirty="0">
                <a:solidFill>
                  <a:srgbClr val="0432FF"/>
                </a:solidFill>
                <a:sym typeface="Wingdings"/>
              </a:rPr>
              <a:t>Micro-bunches separated by </a:t>
            </a:r>
            <a:r>
              <a:rPr lang="en-GB" sz="1600" dirty="0" err="1">
                <a:solidFill>
                  <a:srgbClr val="0432FF"/>
                </a:solidFill>
              </a:rPr>
              <a:t>λ</a:t>
            </a:r>
            <a:r>
              <a:rPr lang="en-GB" sz="1600" baseline="-25000" dirty="0" err="1">
                <a:solidFill>
                  <a:srgbClr val="0432FF"/>
                </a:solidFill>
              </a:rPr>
              <a:t>pe</a:t>
            </a:r>
            <a:r>
              <a:rPr lang="en-GB" sz="1600" dirty="0">
                <a:solidFill>
                  <a:srgbClr val="0432FF"/>
                </a:solidFill>
              </a:rPr>
              <a:t>. </a:t>
            </a:r>
          </a:p>
          <a:p>
            <a:pPr lvl="1"/>
            <a:r>
              <a:rPr lang="en-GB" sz="1600" dirty="0">
                <a:solidFill>
                  <a:srgbClr val="0432FF"/>
                </a:solidFill>
              </a:rPr>
              <a:t>Resonant wakefield excitation</a:t>
            </a:r>
          </a:p>
          <a:p>
            <a:pPr lvl="1"/>
            <a:r>
              <a:rPr lang="en-GB" sz="1600" dirty="0">
                <a:solidFill>
                  <a:srgbClr val="0432FF"/>
                </a:solidFill>
              </a:rPr>
              <a:t>Large wakefield amplitudes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4843205-24E9-505D-25BD-4B0FE2460FCD}"/>
              </a:ext>
            </a:extLst>
          </p:cNvPr>
          <p:cNvGrpSpPr/>
          <p:nvPr/>
        </p:nvGrpSpPr>
        <p:grpSpPr>
          <a:xfrm>
            <a:off x="788620" y="3109473"/>
            <a:ext cx="4026326" cy="2555395"/>
            <a:chOff x="955144" y="3645031"/>
            <a:chExt cx="4026326" cy="2555395"/>
          </a:xfrm>
        </p:grpSpPr>
        <p:sp>
          <p:nvSpPr>
            <p:cNvPr id="17" name="CasellaDiTesto 67">
              <a:extLst>
                <a:ext uri="{FF2B5EF4-FFF2-40B4-BE49-F238E27FC236}">
                  <a16:creationId xmlns:a16="http://schemas.microsoft.com/office/drawing/2014/main" id="{133B6DB5-C046-03C6-5F1C-1630960A031C}"/>
                </a:ext>
              </a:extLst>
            </p:cNvPr>
            <p:cNvSpPr txBox="1"/>
            <p:nvPr/>
          </p:nvSpPr>
          <p:spPr>
            <a:xfrm>
              <a:off x="1754728" y="3645031"/>
              <a:ext cx="251365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Initial transverse wakefields</a:t>
              </a:r>
            </a:p>
          </p:txBody>
        </p:sp>
        <p:sp>
          <p:nvSpPr>
            <p:cNvPr id="18" name="CasellaDiTesto 69">
              <a:extLst>
                <a:ext uri="{FF2B5EF4-FFF2-40B4-BE49-F238E27FC236}">
                  <a16:creationId xmlns:a16="http://schemas.microsoft.com/office/drawing/2014/main" id="{43A3CE1A-CB56-CC69-0295-BAF0BDEE8AD9}"/>
                </a:ext>
              </a:extLst>
            </p:cNvPr>
            <p:cNvSpPr txBox="1"/>
            <p:nvPr/>
          </p:nvSpPr>
          <p:spPr>
            <a:xfrm>
              <a:off x="1483911" y="4142735"/>
              <a:ext cx="305528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Periodic focusing/defocusing fields</a:t>
              </a:r>
            </a:p>
          </p:txBody>
        </p:sp>
        <p:sp>
          <p:nvSpPr>
            <p:cNvPr id="19" name="CasellaDiTesto 70">
              <a:extLst>
                <a:ext uri="{FF2B5EF4-FFF2-40B4-BE49-F238E27FC236}">
                  <a16:creationId xmlns:a16="http://schemas.microsoft.com/office/drawing/2014/main" id="{3814C702-2425-C2EA-F0B3-861FCEE9B10D}"/>
                </a:ext>
              </a:extLst>
            </p:cNvPr>
            <p:cNvSpPr txBox="1"/>
            <p:nvPr/>
          </p:nvSpPr>
          <p:spPr>
            <a:xfrm>
              <a:off x="1452355" y="4705047"/>
              <a:ext cx="305528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Radial bunch and plasma density modulation</a:t>
              </a:r>
            </a:p>
          </p:txBody>
        </p:sp>
        <p:sp>
          <p:nvSpPr>
            <p:cNvPr id="22" name="CasellaDiTesto 71">
              <a:extLst>
                <a:ext uri="{FF2B5EF4-FFF2-40B4-BE49-F238E27FC236}">
                  <a16:creationId xmlns:a16="http://schemas.microsoft.com/office/drawing/2014/main" id="{9DB8C0B3-BEDC-3D92-0294-771AF0EC8AAB}"/>
                </a:ext>
              </a:extLst>
            </p:cNvPr>
            <p:cNvSpPr txBox="1"/>
            <p:nvPr/>
          </p:nvSpPr>
          <p:spPr>
            <a:xfrm>
              <a:off x="1428943" y="5447908"/>
              <a:ext cx="305528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Stronger wakefields</a:t>
              </a:r>
            </a:p>
          </p:txBody>
        </p:sp>
        <p:sp>
          <p:nvSpPr>
            <p:cNvPr id="23" name="CasellaDiTesto 72">
              <a:extLst>
                <a:ext uri="{FF2B5EF4-FFF2-40B4-BE49-F238E27FC236}">
                  <a16:creationId xmlns:a16="http://schemas.microsoft.com/office/drawing/2014/main" id="{0E50AC12-459B-9642-8CEF-0EA7F47F4D1C}"/>
                </a:ext>
              </a:extLst>
            </p:cNvPr>
            <p:cNvSpPr txBox="1"/>
            <p:nvPr/>
          </p:nvSpPr>
          <p:spPr>
            <a:xfrm>
              <a:off x="1523387" y="5861872"/>
              <a:ext cx="305528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</a:rPr>
                <a:t>Full modulation</a:t>
              </a:r>
            </a:p>
          </p:txBody>
        </p:sp>
        <p:sp>
          <p:nvSpPr>
            <p:cNvPr id="24" name="Freccia giù 75">
              <a:extLst>
                <a:ext uri="{FF2B5EF4-FFF2-40B4-BE49-F238E27FC236}">
                  <a16:creationId xmlns:a16="http://schemas.microsoft.com/office/drawing/2014/main" id="{88C68EDE-0E3D-A559-5CB2-1FF3E1E72429}"/>
                </a:ext>
              </a:extLst>
            </p:cNvPr>
            <p:cNvSpPr/>
            <p:nvPr/>
          </p:nvSpPr>
          <p:spPr>
            <a:xfrm>
              <a:off x="2552074" y="3973836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ccia giù 76">
              <a:extLst>
                <a:ext uri="{FF2B5EF4-FFF2-40B4-BE49-F238E27FC236}">
                  <a16:creationId xmlns:a16="http://schemas.microsoft.com/office/drawing/2014/main" id="{EC76202C-1F15-4E56-0CF6-69C522F4ACE7}"/>
                </a:ext>
              </a:extLst>
            </p:cNvPr>
            <p:cNvSpPr/>
            <p:nvPr/>
          </p:nvSpPr>
          <p:spPr>
            <a:xfrm>
              <a:off x="2550301" y="4510258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ccia giù 78">
              <a:extLst>
                <a:ext uri="{FF2B5EF4-FFF2-40B4-BE49-F238E27FC236}">
                  <a16:creationId xmlns:a16="http://schemas.microsoft.com/office/drawing/2014/main" id="{1F03B1C2-41AE-A569-5729-7CBFF6193A96}"/>
                </a:ext>
              </a:extLst>
            </p:cNvPr>
            <p:cNvSpPr/>
            <p:nvPr/>
          </p:nvSpPr>
          <p:spPr>
            <a:xfrm>
              <a:off x="2583630" y="5252289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ccia giù 79">
              <a:extLst>
                <a:ext uri="{FF2B5EF4-FFF2-40B4-BE49-F238E27FC236}">
                  <a16:creationId xmlns:a16="http://schemas.microsoft.com/office/drawing/2014/main" id="{59F91580-9269-0332-F566-86009F8F7522}"/>
                </a:ext>
              </a:extLst>
            </p:cNvPr>
            <p:cNvSpPr/>
            <p:nvPr/>
          </p:nvSpPr>
          <p:spPr>
            <a:xfrm>
              <a:off x="2550301" y="5731981"/>
              <a:ext cx="855850" cy="223758"/>
            </a:xfrm>
            <a:prstGeom prst="down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ccia circolare a destra 82">
              <a:extLst>
                <a:ext uri="{FF2B5EF4-FFF2-40B4-BE49-F238E27FC236}">
                  <a16:creationId xmlns:a16="http://schemas.microsoft.com/office/drawing/2014/main" id="{01B78304-A55F-4B2A-C29F-21C6C247C575}"/>
                </a:ext>
              </a:extLst>
            </p:cNvPr>
            <p:cNvSpPr/>
            <p:nvPr/>
          </p:nvSpPr>
          <p:spPr>
            <a:xfrm rot="10800000">
              <a:off x="4365097" y="4718081"/>
              <a:ext cx="616373" cy="969093"/>
            </a:xfrm>
            <a:prstGeom prst="curved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Freccia circolare a destra 83">
              <a:extLst>
                <a:ext uri="{FF2B5EF4-FFF2-40B4-BE49-F238E27FC236}">
                  <a16:creationId xmlns:a16="http://schemas.microsoft.com/office/drawing/2014/main" id="{FF79180E-61B4-DB77-6E94-80779F9208C6}"/>
                </a:ext>
              </a:extLst>
            </p:cNvPr>
            <p:cNvSpPr/>
            <p:nvPr/>
          </p:nvSpPr>
          <p:spPr>
            <a:xfrm rot="10800000" flipH="1">
              <a:off x="955144" y="4728674"/>
              <a:ext cx="616371" cy="982564"/>
            </a:xfrm>
            <a:prstGeom prst="curved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1155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A88A4803-7992-476B-F8DD-ED2817DA3D77}"/>
              </a:ext>
            </a:extLst>
          </p:cNvPr>
          <p:cNvSpPr/>
          <p:nvPr/>
        </p:nvSpPr>
        <p:spPr>
          <a:xfrm>
            <a:off x="333088" y="853315"/>
            <a:ext cx="2843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Self-Modulation Instability: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0D2462-C4FD-7A3A-296F-953FE9869A22}"/>
              </a:ext>
            </a:extLst>
          </p:cNvPr>
          <p:cNvSpPr txBox="1"/>
          <p:nvPr/>
        </p:nvSpPr>
        <p:spPr>
          <a:xfrm>
            <a:off x="4020958" y="6183934"/>
            <a:ext cx="661418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ED0202"/>
                </a:solidFill>
                <a:sym typeface="Wingdings" pitchFamily="2" charset="2"/>
              </a:rPr>
              <a:t> </a:t>
            </a:r>
            <a:r>
              <a:rPr lang="en-GB" dirty="0">
                <a:solidFill>
                  <a:srgbClr val="ED0202"/>
                </a:solidFill>
                <a:sym typeface="Wingdings" pitchFamily="2" charset="2"/>
              </a:rPr>
              <a:t>I</a:t>
            </a:r>
            <a:r>
              <a:rPr lang="en-CH" dirty="0">
                <a:solidFill>
                  <a:srgbClr val="ED0202"/>
                </a:solidFill>
                <a:sym typeface="Wingdings" pitchFamily="2" charset="2"/>
              </a:rPr>
              <a:t>mmediate use of SPS proton bunch for driving strong wakefields! </a:t>
            </a:r>
            <a:endParaRPr lang="en-CH" dirty="0">
              <a:solidFill>
                <a:srgbClr val="ED020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C82877-325E-3AB0-55F1-65F2B69229B2}"/>
              </a:ext>
            </a:extLst>
          </p:cNvPr>
          <p:cNvSpPr txBox="1"/>
          <p:nvPr/>
        </p:nvSpPr>
        <p:spPr>
          <a:xfrm>
            <a:off x="2983857" y="2528967"/>
            <a:ext cx="922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j-lt"/>
              </a:rPr>
              <a:t>p</a:t>
            </a:r>
            <a:r>
              <a:rPr lang="en-CH" sz="1600" baseline="30000" dirty="0">
                <a:latin typeface="+mj-lt"/>
              </a:rPr>
              <a:t>+</a:t>
            </a:r>
            <a:r>
              <a:rPr lang="en-CH" sz="1600" dirty="0">
                <a:latin typeface="+mj-lt"/>
              </a:rPr>
              <a:t> bunch</a:t>
            </a:r>
          </a:p>
        </p:txBody>
      </p:sp>
      <p:pic>
        <p:nvPicPr>
          <p:cNvPr id="28" name="Google Shape;10;p1">
            <a:extLst>
              <a:ext uri="{FF2B5EF4-FFF2-40B4-BE49-F238E27FC236}">
                <a16:creationId xmlns:a16="http://schemas.microsoft.com/office/drawing/2014/main" id="{C336C6B0-F9CC-B3AF-DC23-B6B64A9D97D9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9;p1">
            <a:extLst>
              <a:ext uri="{FF2B5EF4-FFF2-40B4-BE49-F238E27FC236}">
                <a16:creationId xmlns:a16="http://schemas.microsoft.com/office/drawing/2014/main" id="{AC95838B-C4FC-7148-27C9-2EAAE587D373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A94824-1414-018D-5ACD-831EB08B90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8596" y="4231377"/>
            <a:ext cx="2501129" cy="179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9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51"/>
          <p:cNvSpPr txBox="1"/>
          <p:nvPr/>
        </p:nvSpPr>
        <p:spPr>
          <a:xfrm>
            <a:off x="457200" y="283924"/>
            <a:ext cx="9299018" cy="744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4400" b="1" i="1" dirty="0">
                <a:solidFill>
                  <a:srgbClr val="0432FF"/>
                </a:solidFill>
              </a:rPr>
              <a:t>The AWAKE Experiment</a:t>
            </a:r>
            <a:endParaRPr sz="4400" b="1" i="1" dirty="0">
              <a:solidFill>
                <a:srgbClr val="0432FF"/>
              </a:solidFill>
            </a:endParaRPr>
          </a:p>
          <a:p>
            <a:endParaRPr sz="4400" i="1" dirty="0">
              <a:solidFill>
                <a:srgbClr val="0432FF"/>
              </a:solidFill>
            </a:endParaRPr>
          </a:p>
        </p:txBody>
      </p:sp>
      <p:pic>
        <p:nvPicPr>
          <p:cNvPr id="409" name="Google Shape;40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6358" y="1497495"/>
            <a:ext cx="8953768" cy="4268167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5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21</a:t>
            </a:fld>
            <a:endParaRPr/>
          </a:p>
        </p:txBody>
      </p:sp>
      <p:pic>
        <p:nvPicPr>
          <p:cNvPr id="2" name="Google Shape;10;p1">
            <a:extLst>
              <a:ext uri="{FF2B5EF4-FFF2-40B4-BE49-F238E27FC236}">
                <a16:creationId xmlns:a16="http://schemas.microsoft.com/office/drawing/2014/main" id="{35D1961F-2945-7684-165D-8334D06C71E6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9;p1">
            <a:extLst>
              <a:ext uri="{FF2B5EF4-FFF2-40B4-BE49-F238E27FC236}">
                <a16:creationId xmlns:a16="http://schemas.microsoft.com/office/drawing/2014/main" id="{9BE708B2-9E74-5454-B955-C55DA95283CB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28C5E8-B866-6A1F-7390-628972E37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DFFBF-F4F4-E543-8D42-A0B0F83D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05" y="60816"/>
            <a:ext cx="10515600" cy="717134"/>
          </a:xfrm>
        </p:spPr>
        <p:txBody>
          <a:bodyPr>
            <a:normAutofit/>
          </a:bodyPr>
          <a:lstStyle/>
          <a:p>
            <a:r>
              <a:rPr lang="en-GB" dirty="0"/>
              <a:t>AWAKE is an International Collaboration</a:t>
            </a:r>
            <a:endParaRPr lang="en-GB" dirty="0">
              <a:solidFill>
                <a:srgbClr val="0432FF"/>
              </a:solidFill>
            </a:endParaRPr>
          </a:p>
        </p:txBody>
      </p:sp>
      <p:pic>
        <p:nvPicPr>
          <p:cNvPr id="1026" name="Picture 2">
            <a:hlinkClick r:id="rId3"/>
            <a:extLst>
              <a:ext uri="{FF2B5EF4-FFF2-40B4-BE49-F238E27FC236}">
                <a16:creationId xmlns:a16="http://schemas.microsoft.com/office/drawing/2014/main" id="{F449D234-D9FA-5217-1433-53B800A3E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3198" y="3846707"/>
            <a:ext cx="1334748" cy="3522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E8E49CD1-DF81-2E6A-B9C0-83A80A3921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197" y="5338079"/>
            <a:ext cx="839135" cy="6246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A8942046-02CE-DCF9-ADED-EEF1765669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4412" y="780957"/>
            <a:ext cx="1543050" cy="5364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4" name="Picture 1023">
            <a:extLst>
              <a:ext uri="{FF2B5EF4-FFF2-40B4-BE49-F238E27FC236}">
                <a16:creationId xmlns:a16="http://schemas.microsoft.com/office/drawing/2014/main" id="{022EADD5-0EBE-0B94-FB66-63D69992BD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75046" y="2296053"/>
            <a:ext cx="1612900" cy="6835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5" name="Picture 1024">
            <a:extLst>
              <a:ext uri="{FF2B5EF4-FFF2-40B4-BE49-F238E27FC236}">
                <a16:creationId xmlns:a16="http://schemas.microsoft.com/office/drawing/2014/main" id="{BAD8D29D-88CC-F7A1-0DF3-323F86DF64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31702" y="3145150"/>
            <a:ext cx="1756244" cy="4778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7" name="Picture 1026">
            <a:extLst>
              <a:ext uri="{FF2B5EF4-FFF2-40B4-BE49-F238E27FC236}">
                <a16:creationId xmlns:a16="http://schemas.microsoft.com/office/drawing/2014/main" id="{FF63BE50-26D1-BB17-8A10-E07C6AFF2B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18311" y="783151"/>
            <a:ext cx="1835150" cy="554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8" name="Picture 1027">
            <a:extLst>
              <a:ext uri="{FF2B5EF4-FFF2-40B4-BE49-F238E27FC236}">
                <a16:creationId xmlns:a16="http://schemas.microsoft.com/office/drawing/2014/main" id="{8E78DECC-C262-C3CD-641A-4DD00DEAC2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22093" y="4399007"/>
            <a:ext cx="1663487" cy="4829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9" name="Picture 1028">
            <a:extLst>
              <a:ext uri="{FF2B5EF4-FFF2-40B4-BE49-F238E27FC236}">
                <a16:creationId xmlns:a16="http://schemas.microsoft.com/office/drawing/2014/main" id="{DF306EA3-8748-4C30-28CC-E26023C915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5240" y="2738668"/>
            <a:ext cx="1563575" cy="554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0" name="Picture 1029">
            <a:extLst>
              <a:ext uri="{FF2B5EF4-FFF2-40B4-BE49-F238E27FC236}">
                <a16:creationId xmlns:a16="http://schemas.microsoft.com/office/drawing/2014/main" id="{0CB106DB-3C5F-77CF-4503-19484D23A8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22907" y="5607498"/>
            <a:ext cx="1147001" cy="4829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1" name="Picture 1030">
            <a:extLst>
              <a:ext uri="{FF2B5EF4-FFF2-40B4-BE49-F238E27FC236}">
                <a16:creationId xmlns:a16="http://schemas.microsoft.com/office/drawing/2014/main" id="{18E2CD91-34C3-4E1B-838E-B2B59331088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1101" y="1685860"/>
            <a:ext cx="1570989" cy="8180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2" name="Picture 1031">
            <a:extLst>
              <a:ext uri="{FF2B5EF4-FFF2-40B4-BE49-F238E27FC236}">
                <a16:creationId xmlns:a16="http://schemas.microsoft.com/office/drawing/2014/main" id="{2B507E13-1634-1436-3407-50BD7C63A7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11433577" y="-2227626"/>
            <a:ext cx="165261" cy="45719"/>
          </a:xfrm>
          <a:prstGeom prst="rect">
            <a:avLst/>
          </a:prstGeom>
        </p:spPr>
      </p:pic>
      <p:pic>
        <p:nvPicPr>
          <p:cNvPr id="1033" name="Picture 4" descr="Logo | Wigner Research Centre for Physics">
            <a:extLst>
              <a:ext uri="{FF2B5EF4-FFF2-40B4-BE49-F238E27FC236}">
                <a16:creationId xmlns:a16="http://schemas.microsoft.com/office/drawing/2014/main" id="{D0ADB573-520A-B52A-0213-D4E7A6038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54" y="921223"/>
            <a:ext cx="1214556" cy="4674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6">
            <a:extLst>
              <a:ext uri="{FF2B5EF4-FFF2-40B4-BE49-F238E27FC236}">
                <a16:creationId xmlns:a16="http://schemas.microsoft.com/office/drawing/2014/main" id="{9C165EC5-E51F-6BC7-041E-BCF2DB957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203" y="5748153"/>
            <a:ext cx="1324393" cy="32282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0" descr="UNIST Identity | UNIST">
            <a:extLst>
              <a:ext uri="{FF2B5EF4-FFF2-40B4-BE49-F238E27FC236}">
                <a16:creationId xmlns:a16="http://schemas.microsoft.com/office/drawing/2014/main" id="{1F076294-C8E8-A3DC-69B2-273FDF6B9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808" y="5441308"/>
            <a:ext cx="656589" cy="65658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4">
            <a:extLst>
              <a:ext uri="{FF2B5EF4-FFF2-40B4-BE49-F238E27FC236}">
                <a16:creationId xmlns:a16="http://schemas.microsoft.com/office/drawing/2014/main" id="{2BCD3713-46B7-F0B1-5C30-031F379B48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84" t="25252" r="25586" b="27342"/>
          <a:stretch/>
        </p:blipFill>
        <p:spPr bwMode="auto">
          <a:xfrm>
            <a:off x="10052795" y="1671418"/>
            <a:ext cx="1835151" cy="47780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>
            <a:extLst>
              <a:ext uri="{FF2B5EF4-FFF2-40B4-BE49-F238E27FC236}">
                <a16:creationId xmlns:a16="http://schemas.microsoft.com/office/drawing/2014/main" id="{5DB782F0-FC8F-E348-352F-AD9C9DE388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0" t="11639" r="53326" b="19315"/>
          <a:stretch/>
        </p:blipFill>
        <p:spPr bwMode="auto">
          <a:xfrm>
            <a:off x="4208574" y="777488"/>
            <a:ext cx="1448495" cy="76289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Universität Uppsala – Wikipedia">
            <a:extLst>
              <a:ext uri="{FF2B5EF4-FFF2-40B4-BE49-F238E27FC236}">
                <a16:creationId xmlns:a16="http://schemas.microsoft.com/office/drawing/2014/main" id="{2ABEB475-41C4-988A-C0F3-6FF4178CF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984" y="776961"/>
            <a:ext cx="859415" cy="8199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921BEF-D871-9E14-BD2E-0EF349AC8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637" y="5085734"/>
            <a:ext cx="1012163" cy="1012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3" name="Picture 12" descr="Templates | CLEAR">
            <a:extLst>
              <a:ext uri="{FF2B5EF4-FFF2-40B4-BE49-F238E27FC236}">
                <a16:creationId xmlns:a16="http://schemas.microsoft.com/office/drawing/2014/main" id="{885317C5-47DB-DCC0-23E9-F95AC1693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303" y="5494628"/>
            <a:ext cx="1638298" cy="6032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7" name="Google Shape;9;p1">
            <a:extLst>
              <a:ext uri="{FF2B5EF4-FFF2-40B4-BE49-F238E27FC236}">
                <a16:creationId xmlns:a16="http://schemas.microsoft.com/office/drawing/2014/main" id="{B9CF7AF6-8B27-9548-5BA8-90EBB9145A95}"/>
              </a:ext>
            </a:extLst>
          </p:cNvPr>
          <p:cNvPicPr preferRelativeResize="0"/>
          <p:nvPr/>
        </p:nvPicPr>
        <p:blipFill>
          <a:blip r:embed="rId2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1197" y="587269"/>
            <a:ext cx="859415" cy="81993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2590F92-B5B2-1D38-BA56-86417BCF3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22</a:t>
            </a:fld>
            <a:endParaRPr lang="en-US"/>
          </a:p>
        </p:txBody>
      </p:sp>
      <p:pic>
        <p:nvPicPr>
          <p:cNvPr id="17" name="Picture 16" descr="A red and black logo&#10;&#10;Description automatically generated">
            <a:extLst>
              <a:ext uri="{FF2B5EF4-FFF2-40B4-BE49-F238E27FC236}">
                <a16:creationId xmlns:a16="http://schemas.microsoft.com/office/drawing/2014/main" id="{E0BCAB2F-D445-7AB6-69CF-D1CB4F4C7F7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11" y="4422295"/>
            <a:ext cx="1181100" cy="609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 descr="A black background with green text&#10;&#10;Description automatically generated">
            <a:extLst>
              <a:ext uri="{FF2B5EF4-FFF2-40B4-BE49-F238E27FC236}">
                <a16:creationId xmlns:a16="http://schemas.microsoft.com/office/drawing/2014/main" id="{99DCA12B-4139-FC81-A61A-6C3A4D1227E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40" y="3528170"/>
            <a:ext cx="2249370" cy="6230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3" name="Footer Placeholder 3">
            <a:extLst>
              <a:ext uri="{FF2B5EF4-FFF2-40B4-BE49-F238E27FC236}">
                <a16:creationId xmlns:a16="http://schemas.microsoft.com/office/drawing/2014/main" id="{23FFADE8-FEBD-39C3-1BB0-A19AE4BB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pic>
        <p:nvPicPr>
          <p:cNvPr id="1057" name="Picture 1056">
            <a:extLst>
              <a:ext uri="{FF2B5EF4-FFF2-40B4-BE49-F238E27FC236}">
                <a16:creationId xmlns:a16="http://schemas.microsoft.com/office/drawing/2014/main" id="{320B1753-2E3B-7C78-E86C-634529584825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565098" y="1895329"/>
            <a:ext cx="5084597" cy="33355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1E784A-03FB-1EC3-502C-9ABF1B089F76}"/>
              </a:ext>
            </a:extLst>
          </p:cNvPr>
          <p:cNvSpPr txBox="1"/>
          <p:nvPr/>
        </p:nvSpPr>
        <p:spPr>
          <a:xfrm>
            <a:off x="2269538" y="1799117"/>
            <a:ext cx="425475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000" b="1" dirty="0">
                <a:solidFill>
                  <a:srgbClr val="0432FF"/>
                </a:solidFill>
              </a:rPr>
              <a:t>Strong commitment from 19 </a:t>
            </a:r>
            <a:r>
              <a:rPr lang="en-US" sz="2000" b="1" dirty="0" err="1">
                <a:solidFill>
                  <a:srgbClr val="0432FF"/>
                </a:solidFill>
              </a:rPr>
              <a:t>i</a:t>
            </a:r>
            <a:r>
              <a:rPr lang="en-CH" sz="2000" b="1" dirty="0">
                <a:solidFill>
                  <a:srgbClr val="0432FF"/>
                </a:solidFill>
              </a:rPr>
              <a:t>nstitutes</a:t>
            </a:r>
          </a:p>
        </p:txBody>
      </p:sp>
    </p:spTree>
    <p:extLst>
      <p:ext uri="{BB962C8B-B14F-4D97-AF65-F5344CB8AC3E}">
        <p14:creationId xmlns:p14="http://schemas.microsoft.com/office/powerpoint/2010/main" val="6315174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B1590-500A-3A4F-B995-D9704C61B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570" y="122171"/>
            <a:ext cx="11079791" cy="593445"/>
          </a:xfrm>
        </p:spPr>
        <p:txBody>
          <a:bodyPr>
            <a:noAutofit/>
          </a:bodyPr>
          <a:lstStyle/>
          <a:p>
            <a:r>
              <a:rPr lang="en-CH" sz="3600" dirty="0"/>
              <a:t>AWAKE’s Strong Scientific and Educational Output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64E22A-A191-C7BA-1FA2-F3C1B5FF5819}"/>
              </a:ext>
            </a:extLst>
          </p:cNvPr>
          <p:cNvSpPr txBox="1"/>
          <p:nvPr/>
        </p:nvSpPr>
        <p:spPr>
          <a:xfrm>
            <a:off x="5096192" y="1663051"/>
            <a:ext cx="308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B050"/>
                </a:solidFill>
              </a:rPr>
              <a:t>&gt; 70 papers related to AWAKE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96A11F-8D79-3EED-F7A6-7BB6F7B9628B}"/>
              </a:ext>
            </a:extLst>
          </p:cNvPr>
          <p:cNvSpPr txBox="1"/>
          <p:nvPr/>
        </p:nvSpPr>
        <p:spPr>
          <a:xfrm>
            <a:off x="4836413" y="1929441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B050"/>
                </a:solidFill>
              </a:rPr>
              <a:t>&gt; 90 Conference proceedings and papers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80F637-33D1-C592-E3A7-AC525F5EAA0F}"/>
              </a:ext>
            </a:extLst>
          </p:cNvPr>
          <p:cNvGrpSpPr/>
          <p:nvPr/>
        </p:nvGrpSpPr>
        <p:grpSpPr>
          <a:xfrm>
            <a:off x="8856206" y="736587"/>
            <a:ext cx="3496962" cy="2372690"/>
            <a:chOff x="7872338" y="1736844"/>
            <a:chExt cx="3496962" cy="2372690"/>
          </a:xfrm>
        </p:grpSpPr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59311AE5-0302-4528-3B7C-FB6CAE1D0C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6498" y="2162524"/>
              <a:ext cx="1355223" cy="18427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E78E0B1-3904-46EF-0691-034BD438E10A}"/>
                </a:ext>
              </a:extLst>
            </p:cNvPr>
            <p:cNvGrpSpPr/>
            <p:nvPr/>
          </p:nvGrpSpPr>
          <p:grpSpPr>
            <a:xfrm>
              <a:off x="9561534" y="3134334"/>
              <a:ext cx="1028109" cy="605867"/>
              <a:chOff x="5589909" y="4356284"/>
              <a:chExt cx="1175199" cy="593445"/>
            </a:xfrm>
          </p:grpSpPr>
          <p:pic>
            <p:nvPicPr>
              <p:cNvPr id="17" name="Picture 10" descr="Austrian Teacher Programme">
                <a:extLst>
                  <a:ext uri="{FF2B5EF4-FFF2-40B4-BE49-F238E27FC236}">
                    <a16:creationId xmlns:a16="http://schemas.microsoft.com/office/drawing/2014/main" id="{CF2268B4-9B42-50E6-EEE4-2E568D3B89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42672" y="4356284"/>
                <a:ext cx="1122436" cy="59344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52EC4FA-FA91-BE47-B2EC-6DFC2FC598C9}"/>
                  </a:ext>
                </a:extLst>
              </p:cNvPr>
              <p:cNvSpPr txBox="1"/>
              <p:nvPr/>
            </p:nvSpPr>
            <p:spPr>
              <a:xfrm>
                <a:off x="5589909" y="4735365"/>
                <a:ext cx="1106864" cy="197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600" b="1" dirty="0"/>
                  <a:t>CERN Teacher Program</a:t>
                </a:r>
              </a:p>
            </p:txBody>
          </p:sp>
        </p:grpSp>
        <p:pic>
          <p:nvPicPr>
            <p:cNvPr id="14" name="Picture 12" descr="Home">
              <a:extLst>
                <a:ext uri="{FF2B5EF4-FFF2-40B4-BE49-F238E27FC236}">
                  <a16:creationId xmlns:a16="http://schemas.microsoft.com/office/drawing/2014/main" id="{6B6650DD-8DFA-EC2D-FE57-69054585BB1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267"/>
            <a:stretch/>
          </p:blipFill>
          <p:spPr bwMode="auto">
            <a:xfrm>
              <a:off x="9486625" y="2588680"/>
              <a:ext cx="1211879" cy="4826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089EB36-25BD-B831-8F0F-DAD574553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458371" y="2006684"/>
              <a:ext cx="1409487" cy="53797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3F1B72A-869E-DB17-6D2B-4395FB2F54FE}"/>
                </a:ext>
              </a:extLst>
            </p:cNvPr>
            <p:cNvSpPr txBox="1"/>
            <p:nvPr/>
          </p:nvSpPr>
          <p:spPr>
            <a:xfrm>
              <a:off x="7872338" y="1736844"/>
              <a:ext cx="34969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AWAKE courses and seminars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993FC1-821E-AFCD-F8CF-7725380FCC73}"/>
                </a:ext>
              </a:extLst>
            </p:cNvPr>
            <p:cNvSpPr txBox="1"/>
            <p:nvPr/>
          </p:nvSpPr>
          <p:spPr>
            <a:xfrm>
              <a:off x="9356102" y="3740202"/>
              <a:ext cx="1816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USPAS, JUAS, CAS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91955D7-FEC3-6682-90A7-FF7BCD022693}"/>
              </a:ext>
            </a:extLst>
          </p:cNvPr>
          <p:cNvGrpSpPr/>
          <p:nvPr/>
        </p:nvGrpSpPr>
        <p:grpSpPr>
          <a:xfrm>
            <a:off x="221194" y="821332"/>
            <a:ext cx="5625835" cy="2735160"/>
            <a:chOff x="417739" y="873199"/>
            <a:chExt cx="5625835" cy="273516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4B74C3B-A00B-7650-D948-F956E2B53E66}"/>
                </a:ext>
              </a:extLst>
            </p:cNvPr>
            <p:cNvSpPr txBox="1"/>
            <p:nvPr/>
          </p:nvSpPr>
          <p:spPr>
            <a:xfrm>
              <a:off x="714936" y="873199"/>
              <a:ext cx="5328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23 AWAKE Collaboration papers in high-level journals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DD402D1-6FD1-1909-E329-DCB09F062F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8122"/>
            <a:stretch/>
          </p:blipFill>
          <p:spPr>
            <a:xfrm>
              <a:off x="417739" y="1262258"/>
              <a:ext cx="4512607" cy="2346101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1EA7CD-C074-E809-D992-0C2BB565F81B}"/>
              </a:ext>
            </a:extLst>
          </p:cNvPr>
          <p:cNvGrpSpPr/>
          <p:nvPr/>
        </p:nvGrpSpPr>
        <p:grpSpPr>
          <a:xfrm>
            <a:off x="4883436" y="4556822"/>
            <a:ext cx="2195986" cy="1038779"/>
            <a:chOff x="6033629" y="4391260"/>
            <a:chExt cx="2195986" cy="103877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2B2A386-CD4D-2809-F54C-ED24BB5BEAC8}"/>
                </a:ext>
              </a:extLst>
            </p:cNvPr>
            <p:cNvSpPr txBox="1"/>
            <p:nvPr/>
          </p:nvSpPr>
          <p:spPr>
            <a:xfrm>
              <a:off x="6040871" y="4391260"/>
              <a:ext cx="1912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&gt; 28 PhD students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A37AA0D-A571-2E71-C934-9467E11ACA44}"/>
                </a:ext>
              </a:extLst>
            </p:cNvPr>
            <p:cNvSpPr txBox="1"/>
            <p:nvPr/>
          </p:nvSpPr>
          <p:spPr>
            <a:xfrm>
              <a:off x="6033629" y="4708320"/>
              <a:ext cx="2195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&gt; 11 Master students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112100C-686D-8BBB-9CC9-AAF432511AA4}"/>
                </a:ext>
              </a:extLst>
            </p:cNvPr>
            <p:cNvSpPr txBox="1"/>
            <p:nvPr/>
          </p:nvSpPr>
          <p:spPr>
            <a:xfrm>
              <a:off x="6057632" y="5060707"/>
              <a:ext cx="1551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&gt; </a:t>
              </a:r>
              <a:r>
                <a:rPr lang="en-GB" b="1" dirty="0">
                  <a:solidFill>
                    <a:srgbClr val="00B050"/>
                  </a:solidFill>
                </a:rPr>
                <a:t>20</a:t>
              </a:r>
              <a:r>
                <a:rPr lang="en-CH" b="1" dirty="0">
                  <a:solidFill>
                    <a:srgbClr val="00B050"/>
                  </a:solidFill>
                </a:rPr>
                <a:t> Post-docs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B1E4BD9-91F4-7912-C167-BCBEA014E23E}"/>
              </a:ext>
            </a:extLst>
          </p:cNvPr>
          <p:cNvSpPr txBox="1"/>
          <p:nvPr/>
        </p:nvSpPr>
        <p:spPr>
          <a:xfrm>
            <a:off x="8329674" y="4189304"/>
            <a:ext cx="324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B050"/>
                </a:solidFill>
              </a:rPr>
              <a:t>Outreach: Newspapers, TEDX, …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E306E0F-AE2E-5D24-3470-B508643DB792}"/>
              </a:ext>
            </a:extLst>
          </p:cNvPr>
          <p:cNvGrpSpPr/>
          <p:nvPr/>
        </p:nvGrpSpPr>
        <p:grpSpPr>
          <a:xfrm>
            <a:off x="7822783" y="4578170"/>
            <a:ext cx="3192282" cy="1189775"/>
            <a:chOff x="8089939" y="3325953"/>
            <a:chExt cx="3192282" cy="1189775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EF564EDA-4C12-C2E4-99BC-97C80F1CC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11823" y="3325953"/>
              <a:ext cx="1170398" cy="1170398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ED2173A-885E-9F80-EAB5-BC033B0E9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64036" y="3955709"/>
              <a:ext cx="1334512" cy="560019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BAAB52FA-50EC-0999-95D0-26339FC04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1607" b="83991"/>
            <a:stretch/>
          </p:blipFill>
          <p:spPr>
            <a:xfrm>
              <a:off x="8298055" y="3391971"/>
              <a:ext cx="1425527" cy="336742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95981CBE-83D9-88A7-5CF7-A2B451DF6C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5150" t="19868" r="51159" b="16871"/>
            <a:stretch/>
          </p:blipFill>
          <p:spPr>
            <a:xfrm>
              <a:off x="8089939" y="3905815"/>
              <a:ext cx="593725" cy="514075"/>
            </a:xfrm>
            <a:prstGeom prst="rect">
              <a:avLst/>
            </a:prstGeom>
          </p:spPr>
        </p:pic>
      </p:grpSp>
      <p:pic>
        <p:nvPicPr>
          <p:cNvPr id="21" name="Picture 20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77BDC5A2-4296-B108-9589-F805101542B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6" t="17393" r="4762" b="9392"/>
          <a:stretch/>
        </p:blipFill>
        <p:spPr>
          <a:xfrm>
            <a:off x="324365" y="4031540"/>
            <a:ext cx="3896277" cy="208934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1AE733-0F08-56E9-A42E-F7F141FEF6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762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Edda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5A854-56B9-E2A6-017C-120C7B2E2D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3595A4-AA28-A1D2-B149-8437FF74DC75}"/>
              </a:ext>
            </a:extLst>
          </p:cNvPr>
          <p:cNvSpPr txBox="1"/>
          <p:nvPr/>
        </p:nvSpPr>
        <p:spPr>
          <a:xfrm>
            <a:off x="4970118" y="3343349"/>
            <a:ext cx="6176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sym typeface="Wingdings" pitchFamily="2" charset="2"/>
              </a:rPr>
              <a:t> 5</a:t>
            </a:r>
            <a:r>
              <a:rPr lang="en-US" b="1" dirty="0">
                <a:solidFill>
                  <a:srgbClr val="00B050"/>
                </a:solidFill>
              </a:rPr>
              <a:t> doctoral thesis prizes, 2 early career awards! </a:t>
            </a:r>
          </a:p>
        </p:txBody>
      </p:sp>
    </p:spTree>
    <p:extLst>
      <p:ext uri="{BB962C8B-B14F-4D97-AF65-F5344CB8AC3E}">
        <p14:creationId xmlns:p14="http://schemas.microsoft.com/office/powerpoint/2010/main" val="2430818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EBD3B-3F54-E75F-31A6-80BF7E09B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6910E3A-1F14-99D4-3976-D807C93A4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608" y="122171"/>
            <a:ext cx="10515600" cy="7007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AWAKE at CERN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0AA311-A259-29CA-A010-27D4791148F6}"/>
              </a:ext>
            </a:extLst>
          </p:cNvPr>
          <p:cNvSpPr txBox="1"/>
          <p:nvPr/>
        </p:nvSpPr>
        <p:spPr>
          <a:xfrm>
            <a:off x="928844" y="470450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3C601F6-976D-BAE8-293A-CA8B362D9E5E}"/>
              </a:ext>
            </a:extLst>
          </p:cNvPr>
          <p:cNvGrpSpPr/>
          <p:nvPr/>
        </p:nvGrpSpPr>
        <p:grpSpPr>
          <a:xfrm>
            <a:off x="5972230" y="721052"/>
            <a:ext cx="6360496" cy="5134145"/>
            <a:chOff x="1101339" y="2536844"/>
            <a:chExt cx="4722974" cy="3243952"/>
          </a:xfrm>
        </p:grpSpPr>
        <p:pic>
          <p:nvPicPr>
            <p:cNvPr id="15" name="Grafik 8" descr="Ein Bild, das Text, Diagramm, Screenshot, Kreis enthält.&#10;&#10;Automatisch generierte Beschreibung">
              <a:extLst>
                <a:ext uri="{FF2B5EF4-FFF2-40B4-BE49-F238E27FC236}">
                  <a16:creationId xmlns:a16="http://schemas.microsoft.com/office/drawing/2014/main" id="{9EAB598D-E58F-19C6-D5CB-6A4D00FDB3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1339" y="2536844"/>
              <a:ext cx="4722974" cy="3243952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B149B91-1353-CAE0-3C47-A9278E1065D0}"/>
                </a:ext>
              </a:extLst>
            </p:cNvPr>
            <p:cNvSpPr/>
            <p:nvPr/>
          </p:nvSpPr>
          <p:spPr>
            <a:xfrm>
              <a:off x="4757978" y="3513974"/>
              <a:ext cx="710134" cy="51981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16C829D7-D2E9-15F7-3BFD-3C9161459D00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95EC87-5231-C206-F739-3F6A9F68D252}"/>
              </a:ext>
            </a:extLst>
          </p:cNvPr>
          <p:cNvSpPr txBox="1"/>
          <p:nvPr/>
        </p:nvSpPr>
        <p:spPr>
          <a:xfrm>
            <a:off x="401697" y="5490617"/>
            <a:ext cx="7872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è"/>
            </a:pPr>
            <a:r>
              <a:rPr lang="en-CH" b="1" dirty="0">
                <a:solidFill>
                  <a:srgbClr val="0432FF"/>
                </a:solidFill>
              </a:rPr>
              <a:t>The only proton driven plasma wakefield acceleration experiment worldwide.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en-US" b="1" dirty="0">
                <a:solidFill>
                  <a:srgbClr val="0432FF"/>
                </a:solidFill>
              </a:rPr>
              <a:t>High energy gain possible because the high-energy driver is available today.</a:t>
            </a:r>
            <a:endParaRPr lang="en-CH" b="1" u="sng" dirty="0">
              <a:solidFill>
                <a:srgbClr val="0432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EBB79F-8FC9-617E-52F6-9917AF49B24F}"/>
              </a:ext>
            </a:extLst>
          </p:cNvPr>
          <p:cNvSpPr txBox="1"/>
          <p:nvPr/>
        </p:nvSpPr>
        <p:spPr>
          <a:xfrm>
            <a:off x="558787" y="1743831"/>
            <a:ext cx="616301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Advanced W</a:t>
            </a:r>
            <a:r>
              <a:rPr lang="en-GB" b="1" dirty="0"/>
              <a:t>AKE</a:t>
            </a:r>
            <a:r>
              <a:rPr lang="en-CH" b="1" dirty="0"/>
              <a:t>field Experiment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sym typeface="Wingdings" pitchFamily="2" charset="2"/>
              </a:rPr>
              <a:t>Accelerator R&amp;D experiment.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sym typeface="Wingdings" pitchFamily="2" charset="2"/>
              </a:rPr>
              <a:t>Unique facility driving wakefields in plasma with 400 GeV proton bunch from the SPS.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sz="1600" dirty="0">
                <a:sym typeface="Wingdings" pitchFamily="2" charset="2"/>
              </a:rPr>
              <a:t>Accelerating externally injected electrons to GeV scale. </a:t>
            </a:r>
          </a:p>
          <a:p>
            <a:pPr marL="285750" indent="-285750">
              <a:buFont typeface="Wingdings" pitchFamily="2" charset="2"/>
              <a:buChar char="à"/>
            </a:pPr>
            <a:endParaRPr lang="en-CH" sz="16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208747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746" y="77059"/>
            <a:ext cx="8937855" cy="579479"/>
          </a:xfrm>
        </p:spPr>
        <p:txBody>
          <a:bodyPr>
            <a:normAutofit fontScale="90000"/>
          </a:bodyPr>
          <a:lstStyle/>
          <a:p>
            <a:r>
              <a:rPr lang="en-US" dirty="0"/>
              <a:t>AWAKE at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441794" y="801732"/>
            <a:ext cx="8960112" cy="5257982"/>
            <a:chOff x="2905327" y="813415"/>
            <a:chExt cx="6566041" cy="4208178"/>
          </a:xfrm>
        </p:grpSpPr>
        <p:grpSp>
          <p:nvGrpSpPr>
            <p:cNvPr id="3" name="Group 2"/>
            <p:cNvGrpSpPr/>
            <p:nvPr/>
          </p:nvGrpSpPr>
          <p:grpSpPr>
            <a:xfrm>
              <a:off x="2905327" y="813415"/>
              <a:ext cx="6566041" cy="4208178"/>
              <a:chOff x="2905327" y="813415"/>
              <a:chExt cx="6566041" cy="4208178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905327" y="813415"/>
                <a:ext cx="6566041" cy="4208178"/>
                <a:chOff x="1542288" y="1616293"/>
                <a:chExt cx="4724403" cy="3623541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1542288" y="1616293"/>
                  <a:ext cx="4724403" cy="3623541"/>
                  <a:chOff x="2024693" y="1093934"/>
                  <a:chExt cx="5439103" cy="3856733"/>
                </a:xfrm>
              </p:grpSpPr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2024693" y="1093934"/>
                    <a:ext cx="5439103" cy="3856733"/>
                    <a:chOff x="2036177" y="727685"/>
                    <a:chExt cx="5439103" cy="3412967"/>
                  </a:xfrm>
                </p:grpSpPr>
                <p:grpSp>
                  <p:nvGrpSpPr>
                    <p:cNvPr id="29" name="Group 28"/>
                    <p:cNvGrpSpPr/>
                    <p:nvPr/>
                  </p:nvGrpSpPr>
                  <p:grpSpPr>
                    <a:xfrm>
                      <a:off x="2036177" y="727685"/>
                      <a:ext cx="5439103" cy="3412967"/>
                      <a:chOff x="2124812" y="869956"/>
                      <a:chExt cx="5528268" cy="4175103"/>
                    </a:xfrm>
                  </p:grpSpPr>
                  <p:pic>
                    <p:nvPicPr>
                      <p:cNvPr id="35" name="Picture 34" descr="CNGS_sumps"/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3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 l="17573" t="171" r="12245" b="23860"/>
                      <a:stretch/>
                    </p:blipFill>
                    <p:spPr bwMode="auto">
                      <a:xfrm>
                        <a:off x="2124812" y="869956"/>
                        <a:ext cx="5528268" cy="41751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  <p:sp>
                    <p:nvSpPr>
                      <p:cNvPr id="36" name="Oval 35"/>
                      <p:cNvSpPr/>
                      <p:nvPr/>
                    </p:nvSpPr>
                    <p:spPr>
                      <a:xfrm>
                        <a:off x="4957291" y="2509176"/>
                        <a:ext cx="582210" cy="393697"/>
                      </a:xfrm>
                      <a:prstGeom prst="ellipse">
                        <a:avLst/>
                      </a:prstGeom>
                      <a:noFill/>
                      <a:ln w="38100" cmpd="sng">
                        <a:solidFill>
                          <a:srgbClr val="FFFF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30" name="TextBox 29"/>
                    <p:cNvSpPr txBox="1"/>
                    <p:nvPr/>
                  </p:nvSpPr>
                  <p:spPr>
                    <a:xfrm>
                      <a:off x="5332329" y="2184356"/>
                      <a:ext cx="1450897" cy="29954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b="1" dirty="0">
                          <a:solidFill>
                            <a:srgbClr val="FFFF00"/>
                          </a:solidFill>
                        </a:rPr>
                        <a:t>AWAKE experiment</a:t>
                      </a:r>
                    </a:p>
                  </p:txBody>
                </p:sp>
                <p:sp>
                  <p:nvSpPr>
                    <p:cNvPr id="31" name="Oval 30"/>
                    <p:cNvSpPr/>
                    <p:nvPr/>
                  </p:nvSpPr>
                  <p:spPr>
                    <a:xfrm>
                      <a:off x="3437867" y="3766551"/>
                      <a:ext cx="341620" cy="321830"/>
                    </a:xfrm>
                    <a:prstGeom prst="ellipse">
                      <a:avLst/>
                    </a:prstGeom>
                    <a:noFill/>
                    <a:ln w="19050" cmpd="sng">
                      <a:solidFill>
                        <a:srgbClr val="FF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3224241" y="3312517"/>
                      <a:ext cx="634139" cy="47427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600" b="1" dirty="0">
                          <a:solidFill>
                            <a:srgbClr val="FF9900"/>
                          </a:solidFill>
                        </a:rPr>
                        <a:t>beam dump</a:t>
                      </a:r>
                    </a:p>
                  </p:txBody>
                </p:sp>
                <p:sp>
                  <p:nvSpPr>
                    <p:cNvPr id="33" name="Line 1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769244" y="2430474"/>
                      <a:ext cx="1259983" cy="1377045"/>
                    </a:xfrm>
                    <a:prstGeom prst="line">
                      <a:avLst/>
                    </a:prstGeom>
                    <a:noFill/>
                    <a:ln w="28575" cmpd="sng">
                      <a:solidFill>
                        <a:srgbClr val="FF9900"/>
                      </a:solidFill>
                      <a:round/>
                      <a:headEnd type="triangle" w="med" len="med"/>
                      <a:tailEnd type="none" w="med" len="med"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" name="TextBox 33"/>
                    <p:cNvSpPr txBox="1"/>
                    <p:nvPr/>
                  </p:nvSpPr>
                  <p:spPr>
                    <a:xfrm>
                      <a:off x="4338351" y="3120220"/>
                      <a:ext cx="720473" cy="27457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b="1" dirty="0">
                          <a:solidFill>
                            <a:srgbClr val="FF9900"/>
                          </a:solidFill>
                        </a:rPr>
                        <a:t>~1100m</a:t>
                      </a:r>
                    </a:p>
                  </p:txBody>
                </p:sp>
              </p:grpSp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4146586" y="1965171"/>
                    <a:ext cx="344564" cy="31028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b="1" dirty="0">
                        <a:solidFill>
                          <a:srgbClr val="FFFF00"/>
                        </a:solidFill>
                      </a:rPr>
                      <a:t>SPS</a:t>
                    </a: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2758926" y="3293459"/>
                    <a:ext cx="422032" cy="31028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b="1" dirty="0">
                        <a:solidFill>
                          <a:srgbClr val="FF9900"/>
                        </a:solidFill>
                      </a:rPr>
                      <a:t>LHC</a:t>
                    </a:r>
                  </a:p>
                </p:txBody>
              </p:sp>
            </p:grpSp>
            <p:sp>
              <p:nvSpPr>
                <p:cNvPr id="24" name="Freeform 23"/>
                <p:cNvSpPr/>
                <p:nvPr/>
              </p:nvSpPr>
              <p:spPr>
                <a:xfrm>
                  <a:off x="4236831" y="2587177"/>
                  <a:ext cx="776677" cy="369736"/>
                </a:xfrm>
                <a:custGeom>
                  <a:avLst/>
                  <a:gdLst>
                    <a:gd name="connsiteX0" fmla="*/ 528317 w 528317"/>
                    <a:gd name="connsiteY0" fmla="*/ 0 h 326849"/>
                    <a:gd name="connsiteX1" fmla="*/ 61429 w 528317"/>
                    <a:gd name="connsiteY1" fmla="*/ 130739 h 326849"/>
                    <a:gd name="connsiteX2" fmla="*/ 5403 w 528317"/>
                    <a:gd name="connsiteY2" fmla="*/ 326849 h 326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8317" h="326849">
                      <a:moveTo>
                        <a:pt x="528317" y="0"/>
                      </a:moveTo>
                      <a:cubicBezTo>
                        <a:pt x="338449" y="38132"/>
                        <a:pt x="148581" y="76264"/>
                        <a:pt x="61429" y="130739"/>
                      </a:cubicBezTo>
                      <a:cubicBezTo>
                        <a:pt x="-25723" y="185214"/>
                        <a:pt x="5403" y="326849"/>
                        <a:pt x="5403" y="326849"/>
                      </a:cubicBezTo>
                    </a:path>
                  </a:pathLst>
                </a:custGeom>
                <a:ln w="28575" cmpd="sng">
                  <a:solidFill>
                    <a:srgbClr val="FFFF00"/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171942" y="2331980"/>
                  <a:ext cx="517518" cy="2915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rgbClr val="FFFF00"/>
                      </a:solidFill>
                    </a:rPr>
                    <a:t>protons</a:t>
                  </a:r>
                </a:p>
              </p:txBody>
            </p:sp>
          </p:grpSp>
          <p:sp>
            <p:nvSpPr>
              <p:cNvPr id="19" name="Line 13"/>
              <p:cNvSpPr>
                <a:spLocks noChangeShapeType="1"/>
              </p:cNvSpPr>
              <p:nvPr/>
            </p:nvSpPr>
            <p:spPr bwMode="auto">
              <a:xfrm flipV="1">
                <a:off x="7022593" y="1884133"/>
                <a:ext cx="2100136" cy="805115"/>
              </a:xfrm>
              <a:prstGeom prst="line">
                <a:avLst/>
              </a:prstGeom>
              <a:noFill/>
              <a:ln w="28575" cmpd="sng">
                <a:solidFill>
                  <a:srgbClr val="FFFF00"/>
                </a:solidFill>
                <a:prstDash val="dash"/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368678" y="2089771"/>
                <a:ext cx="8697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FF00"/>
                    </a:solidFill>
                  </a:rPr>
                  <a:t>~1000m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431212" y="1138247"/>
                <a:ext cx="6600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FFFF00"/>
                    </a:solidFill>
                  </a:rPr>
                  <a:t>Control </a:t>
                </a:r>
              </a:p>
              <a:p>
                <a:pPr algn="ctr"/>
                <a:r>
                  <a:rPr lang="en-US" sz="1200" b="1" dirty="0">
                    <a:solidFill>
                      <a:srgbClr val="FFFF00"/>
                    </a:solidFill>
                  </a:rPr>
                  <a:t>room</a:t>
                </a: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8912204" y="1510627"/>
                <a:ext cx="276932" cy="124503"/>
              </a:xfrm>
              <a:prstGeom prst="ellipse">
                <a:avLst/>
              </a:prstGeom>
              <a:noFill/>
              <a:ln w="38100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Line 13"/>
              <p:cNvSpPr>
                <a:spLocks noChangeShapeType="1"/>
              </p:cNvSpPr>
              <p:nvPr/>
            </p:nvSpPr>
            <p:spPr bwMode="auto">
              <a:xfrm flipV="1">
                <a:off x="9250228" y="1087319"/>
                <a:ext cx="5317" cy="584007"/>
              </a:xfrm>
              <a:prstGeom prst="line">
                <a:avLst/>
              </a:prstGeom>
              <a:noFill/>
              <a:ln w="28575" cmpd="sng">
                <a:solidFill>
                  <a:srgbClr val="FFFF00"/>
                </a:solidFill>
                <a:prstDash val="sysDash"/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894619" y="880948"/>
                <a:ext cx="54248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FFF00"/>
                    </a:solidFill>
                  </a:rPr>
                  <a:t>~50m</a:t>
                </a: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2913627" y="896416"/>
              <a:ext cx="2274457" cy="489709"/>
            </a:xfrm>
            <a:prstGeom prst="rect">
              <a:avLst/>
            </a:prstGeom>
            <a:solidFill>
              <a:srgbClr val="18250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solidFill>
                    <a:srgbClr val="FFFF00"/>
                  </a:solidFill>
                  <a:cs typeface="Candara"/>
                </a:rPr>
                <a:t>AWAKE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653125" y="6163009"/>
            <a:ext cx="427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AWAKE installed in CERN underground area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48C2F-E15F-29B0-07D8-B9FAC9115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pic>
        <p:nvPicPr>
          <p:cNvPr id="9" name="Google Shape;10;p1">
            <a:extLst>
              <a:ext uri="{FF2B5EF4-FFF2-40B4-BE49-F238E27FC236}">
                <a16:creationId xmlns:a16="http://schemas.microsoft.com/office/drawing/2014/main" id="{9A31F09B-C97D-1AF4-1234-09BF274132ED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9;p1">
            <a:extLst>
              <a:ext uri="{FF2B5EF4-FFF2-40B4-BE49-F238E27FC236}">
                <a16:creationId xmlns:a16="http://schemas.microsoft.com/office/drawing/2014/main" id="{FE6CD20F-CD08-06BF-87AB-022F17A59E7A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34569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B0A53-99EB-9B4A-C98D-2510F91C4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97AE340A-24C5-C3F2-4113-ECEA349BA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2" name="Group 27">
            <a:extLst>
              <a:ext uri="{FF2B5EF4-FFF2-40B4-BE49-F238E27FC236}">
                <a16:creationId xmlns:a16="http://schemas.microsoft.com/office/drawing/2014/main" id="{36BE81A3-658D-A890-FCB8-573EDE6A74CC}"/>
              </a:ext>
            </a:extLst>
          </p:cNvPr>
          <p:cNvGrpSpPr/>
          <p:nvPr/>
        </p:nvGrpSpPr>
        <p:grpSpPr>
          <a:xfrm>
            <a:off x="170487" y="934117"/>
            <a:ext cx="3883177" cy="2364577"/>
            <a:chOff x="1441992" y="1143736"/>
            <a:chExt cx="2418258" cy="1268630"/>
          </a:xfrm>
        </p:grpSpPr>
        <p:grpSp>
          <p:nvGrpSpPr>
            <p:cNvPr id="3" name="Group 11">
              <a:extLst>
                <a:ext uri="{FF2B5EF4-FFF2-40B4-BE49-F238E27FC236}">
                  <a16:creationId xmlns:a16="http://schemas.microsoft.com/office/drawing/2014/main" id="{FC7ED25E-BCBD-38E4-B6A5-8D6864D1FBE5}"/>
                </a:ext>
              </a:extLst>
            </p:cNvPr>
            <p:cNvGrpSpPr/>
            <p:nvPr/>
          </p:nvGrpSpPr>
          <p:grpSpPr>
            <a:xfrm>
              <a:off x="1441992" y="1380825"/>
              <a:ext cx="1300205" cy="845361"/>
              <a:chOff x="2763156" y="1270023"/>
              <a:chExt cx="1300205" cy="845361"/>
            </a:xfrm>
          </p:grpSpPr>
          <p:pic>
            <p:nvPicPr>
              <p:cNvPr id="86" name="Picture 85" descr="surfen_bali_aufmacher,17121_m_n.jpg">
                <a:extLst>
                  <a:ext uri="{FF2B5EF4-FFF2-40B4-BE49-F238E27FC236}">
                    <a16:creationId xmlns:a16="http://schemas.microsoft.com/office/drawing/2014/main" id="{8D544DBB-1F65-25E8-0867-E50F0A7C31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0490"/>
              <a:stretch>
                <a:fillRect/>
              </a:stretch>
            </p:blipFill>
            <p:spPr>
              <a:xfrm>
                <a:off x="2817411" y="1468808"/>
                <a:ext cx="977872" cy="646576"/>
              </a:xfrm>
              <a:prstGeom prst="rect">
                <a:avLst/>
              </a:prstGeom>
            </p:spPr>
          </p:pic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5A8C7D1B-0D89-A127-A329-D5B96E329A3E}"/>
                  </a:ext>
                </a:extLst>
              </p:cNvPr>
              <p:cNvSpPr txBox="1"/>
              <p:nvPr/>
            </p:nvSpPr>
            <p:spPr>
              <a:xfrm>
                <a:off x="2763156" y="1270023"/>
                <a:ext cx="1300205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+mj-lt"/>
                  </a:rPr>
                  <a:t>p+ self-modulation</a:t>
                </a:r>
              </a:p>
            </p:txBody>
          </p:sp>
        </p:grpSp>
        <p:grpSp>
          <p:nvGrpSpPr>
            <p:cNvPr id="4" name="Group 14">
              <a:extLst>
                <a:ext uri="{FF2B5EF4-FFF2-40B4-BE49-F238E27FC236}">
                  <a16:creationId xmlns:a16="http://schemas.microsoft.com/office/drawing/2014/main" id="{7019209F-A86F-92E3-8F77-6CD81F966C44}"/>
                </a:ext>
              </a:extLst>
            </p:cNvPr>
            <p:cNvGrpSpPr/>
            <p:nvPr/>
          </p:nvGrpSpPr>
          <p:grpSpPr>
            <a:xfrm>
              <a:off x="2467820" y="1393712"/>
              <a:ext cx="1392430" cy="824065"/>
              <a:chOff x="4632824" y="4393887"/>
              <a:chExt cx="1392430" cy="824065"/>
            </a:xfrm>
          </p:grpSpPr>
          <p:pic>
            <p:nvPicPr>
              <p:cNvPr id="84" name="Picture 83" descr="Wellenreiten-FreshSurf.jpg">
                <a:extLst>
                  <a:ext uri="{FF2B5EF4-FFF2-40B4-BE49-F238E27FC236}">
                    <a16:creationId xmlns:a16="http://schemas.microsoft.com/office/drawing/2014/main" id="{59BBC95B-2B2F-1EEF-EEB1-62D3DBC2DC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20723"/>
              <a:stretch/>
            </p:blipFill>
            <p:spPr>
              <a:xfrm>
                <a:off x="4694857" y="4571376"/>
                <a:ext cx="1046594" cy="646576"/>
              </a:xfrm>
              <a:prstGeom prst="rect">
                <a:avLst/>
              </a:prstGeom>
            </p:spPr>
          </p:pic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9AA64D90-F1AA-AD96-D3DD-62D0C71C3E1A}"/>
                  </a:ext>
                </a:extLst>
              </p:cNvPr>
              <p:cNvSpPr txBox="1"/>
              <p:nvPr/>
            </p:nvSpPr>
            <p:spPr>
              <a:xfrm>
                <a:off x="4632824" y="4393887"/>
                <a:ext cx="1392430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2 GeV e- acceleration</a:t>
                </a:r>
              </a:p>
            </p:txBody>
          </p:sp>
        </p:grp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05A903B4-D1EB-7ED6-DC17-42392078E4E9}"/>
                </a:ext>
              </a:extLst>
            </p:cNvPr>
            <p:cNvSpPr/>
            <p:nvPr/>
          </p:nvSpPr>
          <p:spPr>
            <a:xfrm rot="5400000">
              <a:off x="2399047" y="1202241"/>
              <a:ext cx="261610" cy="2158639"/>
            </a:xfrm>
            <a:prstGeom prst="rightBrace">
              <a:avLst/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7A6086F-6D1C-40BE-577C-2D81F17EBABD}"/>
                </a:ext>
              </a:extLst>
            </p:cNvPr>
            <p:cNvSpPr txBox="1"/>
            <p:nvPr/>
          </p:nvSpPr>
          <p:spPr>
            <a:xfrm>
              <a:off x="1450532" y="1143736"/>
              <a:ext cx="1609418" cy="2476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1 (2016-2018)</a:t>
              </a:r>
            </a:p>
          </p:txBody>
        </p:sp>
      </p:grpSp>
      <p:grpSp>
        <p:nvGrpSpPr>
          <p:cNvPr id="88" name="Group 28">
            <a:extLst>
              <a:ext uri="{FF2B5EF4-FFF2-40B4-BE49-F238E27FC236}">
                <a16:creationId xmlns:a16="http://schemas.microsoft.com/office/drawing/2014/main" id="{F441375D-23F1-AEE6-0006-19B933D800E4}"/>
              </a:ext>
            </a:extLst>
          </p:cNvPr>
          <p:cNvGrpSpPr/>
          <p:nvPr/>
        </p:nvGrpSpPr>
        <p:grpSpPr>
          <a:xfrm>
            <a:off x="4053664" y="1738597"/>
            <a:ext cx="6375091" cy="1454775"/>
            <a:chOff x="4593075" y="4564920"/>
            <a:chExt cx="4497850" cy="1022186"/>
          </a:xfrm>
        </p:grpSpPr>
        <p:grpSp>
          <p:nvGrpSpPr>
            <p:cNvPr id="89" name="Group 22">
              <a:extLst>
                <a:ext uri="{FF2B5EF4-FFF2-40B4-BE49-F238E27FC236}">
                  <a16:creationId xmlns:a16="http://schemas.microsoft.com/office/drawing/2014/main" id="{062636D3-C4DF-4B5C-5FD2-75804DE49153}"/>
                </a:ext>
              </a:extLst>
            </p:cNvPr>
            <p:cNvGrpSpPr/>
            <p:nvPr/>
          </p:nvGrpSpPr>
          <p:grpSpPr>
            <a:xfrm>
              <a:off x="5032490" y="4564920"/>
              <a:ext cx="4058435" cy="853075"/>
              <a:chOff x="5407228" y="4804365"/>
              <a:chExt cx="4058435" cy="853075"/>
            </a:xfrm>
          </p:grpSpPr>
          <p:pic>
            <p:nvPicPr>
              <p:cNvPr id="92" name="Picture 91" descr="Sport-Surfen-Gehen-wir-Wellenreiten.jpg">
                <a:extLst>
                  <a:ext uri="{FF2B5EF4-FFF2-40B4-BE49-F238E27FC236}">
                    <a16:creationId xmlns:a16="http://schemas.microsoft.com/office/drawing/2014/main" id="{C9ECCE5E-EBD3-0AC8-C134-850C94DF60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5" t="6245" b="14039"/>
              <a:stretch>
                <a:fillRect/>
              </a:stretch>
            </p:blipFill>
            <p:spPr>
              <a:xfrm>
                <a:off x="5407228" y="4804365"/>
                <a:ext cx="1672158" cy="853075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D48AAD0-A567-351B-40C6-5B4648F7F0B1}"/>
                  </a:ext>
                </a:extLst>
              </p:cNvPr>
              <p:cNvSpPr txBox="1"/>
              <p:nvPr/>
            </p:nvSpPr>
            <p:spPr>
              <a:xfrm>
                <a:off x="7409596" y="5185842"/>
                <a:ext cx="2056067" cy="410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e- acceleration to several GeV,</a:t>
                </a:r>
              </a:p>
              <a:p>
                <a:pPr algn="ctr"/>
                <a:r>
                  <a:rPr lang="en-US" sz="1600" b="1" dirty="0">
                    <a:latin typeface="+mj-lt"/>
                  </a:rPr>
                  <a:t>beam quality control, scalability</a:t>
                </a:r>
              </a:p>
            </p:txBody>
          </p:sp>
        </p:grpSp>
        <p:sp>
          <p:nvSpPr>
            <p:cNvPr id="90" name="Right Brace 89">
              <a:extLst>
                <a:ext uri="{FF2B5EF4-FFF2-40B4-BE49-F238E27FC236}">
                  <a16:creationId xmlns:a16="http://schemas.microsoft.com/office/drawing/2014/main" id="{A512598D-C802-461A-E6D1-4BF9FC80453B}"/>
                </a:ext>
              </a:extLst>
            </p:cNvPr>
            <p:cNvSpPr/>
            <p:nvPr/>
          </p:nvSpPr>
          <p:spPr>
            <a:xfrm rot="5400000">
              <a:off x="6752567" y="3248748"/>
              <a:ext cx="178866" cy="4497850"/>
            </a:xfrm>
            <a:prstGeom prst="rightBrace">
              <a:avLst>
                <a:gd name="adj1" fmla="val 8333"/>
                <a:gd name="adj2" fmla="val 49744"/>
              </a:avLst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53CC14B4-0296-070D-79FE-3452D53C695C}"/>
                </a:ext>
              </a:extLst>
            </p:cNvPr>
            <p:cNvSpPr txBox="1"/>
            <p:nvPr/>
          </p:nvSpPr>
          <p:spPr>
            <a:xfrm>
              <a:off x="7019396" y="4685106"/>
              <a:ext cx="1913836" cy="324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2 (2021-2033)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65763FF-49E9-FE97-5673-8CFF5BCF8452}"/>
              </a:ext>
            </a:extLst>
          </p:cNvPr>
          <p:cNvGrpSpPr/>
          <p:nvPr/>
        </p:nvGrpSpPr>
        <p:grpSpPr>
          <a:xfrm>
            <a:off x="9650464" y="4048687"/>
            <a:ext cx="3229156" cy="1539086"/>
            <a:chOff x="8459296" y="810396"/>
            <a:chExt cx="2961474" cy="1539086"/>
          </a:xfrm>
        </p:grpSpPr>
        <p:pic>
          <p:nvPicPr>
            <p:cNvPr id="95" name="Picture 94" descr="hawaii-surfing-sport-pacific-ocean-usa-HAWAIISURF0519.jpg">
              <a:extLst>
                <a:ext uri="{FF2B5EF4-FFF2-40B4-BE49-F238E27FC236}">
                  <a16:creationId xmlns:a16="http://schemas.microsoft.com/office/drawing/2014/main" id="{785323F8-FFDC-52E9-D39F-63D553A88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88379" y="1398863"/>
              <a:ext cx="1425930" cy="950619"/>
            </a:xfrm>
            <a:prstGeom prst="rect">
              <a:avLst/>
            </a:prstGeom>
          </p:spPr>
        </p:pic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6ED7B9C-89C5-5D97-51A3-E576C067CCE2}"/>
                </a:ext>
              </a:extLst>
            </p:cNvPr>
            <p:cNvSpPr txBox="1"/>
            <p:nvPr/>
          </p:nvSpPr>
          <p:spPr>
            <a:xfrm>
              <a:off x="8459296" y="1102650"/>
              <a:ext cx="29614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itchFamily="2" charset="2"/>
                <a:buChar char="è"/>
              </a:pPr>
              <a:r>
                <a:rPr lang="en-CH" sz="1600" b="1" dirty="0">
                  <a:solidFill>
                    <a:srgbClr val="FF6600"/>
                  </a:solidFill>
                  <a:sym typeface="Wingdings" pitchFamily="2" charset="2"/>
                </a:rPr>
                <a:t>First applications &gt;2034</a:t>
              </a:r>
              <a:endParaRPr lang="en-CH" sz="1600" b="1" dirty="0">
                <a:solidFill>
                  <a:srgbClr val="FF6600"/>
                </a:solidFill>
              </a:endParaRPr>
            </a:p>
          </p:txBody>
        </p:sp>
        <p:sp>
          <p:nvSpPr>
            <p:cNvPr id="97" name="Right Brace 96">
              <a:extLst>
                <a:ext uri="{FF2B5EF4-FFF2-40B4-BE49-F238E27FC236}">
                  <a16:creationId xmlns:a16="http://schemas.microsoft.com/office/drawing/2014/main" id="{9C75203E-6B99-CFFE-7E22-1C3F57A61E75}"/>
                </a:ext>
              </a:extLst>
            </p:cNvPr>
            <p:cNvSpPr/>
            <p:nvPr/>
          </p:nvSpPr>
          <p:spPr>
            <a:xfrm rot="16200000">
              <a:off x="9882749" y="544034"/>
              <a:ext cx="340043" cy="872767"/>
            </a:xfrm>
            <a:prstGeom prst="rightBrace">
              <a:avLst/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B2331B5-2887-E1A7-573C-7CE76E571D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742" y="3480290"/>
            <a:ext cx="10353960" cy="113679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4F54D55-FA85-BC03-4D13-3F4527745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AWAKE has a Well-Defined Program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B13238-9EC1-33AC-3D57-C458376EB873}"/>
              </a:ext>
            </a:extLst>
          </p:cNvPr>
          <p:cNvSpPr txBox="1"/>
          <p:nvPr/>
        </p:nvSpPr>
        <p:spPr>
          <a:xfrm>
            <a:off x="2935699" y="5205997"/>
            <a:ext cx="5361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ym typeface="Wingdings" pitchFamily="2" charset="2"/>
              </a:rPr>
              <a:t> </a:t>
            </a:r>
            <a:r>
              <a:rPr lang="en-GB" dirty="0">
                <a:sym typeface="Wingdings" pitchFamily="2" charset="2"/>
              </a:rPr>
              <a:t>M</a:t>
            </a:r>
            <a:r>
              <a:rPr lang="en-CH" dirty="0">
                <a:sym typeface="Wingdings" pitchFamily="2" charset="2"/>
              </a:rPr>
              <a:t>ove from proof-of-concept towards an accelerator</a:t>
            </a:r>
            <a:endParaRPr lang="en-CH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43FF261-AD5D-CF60-B799-675B2AF3B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056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0D9D4-7100-8F98-E218-07A3F6C46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10C648E8-09D4-B025-F97E-02C0BEBA0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2" name="Group 27">
            <a:extLst>
              <a:ext uri="{FF2B5EF4-FFF2-40B4-BE49-F238E27FC236}">
                <a16:creationId xmlns:a16="http://schemas.microsoft.com/office/drawing/2014/main" id="{50DC0BB6-A9C5-AA2C-B91B-F6BD3E29A873}"/>
              </a:ext>
            </a:extLst>
          </p:cNvPr>
          <p:cNvGrpSpPr/>
          <p:nvPr/>
        </p:nvGrpSpPr>
        <p:grpSpPr>
          <a:xfrm>
            <a:off x="170487" y="934117"/>
            <a:ext cx="3883177" cy="2364577"/>
            <a:chOff x="1441992" y="1143736"/>
            <a:chExt cx="2418258" cy="1268630"/>
          </a:xfrm>
        </p:grpSpPr>
        <p:grpSp>
          <p:nvGrpSpPr>
            <p:cNvPr id="3" name="Group 11">
              <a:extLst>
                <a:ext uri="{FF2B5EF4-FFF2-40B4-BE49-F238E27FC236}">
                  <a16:creationId xmlns:a16="http://schemas.microsoft.com/office/drawing/2014/main" id="{3150449C-00B8-B03C-9CB4-D0156DC63162}"/>
                </a:ext>
              </a:extLst>
            </p:cNvPr>
            <p:cNvGrpSpPr/>
            <p:nvPr/>
          </p:nvGrpSpPr>
          <p:grpSpPr>
            <a:xfrm>
              <a:off x="1441992" y="1380825"/>
              <a:ext cx="1300205" cy="845361"/>
              <a:chOff x="2763156" y="1270023"/>
              <a:chExt cx="1300205" cy="845361"/>
            </a:xfrm>
          </p:grpSpPr>
          <p:pic>
            <p:nvPicPr>
              <p:cNvPr id="86" name="Picture 85" descr="surfen_bali_aufmacher,17121_m_n.jpg">
                <a:extLst>
                  <a:ext uri="{FF2B5EF4-FFF2-40B4-BE49-F238E27FC236}">
                    <a16:creationId xmlns:a16="http://schemas.microsoft.com/office/drawing/2014/main" id="{647108A6-13F4-FE11-EFC5-D1F4742A83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0490"/>
              <a:stretch>
                <a:fillRect/>
              </a:stretch>
            </p:blipFill>
            <p:spPr>
              <a:xfrm>
                <a:off x="2817411" y="1468808"/>
                <a:ext cx="977872" cy="646576"/>
              </a:xfrm>
              <a:prstGeom prst="rect">
                <a:avLst/>
              </a:prstGeom>
            </p:spPr>
          </p:pic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C600917-F3B4-FA6E-0D79-5964657E3E09}"/>
                  </a:ext>
                </a:extLst>
              </p:cNvPr>
              <p:cNvSpPr txBox="1"/>
              <p:nvPr/>
            </p:nvSpPr>
            <p:spPr>
              <a:xfrm>
                <a:off x="2763156" y="1270023"/>
                <a:ext cx="1300205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+mj-lt"/>
                  </a:rPr>
                  <a:t>p+ self-modulation</a:t>
                </a:r>
              </a:p>
            </p:txBody>
          </p:sp>
        </p:grpSp>
        <p:grpSp>
          <p:nvGrpSpPr>
            <p:cNvPr id="4" name="Group 14">
              <a:extLst>
                <a:ext uri="{FF2B5EF4-FFF2-40B4-BE49-F238E27FC236}">
                  <a16:creationId xmlns:a16="http://schemas.microsoft.com/office/drawing/2014/main" id="{152589F1-1BBD-01D4-7BA4-2297C2ACE7BB}"/>
                </a:ext>
              </a:extLst>
            </p:cNvPr>
            <p:cNvGrpSpPr/>
            <p:nvPr/>
          </p:nvGrpSpPr>
          <p:grpSpPr>
            <a:xfrm>
              <a:off x="2467820" y="1393712"/>
              <a:ext cx="1392430" cy="824065"/>
              <a:chOff x="4632824" y="4393887"/>
              <a:chExt cx="1392430" cy="824065"/>
            </a:xfrm>
          </p:grpSpPr>
          <p:pic>
            <p:nvPicPr>
              <p:cNvPr id="84" name="Picture 83" descr="Wellenreiten-FreshSurf.jpg">
                <a:extLst>
                  <a:ext uri="{FF2B5EF4-FFF2-40B4-BE49-F238E27FC236}">
                    <a16:creationId xmlns:a16="http://schemas.microsoft.com/office/drawing/2014/main" id="{A1D4BDDE-3ACF-93FB-D04C-497F1348D7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20723"/>
              <a:stretch/>
            </p:blipFill>
            <p:spPr>
              <a:xfrm>
                <a:off x="4694857" y="4571376"/>
                <a:ext cx="1046594" cy="646576"/>
              </a:xfrm>
              <a:prstGeom prst="rect">
                <a:avLst/>
              </a:prstGeom>
            </p:spPr>
          </p:pic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09205FE4-9BA5-5478-6124-797711CF15D8}"/>
                  </a:ext>
                </a:extLst>
              </p:cNvPr>
              <p:cNvSpPr txBox="1"/>
              <p:nvPr/>
            </p:nvSpPr>
            <p:spPr>
              <a:xfrm>
                <a:off x="4632824" y="4393887"/>
                <a:ext cx="1392430" cy="18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2 GeV e- acceleration</a:t>
                </a:r>
              </a:p>
            </p:txBody>
          </p:sp>
        </p:grp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1DD8FD09-DD13-91C2-337F-C59D93A2A3BB}"/>
                </a:ext>
              </a:extLst>
            </p:cNvPr>
            <p:cNvSpPr/>
            <p:nvPr/>
          </p:nvSpPr>
          <p:spPr>
            <a:xfrm rot="5400000">
              <a:off x="2399047" y="1202241"/>
              <a:ext cx="261610" cy="2158639"/>
            </a:xfrm>
            <a:prstGeom prst="rightBrace">
              <a:avLst/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6CB1BFB-1228-4D7A-FDA2-65CBD7A0CA3B}"/>
                </a:ext>
              </a:extLst>
            </p:cNvPr>
            <p:cNvSpPr txBox="1"/>
            <p:nvPr/>
          </p:nvSpPr>
          <p:spPr>
            <a:xfrm>
              <a:off x="1450532" y="1143736"/>
              <a:ext cx="1609418" cy="2476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1 (2016-2018)</a:t>
              </a:r>
            </a:p>
          </p:txBody>
        </p:sp>
      </p:grpSp>
      <p:grpSp>
        <p:nvGrpSpPr>
          <p:cNvPr id="88" name="Group 28">
            <a:extLst>
              <a:ext uri="{FF2B5EF4-FFF2-40B4-BE49-F238E27FC236}">
                <a16:creationId xmlns:a16="http://schemas.microsoft.com/office/drawing/2014/main" id="{7431E15D-6066-95F3-19C5-947817AFC32A}"/>
              </a:ext>
            </a:extLst>
          </p:cNvPr>
          <p:cNvGrpSpPr/>
          <p:nvPr/>
        </p:nvGrpSpPr>
        <p:grpSpPr>
          <a:xfrm>
            <a:off x="4053664" y="1738597"/>
            <a:ext cx="6375091" cy="1454775"/>
            <a:chOff x="4593075" y="4564920"/>
            <a:chExt cx="4497850" cy="1022186"/>
          </a:xfrm>
        </p:grpSpPr>
        <p:grpSp>
          <p:nvGrpSpPr>
            <p:cNvPr id="89" name="Group 22">
              <a:extLst>
                <a:ext uri="{FF2B5EF4-FFF2-40B4-BE49-F238E27FC236}">
                  <a16:creationId xmlns:a16="http://schemas.microsoft.com/office/drawing/2014/main" id="{1EE28EC7-5109-E8B7-969A-2354F82C4519}"/>
                </a:ext>
              </a:extLst>
            </p:cNvPr>
            <p:cNvGrpSpPr/>
            <p:nvPr/>
          </p:nvGrpSpPr>
          <p:grpSpPr>
            <a:xfrm>
              <a:off x="5032490" y="4564920"/>
              <a:ext cx="4058435" cy="853075"/>
              <a:chOff x="5407228" y="4804365"/>
              <a:chExt cx="4058435" cy="853075"/>
            </a:xfrm>
          </p:grpSpPr>
          <p:pic>
            <p:nvPicPr>
              <p:cNvPr id="92" name="Picture 91" descr="Sport-Surfen-Gehen-wir-Wellenreiten.jpg">
                <a:extLst>
                  <a:ext uri="{FF2B5EF4-FFF2-40B4-BE49-F238E27FC236}">
                    <a16:creationId xmlns:a16="http://schemas.microsoft.com/office/drawing/2014/main" id="{90D17C6E-35CF-6BCB-9F25-55DFBF3F9C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5" t="6245" b="14039"/>
              <a:stretch>
                <a:fillRect/>
              </a:stretch>
            </p:blipFill>
            <p:spPr>
              <a:xfrm>
                <a:off x="5407228" y="4804365"/>
                <a:ext cx="1672158" cy="853075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7A188F8C-AA7D-C635-871F-AF1634665062}"/>
                  </a:ext>
                </a:extLst>
              </p:cNvPr>
              <p:cNvSpPr txBox="1"/>
              <p:nvPr/>
            </p:nvSpPr>
            <p:spPr>
              <a:xfrm>
                <a:off x="7409596" y="5185842"/>
                <a:ext cx="2056067" cy="410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e- acceleration to several GeV,</a:t>
                </a:r>
              </a:p>
              <a:p>
                <a:pPr algn="ctr"/>
                <a:r>
                  <a:rPr lang="en-US" sz="1600" b="1" dirty="0">
                    <a:latin typeface="+mj-lt"/>
                  </a:rPr>
                  <a:t>beam quality control, scalability</a:t>
                </a:r>
              </a:p>
            </p:txBody>
          </p:sp>
        </p:grpSp>
        <p:sp>
          <p:nvSpPr>
            <p:cNvPr id="90" name="Right Brace 89">
              <a:extLst>
                <a:ext uri="{FF2B5EF4-FFF2-40B4-BE49-F238E27FC236}">
                  <a16:creationId xmlns:a16="http://schemas.microsoft.com/office/drawing/2014/main" id="{62780BDB-7C96-AED7-34CA-104103394102}"/>
                </a:ext>
              </a:extLst>
            </p:cNvPr>
            <p:cNvSpPr/>
            <p:nvPr/>
          </p:nvSpPr>
          <p:spPr>
            <a:xfrm rot="5400000">
              <a:off x="6752567" y="3248748"/>
              <a:ext cx="178866" cy="4497850"/>
            </a:xfrm>
            <a:prstGeom prst="rightBrace">
              <a:avLst>
                <a:gd name="adj1" fmla="val 8333"/>
                <a:gd name="adj2" fmla="val 49744"/>
              </a:avLst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1701959-482B-170D-C64C-2558D02AAA28}"/>
                </a:ext>
              </a:extLst>
            </p:cNvPr>
            <p:cNvSpPr txBox="1"/>
            <p:nvPr/>
          </p:nvSpPr>
          <p:spPr>
            <a:xfrm>
              <a:off x="7019396" y="4685106"/>
              <a:ext cx="1913836" cy="324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2 (2021-2033)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47080FB-AC3C-144A-BE3A-0C8BBE8548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42" y="3480290"/>
            <a:ext cx="10353960" cy="113679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B48AE83-EACE-8FA2-1029-EF47069F8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AWAKE Experiment until Today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B36052AE-EF8F-7057-32B7-0947BBA72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5F4D6528-8FB5-F1D9-93F0-826E82EFB70D}"/>
              </a:ext>
            </a:extLst>
          </p:cNvPr>
          <p:cNvSpPr/>
          <p:nvPr/>
        </p:nvSpPr>
        <p:spPr>
          <a:xfrm>
            <a:off x="969083" y="3277035"/>
            <a:ext cx="5419147" cy="203255"/>
          </a:xfrm>
          <a:prstGeom prst="leftRightArrow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62FC1CBD-BF1C-1FFB-44D6-91C4152ABB89}"/>
              </a:ext>
            </a:extLst>
          </p:cNvPr>
          <p:cNvSpPr/>
          <p:nvPr/>
        </p:nvSpPr>
        <p:spPr>
          <a:xfrm>
            <a:off x="6388231" y="3166189"/>
            <a:ext cx="221270" cy="368188"/>
          </a:xfrm>
          <a:prstGeom prst="star5">
            <a:avLst/>
          </a:prstGeom>
          <a:solidFill>
            <a:srgbClr val="FFFF00"/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971493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71A9280-4C5F-9B41-9109-FDE99C60AEA9}"/>
              </a:ext>
            </a:extLst>
          </p:cNvPr>
          <p:cNvGrpSpPr/>
          <p:nvPr/>
        </p:nvGrpSpPr>
        <p:grpSpPr>
          <a:xfrm>
            <a:off x="3458817" y="1964114"/>
            <a:ext cx="8357966" cy="4703546"/>
            <a:chOff x="643073" y="675861"/>
            <a:chExt cx="9773136" cy="6032543"/>
          </a:xfrm>
        </p:grpSpPr>
        <p:pic>
          <p:nvPicPr>
            <p:cNvPr id="5" name="Picture 4" descr="Awake-schema-02.pd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073" y="811586"/>
              <a:ext cx="9428052" cy="589681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8D66159-14DA-4C44-8B95-76E0042FA4DB}"/>
                </a:ext>
              </a:extLst>
            </p:cNvPr>
            <p:cNvSpPr/>
            <p:nvPr/>
          </p:nvSpPr>
          <p:spPr>
            <a:xfrm>
              <a:off x="5585791" y="675861"/>
              <a:ext cx="4830418" cy="2216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Experiment and 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28</a:t>
            </a:fld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C863DA-7325-E34E-A6C9-80697C76C9BC}"/>
              </a:ext>
            </a:extLst>
          </p:cNvPr>
          <p:cNvSpPr/>
          <p:nvPr/>
        </p:nvSpPr>
        <p:spPr>
          <a:xfrm>
            <a:off x="3794201" y="5444583"/>
            <a:ext cx="722043" cy="3205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26A340C-D257-E668-77F9-91A86D660EE8}"/>
              </a:ext>
            </a:extLst>
          </p:cNvPr>
          <p:cNvGrpSpPr/>
          <p:nvPr/>
        </p:nvGrpSpPr>
        <p:grpSpPr>
          <a:xfrm>
            <a:off x="464012" y="1059332"/>
            <a:ext cx="2994805" cy="1975052"/>
            <a:chOff x="464012" y="1059332"/>
            <a:chExt cx="2994805" cy="197505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1A1F6CA-C029-424C-B132-B39F29E1CA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012" y="1059332"/>
              <a:ext cx="2994805" cy="1975052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97EC1D3-FA2C-2447-9BCE-ACDE28358D76}"/>
                </a:ext>
              </a:extLst>
            </p:cNvPr>
            <p:cNvSpPr txBox="1"/>
            <p:nvPr/>
          </p:nvSpPr>
          <p:spPr>
            <a:xfrm>
              <a:off x="1464638" y="1136226"/>
              <a:ext cx="1787135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96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err="1"/>
                <a:t>Ti</a:t>
              </a:r>
              <a:r>
                <a:rPr lang="en-US" sz="1600" b="1" dirty="0"/>
                <a:t>: Sapphire Laser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F9BF5F8-B3AA-F04A-BAB8-B85D19F579D6}"/>
                </a:ext>
              </a:extLst>
            </p:cNvPr>
            <p:cNvSpPr txBox="1"/>
            <p:nvPr/>
          </p:nvSpPr>
          <p:spPr>
            <a:xfrm>
              <a:off x="2504662" y="2400522"/>
              <a:ext cx="834859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 err="1">
                  <a:solidFill>
                    <a:srgbClr val="ED0202"/>
                  </a:solidFill>
                </a:rPr>
                <a:t>Ti:Sapphire</a:t>
              </a:r>
              <a:endParaRPr lang="en-US" sz="1050" dirty="0">
                <a:solidFill>
                  <a:srgbClr val="ED0202"/>
                </a:solidFill>
              </a:endParaRPr>
            </a:p>
            <a:p>
              <a:r>
                <a:rPr lang="en-US" sz="1050" dirty="0">
                  <a:solidFill>
                    <a:srgbClr val="ED0202"/>
                  </a:solidFill>
                </a:rPr>
                <a:t>500mJ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120 fs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1F282EF-C2DC-889F-01FB-F1D7399E8886}"/>
              </a:ext>
            </a:extLst>
          </p:cNvPr>
          <p:cNvGrpSpPr/>
          <p:nvPr/>
        </p:nvGrpSpPr>
        <p:grpSpPr>
          <a:xfrm>
            <a:off x="4831864" y="945130"/>
            <a:ext cx="4819031" cy="2369406"/>
            <a:chOff x="4831864" y="945130"/>
            <a:chExt cx="4819031" cy="236940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8335DF7-0F5F-F046-9B88-5944E76176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31864" y="945130"/>
              <a:ext cx="4819031" cy="2369406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4568B20-06E9-E747-B460-59A1FB7E7F1F}"/>
                </a:ext>
              </a:extLst>
            </p:cNvPr>
            <p:cNvSpPr/>
            <p:nvPr/>
          </p:nvSpPr>
          <p:spPr>
            <a:xfrm>
              <a:off x="5721641" y="1044754"/>
              <a:ext cx="3694538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96FF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b="1" dirty="0"/>
                <a:t>10m Plasma source in AWAKE tunnel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F5A6D0D-140B-7142-95FA-2499B37E4C76}"/>
                </a:ext>
              </a:extLst>
            </p:cNvPr>
            <p:cNvSpPr txBox="1"/>
            <p:nvPr/>
          </p:nvSpPr>
          <p:spPr>
            <a:xfrm>
              <a:off x="5014952" y="2575595"/>
              <a:ext cx="1716588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ED0202"/>
                  </a:solidFill>
                </a:rPr>
                <a:t>Rubidium </a:t>
              </a:r>
              <a:r>
                <a:rPr lang="en-US" sz="1050" dirty="0" err="1">
                  <a:solidFill>
                    <a:srgbClr val="ED0202"/>
                  </a:solidFill>
                </a:rPr>
                <a:t>vapour</a:t>
              </a:r>
              <a:endParaRPr lang="en-US" sz="1050" dirty="0">
                <a:solidFill>
                  <a:srgbClr val="ED0202"/>
                </a:solidFill>
              </a:endParaRPr>
            </a:p>
            <a:p>
              <a:r>
                <a:rPr lang="en-US" sz="1050" dirty="0">
                  <a:solidFill>
                    <a:srgbClr val="ED0202"/>
                  </a:solidFill>
                </a:rPr>
                <a:t>Density: 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14</a:t>
              </a:r>
              <a:r>
                <a:rPr lang="en-US" sz="1050" dirty="0">
                  <a:solidFill>
                    <a:srgbClr val="ED0202"/>
                  </a:solidFill>
                </a:rPr>
                <a:t> – 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15</a:t>
              </a:r>
              <a:r>
                <a:rPr lang="en-US" sz="1050" dirty="0">
                  <a:solidFill>
                    <a:srgbClr val="ED0202"/>
                  </a:solidFill>
                </a:rPr>
                <a:t> cm</a:t>
              </a:r>
              <a:r>
                <a:rPr lang="en-US" sz="1050" baseline="30000" dirty="0">
                  <a:solidFill>
                    <a:srgbClr val="ED0202"/>
                  </a:solidFill>
                </a:rPr>
                <a:t>-3</a:t>
              </a:r>
              <a:r>
                <a:rPr lang="en-US" sz="1050" dirty="0">
                  <a:solidFill>
                    <a:srgbClr val="ED0202"/>
                  </a:solidFill>
                </a:rPr>
                <a:t> 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Density uniformity &lt; 0.2%</a:t>
              </a:r>
            </a:p>
          </p:txBody>
        </p:sp>
      </p:grp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18E1871-9CE4-3541-91DE-FCB1C4C6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6FA23E-AF7C-1F72-FCF3-78EDD8F26153}"/>
              </a:ext>
            </a:extLst>
          </p:cNvPr>
          <p:cNvSpPr/>
          <p:nvPr/>
        </p:nvSpPr>
        <p:spPr>
          <a:xfrm>
            <a:off x="3251773" y="5099125"/>
            <a:ext cx="5160707" cy="1568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08D0F79-D532-EE14-0401-E724B9A039B6}"/>
              </a:ext>
            </a:extLst>
          </p:cNvPr>
          <p:cNvGrpSpPr/>
          <p:nvPr/>
        </p:nvGrpSpPr>
        <p:grpSpPr>
          <a:xfrm>
            <a:off x="360219" y="3500582"/>
            <a:ext cx="3292329" cy="1736434"/>
            <a:chOff x="360219" y="3500582"/>
            <a:chExt cx="3292329" cy="173643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2C71EF9-157E-8F41-AB40-174F50C9B8F4}"/>
                </a:ext>
              </a:extLst>
            </p:cNvPr>
            <p:cNvGrpSpPr/>
            <p:nvPr/>
          </p:nvGrpSpPr>
          <p:grpSpPr>
            <a:xfrm>
              <a:off x="360219" y="3500582"/>
              <a:ext cx="3292329" cy="1736434"/>
              <a:chOff x="3547965" y="3897496"/>
              <a:chExt cx="4046561" cy="2439105"/>
            </a:xfrm>
          </p:grpSpPr>
          <p:pic>
            <p:nvPicPr>
              <p:cNvPr id="12" name="Picture 11" descr="736-3621_IMG">
                <a:extLst>
                  <a:ext uri="{FF2B5EF4-FFF2-40B4-BE49-F238E27FC236}">
                    <a16:creationId xmlns:a16="http://schemas.microsoft.com/office/drawing/2014/main" id="{B8C7E87D-C3BF-E146-A855-54820028CE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7965" y="3897496"/>
                <a:ext cx="4046561" cy="2439105"/>
              </a:xfrm>
              <a:prstGeom prst="rect">
                <a:avLst/>
              </a:prstGeom>
              <a:noFill/>
              <a:ln w="57150" cmpd="sng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CAF33CC-C533-5949-BB69-30F0CCC02533}"/>
                  </a:ext>
                </a:extLst>
              </p:cNvPr>
              <p:cNvSpPr txBox="1"/>
              <p:nvPr/>
            </p:nvSpPr>
            <p:spPr>
              <a:xfrm>
                <a:off x="3675536" y="5454696"/>
                <a:ext cx="1026115" cy="81060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solidFill>
                      <a:srgbClr val="ED0202"/>
                    </a:solidFill>
                  </a:rPr>
                  <a:t>400 GeV</a:t>
                </a:r>
              </a:p>
              <a:p>
                <a:r>
                  <a:rPr lang="en-US" sz="1050" dirty="0">
                    <a:solidFill>
                      <a:srgbClr val="ED0202"/>
                    </a:solidFill>
                  </a:rPr>
                  <a:t>3x10</a:t>
                </a:r>
                <a:r>
                  <a:rPr lang="en-US" sz="1050" baseline="30000" dirty="0">
                    <a:solidFill>
                      <a:srgbClr val="ED0202"/>
                    </a:solidFill>
                  </a:rPr>
                  <a:t>11 </a:t>
                </a:r>
                <a:r>
                  <a:rPr lang="en-US" sz="1050" dirty="0">
                    <a:solidFill>
                      <a:srgbClr val="ED0202"/>
                    </a:solidFill>
                  </a:rPr>
                  <a:t>p</a:t>
                </a:r>
              </a:p>
              <a:p>
                <a:r>
                  <a:rPr lang="en-US" sz="1050" dirty="0">
                    <a:solidFill>
                      <a:srgbClr val="ED0202"/>
                    </a:solidFill>
                  </a:rPr>
                  <a:t>400ps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1D2E6CF-3642-FB42-AB41-29C4373282AA}"/>
                </a:ext>
              </a:extLst>
            </p:cNvPr>
            <p:cNvSpPr txBox="1"/>
            <p:nvPr/>
          </p:nvSpPr>
          <p:spPr>
            <a:xfrm>
              <a:off x="1146302" y="3595885"/>
              <a:ext cx="2423805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96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kern="1200" dirty="0"/>
                <a:t>750m proton beam 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311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71A9280-4C5F-9B41-9109-FDE99C60AEA9}"/>
              </a:ext>
            </a:extLst>
          </p:cNvPr>
          <p:cNvGrpSpPr/>
          <p:nvPr/>
        </p:nvGrpSpPr>
        <p:grpSpPr>
          <a:xfrm>
            <a:off x="3458817" y="1964114"/>
            <a:ext cx="8357966" cy="4703546"/>
            <a:chOff x="643073" y="675861"/>
            <a:chExt cx="9773136" cy="6032543"/>
          </a:xfrm>
        </p:grpSpPr>
        <p:pic>
          <p:nvPicPr>
            <p:cNvPr id="5" name="Picture 4" descr="Awake-schema-02.pd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073" y="811586"/>
              <a:ext cx="9428052" cy="589681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8D66159-14DA-4C44-8B95-76E0042FA4DB}"/>
                </a:ext>
              </a:extLst>
            </p:cNvPr>
            <p:cNvSpPr/>
            <p:nvPr/>
          </p:nvSpPr>
          <p:spPr>
            <a:xfrm>
              <a:off x="5585791" y="675861"/>
              <a:ext cx="4830418" cy="2216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Experiment and 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A1F6CA-C029-424C-B132-B39F29E1CA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12" y="1059332"/>
            <a:ext cx="2994805" cy="197505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2C71EF9-157E-8F41-AB40-174F50C9B8F4}"/>
              </a:ext>
            </a:extLst>
          </p:cNvPr>
          <p:cNvGrpSpPr/>
          <p:nvPr/>
        </p:nvGrpSpPr>
        <p:grpSpPr>
          <a:xfrm>
            <a:off x="360219" y="3500582"/>
            <a:ext cx="3292329" cy="1736434"/>
            <a:chOff x="3547965" y="3897496"/>
            <a:chExt cx="4046561" cy="2439105"/>
          </a:xfrm>
        </p:grpSpPr>
        <p:pic>
          <p:nvPicPr>
            <p:cNvPr id="12" name="Picture 11" descr="736-3621_IMG">
              <a:extLst>
                <a:ext uri="{FF2B5EF4-FFF2-40B4-BE49-F238E27FC236}">
                  <a16:creationId xmlns:a16="http://schemas.microsoft.com/office/drawing/2014/main" id="{B8C7E87D-C3BF-E146-A855-54820028CE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7965" y="3897496"/>
              <a:ext cx="4046561" cy="2439105"/>
            </a:xfrm>
            <a:prstGeom prst="rect">
              <a:avLst/>
            </a:prstGeom>
            <a:noFill/>
            <a:ln w="571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CAF33CC-C533-5949-BB69-30F0CCC02533}"/>
                </a:ext>
              </a:extLst>
            </p:cNvPr>
            <p:cNvSpPr txBox="1"/>
            <p:nvPr/>
          </p:nvSpPr>
          <p:spPr>
            <a:xfrm>
              <a:off x="3660769" y="5453095"/>
              <a:ext cx="1026115" cy="8106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ED0202"/>
                  </a:solidFill>
                </a:rPr>
                <a:t>400 GeV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3x10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11 </a:t>
              </a:r>
              <a:r>
                <a:rPr lang="en-US" sz="1050" dirty="0">
                  <a:solidFill>
                    <a:srgbClr val="ED0202"/>
                  </a:solidFill>
                </a:rPr>
                <a:t>p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400ps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18335DF7-0F5F-F046-9B88-5944E76176C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1864" y="945130"/>
            <a:ext cx="4819031" cy="236940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842188C-B5F4-740F-9194-FE4A4FD82A2D}"/>
              </a:ext>
            </a:extLst>
          </p:cNvPr>
          <p:cNvGrpSpPr/>
          <p:nvPr/>
        </p:nvGrpSpPr>
        <p:grpSpPr>
          <a:xfrm>
            <a:off x="3163702" y="3414159"/>
            <a:ext cx="8668079" cy="3443843"/>
            <a:chOff x="3163702" y="3414159"/>
            <a:chExt cx="8668079" cy="344384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CC95AC2-8E75-EFE9-E17E-2B0340F93330}"/>
                </a:ext>
              </a:extLst>
            </p:cNvPr>
            <p:cNvSpPr/>
            <p:nvPr/>
          </p:nvSpPr>
          <p:spPr>
            <a:xfrm>
              <a:off x="3689403" y="3414159"/>
              <a:ext cx="8142378" cy="33778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2C2BA58-DDA8-7F43-B624-468F1FA60B5B}"/>
                </a:ext>
              </a:extLst>
            </p:cNvPr>
            <p:cNvGrpSpPr/>
            <p:nvPr/>
          </p:nvGrpSpPr>
          <p:grpSpPr>
            <a:xfrm>
              <a:off x="3163702" y="4157933"/>
              <a:ext cx="8668079" cy="2700069"/>
              <a:chOff x="-128528" y="3912189"/>
              <a:chExt cx="11324342" cy="2939949"/>
            </a:xfrm>
            <a:solidFill>
              <a:schemeClr val="bg1"/>
            </a:solidFill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66543E6-8108-1E4F-9A59-86D61CC4449A}"/>
                  </a:ext>
                </a:extLst>
              </p:cNvPr>
              <p:cNvGrpSpPr/>
              <p:nvPr/>
            </p:nvGrpSpPr>
            <p:grpSpPr>
              <a:xfrm>
                <a:off x="889539" y="3912189"/>
                <a:ext cx="10306275" cy="2763622"/>
                <a:chOff x="570706" y="-1173944"/>
                <a:chExt cx="17870454" cy="5911357"/>
              </a:xfrm>
              <a:grpFill/>
            </p:grpSpPr>
            <p:pic>
              <p:nvPicPr>
                <p:cNvPr id="28" name="Shape 581">
                  <a:extLst>
                    <a:ext uri="{FF2B5EF4-FFF2-40B4-BE49-F238E27FC236}">
                      <a16:creationId xmlns:a16="http://schemas.microsoft.com/office/drawing/2014/main" id="{01DE3764-B7AF-F646-8842-680DE6436D1C}"/>
                    </a:ext>
                  </a:extLst>
                </p:cNvPr>
                <p:cNvPicPr preferRelativeResize="0"/>
                <p:nvPr/>
              </p:nvPicPr>
              <p:blipFill>
                <a:blip r:embed="rId6" cstate="email">
                  <a:alphaModFix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0706" y="-1173944"/>
                  <a:ext cx="17870454" cy="5911357"/>
                </a:xfrm>
                <a:prstGeom prst="rect">
                  <a:avLst/>
                </a:prstGeom>
                <a:grpFill/>
                <a:ln>
                  <a:noFill/>
                </a:ln>
              </p:spPr>
            </p:pic>
            <p:pic>
              <p:nvPicPr>
                <p:cNvPr id="29" name="Shape 582">
                  <a:extLst>
                    <a:ext uri="{FF2B5EF4-FFF2-40B4-BE49-F238E27FC236}">
                      <a16:creationId xmlns:a16="http://schemas.microsoft.com/office/drawing/2014/main" id="{A20BEFDB-81F7-D948-AC13-608C7C934812}"/>
                    </a:ext>
                  </a:extLst>
                </p:cNvPr>
                <p:cNvPicPr preferRelativeResize="0"/>
                <p:nvPr/>
              </p:nvPicPr>
              <p:blipFill>
                <a:blip r:embed="rId7" cstate="email">
                  <a:alphaModFix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266700" y="935633"/>
                  <a:ext cx="1606248" cy="406400"/>
                </a:xfrm>
                <a:prstGeom prst="rect">
                  <a:avLst/>
                </a:prstGeom>
                <a:grpFill/>
                <a:ln>
                  <a:noFill/>
                </a:ln>
              </p:spPr>
            </p:pic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C90D10B-F10B-E944-B643-857109B885B1}"/>
                  </a:ext>
                </a:extLst>
              </p:cNvPr>
              <p:cNvSpPr txBox="1"/>
              <p:nvPr/>
            </p:nvSpPr>
            <p:spPr>
              <a:xfrm>
                <a:off x="-128528" y="6248921"/>
                <a:ext cx="3721084" cy="60321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500" dirty="0"/>
                  <a:t>AWAKE Collaboration,  </a:t>
                </a:r>
                <a:r>
                  <a:rPr lang="hu-HU" sz="500" dirty="0"/>
                  <a:t>Phys. Rev. Lett. 122, 054802 (2019).</a:t>
                </a:r>
              </a:p>
              <a:p>
                <a:r>
                  <a:rPr lang="en-US" sz="500" dirty="0"/>
                  <a:t>M. Turner et al. (AWAKE Collaboration), </a:t>
                </a:r>
                <a:r>
                  <a:rPr lang="hu-HU" sz="500" dirty="0" err="1"/>
                  <a:t>Phys</a:t>
                </a:r>
                <a:r>
                  <a:rPr lang="hu-HU" sz="500" dirty="0"/>
                  <a:t>. </a:t>
                </a:r>
                <a:r>
                  <a:rPr lang="hu-HU" sz="500" dirty="0" err="1"/>
                  <a:t>Rev</a:t>
                </a:r>
                <a:r>
                  <a:rPr lang="hu-HU" sz="500" dirty="0"/>
                  <a:t>. Lett. 122, 054801</a:t>
                </a:r>
                <a:r>
                  <a:rPr lang="en-US" sz="500" dirty="0"/>
                  <a:t> (2019).</a:t>
                </a:r>
              </a:p>
              <a:p>
                <a:r>
                  <a:rPr lang="en-GB" sz="500" dirty="0"/>
                  <a:t>M. Turner, P. </a:t>
                </a:r>
                <a:r>
                  <a:rPr lang="en-GB" sz="500" dirty="0" err="1"/>
                  <a:t>Muggli</a:t>
                </a:r>
                <a:r>
                  <a:rPr lang="en-GB" sz="500" dirty="0"/>
                  <a:t> et al. (AWAKE Collaboration), Phys. Rev. Accel. Beams 23, 081302 (2020)</a:t>
                </a:r>
              </a:p>
              <a:p>
                <a:r>
                  <a:rPr lang="en-GB" sz="500" dirty="0"/>
                  <a:t>F. </a:t>
                </a:r>
                <a:r>
                  <a:rPr lang="en-GB" sz="500" dirty="0" err="1"/>
                  <a:t>Braunmueller</a:t>
                </a:r>
                <a:r>
                  <a:rPr lang="en-GB" sz="500" dirty="0"/>
                  <a:t>, T. </a:t>
                </a:r>
                <a:r>
                  <a:rPr lang="en-GB" sz="500" dirty="0" err="1"/>
                  <a:t>Nechaeva</a:t>
                </a:r>
                <a:r>
                  <a:rPr lang="en-GB" sz="500" dirty="0"/>
                  <a:t> et al. (AWAKE Collaboration), Phys. Rev. Lett. July 30 (2020).</a:t>
                </a:r>
              </a:p>
              <a:p>
                <a:r>
                  <a:rPr lang="en-GB" sz="500" dirty="0"/>
                  <a:t>A.A. </a:t>
                </a:r>
                <a:r>
                  <a:rPr lang="en-GB" sz="500" dirty="0" err="1"/>
                  <a:t>Gorn</a:t>
                </a:r>
                <a:r>
                  <a:rPr lang="en-GB" sz="500" dirty="0"/>
                  <a:t>, M. Turner et al. (AWAKE Collaboration), Plasma Phys. Control Fusion, Vol. 62, Nr 12 (2020).</a:t>
                </a:r>
              </a:p>
              <a:p>
                <a:r>
                  <a:rPr lang="en-GB" sz="500" dirty="0"/>
                  <a:t>F. </a:t>
                </a:r>
                <a:r>
                  <a:rPr lang="en-GB" sz="500" dirty="0" err="1"/>
                  <a:t>Batsch</a:t>
                </a:r>
                <a:r>
                  <a:rPr lang="en-GB" sz="500" dirty="0"/>
                  <a:t>, P. </a:t>
                </a:r>
                <a:r>
                  <a:rPr lang="en-GB" sz="500" dirty="0" err="1"/>
                  <a:t>Muggli</a:t>
                </a:r>
                <a:r>
                  <a:rPr lang="en-GB" sz="500" dirty="0"/>
                  <a:t> et al. (AWAKE Collaboration), accepted in Phys. Rev. Lett. (2021)</a:t>
                </a:r>
                <a:endParaRPr lang="hu-HU" sz="500" dirty="0"/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2087673-9547-A144-A776-5204C3793204}"/>
              </a:ext>
            </a:extLst>
          </p:cNvPr>
          <p:cNvSpPr txBox="1"/>
          <p:nvPr/>
        </p:nvSpPr>
        <p:spPr>
          <a:xfrm>
            <a:off x="4051884" y="3479200"/>
            <a:ext cx="637899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96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#1: Demonstration of Seeded Self-Modulation of the Proton bunch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F6A9391-273D-7546-94D2-414B6D20BE93}"/>
              </a:ext>
            </a:extLst>
          </p:cNvPr>
          <p:cNvGrpSpPr/>
          <p:nvPr/>
        </p:nvGrpSpPr>
        <p:grpSpPr>
          <a:xfrm>
            <a:off x="360219" y="3500582"/>
            <a:ext cx="3292329" cy="1736434"/>
            <a:chOff x="3547965" y="3897496"/>
            <a:chExt cx="4046561" cy="2439105"/>
          </a:xfrm>
        </p:grpSpPr>
        <p:pic>
          <p:nvPicPr>
            <p:cNvPr id="32" name="Picture 31" descr="736-3621_IMG">
              <a:extLst>
                <a:ext uri="{FF2B5EF4-FFF2-40B4-BE49-F238E27FC236}">
                  <a16:creationId xmlns:a16="http://schemas.microsoft.com/office/drawing/2014/main" id="{2033A601-321A-744D-9405-1FB60BCAB5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7965" y="3897496"/>
              <a:ext cx="4046561" cy="2439105"/>
            </a:xfrm>
            <a:prstGeom prst="rect">
              <a:avLst/>
            </a:prstGeom>
            <a:noFill/>
            <a:ln w="571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A9E3033-3A2C-0440-A36A-0042D4FC21BC}"/>
                </a:ext>
              </a:extLst>
            </p:cNvPr>
            <p:cNvSpPr txBox="1"/>
            <p:nvPr/>
          </p:nvSpPr>
          <p:spPr>
            <a:xfrm>
              <a:off x="3675536" y="5523019"/>
              <a:ext cx="1026115" cy="8106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ED0202"/>
                  </a:solidFill>
                </a:rPr>
                <a:t>400 GeV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3x10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11 </a:t>
              </a:r>
              <a:r>
                <a:rPr lang="en-US" sz="1050" dirty="0">
                  <a:solidFill>
                    <a:srgbClr val="ED0202"/>
                  </a:solidFill>
                </a:rPr>
                <a:t>p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400ps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53CF1631-A494-E045-93FA-F5DD5F1D416D}"/>
              </a:ext>
            </a:extLst>
          </p:cNvPr>
          <p:cNvSpPr txBox="1"/>
          <p:nvPr/>
        </p:nvSpPr>
        <p:spPr>
          <a:xfrm>
            <a:off x="1146302" y="3595885"/>
            <a:ext cx="242380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96FF"/>
            </a:solidFill>
          </a:ln>
        </p:spPr>
        <p:txBody>
          <a:bodyPr wrap="none" rtlCol="0">
            <a:spAutoFit/>
          </a:bodyPr>
          <a:lstStyle/>
          <a:p>
            <a:r>
              <a:rPr lang="en-US" b="1" kern="1200" dirty="0"/>
              <a:t>750m proton beam line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6E45EB-8EEC-0D4E-8294-F399AEE62BD4}"/>
              </a:ext>
            </a:extLst>
          </p:cNvPr>
          <p:cNvSpPr txBox="1"/>
          <p:nvPr/>
        </p:nvSpPr>
        <p:spPr>
          <a:xfrm>
            <a:off x="1464638" y="1136226"/>
            <a:ext cx="1787135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96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Ti</a:t>
            </a:r>
            <a:r>
              <a:rPr lang="en-US" sz="1600" b="1" dirty="0"/>
              <a:t>: Sapphire Laser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8B899E3-2A99-A340-B38A-E0DDFAB3F54D}"/>
              </a:ext>
            </a:extLst>
          </p:cNvPr>
          <p:cNvSpPr/>
          <p:nvPr/>
        </p:nvSpPr>
        <p:spPr>
          <a:xfrm>
            <a:off x="5721641" y="1044754"/>
            <a:ext cx="369453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96FF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10m Plasma source in AWAKE tunnel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88238F3-81D2-9742-9F35-B1E981D66742}"/>
              </a:ext>
            </a:extLst>
          </p:cNvPr>
          <p:cNvSpPr txBox="1"/>
          <p:nvPr/>
        </p:nvSpPr>
        <p:spPr>
          <a:xfrm>
            <a:off x="2504662" y="2400522"/>
            <a:ext cx="834859" cy="5770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 err="1">
                <a:solidFill>
                  <a:srgbClr val="ED0202"/>
                </a:solidFill>
              </a:rPr>
              <a:t>Ti:Sapphire</a:t>
            </a:r>
            <a:endParaRPr lang="en-US" sz="1050" dirty="0">
              <a:solidFill>
                <a:srgbClr val="ED0202"/>
              </a:solidFill>
            </a:endParaRPr>
          </a:p>
          <a:p>
            <a:r>
              <a:rPr lang="en-US" sz="1050" dirty="0">
                <a:solidFill>
                  <a:srgbClr val="ED0202"/>
                </a:solidFill>
              </a:rPr>
              <a:t>500mJ</a:t>
            </a:r>
          </a:p>
          <a:p>
            <a:r>
              <a:rPr lang="en-US" sz="1050" dirty="0">
                <a:solidFill>
                  <a:srgbClr val="ED0202"/>
                </a:solidFill>
              </a:rPr>
              <a:t>120 fs</a:t>
            </a:r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9E06677C-AF6B-1641-BB13-6D7D60FD4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306499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Circular Accelerators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763" y="922376"/>
            <a:ext cx="7781164" cy="749467"/>
          </a:xfrm>
        </p:spPr>
        <p:txBody>
          <a:bodyPr>
            <a:normAutofit fontScale="70000" lnSpcReduction="20000"/>
          </a:bodyPr>
          <a:lstStyle/>
          <a:p>
            <a:pPr marL="48767" indent="0">
              <a:lnSpc>
                <a:spcPct val="120000"/>
              </a:lnSpc>
              <a:buNone/>
            </a:pPr>
            <a:r>
              <a:rPr lang="en-US" sz="2900" b="1" dirty="0"/>
              <a:t>To discover new physics: accelerate particles to even higher energies</a:t>
            </a:r>
          </a:p>
          <a:p>
            <a:pPr marL="597393" lvl="1" indent="0">
              <a:lnSpc>
                <a:spcPct val="120000"/>
              </a:lnSpc>
              <a:buNone/>
            </a:pPr>
            <a:endParaRPr lang="en-US" dirty="0"/>
          </a:p>
          <a:p>
            <a:pPr marL="597393" lvl="1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62688" y="1671843"/>
            <a:ext cx="73025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Conventional RF cavities ok for circular colliders: </a:t>
            </a:r>
          </a:p>
          <a:p>
            <a:pPr marL="285750" indent="-285750">
              <a:buFont typeface="System Font Regular"/>
              <a:buChar char="👍"/>
            </a:pPr>
            <a:r>
              <a:rPr lang="en-US" sz="1600" dirty="0"/>
              <a:t>beam passes accelerating section several times.  </a:t>
            </a:r>
          </a:p>
          <a:p>
            <a:pPr marL="285750" indent="-285750">
              <a:buFont typeface="Wingdings" pitchFamily="2" charset="2"/>
              <a:buChar char="è"/>
            </a:pPr>
            <a:endParaRPr lang="en-US" sz="1600" b="1" dirty="0">
              <a:solidFill>
                <a:srgbClr val="0432FF"/>
              </a:solidFill>
            </a:endParaRPr>
          </a:p>
          <a:p>
            <a:endParaRPr lang="en-US" sz="1600" b="1" dirty="0">
              <a:solidFill>
                <a:srgbClr val="0432FF"/>
              </a:solidFill>
            </a:endParaRPr>
          </a:p>
          <a:p>
            <a:pPr marL="285750" indent="-285750">
              <a:buFont typeface="System Font Regular"/>
              <a:buChar char="👎"/>
            </a:pPr>
            <a:r>
              <a:rPr lang="en-US" sz="1600" b="1" dirty="0"/>
              <a:t>Limitations of electron-positron circular colliders: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Circular machines are limited by </a:t>
            </a:r>
            <a:r>
              <a:rPr lang="en-US" sz="1600" b="1" dirty="0">
                <a:solidFill>
                  <a:srgbClr val="0432FF"/>
                </a:solidFill>
              </a:rPr>
              <a:t>synchrotron radiation</a:t>
            </a: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/>
              <a:t>in the case of electron-positron colliders.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These machines are unfeasible for collision energies beyond </a:t>
            </a:r>
            <a:r>
              <a:rPr lang="en-US" sz="1600" b="1" dirty="0"/>
              <a:t>~350 GeV </a:t>
            </a:r>
            <a:r>
              <a:rPr lang="en-US" sz="1600" dirty="0"/>
              <a:t>in case of </a:t>
            </a:r>
            <a:r>
              <a:rPr lang="en-US" sz="1600" dirty="0" err="1"/>
              <a:t>FCCee</a:t>
            </a:r>
            <a:r>
              <a:rPr lang="en-US" sz="1600" dirty="0"/>
              <a:t>. 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2396" y="4729634"/>
            <a:ext cx="2480326" cy="75960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F10ADF-B944-5543-80BE-D22C87B0E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898989"/>
                </a:solidFill>
              </a:rPr>
              <a:t>E. Gschwendtner</a:t>
            </a:r>
            <a:r>
              <a:rPr lang="en-US" dirty="0"/>
              <a:t>, CERN</a:t>
            </a:r>
          </a:p>
        </p:txBody>
      </p:sp>
      <p:pic>
        <p:nvPicPr>
          <p:cNvPr id="1028" name="Picture 4" descr="FCC-ee: beyond a Higgs factory – CERN Courier">
            <a:extLst>
              <a:ext uri="{FF2B5EF4-FFF2-40B4-BE49-F238E27FC236}">
                <a16:creationId xmlns:a16="http://schemas.microsoft.com/office/drawing/2014/main" id="{89E57E4F-50C1-E928-BF2F-F45CF9CFD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11" y="1790860"/>
            <a:ext cx="4074069" cy="346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FAA3C8-3D14-FCD7-5998-3D78D9A44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4147" y="4212134"/>
            <a:ext cx="2737550" cy="195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1636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71A9280-4C5F-9B41-9109-FDE99C60AEA9}"/>
              </a:ext>
            </a:extLst>
          </p:cNvPr>
          <p:cNvGrpSpPr/>
          <p:nvPr/>
        </p:nvGrpSpPr>
        <p:grpSpPr>
          <a:xfrm>
            <a:off x="3389243" y="2069938"/>
            <a:ext cx="8132425" cy="4597722"/>
            <a:chOff x="561719" y="811586"/>
            <a:chExt cx="9509406" cy="5896818"/>
          </a:xfrm>
        </p:grpSpPr>
        <p:pic>
          <p:nvPicPr>
            <p:cNvPr id="5" name="Picture 4" descr="Awake-schema-02.pd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073" y="811586"/>
              <a:ext cx="9428052" cy="589681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8D66159-14DA-4C44-8B95-76E0042FA4DB}"/>
                </a:ext>
              </a:extLst>
            </p:cNvPr>
            <p:cNvSpPr/>
            <p:nvPr/>
          </p:nvSpPr>
          <p:spPr>
            <a:xfrm>
              <a:off x="561719" y="4836447"/>
              <a:ext cx="6089299" cy="17068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6825" y="122171"/>
            <a:ext cx="6689036" cy="717134"/>
          </a:xfrm>
        </p:spPr>
        <p:txBody>
          <a:bodyPr>
            <a:noAutofit/>
          </a:bodyPr>
          <a:lstStyle/>
          <a:p>
            <a:r>
              <a:rPr lang="en-US" sz="3200" dirty="0"/>
              <a:t>AWAKE Experiment and 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30</a:t>
            </a:fld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46CEA43-7BBF-914D-B703-7B7F7ACA9240}"/>
              </a:ext>
            </a:extLst>
          </p:cNvPr>
          <p:cNvSpPr/>
          <p:nvPr/>
        </p:nvSpPr>
        <p:spPr>
          <a:xfrm>
            <a:off x="7685819" y="1964114"/>
            <a:ext cx="4130964" cy="1728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52FAE3-A258-1DA6-BE95-9FDD84EE2532}"/>
              </a:ext>
            </a:extLst>
          </p:cNvPr>
          <p:cNvGrpSpPr/>
          <p:nvPr/>
        </p:nvGrpSpPr>
        <p:grpSpPr>
          <a:xfrm>
            <a:off x="262440" y="190340"/>
            <a:ext cx="4657430" cy="2165234"/>
            <a:chOff x="262440" y="190340"/>
            <a:chExt cx="4657430" cy="2165234"/>
          </a:xfrm>
        </p:grpSpPr>
        <p:grpSp>
          <p:nvGrpSpPr>
            <p:cNvPr id="30" name="Group 19">
              <a:extLst>
                <a:ext uri="{FF2B5EF4-FFF2-40B4-BE49-F238E27FC236}">
                  <a16:creationId xmlns:a16="http://schemas.microsoft.com/office/drawing/2014/main" id="{5A5AB4B4-1232-E243-9EF0-4D64D922BFBD}"/>
                </a:ext>
              </a:extLst>
            </p:cNvPr>
            <p:cNvGrpSpPr/>
            <p:nvPr/>
          </p:nvGrpSpPr>
          <p:grpSpPr>
            <a:xfrm>
              <a:off x="262440" y="190340"/>
              <a:ext cx="4657430" cy="2165234"/>
              <a:chOff x="0" y="0"/>
              <a:chExt cx="11233389" cy="4443560"/>
            </a:xfrm>
          </p:grpSpPr>
          <p:pic>
            <p:nvPicPr>
              <p:cNvPr id="31" name="Picture 20" descr="Picture 20">
                <a:extLst>
                  <a:ext uri="{FF2B5EF4-FFF2-40B4-BE49-F238E27FC236}">
                    <a16:creationId xmlns:a16="http://schemas.microsoft.com/office/drawing/2014/main" id="{E1DE1756-3251-CC40-B3AB-3E8804ABFB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0" y="-1"/>
                <a:ext cx="11233390" cy="4443562"/>
              </a:xfrm>
              <a:prstGeom prst="rect">
                <a:avLst/>
              </a:prstGeom>
              <a:ln w="28575" cap="sq">
                <a:solidFill>
                  <a:srgbClr val="008000"/>
                </a:solidFill>
                <a:prstDash val="solid"/>
                <a:miter lim="800000"/>
              </a:ln>
              <a:effectLst>
                <a:outerShdw blurRad="50800" dist="18000" dir="5400000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32" name="TextBox 21">
                <a:extLst>
                  <a:ext uri="{FF2B5EF4-FFF2-40B4-BE49-F238E27FC236}">
                    <a16:creationId xmlns:a16="http://schemas.microsoft.com/office/drawing/2014/main" id="{07DE4C1B-E7D9-D844-A2BC-428A5362E252}"/>
                  </a:ext>
                </a:extLst>
              </p:cNvPr>
              <p:cNvSpPr txBox="1"/>
              <p:nvPr/>
            </p:nvSpPr>
            <p:spPr>
              <a:xfrm>
                <a:off x="6583058" y="130716"/>
                <a:ext cx="1755355" cy="5314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2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200"/>
                  <a:t>Laser line</a:t>
                </a:r>
              </a:p>
            </p:txBody>
          </p:sp>
          <p:sp>
            <p:nvSpPr>
              <p:cNvPr id="33" name="Straight Arrow Connector 22">
                <a:extLst>
                  <a:ext uri="{FF2B5EF4-FFF2-40B4-BE49-F238E27FC236}">
                    <a16:creationId xmlns:a16="http://schemas.microsoft.com/office/drawing/2014/main" id="{4ACD4954-A5D9-0D4D-8260-C96B793A618C}"/>
                  </a:ext>
                </a:extLst>
              </p:cNvPr>
              <p:cNvSpPr/>
              <p:nvPr/>
            </p:nvSpPr>
            <p:spPr>
              <a:xfrm flipH="1">
                <a:off x="6934724" y="677845"/>
                <a:ext cx="241710" cy="800851"/>
              </a:xfrm>
              <a:prstGeom prst="line">
                <a:avLst/>
              </a:prstGeom>
              <a:noFill/>
              <a:ln w="28575" cap="flat">
                <a:solidFill>
                  <a:srgbClr val="F2F2F2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4" name="TextBox 23">
                <a:extLst>
                  <a:ext uri="{FF2B5EF4-FFF2-40B4-BE49-F238E27FC236}">
                    <a16:creationId xmlns:a16="http://schemas.microsoft.com/office/drawing/2014/main" id="{309685AF-AB4B-5A48-B50D-B3842F270297}"/>
                  </a:ext>
                </a:extLst>
              </p:cNvPr>
              <p:cNvSpPr txBox="1"/>
              <p:nvPr/>
            </p:nvSpPr>
            <p:spPr>
              <a:xfrm>
                <a:off x="7272673" y="1202331"/>
                <a:ext cx="3241033" cy="6194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 dirty="0"/>
                  <a:t>Electron source</a:t>
                </a:r>
              </a:p>
            </p:txBody>
          </p:sp>
          <p:sp>
            <p:nvSpPr>
              <p:cNvPr id="35" name="Left Brace 24">
                <a:extLst>
                  <a:ext uri="{FF2B5EF4-FFF2-40B4-BE49-F238E27FC236}">
                    <a16:creationId xmlns:a16="http://schemas.microsoft.com/office/drawing/2014/main" id="{C6A2E88E-489E-4343-924C-76144F1FC5FE}"/>
                  </a:ext>
                </a:extLst>
              </p:cNvPr>
              <p:cNvSpPr/>
              <p:nvPr/>
            </p:nvSpPr>
            <p:spPr>
              <a:xfrm rot="5400000">
                <a:off x="8275971" y="-37433"/>
                <a:ext cx="511574" cy="39558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96"/>
                      <a:pt x="10800" y="21367"/>
                    </a:cubicBezTo>
                    <a:lnTo>
                      <a:pt x="10800" y="11033"/>
                    </a:lnTo>
                    <a:cubicBezTo>
                      <a:pt x="10800" y="10904"/>
                      <a:pt x="5965" y="10800"/>
                      <a:pt x="0" y="10800"/>
                    </a:cubicBezTo>
                    <a:cubicBezTo>
                      <a:pt x="5965" y="10800"/>
                      <a:pt x="10800" y="10696"/>
                      <a:pt x="10800" y="10567"/>
                    </a:cubicBezTo>
                    <a:lnTo>
                      <a:pt x="10800" y="233"/>
                    </a:lnTo>
                    <a:cubicBezTo>
                      <a:pt x="10800" y="104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  <p:sp>
            <p:nvSpPr>
              <p:cNvPr id="36" name="Left Brace 25">
                <a:extLst>
                  <a:ext uri="{FF2B5EF4-FFF2-40B4-BE49-F238E27FC236}">
                    <a16:creationId xmlns:a16="http://schemas.microsoft.com/office/drawing/2014/main" id="{42186659-79AD-0345-B44C-5174AA730124}"/>
                  </a:ext>
                </a:extLst>
              </p:cNvPr>
              <p:cNvSpPr/>
              <p:nvPr/>
            </p:nvSpPr>
            <p:spPr>
              <a:xfrm rot="5400000">
                <a:off x="4522037" y="294917"/>
                <a:ext cx="511574" cy="3582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85"/>
                      <a:pt x="10800" y="21343"/>
                    </a:cubicBezTo>
                    <a:lnTo>
                      <a:pt x="10800" y="11057"/>
                    </a:lnTo>
                    <a:cubicBezTo>
                      <a:pt x="10800" y="10915"/>
                      <a:pt x="5965" y="10800"/>
                      <a:pt x="0" y="10800"/>
                    </a:cubicBezTo>
                    <a:cubicBezTo>
                      <a:pt x="5965" y="10800"/>
                      <a:pt x="10800" y="10685"/>
                      <a:pt x="10800" y="10543"/>
                    </a:cubicBezTo>
                    <a:lnTo>
                      <a:pt x="10800" y="257"/>
                    </a:lnTo>
                    <a:cubicBezTo>
                      <a:pt x="10800" y="115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  <p:sp>
            <p:nvSpPr>
              <p:cNvPr id="37" name="TextBox 26">
                <a:extLst>
                  <a:ext uri="{FF2B5EF4-FFF2-40B4-BE49-F238E27FC236}">
                    <a16:creationId xmlns:a16="http://schemas.microsoft.com/office/drawing/2014/main" id="{B87C1A81-29C1-DE42-BFA5-55095A0D45CE}"/>
                  </a:ext>
                </a:extLst>
              </p:cNvPr>
              <p:cNvSpPr txBox="1"/>
              <p:nvPr/>
            </p:nvSpPr>
            <p:spPr>
              <a:xfrm>
                <a:off x="3073469" y="958333"/>
                <a:ext cx="3582069" cy="16048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 dirty="0"/>
                  <a:t>Diagnostics and booster structure</a:t>
                </a:r>
              </a:p>
            </p:txBody>
          </p:sp>
          <p:sp>
            <p:nvSpPr>
              <p:cNvPr id="38" name="TextBox 27">
                <a:extLst>
                  <a:ext uri="{FF2B5EF4-FFF2-40B4-BE49-F238E27FC236}">
                    <a16:creationId xmlns:a16="http://schemas.microsoft.com/office/drawing/2014/main" id="{9C9FEB29-4123-5348-A890-28A47FBF1D05}"/>
                  </a:ext>
                </a:extLst>
              </p:cNvPr>
              <p:cNvSpPr txBox="1"/>
              <p:nvPr/>
            </p:nvSpPr>
            <p:spPr>
              <a:xfrm>
                <a:off x="555968" y="494192"/>
                <a:ext cx="2657204" cy="6194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/>
                  <a:t>Transfer line</a:t>
                </a:r>
              </a:p>
            </p:txBody>
          </p:sp>
          <p:sp>
            <p:nvSpPr>
              <p:cNvPr id="39" name="Left Brace 28">
                <a:extLst>
                  <a:ext uri="{FF2B5EF4-FFF2-40B4-BE49-F238E27FC236}">
                    <a16:creationId xmlns:a16="http://schemas.microsoft.com/office/drawing/2014/main" id="{FD5F1814-7756-444F-8598-2684ED5D9A63}"/>
                  </a:ext>
                </a:extLst>
              </p:cNvPr>
              <p:cNvSpPr/>
              <p:nvPr/>
            </p:nvSpPr>
            <p:spPr>
              <a:xfrm rot="6124803">
                <a:off x="1335272" y="-173286"/>
                <a:ext cx="511574" cy="2657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45"/>
                      <a:pt x="10800" y="21253"/>
                    </a:cubicBezTo>
                    <a:lnTo>
                      <a:pt x="10800" y="11147"/>
                    </a:lnTo>
                    <a:cubicBezTo>
                      <a:pt x="10800" y="10955"/>
                      <a:pt x="5965" y="10800"/>
                      <a:pt x="0" y="10800"/>
                    </a:cubicBezTo>
                    <a:cubicBezTo>
                      <a:pt x="5965" y="10800"/>
                      <a:pt x="10800" y="10645"/>
                      <a:pt x="10800" y="10453"/>
                    </a:cubicBezTo>
                    <a:lnTo>
                      <a:pt x="10800" y="347"/>
                    </a:lnTo>
                    <a:cubicBezTo>
                      <a:pt x="10800" y="155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44C9375-1956-3440-A6E2-C7A67E117C0A}"/>
                </a:ext>
              </a:extLst>
            </p:cNvPr>
            <p:cNvSpPr/>
            <p:nvPr/>
          </p:nvSpPr>
          <p:spPr>
            <a:xfrm>
              <a:off x="357370" y="1866018"/>
              <a:ext cx="2171172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96FF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b="1" dirty="0"/>
                <a:t>20 MeV electron line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7595457-68E6-D56A-FE59-DF3EFE588F4E}"/>
              </a:ext>
            </a:extLst>
          </p:cNvPr>
          <p:cNvGrpSpPr/>
          <p:nvPr/>
        </p:nvGrpSpPr>
        <p:grpSpPr>
          <a:xfrm>
            <a:off x="7685819" y="1206771"/>
            <a:ext cx="4345759" cy="2254906"/>
            <a:chOff x="1252153" y="4284006"/>
            <a:chExt cx="4345759" cy="2254906"/>
          </a:xfrm>
        </p:grpSpPr>
        <p:pic>
          <p:nvPicPr>
            <p:cNvPr id="40" name="Picture 39" descr="Nov 22 2017_5_PSMS.jpg">
              <a:extLst>
                <a:ext uri="{FF2B5EF4-FFF2-40B4-BE49-F238E27FC236}">
                  <a16:creationId xmlns:a16="http://schemas.microsoft.com/office/drawing/2014/main" id="{35190CF0-5D54-554C-90CD-A43E4F195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2153" y="4284006"/>
              <a:ext cx="4345759" cy="2254906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41A8D54-582A-B345-983B-3E3CA8E94676}"/>
                </a:ext>
              </a:extLst>
            </p:cNvPr>
            <p:cNvSpPr txBox="1"/>
            <p:nvPr/>
          </p:nvSpPr>
          <p:spPr>
            <a:xfrm>
              <a:off x="3985352" y="6011822"/>
              <a:ext cx="1268937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96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Diagnostics</a:t>
              </a:r>
            </a:p>
          </p:txBody>
        </p:sp>
      </p:grp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5366A06-515C-F641-B503-44F90B060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368156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66"/>
          <p:cNvSpPr txBox="1">
            <a:spLocks noGrp="1"/>
          </p:cNvSpPr>
          <p:nvPr>
            <p:ph type="title"/>
          </p:nvPr>
        </p:nvSpPr>
        <p:spPr>
          <a:xfrm>
            <a:off x="22467" y="101600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GB" b="1" dirty="0"/>
              <a:t>Results: Electron Acceleration</a:t>
            </a:r>
            <a:endParaRPr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2A59288-D91F-6021-9354-69B4B3C7A42B}"/>
              </a:ext>
            </a:extLst>
          </p:cNvPr>
          <p:cNvGrpSpPr/>
          <p:nvPr/>
        </p:nvGrpSpPr>
        <p:grpSpPr>
          <a:xfrm>
            <a:off x="201299" y="1881752"/>
            <a:ext cx="5257416" cy="3608693"/>
            <a:chOff x="322534" y="898400"/>
            <a:chExt cx="7252701" cy="5003362"/>
          </a:xfrm>
        </p:grpSpPr>
        <p:pic>
          <p:nvPicPr>
            <p:cNvPr id="571" name="Google Shape;571;p6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22534" y="898400"/>
              <a:ext cx="7252701" cy="2446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2" name="Google Shape;572;p6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22534" y="3446134"/>
              <a:ext cx="7252701" cy="245562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3" name="Google Shape;573;p66"/>
          <p:cNvSpPr txBox="1"/>
          <p:nvPr/>
        </p:nvSpPr>
        <p:spPr>
          <a:xfrm>
            <a:off x="5381431" y="2102705"/>
            <a:ext cx="1628683" cy="1061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dirty="0"/>
              <a:t>No accelerated electrons</a:t>
            </a:r>
            <a:endParaRPr dirty="0"/>
          </a:p>
        </p:txBody>
      </p:sp>
      <p:sp>
        <p:nvSpPr>
          <p:cNvPr id="574" name="Google Shape;574;p66"/>
          <p:cNvSpPr txBox="1"/>
          <p:nvPr/>
        </p:nvSpPr>
        <p:spPr>
          <a:xfrm>
            <a:off x="5526912" y="4044080"/>
            <a:ext cx="1397589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dirty="0"/>
              <a:t>Accelerated electrons</a:t>
            </a:r>
            <a:endParaRPr dirty="0"/>
          </a:p>
        </p:txBody>
      </p:sp>
      <p:cxnSp>
        <p:nvCxnSpPr>
          <p:cNvPr id="575" name="Google Shape;575;p66"/>
          <p:cNvCxnSpPr>
            <a:cxnSpLocks/>
          </p:cNvCxnSpPr>
          <p:nvPr/>
        </p:nvCxnSpPr>
        <p:spPr>
          <a:xfrm flipH="1" flipV="1">
            <a:off x="4648327" y="4527120"/>
            <a:ext cx="933680" cy="2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77" name="Google Shape;577;p66"/>
          <p:cNvCxnSpPr>
            <a:cxnSpLocks/>
          </p:cNvCxnSpPr>
          <p:nvPr/>
        </p:nvCxnSpPr>
        <p:spPr>
          <a:xfrm flipV="1">
            <a:off x="3383337" y="5358526"/>
            <a:ext cx="1116477" cy="34718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78" name="Google Shape;578;p66"/>
          <p:cNvSpPr txBox="1"/>
          <p:nvPr/>
        </p:nvSpPr>
        <p:spPr>
          <a:xfrm>
            <a:off x="2726348" y="5613126"/>
            <a:ext cx="2451732" cy="634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600" dirty="0"/>
              <a:t>Convert pixel-size and dipole setting to energy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6FB228-F2FE-DD6B-DE8D-FAA5A681AA22}"/>
              </a:ext>
            </a:extLst>
          </p:cNvPr>
          <p:cNvGrpSpPr/>
          <p:nvPr/>
        </p:nvGrpSpPr>
        <p:grpSpPr>
          <a:xfrm>
            <a:off x="6483368" y="1232665"/>
            <a:ext cx="5602940" cy="4364722"/>
            <a:chOff x="6483368" y="1232665"/>
            <a:chExt cx="5602940" cy="436472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7F51003-2735-0884-D0A8-72368DF03DAF}"/>
                </a:ext>
              </a:extLst>
            </p:cNvPr>
            <p:cNvGrpSpPr/>
            <p:nvPr/>
          </p:nvGrpSpPr>
          <p:grpSpPr>
            <a:xfrm>
              <a:off x="6483368" y="1232665"/>
              <a:ext cx="5602940" cy="4364722"/>
              <a:chOff x="6483368" y="1232665"/>
              <a:chExt cx="5602940" cy="4364722"/>
            </a:xfrm>
          </p:grpSpPr>
          <p:sp>
            <p:nvSpPr>
              <p:cNvPr id="5" name="Content Placeholder 3">
                <a:extLst>
                  <a:ext uri="{FF2B5EF4-FFF2-40B4-BE49-F238E27FC236}">
                    <a16:creationId xmlns:a16="http://schemas.microsoft.com/office/drawing/2014/main" id="{1AC02812-553B-C7BC-986F-FF9662E6831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10114" y="1232665"/>
                <a:ext cx="4881835" cy="798287"/>
              </a:xfrm>
              <a:prstGeom prst="rect">
                <a:avLst/>
              </a:prstGeom>
              <a:ln w="19050" cmpd="sng">
                <a:solidFill>
                  <a:srgbClr val="FF0000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1155CC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>
                    <a:solidFill>
                      <a:srgbClr val="1155CC"/>
                    </a:solidFill>
                  </a:rPr>
                  <a:t>Acceleration up to 2 GeV </a:t>
                </a:r>
                <a:r>
                  <a:rPr lang="en-US" sz="1600" dirty="0">
                    <a:solidFill>
                      <a:srgbClr val="1155CC"/>
                    </a:solidFill>
                  </a:rPr>
                  <a:t>has been achieved. </a:t>
                </a:r>
              </a:p>
              <a:p>
                <a:r>
                  <a:rPr lang="en-US" sz="1600" dirty="0">
                    <a:solidFill>
                      <a:srgbClr val="1155CC"/>
                    </a:solidFill>
                  </a:rPr>
                  <a:t>Charge capture up to 20%. </a:t>
                </a:r>
              </a:p>
            </p:txBody>
          </p:sp>
          <p:pic>
            <p:nvPicPr>
              <p:cNvPr id="8" name="Picture 7" descr="e-plot.png">
                <a:extLst>
                  <a:ext uri="{FF2B5EF4-FFF2-40B4-BE49-F238E27FC236}">
                    <a16:creationId xmlns:a16="http://schemas.microsoft.com/office/drawing/2014/main" id="{337E63FF-E9FF-6184-2CB8-33807BFC4C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83368" y="1953476"/>
                <a:ext cx="5602940" cy="3643911"/>
              </a:xfrm>
              <a:prstGeom prst="rect">
                <a:avLst/>
              </a:prstGeom>
            </p:spPr>
          </p:pic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DC72FE1-1C03-AD81-A4E2-32757D2CC6F6}"/>
                </a:ext>
              </a:extLst>
            </p:cNvPr>
            <p:cNvSpPr txBox="1"/>
            <p:nvPr/>
          </p:nvSpPr>
          <p:spPr>
            <a:xfrm>
              <a:off x="7125923" y="5244224"/>
              <a:ext cx="4393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AWAKE Collaboration, </a:t>
              </a:r>
              <a:r>
                <a:rPr lang="en-US" sz="1000" b="1" i="1" dirty="0"/>
                <a:t>Nature 561</a:t>
              </a:r>
              <a:r>
                <a:rPr lang="en-US" sz="1000" i="1" dirty="0"/>
                <a:t>, 363–367 (2018) </a:t>
              </a:r>
              <a:endParaRPr lang="en-US" sz="1000" b="1" i="1" dirty="0"/>
            </a:p>
          </p:txBody>
        </p:sp>
      </p:grpSp>
      <p:pic>
        <p:nvPicPr>
          <p:cNvPr id="9" name="Google Shape;10;p1">
            <a:extLst>
              <a:ext uri="{FF2B5EF4-FFF2-40B4-BE49-F238E27FC236}">
                <a16:creationId xmlns:a16="http://schemas.microsoft.com/office/drawing/2014/main" id="{5C05C7A3-6FF1-483C-82BE-C930B7F4A3C4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9;p1">
            <a:extLst>
              <a:ext uri="{FF2B5EF4-FFF2-40B4-BE49-F238E27FC236}">
                <a16:creationId xmlns:a16="http://schemas.microsoft.com/office/drawing/2014/main" id="{4C21A462-9694-0BB3-5041-0DDE87E84963}"/>
              </a:ext>
            </a:extLst>
          </p:cNvPr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A413965-E33E-BBF5-83A6-83057B1FED39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rgbClr val="898989"/>
                </a:solidFill>
              </a:rPr>
              <a:t>E. Gschwendtner, CERN</a:t>
            </a:r>
            <a:endParaRPr lang="en-US" sz="1200" dirty="0">
              <a:solidFill>
                <a:srgbClr val="898989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3047C7-59AD-D30E-B125-C4973FCE8E31}"/>
              </a:ext>
            </a:extLst>
          </p:cNvPr>
          <p:cNvSpPr txBox="1"/>
          <p:nvPr/>
        </p:nvSpPr>
        <p:spPr>
          <a:xfrm>
            <a:off x="262434" y="901487"/>
            <a:ext cx="622093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96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#2: Demonstration of Electron Acceleration in Plasma Wakefield </a:t>
            </a:r>
          </a:p>
        </p:txBody>
      </p:sp>
    </p:spTree>
    <p:extLst>
      <p:ext uri="{BB962C8B-B14F-4D97-AF65-F5344CB8AC3E}">
        <p14:creationId xmlns:p14="http://schemas.microsoft.com/office/powerpoint/2010/main" val="358914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B6C38-D4E3-97EA-B399-E003EF2EC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95545-FA86-4567-2783-608D1A781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62" y="122171"/>
            <a:ext cx="12088838" cy="717134"/>
          </a:xfrm>
        </p:spPr>
        <p:txBody>
          <a:bodyPr>
            <a:normAutofit fontScale="90000"/>
          </a:bodyPr>
          <a:lstStyle/>
          <a:p>
            <a:r>
              <a:rPr lang="en-CH" dirty="0"/>
              <a:t>Run Results – Stabilizing Large Wakefield Amplitudes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8635C7-6B7B-BC24-1B1B-1A88C2DBA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24A1DA-FB97-F029-1014-1346EFBDC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82F992-6A99-C10B-A8A1-E466016A56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19" b="59502"/>
          <a:stretch/>
        </p:blipFill>
        <p:spPr>
          <a:xfrm>
            <a:off x="231774" y="2720825"/>
            <a:ext cx="3768032" cy="28710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E043DD-FCF3-F188-55A3-BC75B3E3C61C}"/>
              </a:ext>
            </a:extLst>
          </p:cNvPr>
          <p:cNvSpPr txBox="1"/>
          <p:nvPr/>
        </p:nvSpPr>
        <p:spPr>
          <a:xfrm>
            <a:off x="103161" y="1547538"/>
            <a:ext cx="43960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b="1" dirty="0">
                <a:latin typeface="+mj-lt"/>
              </a:rPr>
              <a:t>Introducing a density step in the plasma cell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CH" sz="1800" b="1" dirty="0">
                <a:latin typeface="+mj-lt"/>
              </a:rPr>
              <a:t>stabilization of the micro-bunches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GB" sz="1800" b="1" dirty="0">
                <a:latin typeface="+mj-lt"/>
              </a:rPr>
              <a:t>I</a:t>
            </a:r>
            <a:r>
              <a:rPr lang="en-CH" sz="1800" b="1" dirty="0">
                <a:latin typeface="+mj-lt"/>
              </a:rPr>
              <a:t>ncreased wakefield amplitudes after SSM saturation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30B1A3-01FA-6B48-AE4D-0AA148DB24BF}"/>
              </a:ext>
            </a:extLst>
          </p:cNvPr>
          <p:cNvSpPr txBox="1"/>
          <p:nvPr/>
        </p:nvSpPr>
        <p:spPr>
          <a:xfrm>
            <a:off x="488161" y="828206"/>
            <a:ext cx="9752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>
                <a:solidFill>
                  <a:srgbClr val="0432FF"/>
                </a:solidFill>
              </a:rPr>
              <a:t>New Rubidium vapour source with density step installed in 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1FEED5-8CD3-B8E8-2888-0090FC94A0F5}"/>
              </a:ext>
            </a:extLst>
          </p:cNvPr>
          <p:cNvSpPr txBox="1"/>
          <p:nvPr/>
        </p:nvSpPr>
        <p:spPr>
          <a:xfrm>
            <a:off x="4914196" y="5478690"/>
            <a:ext cx="70129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432FF"/>
                </a:solidFill>
                <a:latin typeface="+mj-lt"/>
              </a:rPr>
              <a:t>Length: ~ 10 m, independent electrical heater of 50 cm from 0.25 to 4.75 m, Step height up to ±10%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432FF"/>
                </a:solidFill>
                <a:latin typeface="+mj-lt"/>
              </a:rPr>
              <a:t>10 diagnostic viewport </a:t>
            </a:r>
            <a:r>
              <a:rPr lang="en-US" sz="1600" dirty="0">
                <a:solidFill>
                  <a:srgbClr val="0432FF"/>
                </a:solidFill>
                <a:latin typeface="+mj-lt"/>
                <a:sym typeface="Wingdings" pitchFamily="2" charset="2"/>
              </a:rPr>
              <a:t> to measure light emitted by wakefields dissipating after the passage of the proton bunch </a:t>
            </a:r>
            <a:endParaRPr lang="en-US" sz="1600" dirty="0">
              <a:solidFill>
                <a:srgbClr val="0432FF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260F607-AB8D-CF0C-FF31-65D6CF764F32}"/>
              </a:ext>
            </a:extLst>
          </p:cNvPr>
          <p:cNvGrpSpPr/>
          <p:nvPr/>
        </p:nvGrpSpPr>
        <p:grpSpPr>
          <a:xfrm>
            <a:off x="4499252" y="1582844"/>
            <a:ext cx="7427914" cy="3895846"/>
            <a:chOff x="4499252" y="1582844"/>
            <a:chExt cx="7427914" cy="389584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B7321B-451D-55F8-D42E-F5CD4031D3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75" r="5375" b="21180"/>
            <a:stretch/>
          </p:blipFill>
          <p:spPr>
            <a:xfrm>
              <a:off x="4499252" y="1582844"/>
              <a:ext cx="7427914" cy="3895846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D81E33D-4144-0B08-81DD-5A588E5455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56725" y="3663489"/>
              <a:ext cx="580913" cy="30608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F640DB4-A432-9D7D-C14C-08BD7D4D01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59469" y="3723946"/>
              <a:ext cx="580913" cy="30608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D14F2C7-92E0-6FAA-4CA7-A97DE52C638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62213" y="3751173"/>
              <a:ext cx="580913" cy="30608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F4D6B52-C696-60A6-4AB3-06F6C1CC8168}"/>
              </a:ext>
            </a:extLst>
          </p:cNvPr>
          <p:cNvSpPr txBox="1"/>
          <p:nvPr/>
        </p:nvSpPr>
        <p:spPr>
          <a:xfrm>
            <a:off x="1019425" y="5578369"/>
            <a:ext cx="2722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effectLst/>
                <a:latin typeface="+mj-lt"/>
              </a:rPr>
              <a:t>K. V. </a:t>
            </a:r>
            <a:r>
              <a:rPr lang="en-GB" sz="1000" i="1" dirty="0" err="1">
                <a:effectLst/>
                <a:latin typeface="+mj-lt"/>
              </a:rPr>
              <a:t>Lotov</a:t>
            </a:r>
            <a:r>
              <a:rPr lang="en-GB" sz="1000" i="1" dirty="0">
                <a:effectLst/>
                <a:latin typeface="+mj-lt"/>
              </a:rPr>
              <a:t>, Physics of Plasmas 22, 103110 (2015)</a:t>
            </a:r>
          </a:p>
          <a:p>
            <a:r>
              <a:rPr lang="en-GB" sz="1000" i="1" dirty="0">
                <a:effectLst/>
                <a:latin typeface="+mj-lt"/>
              </a:rPr>
              <a:t>K. V. </a:t>
            </a:r>
            <a:r>
              <a:rPr lang="en-GB" sz="1000" i="1" dirty="0" err="1">
                <a:effectLst/>
                <a:latin typeface="+mj-lt"/>
              </a:rPr>
              <a:t>Lotov</a:t>
            </a:r>
            <a:r>
              <a:rPr lang="en-GB" sz="1000" i="1" dirty="0">
                <a:effectLst/>
                <a:latin typeface="+mj-lt"/>
              </a:rPr>
              <a:t> and P. V. </a:t>
            </a:r>
            <a:r>
              <a:rPr lang="en-GB" sz="1000" i="1" dirty="0" err="1">
                <a:effectLst/>
                <a:latin typeface="+mj-lt"/>
              </a:rPr>
              <a:t>Tuev</a:t>
            </a:r>
            <a:r>
              <a:rPr lang="en-GB" sz="1000" i="1" dirty="0">
                <a:effectLst/>
                <a:latin typeface="+mj-lt"/>
              </a:rPr>
              <a:t> 2021 PPFC </a:t>
            </a:r>
            <a:r>
              <a:rPr lang="en-GB" sz="1000" b="1" i="1" dirty="0">
                <a:effectLst/>
                <a:latin typeface="+mj-lt"/>
              </a:rPr>
              <a:t>63 125027 </a:t>
            </a:r>
            <a:endParaRPr lang="en-GB" sz="800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5588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2386B-2483-7BA6-014A-1C3373F3A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58" y="35950"/>
            <a:ext cx="12532542" cy="717134"/>
          </a:xfrm>
        </p:spPr>
        <p:txBody>
          <a:bodyPr>
            <a:normAutofit/>
          </a:bodyPr>
          <a:lstStyle/>
          <a:p>
            <a:r>
              <a:rPr lang="en-CH" dirty="0"/>
              <a:t>Run 2b  - Stabilizing Large Wakefield Amplitudes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2465AF-B94D-AB27-2266-3233142887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C687A0-20E9-636C-1661-589749565E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5" r="5375" b="21180"/>
          <a:stretch/>
        </p:blipFill>
        <p:spPr>
          <a:xfrm>
            <a:off x="291415" y="636828"/>
            <a:ext cx="11587654" cy="6077575"/>
          </a:xfrm>
          <a:prstGeom prst="rect">
            <a:avLst/>
          </a:prstGeom>
          <a:ln>
            <a:solidFill>
              <a:srgbClr val="00B050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D1CBDAB-BBE0-8329-C089-752E71E2CE72}"/>
              </a:ext>
            </a:extLst>
          </p:cNvPr>
          <p:cNvGrpSpPr/>
          <p:nvPr/>
        </p:nvGrpSpPr>
        <p:grpSpPr>
          <a:xfrm>
            <a:off x="4005835" y="1652338"/>
            <a:ext cx="5025900" cy="3870059"/>
            <a:chOff x="8188728" y="636828"/>
            <a:chExt cx="5025900" cy="387005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DDE5BD9-AD46-5F4C-4727-3347A4245BD4}"/>
                </a:ext>
              </a:extLst>
            </p:cNvPr>
            <p:cNvGrpSpPr/>
            <p:nvPr/>
          </p:nvGrpSpPr>
          <p:grpSpPr>
            <a:xfrm>
              <a:off x="8188728" y="636828"/>
              <a:ext cx="5025900" cy="3870059"/>
              <a:chOff x="5401017" y="1896683"/>
              <a:chExt cx="5025900" cy="3870059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F6F4C55A-4505-C7E8-CC21-10B6E8F5AAFF}"/>
                  </a:ext>
                </a:extLst>
              </p:cNvPr>
              <p:cNvGrpSpPr/>
              <p:nvPr/>
            </p:nvGrpSpPr>
            <p:grpSpPr>
              <a:xfrm>
                <a:off x="5401017" y="2314781"/>
                <a:ext cx="5025900" cy="3451961"/>
                <a:chOff x="6370591" y="2366976"/>
                <a:chExt cx="5025900" cy="3451961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95AA3016-5BA4-DA56-73F0-7055C1C4D465}"/>
                    </a:ext>
                  </a:extLst>
                </p:cNvPr>
                <p:cNvSpPr/>
                <p:nvPr/>
              </p:nvSpPr>
              <p:spPr>
                <a:xfrm>
                  <a:off x="6385669" y="2366976"/>
                  <a:ext cx="5010822" cy="345196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2B47D8CF-A18F-9520-AEBE-D8926D4D1A9D}"/>
                    </a:ext>
                  </a:extLst>
                </p:cNvPr>
                <p:cNvGrpSpPr/>
                <p:nvPr/>
              </p:nvGrpSpPr>
              <p:grpSpPr>
                <a:xfrm>
                  <a:off x="6370591" y="2408359"/>
                  <a:ext cx="4809440" cy="3295450"/>
                  <a:chOff x="8686781" y="3257435"/>
                  <a:chExt cx="3355111" cy="2313495"/>
                </a:xfrm>
              </p:grpSpPr>
              <p:pic>
                <p:nvPicPr>
                  <p:cNvPr id="16" name="Picture 15">
                    <a:extLst>
                      <a:ext uri="{FF2B5EF4-FFF2-40B4-BE49-F238E27FC236}">
                        <a16:creationId xmlns:a16="http://schemas.microsoft.com/office/drawing/2014/main" id="{318D4569-C765-E833-F7E5-7996B1EFE9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8686781" y="3411324"/>
                    <a:ext cx="3355111" cy="1942093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1C8D3DFA-422D-A1C7-E614-86D3E7A796FB}"/>
                      </a:ext>
                    </a:extLst>
                  </p:cNvPr>
                  <p:cNvSpPr txBox="1"/>
                  <p:nvPr/>
                </p:nvSpPr>
                <p:spPr>
                  <a:xfrm>
                    <a:off x="8732779" y="3257435"/>
                    <a:ext cx="2851662" cy="21606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rgbClr val="0432FF"/>
                        </a:solidFill>
                        <a:sym typeface="Wingdings" pitchFamily="2" charset="2"/>
                      </a:rPr>
                      <a:t>Effect of </a:t>
                    </a:r>
                    <a:r>
                      <a:rPr lang="en-CH" sz="1400" dirty="0">
                        <a:solidFill>
                          <a:srgbClr val="0432FF"/>
                        </a:solidFill>
                      </a:rPr>
                      <a:t>density step in the plasma source</a:t>
                    </a:r>
                  </a:p>
                </p:txBody>
              </p:sp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552CDC1A-1A8B-3D31-48BE-5BBB5C4C6DE6}"/>
                      </a:ext>
                    </a:extLst>
                  </p:cNvPr>
                  <p:cNvSpPr txBox="1"/>
                  <p:nvPr/>
                </p:nvSpPr>
                <p:spPr>
                  <a:xfrm>
                    <a:off x="8840990" y="5333256"/>
                    <a:ext cx="2851662" cy="2376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CH" sz="1600" dirty="0"/>
                      <a:t>Optimizing the proton bunch self-modulation</a:t>
                    </a:r>
                  </a:p>
                </p:txBody>
              </p:sp>
            </p:grp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5D3DA89-95B3-8868-0B6D-1EA8701617A2}"/>
                  </a:ext>
                </a:extLst>
              </p:cNvPr>
              <p:cNvSpPr txBox="1"/>
              <p:nvPr/>
            </p:nvSpPr>
            <p:spPr>
              <a:xfrm>
                <a:off x="5401017" y="1896683"/>
                <a:ext cx="2939074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Accelerated electrons</a:t>
                </a:r>
                <a:endParaRPr lang="en-CH" sz="2400" b="1" dirty="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6E6EC27-0D41-86AE-9858-F70AC2BEA34D}"/>
                </a:ext>
              </a:extLst>
            </p:cNvPr>
            <p:cNvSpPr txBox="1"/>
            <p:nvPr/>
          </p:nvSpPr>
          <p:spPr>
            <a:xfrm>
              <a:off x="8883853" y="3375357"/>
              <a:ext cx="119776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900" dirty="0"/>
                <a:t>AWAKE Collaboration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998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B9998-7390-20B1-8975-81B4B43FF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Other Scientific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ADE2B8-27E6-C373-3ACB-14B98C381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762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Edda Gschwendtner,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738D8-A953-F6D5-5B59-AD3E735501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6F069B-8728-E8B7-C7CB-69686D4FCB1F}"/>
              </a:ext>
            </a:extLst>
          </p:cNvPr>
          <p:cNvSpPr txBox="1"/>
          <p:nvPr/>
        </p:nvSpPr>
        <p:spPr>
          <a:xfrm>
            <a:off x="505109" y="3327980"/>
            <a:ext cx="744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bg1"/>
                </a:solidFill>
              </a:rPr>
              <a:t>AWAKE 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</a:rPr>
              <a:t>collaboration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E9CCA71-FA3E-2864-48C6-64E0B870CB46}"/>
              </a:ext>
            </a:extLst>
          </p:cNvPr>
          <p:cNvSpPr txBox="1"/>
          <p:nvPr/>
        </p:nvSpPr>
        <p:spPr>
          <a:xfrm>
            <a:off x="4529405" y="3080519"/>
            <a:ext cx="7512081" cy="646331"/>
          </a:xfrm>
          <a:prstGeom prst="rect">
            <a:avLst/>
          </a:prstGeom>
          <a:noFill/>
          <a:ln w="19050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432FF"/>
                </a:solidFill>
              </a:rPr>
              <a:t>All miles</a:t>
            </a:r>
            <a:r>
              <a:rPr lang="en-CH" sz="1800" b="1" dirty="0">
                <a:solidFill>
                  <a:srgbClr val="0432FF"/>
                </a:solidFill>
              </a:rPr>
              <a:t>tones achieved – plus additional ones.</a:t>
            </a:r>
            <a:endParaRPr lang="en-CH" b="1" dirty="0">
              <a:solidFill>
                <a:srgbClr val="0432FF"/>
              </a:solidFill>
            </a:endParaRPr>
          </a:p>
          <a:p>
            <a:pPr lvl="1"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432FF"/>
                </a:solidFill>
              </a:rPr>
              <a:t>Relevant studies for general plasma wakefield acceleration concepts.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5AD4A6A-0CAB-A800-E6FB-B714C40CE368}"/>
              </a:ext>
            </a:extLst>
          </p:cNvPr>
          <p:cNvGrpSpPr/>
          <p:nvPr/>
        </p:nvGrpSpPr>
        <p:grpSpPr>
          <a:xfrm>
            <a:off x="-27351" y="734382"/>
            <a:ext cx="4636811" cy="2593598"/>
            <a:chOff x="174220" y="734382"/>
            <a:chExt cx="3582492" cy="187906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5D3B135-C0E5-F309-6A69-7F9AEF50E54E}"/>
                </a:ext>
              </a:extLst>
            </p:cNvPr>
            <p:cNvGrpSpPr/>
            <p:nvPr/>
          </p:nvGrpSpPr>
          <p:grpSpPr>
            <a:xfrm>
              <a:off x="174220" y="734382"/>
              <a:ext cx="3461175" cy="1776016"/>
              <a:chOff x="5105643" y="2507349"/>
              <a:chExt cx="3461175" cy="1776016"/>
            </a:xfrm>
          </p:grpSpPr>
          <p:pic>
            <p:nvPicPr>
              <p:cNvPr id="12" name="Grafik 12" descr="Ein Bild, das Text, Screenshot, Reihe, Schrift enthält.&#10;&#10;Automatisch generierte Beschreibung">
                <a:extLst>
                  <a:ext uri="{FF2B5EF4-FFF2-40B4-BE49-F238E27FC236}">
                    <a16:creationId xmlns:a16="http://schemas.microsoft.com/office/drawing/2014/main" id="{A3E268B9-DA1F-4D02-406F-43CB8DBBE1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5643" y="2769101"/>
                <a:ext cx="3461175" cy="1514264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30C37D0-8EAA-9ABE-B909-0506E1E8C839}"/>
                  </a:ext>
                </a:extLst>
              </p:cNvPr>
              <p:cNvSpPr txBox="1"/>
              <p:nvPr/>
            </p:nvSpPr>
            <p:spPr>
              <a:xfrm>
                <a:off x="5590694" y="2507349"/>
                <a:ext cx="26152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Wakefield growth due to SM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622181C-39D3-46B5-B2D3-54A221571D2D}"/>
                </a:ext>
              </a:extLst>
            </p:cNvPr>
            <p:cNvSpPr txBox="1"/>
            <p:nvPr/>
          </p:nvSpPr>
          <p:spPr>
            <a:xfrm>
              <a:off x="311642" y="2398006"/>
              <a:ext cx="344507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M. Turner et al. (AWAKE Collaboration), ‘</a:t>
              </a:r>
              <a:r>
                <a:rPr lang="hu-HU" sz="800" dirty="0" err="1"/>
                <a:t>Phys</a:t>
              </a:r>
              <a:r>
                <a:rPr lang="hu-HU" sz="800" dirty="0"/>
                <a:t>. </a:t>
              </a:r>
              <a:r>
                <a:rPr lang="hu-HU" sz="800" dirty="0" err="1"/>
                <a:t>Rev</a:t>
              </a:r>
              <a:r>
                <a:rPr lang="hu-HU" sz="800" dirty="0"/>
                <a:t>. Lett. 122, 054801</a:t>
              </a:r>
              <a:r>
                <a:rPr lang="en-US" sz="800" dirty="0"/>
                <a:t> (2019).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57BF61B-9ED6-FCE3-C8F5-1ACFBD3E8513}"/>
              </a:ext>
            </a:extLst>
          </p:cNvPr>
          <p:cNvGrpSpPr/>
          <p:nvPr/>
        </p:nvGrpSpPr>
        <p:grpSpPr>
          <a:xfrm>
            <a:off x="342430" y="4010463"/>
            <a:ext cx="3809999" cy="2663897"/>
            <a:chOff x="409018" y="2728581"/>
            <a:chExt cx="2165612" cy="1740294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919F7B2-CE44-8660-4B7B-784AEDC5FF6A}"/>
                </a:ext>
              </a:extLst>
            </p:cNvPr>
            <p:cNvGrpSpPr/>
            <p:nvPr/>
          </p:nvGrpSpPr>
          <p:grpSpPr>
            <a:xfrm>
              <a:off x="409018" y="2728581"/>
              <a:ext cx="2165612" cy="1594790"/>
              <a:chOff x="409018" y="2728581"/>
              <a:chExt cx="2165612" cy="159479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100E594-05AE-9098-4467-0AD71BD7A3F5}"/>
                  </a:ext>
                </a:extLst>
              </p:cNvPr>
              <p:cNvSpPr txBox="1"/>
              <p:nvPr/>
            </p:nvSpPr>
            <p:spPr>
              <a:xfrm>
                <a:off x="445704" y="2728581"/>
                <a:ext cx="209223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Ion motion, Sim/Meas</a:t>
                </a:r>
              </a:p>
            </p:txBody>
          </p:sp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54EBFBBF-FEDB-277A-A944-9AE0420179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9018" y="2917680"/>
                <a:ext cx="2165612" cy="1405691"/>
              </a:xfrm>
              <a:prstGeom prst="rect">
                <a:avLst/>
              </a:prstGeom>
            </p:spPr>
          </p:pic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4826448-9E4E-408D-5FBF-56281A7647A3}"/>
                </a:ext>
              </a:extLst>
            </p:cNvPr>
            <p:cNvSpPr txBox="1"/>
            <p:nvPr/>
          </p:nvSpPr>
          <p:spPr>
            <a:xfrm>
              <a:off x="1561484" y="3367168"/>
              <a:ext cx="581569" cy="2010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/>
                <a:t>preliminary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E5DA0F1-9D97-6BFC-DC6F-0C109FD200EA}"/>
                </a:ext>
              </a:extLst>
            </p:cNvPr>
            <p:cNvSpPr txBox="1"/>
            <p:nvPr/>
          </p:nvSpPr>
          <p:spPr>
            <a:xfrm>
              <a:off x="470560" y="4253431"/>
              <a:ext cx="182614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800" dirty="0"/>
                <a:t>M. Turner, CERN, AWAKE Collaboration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73F9F2B-64FB-2F55-367B-B0D5C8AEAE06}"/>
              </a:ext>
            </a:extLst>
          </p:cNvPr>
          <p:cNvGrpSpPr/>
          <p:nvPr/>
        </p:nvGrpSpPr>
        <p:grpSpPr>
          <a:xfrm>
            <a:off x="9430262" y="365349"/>
            <a:ext cx="2364080" cy="2445911"/>
            <a:chOff x="7055863" y="346170"/>
            <a:chExt cx="2364080" cy="244591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2E8A5A-0FFB-BC0B-A25A-D24A5BD61DFA}"/>
                </a:ext>
              </a:extLst>
            </p:cNvPr>
            <p:cNvGrpSpPr/>
            <p:nvPr/>
          </p:nvGrpSpPr>
          <p:grpSpPr>
            <a:xfrm>
              <a:off x="7055863" y="346170"/>
              <a:ext cx="2064148" cy="2262679"/>
              <a:chOff x="10486178" y="2788635"/>
              <a:chExt cx="2064148" cy="2262679"/>
            </a:xfrm>
          </p:grpSpPr>
          <p:pic>
            <p:nvPicPr>
              <p:cNvPr id="14" name="Grafik 6">
                <a:extLst>
                  <a:ext uri="{FF2B5EF4-FFF2-40B4-BE49-F238E27FC236}">
                    <a16:creationId xmlns:a16="http://schemas.microsoft.com/office/drawing/2014/main" id="{2F51C45B-2054-A4E9-1AB1-42115AE5D5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49186"/>
              <a:stretch/>
            </p:blipFill>
            <p:spPr>
              <a:xfrm>
                <a:off x="10486178" y="3223941"/>
                <a:ext cx="1837753" cy="1827373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6EB43E-E6FA-4794-83EB-AC626E8F48C9}"/>
                  </a:ext>
                </a:extLst>
              </p:cNvPr>
              <p:cNvSpPr txBox="1"/>
              <p:nvPr/>
            </p:nvSpPr>
            <p:spPr>
              <a:xfrm>
                <a:off x="10555826" y="2788635"/>
                <a:ext cx="1994500" cy="59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Seeding with relativ.  ionization front</a:t>
                </a: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BD397C5-3D42-EB5E-7F02-218BC3032433}"/>
                </a:ext>
              </a:extLst>
            </p:cNvPr>
            <p:cNvSpPr txBox="1"/>
            <p:nvPr/>
          </p:nvSpPr>
          <p:spPr>
            <a:xfrm>
              <a:off x="7125511" y="2453527"/>
              <a:ext cx="229443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i="1" dirty="0"/>
                <a:t>F. </a:t>
              </a:r>
              <a:r>
                <a:rPr lang="en-GB" sz="800" i="1" dirty="0" err="1"/>
                <a:t>Batsch</a:t>
              </a:r>
              <a:r>
                <a:rPr lang="en-GB" sz="800" i="1" dirty="0"/>
                <a:t>, P. Muggli et al. (AWAKE Collaboration), Phys. Rev. Lett. 126, 164802  (2021).</a:t>
              </a:r>
              <a:endParaRPr lang="hu-HU" sz="800" i="1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F03BABF-5BA6-1445-2874-EE7AD4366F08}"/>
              </a:ext>
            </a:extLst>
          </p:cNvPr>
          <p:cNvGrpSpPr/>
          <p:nvPr/>
        </p:nvGrpSpPr>
        <p:grpSpPr>
          <a:xfrm>
            <a:off x="5463934" y="777094"/>
            <a:ext cx="2619616" cy="1961645"/>
            <a:chOff x="9340328" y="413833"/>
            <a:chExt cx="2619616" cy="19616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116F1E7-644E-718E-3D90-495AEFCC7A81}"/>
                </a:ext>
              </a:extLst>
            </p:cNvPr>
            <p:cNvGrpSpPr/>
            <p:nvPr/>
          </p:nvGrpSpPr>
          <p:grpSpPr>
            <a:xfrm>
              <a:off x="9340328" y="413833"/>
              <a:ext cx="2612318" cy="1699101"/>
              <a:chOff x="8243669" y="4685029"/>
              <a:chExt cx="2612318" cy="1699101"/>
            </a:xfrm>
          </p:grpSpPr>
          <p:pic>
            <p:nvPicPr>
              <p:cNvPr id="15" name="Grafik 5">
                <a:extLst>
                  <a:ext uri="{FF2B5EF4-FFF2-40B4-BE49-F238E27FC236}">
                    <a16:creationId xmlns:a16="http://schemas.microsoft.com/office/drawing/2014/main" id="{A9307304-D9E1-2C9A-1755-CC5859C009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43669" y="4985317"/>
                <a:ext cx="2294432" cy="1398813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6DE8F0E-3CFE-70E1-B600-964A2B5F54BD}"/>
                  </a:ext>
                </a:extLst>
              </p:cNvPr>
              <p:cNvSpPr txBox="1"/>
              <p:nvPr/>
            </p:nvSpPr>
            <p:spPr>
              <a:xfrm>
                <a:off x="8243669" y="4685029"/>
                <a:ext cx="26123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Seeding with electron bunch</a:t>
                </a:r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D2A3762-B96B-9606-4D4F-7A550B284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47626" y="2036924"/>
              <a:ext cx="2612318" cy="3385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altLang="en-CH" sz="800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L. Verra et al. (AWAKE Collaboration), Phys. Rev. Lett. 129, 024802 (2022) 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FE194BD-8568-BFAB-55CB-2A227F48BD41}"/>
              </a:ext>
            </a:extLst>
          </p:cNvPr>
          <p:cNvGrpSpPr/>
          <p:nvPr/>
        </p:nvGrpSpPr>
        <p:grpSpPr>
          <a:xfrm>
            <a:off x="8725752" y="4146317"/>
            <a:ext cx="2542263" cy="2162305"/>
            <a:chOff x="9655650" y="4501598"/>
            <a:chExt cx="2542263" cy="216230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9CA8198-C70E-6F9F-DCA5-6104317D38A1}"/>
                </a:ext>
              </a:extLst>
            </p:cNvPr>
            <p:cNvGrpSpPr/>
            <p:nvPr/>
          </p:nvGrpSpPr>
          <p:grpSpPr>
            <a:xfrm>
              <a:off x="9655650" y="4501598"/>
              <a:ext cx="2183320" cy="1920053"/>
              <a:chOff x="1073093" y="2859764"/>
              <a:chExt cx="2183320" cy="1920053"/>
            </a:xfrm>
          </p:grpSpPr>
          <p:pic>
            <p:nvPicPr>
              <p:cNvPr id="16" name="Grafik 6">
                <a:extLst>
                  <a:ext uri="{FF2B5EF4-FFF2-40B4-BE49-F238E27FC236}">
                    <a16:creationId xmlns:a16="http://schemas.microsoft.com/office/drawing/2014/main" id="{BE4AAF5E-A33E-3901-9BD8-107BC027F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73093" y="3057398"/>
                <a:ext cx="2183320" cy="1722419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19D6CA5-BAC8-A539-5456-540BADD1ACE3}"/>
                  </a:ext>
                </a:extLst>
              </p:cNvPr>
              <p:cNvSpPr txBox="1"/>
              <p:nvPr/>
            </p:nvSpPr>
            <p:spPr>
              <a:xfrm>
                <a:off x="1234193" y="2859764"/>
                <a:ext cx="20222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Beam-hose instability</a:t>
                </a: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D9A5B12-7EA3-5AA0-68E7-A6B8B4426052}"/>
                </a:ext>
              </a:extLst>
            </p:cNvPr>
            <p:cNvSpPr txBox="1"/>
            <p:nvPr/>
          </p:nvSpPr>
          <p:spPr>
            <a:xfrm>
              <a:off x="9903481" y="6325349"/>
              <a:ext cx="229443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i="1" dirty="0"/>
                <a:t>T. </a:t>
              </a:r>
              <a:r>
                <a:rPr lang="en-GB" sz="800" i="1" dirty="0" err="1"/>
                <a:t>Nechaeva</a:t>
              </a:r>
              <a:r>
                <a:rPr lang="en-GB" sz="800" i="1" dirty="0"/>
                <a:t>, et al. (AWAKE Collaboration), Phys. Rev. Lett. 132, 075001  (2024).</a:t>
              </a:r>
              <a:endParaRPr lang="hu-HU" sz="800" i="1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4D0B126-0869-29F0-4D79-A82CBDCC5FC4}"/>
              </a:ext>
            </a:extLst>
          </p:cNvPr>
          <p:cNvGrpSpPr/>
          <p:nvPr/>
        </p:nvGrpSpPr>
        <p:grpSpPr>
          <a:xfrm>
            <a:off x="5652979" y="4055326"/>
            <a:ext cx="2539136" cy="2298159"/>
            <a:chOff x="9923166" y="2288837"/>
            <a:chExt cx="2539136" cy="2298159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BE59C2B-4412-7AC3-4796-41235DFCAF19}"/>
                </a:ext>
              </a:extLst>
            </p:cNvPr>
            <p:cNvGrpSpPr/>
            <p:nvPr/>
          </p:nvGrpSpPr>
          <p:grpSpPr>
            <a:xfrm>
              <a:off x="9923166" y="2288837"/>
              <a:ext cx="2539136" cy="1997128"/>
              <a:chOff x="8310660" y="4769997"/>
              <a:chExt cx="2539136" cy="1997128"/>
            </a:xfrm>
          </p:grpSpPr>
          <p:pic>
            <p:nvPicPr>
              <p:cNvPr id="18" name="Grafik 21">
                <a:extLst>
                  <a:ext uri="{FF2B5EF4-FFF2-40B4-BE49-F238E27FC236}">
                    <a16:creationId xmlns:a16="http://schemas.microsoft.com/office/drawing/2014/main" id="{6F0E8869-AD0C-C8A2-2691-9221288269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431977" y="5011200"/>
                <a:ext cx="1606239" cy="1755925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FE6B5A9-97CB-AF7D-5234-002012678DC9}"/>
                  </a:ext>
                </a:extLst>
              </p:cNvPr>
              <p:cNvSpPr txBox="1"/>
              <p:nvPr/>
            </p:nvSpPr>
            <p:spPr>
              <a:xfrm>
                <a:off x="8310660" y="4769997"/>
                <a:ext cx="2539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b="1" dirty="0">
                    <a:solidFill>
                      <a:srgbClr val="0432FF"/>
                    </a:solidFill>
                  </a:rPr>
                  <a:t>Filamentation instability</a:t>
                </a:r>
              </a:p>
            </p:txBody>
          </p:sp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E7B851F-3DC8-DC41-2AA9-AB3BDDD8D726}"/>
                </a:ext>
              </a:extLst>
            </p:cNvPr>
            <p:cNvSpPr txBox="1"/>
            <p:nvPr/>
          </p:nvSpPr>
          <p:spPr>
            <a:xfrm>
              <a:off x="10026856" y="4248442"/>
              <a:ext cx="202222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i="1" dirty="0"/>
                <a:t>L. Verra, et al. (AWAKE Collaboration), Phys. Rev. E 109, 055203  (2024).</a:t>
              </a:r>
              <a:endParaRPr lang="hu-HU" sz="8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257107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EB804C-12A7-BA39-0FFD-359EE9F836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372D4D92-52D4-A1A5-6C0C-3A9880309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88" name="Group 28">
            <a:extLst>
              <a:ext uri="{FF2B5EF4-FFF2-40B4-BE49-F238E27FC236}">
                <a16:creationId xmlns:a16="http://schemas.microsoft.com/office/drawing/2014/main" id="{91C5271C-EA91-3B78-FDDA-C7F177939BFD}"/>
              </a:ext>
            </a:extLst>
          </p:cNvPr>
          <p:cNvGrpSpPr/>
          <p:nvPr/>
        </p:nvGrpSpPr>
        <p:grpSpPr>
          <a:xfrm>
            <a:off x="4053664" y="1738597"/>
            <a:ext cx="6375091" cy="1454775"/>
            <a:chOff x="4593075" y="4564920"/>
            <a:chExt cx="4497850" cy="1022186"/>
          </a:xfrm>
        </p:grpSpPr>
        <p:grpSp>
          <p:nvGrpSpPr>
            <p:cNvPr id="89" name="Group 22">
              <a:extLst>
                <a:ext uri="{FF2B5EF4-FFF2-40B4-BE49-F238E27FC236}">
                  <a16:creationId xmlns:a16="http://schemas.microsoft.com/office/drawing/2014/main" id="{01DEB256-2AAB-E231-CC38-4EBD0EB7BF08}"/>
                </a:ext>
              </a:extLst>
            </p:cNvPr>
            <p:cNvGrpSpPr/>
            <p:nvPr/>
          </p:nvGrpSpPr>
          <p:grpSpPr>
            <a:xfrm>
              <a:off x="5032490" y="4564920"/>
              <a:ext cx="4058435" cy="853075"/>
              <a:chOff x="5407228" y="4804365"/>
              <a:chExt cx="4058435" cy="853075"/>
            </a:xfrm>
          </p:grpSpPr>
          <p:pic>
            <p:nvPicPr>
              <p:cNvPr id="92" name="Picture 91" descr="Sport-Surfen-Gehen-wir-Wellenreiten.jpg">
                <a:extLst>
                  <a:ext uri="{FF2B5EF4-FFF2-40B4-BE49-F238E27FC236}">
                    <a16:creationId xmlns:a16="http://schemas.microsoft.com/office/drawing/2014/main" id="{FDDEB90B-7F4C-7933-7198-D68F538A64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775" t="6245" b="14039"/>
              <a:stretch>
                <a:fillRect/>
              </a:stretch>
            </p:blipFill>
            <p:spPr>
              <a:xfrm>
                <a:off x="5407228" y="4804365"/>
                <a:ext cx="1672158" cy="853075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190B33FF-9890-9DEA-EDB9-B611C0205A9A}"/>
                  </a:ext>
                </a:extLst>
              </p:cNvPr>
              <p:cNvSpPr txBox="1"/>
              <p:nvPr/>
            </p:nvSpPr>
            <p:spPr>
              <a:xfrm>
                <a:off x="7409596" y="5185842"/>
                <a:ext cx="2056067" cy="410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</a:rPr>
                  <a:t>e- acceleration to several GeV,</a:t>
                </a:r>
              </a:p>
              <a:p>
                <a:pPr algn="ctr"/>
                <a:r>
                  <a:rPr lang="en-US" sz="1600" b="1" dirty="0">
                    <a:latin typeface="+mj-lt"/>
                  </a:rPr>
                  <a:t>beam quality control, scalability</a:t>
                </a:r>
              </a:p>
            </p:txBody>
          </p:sp>
        </p:grpSp>
        <p:sp>
          <p:nvSpPr>
            <p:cNvPr id="90" name="Right Brace 89">
              <a:extLst>
                <a:ext uri="{FF2B5EF4-FFF2-40B4-BE49-F238E27FC236}">
                  <a16:creationId xmlns:a16="http://schemas.microsoft.com/office/drawing/2014/main" id="{F259CF3D-A1B3-FB4F-2C16-0E2AF9961E8E}"/>
                </a:ext>
              </a:extLst>
            </p:cNvPr>
            <p:cNvSpPr/>
            <p:nvPr/>
          </p:nvSpPr>
          <p:spPr>
            <a:xfrm rot="5400000">
              <a:off x="6752567" y="3248748"/>
              <a:ext cx="178866" cy="4497850"/>
            </a:xfrm>
            <a:prstGeom prst="rightBrace">
              <a:avLst>
                <a:gd name="adj1" fmla="val 8333"/>
                <a:gd name="adj2" fmla="val 49744"/>
              </a:avLst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9D43F5E-9191-7F32-701A-8093E1C6D8C7}"/>
                </a:ext>
              </a:extLst>
            </p:cNvPr>
            <p:cNvSpPr txBox="1"/>
            <p:nvPr/>
          </p:nvSpPr>
          <p:spPr>
            <a:xfrm>
              <a:off x="7019396" y="4685106"/>
              <a:ext cx="1913836" cy="324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6600"/>
                  </a:solidFill>
                </a:rPr>
                <a:t>RUN 2 (2021-2033)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D8491ED-2EB5-9342-C4D0-D67BB09A8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42" y="3480290"/>
            <a:ext cx="10353960" cy="113679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28DD0B6-FB61-9B50-05F5-0CE0E2C68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AWAKE: What’s Next?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04F9CD7-ED31-C507-AA14-8BD7068C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E947EACC-4557-3E33-4D36-DBA614685EFF}"/>
              </a:ext>
            </a:extLst>
          </p:cNvPr>
          <p:cNvSpPr/>
          <p:nvPr/>
        </p:nvSpPr>
        <p:spPr>
          <a:xfrm>
            <a:off x="6733893" y="3258916"/>
            <a:ext cx="3862389" cy="230669"/>
          </a:xfrm>
          <a:prstGeom prst="leftRightArrow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BF34664E-7984-AAE0-8ED5-A0F6893671C6}"/>
              </a:ext>
            </a:extLst>
          </p:cNvPr>
          <p:cNvSpPr/>
          <p:nvPr/>
        </p:nvSpPr>
        <p:spPr>
          <a:xfrm>
            <a:off x="6388231" y="3166189"/>
            <a:ext cx="221270" cy="368188"/>
          </a:xfrm>
          <a:prstGeom prst="star5">
            <a:avLst/>
          </a:prstGeom>
          <a:solidFill>
            <a:srgbClr val="FFFF00"/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8217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D6103-8FD9-B507-ED32-1F911B63E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0C6594B1-023C-FD5D-1443-3E8E04100F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277" y="1353232"/>
            <a:ext cx="9424219" cy="46164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ABD61C-252F-047E-B685-26208F3B1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AWAKE Run 2 – Electron Beam Quality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B6224E-7739-D98E-F9AC-301F10444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36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097748-9645-12BD-A98C-5D13C6B67F9D}"/>
              </a:ext>
            </a:extLst>
          </p:cNvPr>
          <p:cNvSpPr txBox="1"/>
          <p:nvPr/>
        </p:nvSpPr>
        <p:spPr>
          <a:xfrm>
            <a:off x="4359439" y="5290247"/>
            <a:ext cx="4642970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212121"/>
                </a:solidFill>
              </a:rPr>
              <a:t>Expected accelerated electron beam parameters: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Normalized emittance: (2-30) mm </a:t>
            </a:r>
            <a:r>
              <a:rPr lang="en-GB" sz="1600" b="1" dirty="0" err="1">
                <a:solidFill>
                  <a:srgbClr val="FF0000"/>
                </a:solidFill>
              </a:rPr>
              <a:t>mrad</a:t>
            </a:r>
            <a:endParaRPr lang="en-GB" sz="16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FF0000"/>
                </a:solidFill>
              </a:rPr>
              <a:t>Q</a:t>
            </a:r>
            <a:r>
              <a:rPr lang="en-GB" sz="1600" b="1" baseline="-25000" dirty="0" err="1">
                <a:solidFill>
                  <a:srgbClr val="FF0000"/>
                </a:solidFill>
              </a:rPr>
              <a:t>e</a:t>
            </a:r>
            <a:r>
              <a:rPr lang="en-GB" sz="1600" b="1" dirty="0">
                <a:solidFill>
                  <a:srgbClr val="FF0000"/>
                </a:solidFill>
              </a:rPr>
              <a:t> = 100 </a:t>
            </a:r>
            <a:r>
              <a:rPr lang="en-GB" sz="1600" b="1" dirty="0" err="1">
                <a:solidFill>
                  <a:srgbClr val="FF0000"/>
                </a:solidFill>
              </a:rPr>
              <a:t>pC</a:t>
            </a:r>
            <a:endParaRPr lang="en-GB" sz="16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FF0000"/>
                </a:solidFill>
              </a:rPr>
              <a:t>dE</a:t>
            </a:r>
            <a:r>
              <a:rPr lang="en-GB" sz="1600" b="1" dirty="0">
                <a:solidFill>
                  <a:srgbClr val="FF0000"/>
                </a:solidFill>
              </a:rPr>
              <a:t>/E: 5-8 %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Run 2c: E ~ 4-10 GeV in 10 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DBFF27-75E0-8992-E709-359FFD86D997}"/>
              </a:ext>
            </a:extLst>
          </p:cNvPr>
          <p:cNvSpPr txBox="1"/>
          <p:nvPr/>
        </p:nvSpPr>
        <p:spPr>
          <a:xfrm>
            <a:off x="257096" y="782223"/>
            <a:ext cx="116778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00B050"/>
              </a:buClr>
              <a:buSzPct val="104000"/>
            </a:pPr>
            <a:r>
              <a:rPr lang="en-US" sz="2400" b="1" dirty="0">
                <a:solidFill>
                  <a:srgbClr val="0432FF"/>
                </a:solidFill>
              </a:rPr>
              <a:t>Demonstrate electron acceleration and emittance control of externally injected electrons. 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222E596C-0DF2-6D44-8F41-8213EA77963B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000A50-0556-5AB9-8CA3-02F84719D1E6}"/>
              </a:ext>
            </a:extLst>
          </p:cNvPr>
          <p:cNvSpPr txBox="1"/>
          <p:nvPr/>
        </p:nvSpPr>
        <p:spPr>
          <a:xfrm rot="1142189">
            <a:off x="2710982" y="3055179"/>
            <a:ext cx="183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S</a:t>
            </a:r>
            <a:r>
              <a:rPr lang="en-CH" sz="1400" dirty="0">
                <a:solidFill>
                  <a:srgbClr val="FF0000"/>
                </a:solidFill>
              </a:rPr>
              <a:t>elf-modulator plasma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61EECF-ED07-49D0-DD51-30CDF16735E9}"/>
              </a:ext>
            </a:extLst>
          </p:cNvPr>
          <p:cNvSpPr txBox="1"/>
          <p:nvPr/>
        </p:nvSpPr>
        <p:spPr>
          <a:xfrm rot="1142189">
            <a:off x="5049972" y="3782346"/>
            <a:ext cx="1583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Accelerator </a:t>
            </a:r>
            <a:r>
              <a:rPr lang="en-CH" sz="1400" dirty="0">
                <a:solidFill>
                  <a:srgbClr val="FF0000"/>
                </a:solidFill>
              </a:rPr>
              <a:t>plasma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20346DC-4516-C13C-A40A-BAD686005E74}"/>
              </a:ext>
            </a:extLst>
          </p:cNvPr>
          <p:cNvCxnSpPr>
            <a:cxnSpLocks/>
          </p:cNvCxnSpPr>
          <p:nvPr/>
        </p:nvCxnSpPr>
        <p:spPr>
          <a:xfrm flipV="1">
            <a:off x="3613040" y="3329364"/>
            <a:ext cx="1329306" cy="646462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C27E83C-4BC8-266B-2E0F-38C428A4464F}"/>
              </a:ext>
            </a:extLst>
          </p:cNvPr>
          <p:cNvSpPr txBox="1"/>
          <p:nvPr/>
        </p:nvSpPr>
        <p:spPr>
          <a:xfrm>
            <a:off x="1347078" y="3907481"/>
            <a:ext cx="28837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o</a:t>
            </a:r>
            <a:r>
              <a:rPr lang="en-CH" dirty="0"/>
              <a:t>n-axis e-beam injection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C4034D-A4FD-87CD-A710-37A9D313C65C}"/>
              </a:ext>
            </a:extLst>
          </p:cNvPr>
          <p:cNvSpPr/>
          <p:nvPr/>
        </p:nvSpPr>
        <p:spPr>
          <a:xfrm>
            <a:off x="6680924" y="1567753"/>
            <a:ext cx="54476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432FF"/>
                </a:solidFill>
                <a:sym typeface="Wingdings" pitchFamily="2" charset="2"/>
              </a:rPr>
              <a:t>New electron beam: 150 MeV, 200 fs, 100 </a:t>
            </a:r>
            <a:r>
              <a:rPr lang="en-US" sz="1600" b="1" dirty="0" err="1">
                <a:solidFill>
                  <a:srgbClr val="0432FF"/>
                </a:solidFill>
                <a:sym typeface="Wingdings" pitchFamily="2" charset="2"/>
              </a:rPr>
              <a:t>pC</a:t>
            </a:r>
            <a:r>
              <a:rPr lang="en-US" sz="1600" b="1" dirty="0">
                <a:solidFill>
                  <a:srgbClr val="0432FF"/>
                </a:solidFill>
                <a:sym typeface="Wingdings" pitchFamily="2" charset="2"/>
              </a:rPr>
              <a:t>, </a:t>
            </a:r>
            <a:r>
              <a:rPr lang="en-US" sz="1600" b="1" dirty="0" err="1">
                <a:solidFill>
                  <a:srgbClr val="0432FF"/>
                </a:solidFill>
                <a:sym typeface="Wingdings" pitchFamily="2" charset="2"/>
              </a:rPr>
              <a:t>σ</a:t>
            </a:r>
            <a:r>
              <a:rPr lang="en-US" sz="1600" b="1" dirty="0">
                <a:solidFill>
                  <a:srgbClr val="0432FF"/>
                </a:solidFill>
                <a:sym typeface="Wingdings" pitchFamily="2" charset="2"/>
              </a:rPr>
              <a:t> = 5.75 µm</a:t>
            </a:r>
            <a:endParaRPr lang="en-GB" sz="1600" b="1" dirty="0">
              <a:solidFill>
                <a:srgbClr val="0432FF"/>
              </a:solidFill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sz="1200" dirty="0">
                <a:sym typeface="Wingdings" pitchFamily="2" charset="2"/>
              </a:rPr>
              <a:t>bunch length shorter than plasma wavelength</a:t>
            </a:r>
          </a:p>
          <a:p>
            <a:r>
              <a:rPr lang="en-GB" sz="1200" b="1" dirty="0"/>
              <a:t>On-axis injection, Blow-out</a:t>
            </a:r>
            <a:r>
              <a:rPr lang="en-GB" sz="1200" dirty="0"/>
              <a:t> regime, </a:t>
            </a:r>
            <a:r>
              <a:rPr lang="en-GB" sz="1200" b="1" dirty="0">
                <a:sym typeface="Wingdings" pitchFamily="2" charset="2"/>
              </a:rPr>
              <a:t>Beam loading</a:t>
            </a:r>
            <a:r>
              <a:rPr lang="en-GB" sz="1200" dirty="0">
                <a:sym typeface="Wingdings" pitchFamily="2" charset="2"/>
              </a:rPr>
              <a:t>: reach small ∂E/E, </a:t>
            </a:r>
            <a:r>
              <a:rPr lang="en-GB" sz="1200" b="1" dirty="0">
                <a:sym typeface="Wingdings" pitchFamily="2" charset="2"/>
              </a:rPr>
              <a:t>Match</a:t>
            </a:r>
            <a:r>
              <a:rPr lang="en-GB" sz="1200" dirty="0">
                <a:sym typeface="Wingdings" pitchFamily="2" charset="2"/>
              </a:rPr>
              <a:t> electron beam transverse properties to the plasma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78D6002-0365-1BAF-19F8-8D764B9823D2}"/>
              </a:ext>
            </a:extLst>
          </p:cNvPr>
          <p:cNvCxnSpPr>
            <a:cxnSpLocks/>
          </p:cNvCxnSpPr>
          <p:nvPr/>
        </p:nvCxnSpPr>
        <p:spPr>
          <a:xfrm flipH="1">
            <a:off x="5957455" y="2103283"/>
            <a:ext cx="723469" cy="3680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EEE4E57-1074-C4C4-D808-DD4B8AC108C5}"/>
              </a:ext>
            </a:extLst>
          </p:cNvPr>
          <p:cNvSpPr txBox="1"/>
          <p:nvPr/>
        </p:nvSpPr>
        <p:spPr>
          <a:xfrm>
            <a:off x="63456" y="1263969"/>
            <a:ext cx="1400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Start in 2029</a:t>
            </a:r>
          </a:p>
        </p:txBody>
      </p:sp>
    </p:spTree>
    <p:extLst>
      <p:ext uri="{BB962C8B-B14F-4D97-AF65-F5344CB8AC3E}">
        <p14:creationId xmlns:p14="http://schemas.microsoft.com/office/powerpoint/2010/main" val="39808394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032BF9F-B7D8-921C-169F-E4FA9C3F1F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6" y="614502"/>
            <a:ext cx="5627360" cy="2755439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C5868021-B1C0-8741-83A1-70AFC4545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281" y="93409"/>
            <a:ext cx="11624011" cy="623228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0432FF"/>
                </a:solidFill>
              </a:rPr>
              <a:t>Preparing for AWAKE Run 2 during LS3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D7C69-CA3B-0F41-829B-A037E175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37</a:t>
            </a:fld>
            <a:endParaRPr lang="en-US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F199DB00-2722-034E-A7D8-3AE0A20DC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5F6842E-5532-3496-0783-6F5D4AEC8EDC}"/>
              </a:ext>
            </a:extLst>
          </p:cNvPr>
          <p:cNvSpPr/>
          <p:nvPr/>
        </p:nvSpPr>
        <p:spPr>
          <a:xfrm rot="865317">
            <a:off x="2344838" y="1405330"/>
            <a:ext cx="4060078" cy="1598069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DA002E-AD7D-BCD4-96E1-6FC515CE6F9D}"/>
              </a:ext>
            </a:extLst>
          </p:cNvPr>
          <p:cNvSpPr txBox="1"/>
          <p:nvPr/>
        </p:nvSpPr>
        <p:spPr>
          <a:xfrm>
            <a:off x="8170332" y="4407007"/>
            <a:ext cx="3903133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432FF"/>
                </a:solidFill>
              </a:rPr>
              <a:t>CERN Neutrino Gran Sasso area content (~600m</a:t>
            </a:r>
            <a:r>
              <a:rPr lang="en-US" sz="1600" b="1" baseline="30000" dirty="0">
                <a:solidFill>
                  <a:srgbClr val="0432FF"/>
                </a:solidFill>
              </a:rPr>
              <a:t>3</a:t>
            </a:r>
            <a:r>
              <a:rPr lang="en-US" sz="1600" b="1" dirty="0">
                <a:solidFill>
                  <a:srgbClr val="0432FF"/>
                </a:solidFill>
              </a:rPr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</a:rPr>
              <a:t>~500 large shielding blocks </a:t>
            </a:r>
            <a:r>
              <a:rPr lang="en-US" sz="1400" b="0" dirty="0">
                <a:solidFill>
                  <a:schemeClr val="tx2"/>
                </a:solidFill>
              </a:rPr>
              <a:t>(0,05-0,6 mSv/h)</a:t>
            </a:r>
            <a:endParaRPr lang="en-US" sz="1400" b="0" baseline="30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2"/>
                </a:solidFill>
              </a:rPr>
              <a:t>A few </a:t>
            </a:r>
            <a:r>
              <a:rPr lang="en-US" sz="1400" b="1" dirty="0">
                <a:solidFill>
                  <a:schemeClr val="tx2"/>
                </a:solidFill>
              </a:rPr>
              <a:t>high dose-rate elements </a:t>
            </a:r>
            <a:r>
              <a:rPr lang="en-US" sz="1400" b="0" dirty="0">
                <a:solidFill>
                  <a:schemeClr val="tx2"/>
                </a:solidFill>
              </a:rPr>
              <a:t>(50mSv/h)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2"/>
                </a:solidFill>
              </a:rPr>
              <a:t>70-meter-long aluminum </a:t>
            </a:r>
            <a:r>
              <a:rPr lang="en-US" sz="1400" b="1" dirty="0">
                <a:solidFill>
                  <a:schemeClr val="tx2"/>
                </a:solidFill>
              </a:rPr>
              <a:t>He-tank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</a:rPr>
              <a:t>Various</a:t>
            </a:r>
            <a:r>
              <a:rPr lang="en-US" sz="1400" b="0" dirty="0">
                <a:solidFill>
                  <a:schemeClr val="tx2"/>
                </a:solidFill>
              </a:rPr>
              <a:t> supports, ducts… </a:t>
            </a:r>
            <a:endParaRPr lang="en-US" sz="1400" dirty="0"/>
          </a:p>
          <a:p>
            <a:pPr>
              <a:lnSpc>
                <a:spcPct val="100000"/>
              </a:lnSpc>
            </a:pPr>
            <a:endParaRPr lang="en-US" sz="1400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83AEAC-F61D-E1F7-EE11-F1DC108767E1}"/>
              </a:ext>
            </a:extLst>
          </p:cNvPr>
          <p:cNvGrpSpPr/>
          <p:nvPr/>
        </p:nvGrpSpPr>
        <p:grpSpPr>
          <a:xfrm>
            <a:off x="314281" y="3347769"/>
            <a:ext cx="7788319" cy="2916870"/>
            <a:chOff x="6455037" y="3778508"/>
            <a:chExt cx="5458930" cy="2191200"/>
          </a:xfrm>
        </p:grpSpPr>
        <p:pic>
          <p:nvPicPr>
            <p:cNvPr id="11" name="Picture 10" descr="A picture containing indoor, floor, ceiling&#10;&#10;Description automatically generated">
              <a:extLst>
                <a:ext uri="{FF2B5EF4-FFF2-40B4-BE49-F238E27FC236}">
                  <a16:creationId xmlns:a16="http://schemas.microsoft.com/office/drawing/2014/main" id="{C7D12385-B197-CDE2-9797-4A65CBF6E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5037" y="3778508"/>
              <a:ext cx="2880703" cy="2160527"/>
            </a:xfrm>
            <a:prstGeom prst="rect">
              <a:avLst/>
            </a:prstGeom>
          </p:spPr>
        </p:pic>
        <p:pic>
          <p:nvPicPr>
            <p:cNvPr id="14" name="Picture 13" descr="A picture containing indoor, floor, ceiling&#10;&#10;Description automatically generated">
              <a:extLst>
                <a:ext uri="{FF2B5EF4-FFF2-40B4-BE49-F238E27FC236}">
                  <a16:creationId xmlns:a16="http://schemas.microsoft.com/office/drawing/2014/main" id="{FD8C7760-8795-FC68-DC02-1A8D1DA67A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20826" y="3778508"/>
              <a:ext cx="2393141" cy="2191200"/>
            </a:xfrm>
            <a:prstGeom prst="rect">
              <a:avLst/>
            </a:prstGeom>
          </p:spPr>
        </p:pic>
      </p:grpSp>
      <p:pic>
        <p:nvPicPr>
          <p:cNvPr id="5" name="Picture 4" descr="A person standing next to a concrete pool&#10;&#10;Description automatically generated">
            <a:extLst>
              <a:ext uri="{FF2B5EF4-FFF2-40B4-BE49-F238E27FC236}">
                <a16:creationId xmlns:a16="http://schemas.microsoft.com/office/drawing/2014/main" id="{90E9F784-DF61-41A8-F858-8473E3CBFA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040" y="237171"/>
            <a:ext cx="3869271" cy="290233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8DD1371-2B17-CFF5-D97C-90C4939CA00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1352"/>
          <a:stretch/>
        </p:blipFill>
        <p:spPr>
          <a:xfrm>
            <a:off x="4893013" y="679386"/>
            <a:ext cx="2841786" cy="641363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26F407E-179E-6DC4-8943-8829AA9C0A73}"/>
              </a:ext>
            </a:extLst>
          </p:cNvPr>
          <p:cNvSpPr/>
          <p:nvPr/>
        </p:nvSpPr>
        <p:spPr>
          <a:xfrm>
            <a:off x="5175115" y="630387"/>
            <a:ext cx="573932" cy="64136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0639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096DC8-60F5-1F4A-CF46-FAB9DDE65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6A68375A-0FB0-8853-0B1F-BD5D25760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0" y="654739"/>
            <a:ext cx="6055135" cy="296612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D713A0-4826-1A40-4148-916FD9602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A4A6BD-A06F-BBCC-80B1-6A5BC4A3C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65A8E4-8BAF-35BA-324C-394533A9C3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96" y="2961888"/>
            <a:ext cx="3482829" cy="35070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B5D008-263C-BEE4-5E44-2F8F0FD2F2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9969" y="2485547"/>
            <a:ext cx="1401701" cy="188690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F339904-DBCC-A964-128E-F59A68D28FC9}"/>
              </a:ext>
            </a:extLst>
          </p:cNvPr>
          <p:cNvGrpSpPr/>
          <p:nvPr/>
        </p:nvGrpSpPr>
        <p:grpSpPr>
          <a:xfrm>
            <a:off x="3768115" y="3620861"/>
            <a:ext cx="5568328" cy="2816880"/>
            <a:chOff x="3124756" y="2866276"/>
            <a:chExt cx="6371771" cy="335953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F8440A0-F23F-2228-2DDB-0B8B0283EC3A}"/>
                </a:ext>
              </a:extLst>
            </p:cNvPr>
            <p:cNvSpPr txBox="1"/>
            <p:nvPr/>
          </p:nvSpPr>
          <p:spPr>
            <a:xfrm>
              <a:off x="5368429" y="4428784"/>
              <a:ext cx="18844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400" b="1" dirty="0">
                  <a:solidFill>
                    <a:srgbClr val="0432FF"/>
                  </a:solidFill>
                </a:rPr>
                <a:t>L</a:t>
              </a:r>
              <a:r>
                <a:rPr lang="en-GB" sz="2400" b="1" dirty="0">
                  <a:solidFill>
                    <a:srgbClr val="0432FF"/>
                  </a:solidFill>
                </a:rPr>
                <a:t>a</a:t>
              </a:r>
              <a:r>
                <a:rPr lang="en-CH" sz="2400" b="1" dirty="0">
                  <a:solidFill>
                    <a:srgbClr val="0432FF"/>
                  </a:solidFill>
                </a:rPr>
                <a:t>ser system 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73CBE465-A5C3-B43B-C2DD-A4C133CBDB87}"/>
                </a:ext>
              </a:extLst>
            </p:cNvPr>
            <p:cNvSpPr/>
            <p:nvPr/>
          </p:nvSpPr>
          <p:spPr>
            <a:xfrm>
              <a:off x="3124756" y="2866276"/>
              <a:ext cx="6371771" cy="3359530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2F8A03B-97CD-B577-779A-CE1A91C3E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98982" y="2999501"/>
              <a:ext cx="6037169" cy="3146130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7DB2CFD5-BA59-0223-3A84-1A50D2E332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03544" y="4550836"/>
            <a:ext cx="2558860" cy="1886905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6A28AA7B-7D23-0D4B-36AB-4F0426F2469B}"/>
              </a:ext>
            </a:extLst>
          </p:cNvPr>
          <p:cNvGrpSpPr/>
          <p:nvPr/>
        </p:nvGrpSpPr>
        <p:grpSpPr>
          <a:xfrm>
            <a:off x="6552279" y="1103644"/>
            <a:ext cx="3242596" cy="1117564"/>
            <a:chOff x="6705610" y="2285492"/>
            <a:chExt cx="3242596" cy="111756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2F40C92-064C-50D2-83D9-51DFA0F20CAA}"/>
                </a:ext>
              </a:extLst>
            </p:cNvPr>
            <p:cNvSpPr txBox="1"/>
            <p:nvPr/>
          </p:nvSpPr>
          <p:spPr>
            <a:xfrm>
              <a:off x="6705610" y="2285492"/>
              <a:ext cx="28811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000" b="1" dirty="0">
                  <a:solidFill>
                    <a:srgbClr val="FF0000"/>
                  </a:solidFill>
                  <a:sym typeface="Wingdings" pitchFamily="2" charset="2"/>
                </a:rPr>
                <a:t> </a:t>
              </a:r>
              <a:r>
                <a:rPr lang="en-GB" sz="2000" b="1" dirty="0">
                  <a:solidFill>
                    <a:srgbClr val="FF0000"/>
                  </a:solidFill>
                  <a:sym typeface="Wingdings" pitchFamily="2" charset="2"/>
                </a:rPr>
                <a:t>I</a:t>
              </a:r>
              <a:r>
                <a:rPr lang="en-CH" sz="2000" b="1" dirty="0">
                  <a:solidFill>
                    <a:srgbClr val="FF0000"/>
                  </a:solidFill>
                  <a:sym typeface="Wingdings" pitchFamily="2" charset="2"/>
                </a:rPr>
                <a:t>nstallation during LS3</a:t>
              </a:r>
              <a:endParaRPr lang="en-CH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3D304AB-6B36-300B-BEA8-0E270432B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51352"/>
            <a:stretch/>
          </p:blipFill>
          <p:spPr>
            <a:xfrm>
              <a:off x="7106420" y="2747716"/>
              <a:ext cx="2841786" cy="641363"/>
            </a:xfrm>
            <a:prstGeom prst="rect">
              <a:avLst/>
            </a:prstGeom>
          </p:spPr>
        </p:pic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932DD510-35BE-4F6E-E90C-F043F92F60AF}"/>
                </a:ext>
              </a:extLst>
            </p:cNvPr>
            <p:cNvSpPr/>
            <p:nvPr/>
          </p:nvSpPr>
          <p:spPr>
            <a:xfrm>
              <a:off x="7848785" y="2696809"/>
              <a:ext cx="594824" cy="70624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1" name="Title 1">
            <a:extLst>
              <a:ext uri="{FF2B5EF4-FFF2-40B4-BE49-F238E27FC236}">
                <a16:creationId xmlns:a16="http://schemas.microsoft.com/office/drawing/2014/main" id="{9486D8DB-F6E2-9E0A-07BE-0B6C4C5F4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171"/>
            <a:ext cx="10835640" cy="717134"/>
          </a:xfrm>
        </p:spPr>
        <p:txBody>
          <a:bodyPr>
            <a:normAutofit/>
          </a:bodyPr>
          <a:lstStyle/>
          <a:p>
            <a:r>
              <a:rPr lang="en-CH" dirty="0"/>
              <a:t>AWAKE Run 2: New Layout, New Components</a:t>
            </a:r>
          </a:p>
        </p:txBody>
      </p:sp>
    </p:spTree>
    <p:extLst>
      <p:ext uri="{BB962C8B-B14F-4D97-AF65-F5344CB8AC3E}">
        <p14:creationId xmlns:p14="http://schemas.microsoft.com/office/powerpoint/2010/main" val="70833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432C5CC1-477F-9A26-B968-6200727241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0" y="654739"/>
            <a:ext cx="6055135" cy="29661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FB5EF0-E762-9AED-799A-0A296714E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171"/>
            <a:ext cx="10835640" cy="717134"/>
          </a:xfrm>
        </p:spPr>
        <p:txBody>
          <a:bodyPr>
            <a:normAutofit/>
          </a:bodyPr>
          <a:lstStyle/>
          <a:p>
            <a:r>
              <a:rPr lang="en-CH" dirty="0"/>
              <a:t>AWAKE Run 2: New Layout, New Components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24C528-E3A6-F29B-6270-2833536D7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46489B-7365-28E0-A6EF-942666CA0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3C8F19-C2D0-4DA2-0279-3D7348F711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96" y="2961888"/>
            <a:ext cx="3482829" cy="35070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CBEF1F-6547-9410-70BB-B4067B1B3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9969" y="2485547"/>
            <a:ext cx="1401701" cy="188690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4BB28EF-F11F-ECBF-EF1B-04DD08629D1F}"/>
              </a:ext>
            </a:extLst>
          </p:cNvPr>
          <p:cNvGrpSpPr/>
          <p:nvPr/>
        </p:nvGrpSpPr>
        <p:grpSpPr>
          <a:xfrm>
            <a:off x="3768115" y="3620861"/>
            <a:ext cx="5568328" cy="2816880"/>
            <a:chOff x="3124756" y="2866276"/>
            <a:chExt cx="6371771" cy="335953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6F3C5BE-8BBF-A2E9-1E19-0670B22D2733}"/>
                </a:ext>
              </a:extLst>
            </p:cNvPr>
            <p:cNvSpPr txBox="1"/>
            <p:nvPr/>
          </p:nvSpPr>
          <p:spPr>
            <a:xfrm>
              <a:off x="5368429" y="4428784"/>
              <a:ext cx="18844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400" b="1" dirty="0">
                  <a:solidFill>
                    <a:srgbClr val="0432FF"/>
                  </a:solidFill>
                </a:rPr>
                <a:t>L</a:t>
              </a:r>
              <a:r>
                <a:rPr lang="en-GB" sz="2400" b="1" dirty="0">
                  <a:solidFill>
                    <a:srgbClr val="0432FF"/>
                  </a:solidFill>
                </a:rPr>
                <a:t>a</a:t>
              </a:r>
              <a:r>
                <a:rPr lang="en-CH" sz="2400" b="1" dirty="0">
                  <a:solidFill>
                    <a:srgbClr val="0432FF"/>
                  </a:solidFill>
                </a:rPr>
                <a:t>ser system 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039758AE-A01F-D375-B88D-C89062F1DF55}"/>
                </a:ext>
              </a:extLst>
            </p:cNvPr>
            <p:cNvSpPr/>
            <p:nvPr/>
          </p:nvSpPr>
          <p:spPr>
            <a:xfrm>
              <a:off x="3124756" y="2866276"/>
              <a:ext cx="6371771" cy="3359530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D225B78-CF7F-0491-CEB3-04070C601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98982" y="2999501"/>
              <a:ext cx="6037169" cy="3146130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3A824356-C946-1EF7-EF02-3E965BC0E3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03544" y="4550836"/>
            <a:ext cx="2558860" cy="1886905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B1B0536-FA78-4F4D-C498-C5E3FD11C6DB}"/>
              </a:ext>
            </a:extLst>
          </p:cNvPr>
          <p:cNvGrpSpPr/>
          <p:nvPr/>
        </p:nvGrpSpPr>
        <p:grpSpPr>
          <a:xfrm>
            <a:off x="6404320" y="1114403"/>
            <a:ext cx="4137608" cy="1096046"/>
            <a:chOff x="6552279" y="2293033"/>
            <a:chExt cx="4137608" cy="109604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70DDB5E-F506-F6C4-6943-F3743A87F0DB}"/>
                </a:ext>
              </a:extLst>
            </p:cNvPr>
            <p:cNvSpPr txBox="1"/>
            <p:nvPr/>
          </p:nvSpPr>
          <p:spPr>
            <a:xfrm>
              <a:off x="6552279" y="2293033"/>
              <a:ext cx="41376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000" b="1" dirty="0">
                  <a:solidFill>
                    <a:srgbClr val="FF0000"/>
                  </a:solidFill>
                  <a:sym typeface="Wingdings" pitchFamily="2" charset="2"/>
                </a:rPr>
                <a:t> Physic Run s</a:t>
              </a:r>
              <a:r>
                <a:rPr lang="en-CH" sz="2000" b="1" dirty="0">
                  <a:solidFill>
                    <a:srgbClr val="FF0000"/>
                  </a:solidFill>
                </a:rPr>
                <a:t>tarts in 2029 after LS3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A35874A-2EBB-D599-3823-C28B83772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51352"/>
            <a:stretch/>
          </p:blipFill>
          <p:spPr>
            <a:xfrm>
              <a:off x="7106420" y="2747716"/>
              <a:ext cx="2841786" cy="641363"/>
            </a:xfrm>
            <a:prstGeom prst="rect">
              <a:avLst/>
            </a:prstGeom>
          </p:spPr>
        </p:pic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B5ADAD56-6706-C8A3-CC61-82E2FCB2DA55}"/>
                </a:ext>
              </a:extLst>
            </p:cNvPr>
            <p:cNvSpPr/>
            <p:nvPr/>
          </p:nvSpPr>
          <p:spPr>
            <a:xfrm>
              <a:off x="8527313" y="2677166"/>
              <a:ext cx="754918" cy="70624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4248719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7714026" y="699429"/>
            <a:ext cx="3774579" cy="2979435"/>
            <a:chOff x="2962510" y="1052667"/>
            <a:chExt cx="5815222" cy="5078233"/>
          </a:xfrm>
        </p:grpSpPr>
        <p:pic>
          <p:nvPicPr>
            <p:cNvPr id="6" name="Picture 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962510" y="1052667"/>
              <a:ext cx="5815222" cy="5078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595819" y="2539481"/>
              <a:ext cx="1324254" cy="467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+mj-lt"/>
                  <a:sym typeface="Wingdings"/>
                </a:rPr>
                <a:t> </a:t>
              </a:r>
              <a:r>
                <a:rPr lang="en-US" b="1" dirty="0">
                  <a:solidFill>
                    <a:schemeClr val="bg1"/>
                  </a:solidFill>
                  <a:latin typeface="+mj-lt"/>
                </a:rPr>
                <a:t>48 km</a:t>
              </a:r>
            </a:p>
          </p:txBody>
        </p:sp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Colliders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695068" y="3704331"/>
            <a:ext cx="4340395" cy="46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Font typeface="Arial" panose="020B0604020202020204" pitchFamily="34" charset="0"/>
              <a:buNone/>
            </a:pPr>
            <a:r>
              <a:rPr lang="en-US" sz="1400" b="1" dirty="0"/>
              <a:t>CLIC, </a:t>
            </a:r>
            <a:r>
              <a:rPr lang="en-US" sz="1400" dirty="0"/>
              <a:t>electron-positron collider with 3 </a:t>
            </a:r>
            <a:r>
              <a:rPr lang="en-US" sz="1400" dirty="0" err="1"/>
              <a:t>TeV</a:t>
            </a:r>
            <a:r>
              <a:rPr lang="en-US" sz="1400" dirty="0"/>
              <a:t> energy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335383" y="2189147"/>
            <a:ext cx="63044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System Font Regular"/>
              <a:buChar char="👍"/>
            </a:pPr>
            <a:r>
              <a:rPr lang="en-US" sz="1600" dirty="0"/>
              <a:t>Favorable for acceleration of low mass particles to high energies. </a:t>
            </a:r>
          </a:p>
          <a:p>
            <a:pPr marL="285750" indent="-285750">
              <a:buFont typeface="System Font Regular"/>
              <a:buChar char="👍"/>
            </a:pPr>
            <a:endParaRPr lang="en-US" sz="1600" dirty="0"/>
          </a:p>
          <a:p>
            <a:endParaRPr lang="en-US" sz="1600" b="1" dirty="0">
              <a:solidFill>
                <a:srgbClr val="0432FF"/>
              </a:solidFill>
            </a:endParaRPr>
          </a:p>
          <a:p>
            <a:pPr marL="285750" indent="-285750">
              <a:buFont typeface="System Font Regular"/>
              <a:buChar char="👎"/>
            </a:pPr>
            <a:r>
              <a:rPr lang="en-US" sz="1600" b="1" dirty="0"/>
              <a:t>Limitations</a:t>
            </a:r>
            <a:r>
              <a:rPr lang="en-US" sz="1600" dirty="0"/>
              <a:t> to linear colliders: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Linear machines accelerate particles in a </a:t>
            </a:r>
            <a:r>
              <a:rPr lang="en-US" sz="1600" b="1" dirty="0"/>
              <a:t>single pass. </a:t>
            </a:r>
            <a:r>
              <a:rPr lang="en-US" sz="1600" dirty="0"/>
              <a:t>The amount of acceleration achieved in a given distance is the </a:t>
            </a:r>
            <a:r>
              <a:rPr lang="en-US" sz="1600" b="1" i="1" dirty="0"/>
              <a:t>accelerating gradient</a:t>
            </a:r>
            <a:r>
              <a:rPr lang="en-US" sz="1600" dirty="0"/>
              <a:t>. This number is </a:t>
            </a:r>
            <a:r>
              <a:rPr lang="en-US" sz="1600" b="1" dirty="0"/>
              <a:t>limited to 100 MV/m </a:t>
            </a:r>
            <a:r>
              <a:rPr lang="en-US" sz="1600" dirty="0"/>
              <a:t>for conventional copper cavities.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1A0C3B-469A-3540-B08E-0F0843C0E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FF6C707-C57A-7AF5-2A2E-EA7961F4F544}"/>
              </a:ext>
            </a:extLst>
          </p:cNvPr>
          <p:cNvGrpSpPr/>
          <p:nvPr/>
        </p:nvGrpSpPr>
        <p:grpSpPr>
          <a:xfrm>
            <a:off x="197234" y="4654962"/>
            <a:ext cx="6403495" cy="1288425"/>
            <a:chOff x="-82193" y="3368308"/>
            <a:chExt cx="6403495" cy="128842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6BA9AE6-D09B-4D01-AC38-549502E1C7CE}"/>
                </a:ext>
              </a:extLst>
            </p:cNvPr>
            <p:cNvSpPr txBox="1"/>
            <p:nvPr/>
          </p:nvSpPr>
          <p:spPr>
            <a:xfrm>
              <a:off x="-82193" y="3368308"/>
              <a:ext cx="6403495" cy="3588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 dirty="0">
                  <a:solidFill>
                    <a:srgbClr val="0432FF"/>
                  </a:solidFill>
                </a:rPr>
                <a:t>Particle energy = accelerating gradient*distance</a:t>
              </a:r>
              <a:endParaRPr lang="en-GB" sz="1600" baseline="30000" dirty="0">
                <a:solidFill>
                  <a:srgbClr val="0432FF"/>
                </a:solidFill>
              </a:endParaRPr>
            </a:p>
          </p:txBody>
        </p:sp>
        <p:sp>
          <p:nvSpPr>
            <p:cNvPr id="28" name="Google Shape;215;p32">
              <a:extLst>
                <a:ext uri="{FF2B5EF4-FFF2-40B4-BE49-F238E27FC236}">
                  <a16:creationId xmlns:a16="http://schemas.microsoft.com/office/drawing/2014/main" id="{3D7B9A8C-9E9C-C89E-B2CF-B33E5E6195A5}"/>
                </a:ext>
              </a:extLst>
            </p:cNvPr>
            <p:cNvSpPr txBox="1"/>
            <p:nvPr/>
          </p:nvSpPr>
          <p:spPr>
            <a:xfrm>
              <a:off x="476662" y="3661977"/>
              <a:ext cx="5844640" cy="994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dirty="0"/>
                <a:t>e.g. accelerate electrons to 1 </a:t>
              </a:r>
              <a:r>
                <a:rPr lang="en-GB" sz="1600" dirty="0" err="1"/>
                <a:t>TeV</a:t>
              </a:r>
              <a:r>
                <a:rPr lang="en-GB" sz="1600" dirty="0"/>
                <a:t>  (10</a:t>
              </a:r>
              <a:r>
                <a:rPr lang="en-GB" sz="1600" baseline="30000" dirty="0"/>
                <a:t>12</a:t>
              </a:r>
              <a:r>
                <a:rPr lang="en-GB" sz="1600" dirty="0"/>
                <a:t> eV):</a:t>
              </a:r>
              <a:endParaRPr sz="1600" dirty="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dirty="0"/>
                <a:t>100 MeV/m  x 10000 m or</a:t>
              </a:r>
              <a:endParaRPr sz="1600" dirty="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600" dirty="0">
                  <a:solidFill>
                    <a:schemeClr val="dk1"/>
                  </a:solidFill>
                </a:rPr>
                <a:t>100 GeV/m  x 10 m</a:t>
              </a:r>
              <a:endParaRPr sz="16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F10C068-2D3B-632C-E56C-FEAD5F07AF4D}"/>
              </a:ext>
            </a:extLst>
          </p:cNvPr>
          <p:cNvGrpSpPr/>
          <p:nvPr/>
        </p:nvGrpSpPr>
        <p:grpSpPr>
          <a:xfrm>
            <a:off x="1354546" y="1087860"/>
            <a:ext cx="3897506" cy="786149"/>
            <a:chOff x="957382" y="2182306"/>
            <a:chExt cx="3897506" cy="786149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B41A844-341D-67DD-CBE3-705A556FE0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2242"/>
            <a:stretch/>
          </p:blipFill>
          <p:spPr>
            <a:xfrm>
              <a:off x="957382" y="2182306"/>
              <a:ext cx="3897506" cy="743246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5C842FA-15EC-1B66-962B-667E2C18EBA4}"/>
                </a:ext>
              </a:extLst>
            </p:cNvPr>
            <p:cNvSpPr txBox="1"/>
            <p:nvPr/>
          </p:nvSpPr>
          <p:spPr>
            <a:xfrm>
              <a:off x="1996068" y="2706845"/>
              <a:ext cx="133241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>
                  <a:solidFill>
                    <a:srgbClr val="C00000"/>
                  </a:solidFill>
                  <a:latin typeface="+mj-lt"/>
                </a:rPr>
                <a:t>A</a:t>
              </a:r>
              <a:r>
                <a:rPr lang="en-CH" sz="1100" b="1" dirty="0">
                  <a:solidFill>
                    <a:srgbClr val="C00000"/>
                  </a:solidFill>
                  <a:latin typeface="+mj-lt"/>
                </a:rPr>
                <a:t>ccelerating cavities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4D746F-51E2-0C91-E344-3BA18D9A0909}"/>
              </a:ext>
            </a:extLst>
          </p:cNvPr>
          <p:cNvGrpSpPr/>
          <p:nvPr/>
        </p:nvGrpSpPr>
        <p:grpSpPr>
          <a:xfrm>
            <a:off x="8204357" y="4390774"/>
            <a:ext cx="2988574" cy="1979930"/>
            <a:chOff x="5751534" y="4245853"/>
            <a:chExt cx="2988574" cy="1979930"/>
          </a:xfrm>
        </p:grpSpPr>
        <p:pic>
          <p:nvPicPr>
            <p:cNvPr id="13" name="Immagine 11">
              <a:extLst>
                <a:ext uri="{FF2B5EF4-FFF2-40B4-BE49-F238E27FC236}">
                  <a16:creationId xmlns:a16="http://schemas.microsoft.com/office/drawing/2014/main" id="{65D84C38-8886-B79D-2814-4DAE89C05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51534" y="4245853"/>
              <a:ext cx="2988574" cy="1979930"/>
            </a:xfrm>
            <a:prstGeom prst="rect">
              <a:avLst/>
            </a:prstGeom>
          </p:spPr>
        </p:pic>
        <p:sp>
          <p:nvSpPr>
            <p:cNvPr id="15" name="CasellaDiTesto 12">
              <a:extLst>
                <a:ext uri="{FF2B5EF4-FFF2-40B4-BE49-F238E27FC236}">
                  <a16:creationId xmlns:a16="http://schemas.microsoft.com/office/drawing/2014/main" id="{F3F4484D-9705-ABF4-0D83-31F3D177BD24}"/>
                </a:ext>
              </a:extLst>
            </p:cNvPr>
            <p:cNvSpPr txBox="1"/>
            <p:nvPr/>
          </p:nvSpPr>
          <p:spPr>
            <a:xfrm>
              <a:off x="5804001" y="4245853"/>
              <a:ext cx="21316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Stanford Linear Collider</a:t>
              </a:r>
            </a:p>
            <a:p>
              <a:r>
                <a:rPr lang="en-US" sz="1400" dirty="0">
                  <a:solidFill>
                    <a:schemeClr val="bg1"/>
                  </a:solidFill>
                  <a:sym typeface="Wingdings" pitchFamily="2" charset="2"/>
                </a:rPr>
                <a:t>50 GeV   3.2 km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04066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F332B3-FC1A-C209-B084-C917D1A98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D400C46B-9806-570B-77AE-F264AF99CE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277" y="1353232"/>
            <a:ext cx="9424219" cy="46164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7DEBB1-AF81-480B-5D4D-AC16D6C21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AWAKE Run 2 – Demonstrate Scalability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10717C-CB0A-83C7-5A2A-102F89327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40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AE8F3F-5C2F-1CDD-C7F7-06C0D5E700C5}"/>
              </a:ext>
            </a:extLst>
          </p:cNvPr>
          <p:cNvSpPr txBox="1"/>
          <p:nvPr/>
        </p:nvSpPr>
        <p:spPr>
          <a:xfrm>
            <a:off x="154494" y="799063"/>
            <a:ext cx="116919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00B050"/>
              </a:buClr>
              <a:buSzPct val="104000"/>
            </a:pPr>
            <a:r>
              <a:rPr lang="en-US" sz="2000" b="1" dirty="0">
                <a:solidFill>
                  <a:srgbClr val="0432FF"/>
                </a:solidFill>
              </a:rPr>
              <a:t>Development of scalable plasma sources to 100s meters length with sub-% level plasma density uniformity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3B6E9F5-B492-6C85-DF6D-9A71D2ACD2F1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3AA8F2-FC6D-8F63-4EDC-1278E86F3817}"/>
              </a:ext>
            </a:extLst>
          </p:cNvPr>
          <p:cNvGrpSpPr/>
          <p:nvPr/>
        </p:nvGrpSpPr>
        <p:grpSpPr>
          <a:xfrm>
            <a:off x="5048613" y="3437709"/>
            <a:ext cx="5484915" cy="1483596"/>
            <a:chOff x="5050726" y="3470722"/>
            <a:chExt cx="5484915" cy="1483596"/>
          </a:xfrm>
        </p:grpSpPr>
        <p:sp>
          <p:nvSpPr>
            <p:cNvPr id="7" name="Can 6">
              <a:extLst>
                <a:ext uri="{FF2B5EF4-FFF2-40B4-BE49-F238E27FC236}">
                  <a16:creationId xmlns:a16="http://schemas.microsoft.com/office/drawing/2014/main" id="{A8E547ED-4DED-DC8D-40B6-F049CC6EE2C1}"/>
                </a:ext>
              </a:extLst>
            </p:cNvPr>
            <p:cNvSpPr/>
            <p:nvPr/>
          </p:nvSpPr>
          <p:spPr>
            <a:xfrm rot="6429750">
              <a:off x="5658512" y="2862936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Can 11">
              <a:extLst>
                <a:ext uri="{FF2B5EF4-FFF2-40B4-BE49-F238E27FC236}">
                  <a16:creationId xmlns:a16="http://schemas.microsoft.com/office/drawing/2014/main" id="{A41D6282-E2C3-5870-C653-8A52314CE5DF}"/>
                </a:ext>
              </a:extLst>
            </p:cNvPr>
            <p:cNvSpPr/>
            <p:nvPr/>
          </p:nvSpPr>
          <p:spPr>
            <a:xfrm rot="6429750">
              <a:off x="7001158" y="3278029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Can 12">
              <a:extLst>
                <a:ext uri="{FF2B5EF4-FFF2-40B4-BE49-F238E27FC236}">
                  <a16:creationId xmlns:a16="http://schemas.microsoft.com/office/drawing/2014/main" id="{4C940200-4457-4448-CBFA-528B0D084C03}"/>
                </a:ext>
              </a:extLst>
            </p:cNvPr>
            <p:cNvSpPr/>
            <p:nvPr/>
          </p:nvSpPr>
          <p:spPr>
            <a:xfrm rot="6429750">
              <a:off x="8343804" y="3693122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Can 13">
              <a:extLst>
                <a:ext uri="{FF2B5EF4-FFF2-40B4-BE49-F238E27FC236}">
                  <a16:creationId xmlns:a16="http://schemas.microsoft.com/office/drawing/2014/main" id="{70357BE7-0703-CEFD-B74F-F100FEBE199A}"/>
                </a:ext>
              </a:extLst>
            </p:cNvPr>
            <p:cNvSpPr/>
            <p:nvPr/>
          </p:nvSpPr>
          <p:spPr>
            <a:xfrm rot="6429750">
              <a:off x="9689539" y="4108216"/>
              <a:ext cx="238316" cy="1453888"/>
            </a:xfrm>
            <a:prstGeom prst="can">
              <a:avLst/>
            </a:prstGeom>
            <a:solidFill>
              <a:srgbClr val="FFC80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DD2FBE0-6D5D-FA6A-FC0B-F118F398B171}"/>
              </a:ext>
            </a:extLst>
          </p:cNvPr>
          <p:cNvSpPr txBox="1"/>
          <p:nvPr/>
        </p:nvSpPr>
        <p:spPr>
          <a:xfrm rot="997304">
            <a:off x="6354626" y="3867748"/>
            <a:ext cx="2039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</a:t>
            </a:r>
            <a:r>
              <a:rPr lang="en-CH" sz="1400" dirty="0"/>
              <a:t>calable plasma source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DB4FD3-A34D-45DA-7AC6-13AB7D2AF971}"/>
              </a:ext>
            </a:extLst>
          </p:cNvPr>
          <p:cNvSpPr txBox="1"/>
          <p:nvPr/>
        </p:nvSpPr>
        <p:spPr>
          <a:xfrm rot="1142189">
            <a:off x="2710982" y="3055179"/>
            <a:ext cx="183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</a:t>
            </a:r>
            <a:r>
              <a:rPr lang="en-CH" sz="1400" dirty="0"/>
              <a:t>elf-modulator plasma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19E8AE-7A9E-0A1F-37F4-2734C69F43F9}"/>
              </a:ext>
            </a:extLst>
          </p:cNvPr>
          <p:cNvSpPr txBox="1"/>
          <p:nvPr/>
        </p:nvSpPr>
        <p:spPr>
          <a:xfrm rot="1142189">
            <a:off x="5049972" y="3782346"/>
            <a:ext cx="1583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Accelerator </a:t>
            </a:r>
            <a:r>
              <a:rPr lang="en-CH" sz="1400" dirty="0"/>
              <a:t>plasma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0219674-43CE-4A87-D5B6-801A345FDB7C}"/>
              </a:ext>
            </a:extLst>
          </p:cNvPr>
          <p:cNvSpPr txBox="1"/>
          <p:nvPr/>
        </p:nvSpPr>
        <p:spPr>
          <a:xfrm>
            <a:off x="7340209" y="1373455"/>
            <a:ext cx="4332981" cy="1600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212121"/>
                </a:solidFill>
              </a:rPr>
              <a:t>Expected accelerated electron beam parameters: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Normalized emittance: (2-30) mm </a:t>
            </a:r>
            <a:r>
              <a:rPr lang="en-GB" sz="1600" b="1" dirty="0" err="1"/>
              <a:t>mrad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/>
              <a:t>Q</a:t>
            </a:r>
            <a:r>
              <a:rPr lang="en-GB" sz="1600" b="1" baseline="-25000" dirty="0" err="1"/>
              <a:t>e</a:t>
            </a:r>
            <a:r>
              <a:rPr lang="en-GB" sz="1600" b="1" dirty="0"/>
              <a:t> = 100 </a:t>
            </a:r>
            <a:r>
              <a:rPr lang="en-GB" sz="1600" b="1" dirty="0" err="1"/>
              <a:t>pC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/>
              <a:t>dE</a:t>
            </a:r>
            <a:r>
              <a:rPr lang="en-GB" sz="1600" b="1" dirty="0"/>
              <a:t>/E: 5-8 %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Run 2c: E ~ 4-10 GeV in 10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Run 2d: E &gt; 10 GeV in 10+ m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92D6AE-02D7-05F4-26BE-A7DBDAC96E55}"/>
              </a:ext>
            </a:extLst>
          </p:cNvPr>
          <p:cNvGrpSpPr/>
          <p:nvPr/>
        </p:nvGrpSpPr>
        <p:grpSpPr>
          <a:xfrm>
            <a:off x="328280" y="2614799"/>
            <a:ext cx="2454892" cy="1521637"/>
            <a:chOff x="463171" y="4152639"/>
            <a:chExt cx="3449260" cy="248787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716213C-EE56-29DF-8B24-5F87E9998AEE}"/>
                </a:ext>
              </a:extLst>
            </p:cNvPr>
            <p:cNvSpPr txBox="1"/>
            <p:nvPr/>
          </p:nvSpPr>
          <p:spPr>
            <a:xfrm>
              <a:off x="463171" y="4152639"/>
              <a:ext cx="3340715" cy="5535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0432FF"/>
                  </a:solidFill>
                </a:rPr>
                <a:t>1m Helicon Plasma Source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D298813-B8C0-D6F3-78B0-72F4874F5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" y="4574785"/>
              <a:ext cx="3302831" cy="2065727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71E597-DD69-C5B5-3F0E-0B8503F2C23B}"/>
              </a:ext>
            </a:extLst>
          </p:cNvPr>
          <p:cNvGrpSpPr/>
          <p:nvPr/>
        </p:nvGrpSpPr>
        <p:grpSpPr>
          <a:xfrm>
            <a:off x="523172" y="4201464"/>
            <a:ext cx="8856355" cy="2437923"/>
            <a:chOff x="879605" y="4860613"/>
            <a:chExt cx="6461518" cy="182942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95ABB9-58FD-F5B5-5D6F-B26FF3251035}"/>
                </a:ext>
              </a:extLst>
            </p:cNvPr>
            <p:cNvSpPr txBox="1"/>
            <p:nvPr/>
          </p:nvSpPr>
          <p:spPr>
            <a:xfrm>
              <a:off x="879605" y="4860613"/>
              <a:ext cx="4415937" cy="25405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0432FF"/>
                  </a:solidFill>
                </a:rPr>
                <a:t>10m Discharge Plasma Source </a:t>
              </a:r>
              <a:r>
                <a:rPr lang="en-CH" sz="1600" dirty="0">
                  <a:solidFill>
                    <a:srgbClr val="0432FF"/>
                  </a:solidFill>
                  <a:sym typeface="Wingdings" pitchFamily="2" charset="2"/>
                </a:rPr>
                <a:t> prototype successfully tested in 2023</a:t>
              </a:r>
              <a:endParaRPr lang="en-CH" sz="1600" dirty="0">
                <a:solidFill>
                  <a:srgbClr val="0432FF"/>
                </a:solidFill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9C782C5-1B19-39A1-3582-ADDC330BF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3299" y="5055405"/>
              <a:ext cx="6457824" cy="1634636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1BBEAA2-6A0C-08AF-D2FA-31C472DB3F01}"/>
              </a:ext>
            </a:extLst>
          </p:cNvPr>
          <p:cNvGrpSpPr/>
          <p:nvPr/>
        </p:nvGrpSpPr>
        <p:grpSpPr>
          <a:xfrm>
            <a:off x="4122751" y="1249089"/>
            <a:ext cx="2841786" cy="711913"/>
            <a:chOff x="7106420" y="2677166"/>
            <a:chExt cx="2841786" cy="711913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DF1673A7-B87A-8068-81BD-CB88345AD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51352"/>
            <a:stretch/>
          </p:blipFill>
          <p:spPr>
            <a:xfrm>
              <a:off x="7106420" y="2747716"/>
              <a:ext cx="2841786" cy="641363"/>
            </a:xfrm>
            <a:prstGeom prst="rect">
              <a:avLst/>
            </a:prstGeom>
          </p:spPr>
        </p:pic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BCE1420C-5D75-468F-AB84-FF41E7800F7E}"/>
                </a:ext>
              </a:extLst>
            </p:cNvPr>
            <p:cNvSpPr/>
            <p:nvPr/>
          </p:nvSpPr>
          <p:spPr>
            <a:xfrm>
              <a:off x="9209371" y="2677166"/>
              <a:ext cx="479378" cy="70624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242511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2ADDC-75E4-FB36-F42B-38113F124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4A6F3C73-B47B-3BFC-14F7-8F3511947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41</a:t>
            </a:fld>
            <a:endParaRPr lang="en-US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AE333D1-D1A1-1AF6-1876-E1882C71174B}"/>
              </a:ext>
            </a:extLst>
          </p:cNvPr>
          <p:cNvGrpSpPr/>
          <p:nvPr/>
        </p:nvGrpSpPr>
        <p:grpSpPr>
          <a:xfrm>
            <a:off x="9650464" y="4048687"/>
            <a:ext cx="3229156" cy="1539086"/>
            <a:chOff x="8459296" y="810396"/>
            <a:chExt cx="2961474" cy="1539086"/>
          </a:xfrm>
        </p:grpSpPr>
        <p:pic>
          <p:nvPicPr>
            <p:cNvPr id="95" name="Picture 94" descr="hawaii-surfing-sport-pacific-ocean-usa-HAWAIISURF0519.jpg">
              <a:extLst>
                <a:ext uri="{FF2B5EF4-FFF2-40B4-BE49-F238E27FC236}">
                  <a16:creationId xmlns:a16="http://schemas.microsoft.com/office/drawing/2014/main" id="{EE090966-FC72-7ACA-3CEB-31681C8E3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88379" y="1398863"/>
              <a:ext cx="1425930" cy="950619"/>
            </a:xfrm>
            <a:prstGeom prst="rect">
              <a:avLst/>
            </a:prstGeom>
          </p:spPr>
        </p:pic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C0D5993-42E4-97B8-617E-219488AE0DE2}"/>
                </a:ext>
              </a:extLst>
            </p:cNvPr>
            <p:cNvSpPr txBox="1"/>
            <p:nvPr/>
          </p:nvSpPr>
          <p:spPr>
            <a:xfrm>
              <a:off x="8459296" y="1102650"/>
              <a:ext cx="29614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itchFamily="2" charset="2"/>
                <a:buChar char="è"/>
              </a:pPr>
              <a:r>
                <a:rPr lang="en-CH" sz="1600" b="1" dirty="0">
                  <a:solidFill>
                    <a:srgbClr val="FF6600"/>
                  </a:solidFill>
                  <a:sym typeface="Wingdings" pitchFamily="2" charset="2"/>
                </a:rPr>
                <a:t>First applications &gt;2034</a:t>
              </a:r>
              <a:endParaRPr lang="en-CH" sz="1600" b="1" dirty="0">
                <a:solidFill>
                  <a:srgbClr val="FF6600"/>
                </a:solidFill>
              </a:endParaRPr>
            </a:p>
          </p:txBody>
        </p:sp>
        <p:sp>
          <p:nvSpPr>
            <p:cNvPr id="97" name="Right Brace 96">
              <a:extLst>
                <a:ext uri="{FF2B5EF4-FFF2-40B4-BE49-F238E27FC236}">
                  <a16:creationId xmlns:a16="http://schemas.microsoft.com/office/drawing/2014/main" id="{3C9F81B9-B80B-AC32-7278-F422E6012C43}"/>
                </a:ext>
              </a:extLst>
            </p:cNvPr>
            <p:cNvSpPr/>
            <p:nvPr/>
          </p:nvSpPr>
          <p:spPr>
            <a:xfrm rot="16200000">
              <a:off x="9882749" y="544034"/>
              <a:ext cx="340043" cy="872767"/>
            </a:xfrm>
            <a:prstGeom prst="rightBrace">
              <a:avLst/>
            </a:prstGeom>
            <a:ln w="127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3E2EEAD1-5917-B074-60C0-F192F94B6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42" y="3480290"/>
            <a:ext cx="10353960" cy="113679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0CB484B-9476-C330-ECCF-10AF69487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Once AWAKE Run 2 is Demonstrated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AB161F04-62D9-FC2A-C564-82356627A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6839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065CA-4B4E-ECA5-B7BB-5A4161E9C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B3614-4AFE-1245-6893-B9E6B983A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139" y="136525"/>
            <a:ext cx="10515600" cy="717134"/>
          </a:xfrm>
        </p:spPr>
        <p:txBody>
          <a:bodyPr/>
          <a:lstStyle/>
          <a:p>
            <a:r>
              <a:rPr lang="en-CH" dirty="0"/>
              <a:t>First Applications of AWAKE Technology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38686F-A30B-A93A-7D8F-B897C8633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42</a:t>
            </a:fld>
            <a:endParaRPr lang="en-US"/>
          </a:p>
        </p:txBody>
      </p:sp>
      <p:sp>
        <p:nvSpPr>
          <p:cNvPr id="25" name="Using the SPS protons, can accelerate electrons to ~200 GeV.…">
            <a:extLst>
              <a:ext uri="{FF2B5EF4-FFF2-40B4-BE49-F238E27FC236}">
                <a16:creationId xmlns:a16="http://schemas.microsoft.com/office/drawing/2014/main" id="{107C02CA-2AC7-469F-13A8-8BE32F7C2DBB}"/>
              </a:ext>
            </a:extLst>
          </p:cNvPr>
          <p:cNvSpPr txBox="1"/>
          <p:nvPr/>
        </p:nvSpPr>
        <p:spPr>
          <a:xfrm>
            <a:off x="497693" y="869962"/>
            <a:ext cx="6094408" cy="287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0638" tIns="20638" rIns="20638" bIns="20638" anchor="ctr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975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>
                <a:solidFill>
                  <a:srgbClr val="0432FF"/>
                </a:solidFill>
              </a:rPr>
              <a:t>R</a:t>
            </a:r>
            <a:r>
              <a:rPr lang="en-CH" sz="1600" dirty="0">
                <a:solidFill>
                  <a:srgbClr val="0432FF"/>
                </a:solidFill>
              </a:rPr>
              <a:t>equirements on emittance are moderate for first applications.</a:t>
            </a:r>
            <a:endParaRPr sz="1600" dirty="0">
              <a:solidFill>
                <a:srgbClr val="0432FF"/>
              </a:solidFill>
            </a:endParaRPr>
          </a:p>
        </p:txBody>
      </p:sp>
      <p:sp>
        <p:nvSpPr>
          <p:cNvPr id="31" name="Use for collider, e.g. ep collider, which would be like a low-luminosity LHeC.…">
            <a:extLst>
              <a:ext uri="{FF2B5EF4-FFF2-40B4-BE49-F238E27FC236}">
                <a16:creationId xmlns:a16="http://schemas.microsoft.com/office/drawing/2014/main" id="{206CC2BC-8B18-D2E5-D62C-6663E9F73E44}"/>
              </a:ext>
            </a:extLst>
          </p:cNvPr>
          <p:cNvSpPr txBox="1"/>
          <p:nvPr/>
        </p:nvSpPr>
        <p:spPr>
          <a:xfrm>
            <a:off x="186359" y="1714431"/>
            <a:ext cx="5957580" cy="4273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0638" tIns="20638" rIns="20638" bIns="20638" anchor="ctr">
            <a:spAutoFit/>
          </a:bodyPr>
          <a:lstStyle/>
          <a:p>
            <a:pPr marL="371521" lvl="2">
              <a:spcBef>
                <a:spcPts val="488"/>
              </a:spcBef>
              <a:buSzPct val="100000"/>
              <a:defRPr sz="3600"/>
            </a:pP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b="1" dirty="0">
                <a:solidFill>
                  <a:srgbClr val="0432FF"/>
                </a:solidFill>
              </a:rPr>
              <a:t>First applications to high energy physics for 50 GeV beam:</a:t>
            </a:r>
          </a:p>
          <a:p>
            <a:pPr marL="371521" lvl="2">
              <a:spcBef>
                <a:spcPts val="488"/>
              </a:spcBef>
              <a:buSzPct val="100000"/>
              <a:defRPr sz="3600"/>
            </a:pPr>
            <a:endParaRPr lang="en-US" sz="100" b="1" dirty="0"/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r>
              <a:rPr sz="1600" b="1" dirty="0"/>
              <a:t>Beam-dump experiments </a:t>
            </a:r>
            <a:r>
              <a:rPr sz="1600" dirty="0"/>
              <a:t>to e.g. search for dark photons.</a:t>
            </a:r>
            <a:endParaRPr lang="en-US" sz="1600" dirty="0"/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r>
              <a:rPr lang="en-GB" sz="1600" dirty="0"/>
              <a:t>Use for collider, e.g. </a:t>
            </a:r>
            <a:r>
              <a:rPr lang="en-GB" sz="1600" b="1" i="1" dirty="0"/>
              <a:t>ep</a:t>
            </a:r>
            <a:r>
              <a:rPr lang="en-GB" sz="1600" b="1" dirty="0"/>
              <a:t> collider</a:t>
            </a:r>
            <a:r>
              <a:rPr lang="en-GB" sz="1600" dirty="0"/>
              <a:t>, which would be like a low-luminosity </a:t>
            </a:r>
            <a:r>
              <a:rPr lang="en-GB" sz="1600" dirty="0" err="1"/>
              <a:t>LHeC</a:t>
            </a:r>
            <a:r>
              <a:rPr lang="en-GB" sz="1600" dirty="0"/>
              <a:t>.</a:t>
            </a:r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endParaRPr lang="en-GB" sz="1600" dirty="0">
              <a:solidFill>
                <a:srgbClr val="0432FF"/>
              </a:solidFill>
            </a:endParaRPr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endParaRPr lang="en-GB" sz="1600" dirty="0">
              <a:solidFill>
                <a:srgbClr val="0432FF"/>
              </a:solidFill>
            </a:endParaRPr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endParaRPr lang="en-GB" sz="1600" dirty="0">
              <a:solidFill>
                <a:srgbClr val="0432FF"/>
              </a:solidFill>
            </a:endParaRPr>
          </a:p>
          <a:p>
            <a:pPr marL="1114471" lvl="3" indent="-285750">
              <a:spcBef>
                <a:spcPts val="488"/>
              </a:spcBef>
              <a:buClr>
                <a:srgbClr val="0432FF"/>
              </a:buClr>
              <a:buSzPct val="100000"/>
              <a:buFont typeface="Arial" panose="020B0604020202020204" pitchFamily="34" charset="0"/>
              <a:buChar char="•"/>
              <a:defRPr sz="3600"/>
            </a:pPr>
            <a:r>
              <a:rPr sz="1600" b="1" dirty="0">
                <a:solidFill>
                  <a:srgbClr val="00B050"/>
                </a:solidFill>
              </a:rPr>
              <a:t>Interaction with high-power laser to investigate strong-field QED.</a:t>
            </a:r>
            <a:endParaRPr lang="en-US" sz="1600" b="1" dirty="0">
              <a:solidFill>
                <a:srgbClr val="00B050"/>
              </a:solidFill>
            </a:endParaRP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/>
              <a:t>Can investigate new region with high energy.</a:t>
            </a: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/>
              <a:t> Currently no competitors.</a:t>
            </a: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/>
              <a:t>Only modest laser needed.</a:t>
            </a:r>
          </a:p>
          <a:p>
            <a:pPr marL="1571671" lvl="4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r>
              <a:rPr lang="en-GB" sz="1600" dirty="0"/>
              <a:t>Increasing laser power </a:t>
            </a:r>
            <a:r>
              <a:rPr lang="en-GB" sz="1600" dirty="0">
                <a:sym typeface="Wingdings" pitchFamily="2" charset="2"/>
              </a:rPr>
              <a:t></a:t>
            </a:r>
            <a:r>
              <a:rPr lang="en-GB" sz="1600" dirty="0"/>
              <a:t> probe more phase space.</a:t>
            </a:r>
          </a:p>
          <a:p>
            <a:pPr marL="1114471" lvl="3" indent="-285750">
              <a:spcBef>
                <a:spcPts val="488"/>
              </a:spcBef>
              <a:buSzPct val="100000"/>
              <a:buFont typeface="Wingdings" pitchFamily="2" charset="2"/>
              <a:buChar char="à"/>
              <a:defRPr sz="3600"/>
            </a:pPr>
            <a:endParaRPr sz="1600" dirty="0">
              <a:solidFill>
                <a:srgbClr val="0432FF"/>
              </a:solidFill>
            </a:endParaRP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BE73DD10-6D62-F708-3C0A-737C49AE3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55789E-B297-77A8-6B79-D5DCCA74A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639" y="3429000"/>
            <a:ext cx="3963592" cy="305222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E95D04A-3F06-F42B-A630-1BFDD7E73833}"/>
              </a:ext>
            </a:extLst>
          </p:cNvPr>
          <p:cNvGrpSpPr/>
          <p:nvPr/>
        </p:nvGrpSpPr>
        <p:grpSpPr>
          <a:xfrm>
            <a:off x="6689198" y="1756578"/>
            <a:ext cx="4967055" cy="1354875"/>
            <a:chOff x="2579090" y="4453835"/>
            <a:chExt cx="4967055" cy="1354875"/>
          </a:xfrm>
        </p:grpSpPr>
        <p:pic>
          <p:nvPicPr>
            <p:cNvPr id="7" name="Picture 1" descr="page6image8955440">
              <a:extLst>
                <a:ext uri="{FF2B5EF4-FFF2-40B4-BE49-F238E27FC236}">
                  <a16:creationId xmlns:a16="http://schemas.microsoft.com/office/drawing/2014/main" id="{8F18DF80-7817-08B9-EBA6-77AFFBA2A12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466"/>
            <a:stretch/>
          </p:blipFill>
          <p:spPr bwMode="auto">
            <a:xfrm>
              <a:off x="2579090" y="4453835"/>
              <a:ext cx="4967055" cy="11052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FA0BEC9-FC13-A174-CCA1-EF2819DCDF45}"/>
                </a:ext>
              </a:extLst>
            </p:cNvPr>
            <p:cNvSpPr txBox="1"/>
            <p:nvPr/>
          </p:nvSpPr>
          <p:spPr>
            <a:xfrm>
              <a:off x="3216727" y="5554794"/>
              <a:ext cx="325121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latin typeface="+mj-lt"/>
                </a:rPr>
                <a:t>E</a:t>
              </a:r>
              <a:r>
                <a:rPr lang="en-CH" sz="1050" dirty="0">
                  <a:latin typeface="+mj-lt"/>
                </a:rPr>
                <a:t>xperimental conditions modeled on NA64 experiment.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14968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D9A22D93-C18C-ED48-8352-9F342A7926C9}"/>
              </a:ext>
            </a:extLst>
          </p:cNvPr>
          <p:cNvGrpSpPr/>
          <p:nvPr/>
        </p:nvGrpSpPr>
        <p:grpSpPr>
          <a:xfrm>
            <a:off x="8375574" y="3637223"/>
            <a:ext cx="3693319" cy="2996338"/>
            <a:chOff x="8524639" y="3022059"/>
            <a:chExt cx="3693319" cy="299633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E7E3FB5-F219-0D52-CE6C-0E34621FBE20}"/>
                </a:ext>
              </a:extLst>
            </p:cNvPr>
            <p:cNvGrpSpPr/>
            <p:nvPr/>
          </p:nvGrpSpPr>
          <p:grpSpPr>
            <a:xfrm>
              <a:off x="8524639" y="3519452"/>
              <a:ext cx="3693319" cy="2470762"/>
              <a:chOff x="8515376" y="3065144"/>
              <a:chExt cx="3693319" cy="2470762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30C815A-20C2-B66F-DBF3-47AE4FD9D3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69927" y="3065144"/>
                <a:ext cx="2811268" cy="2215312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1BF4168-B646-37C7-C884-53460F92306D}"/>
                  </a:ext>
                </a:extLst>
              </p:cNvPr>
              <p:cNvSpPr txBox="1"/>
              <p:nvPr/>
            </p:nvSpPr>
            <p:spPr>
              <a:xfrm>
                <a:off x="8515376" y="5258907"/>
                <a:ext cx="36933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200" dirty="0">
                    <a:latin typeface="+mj-lt"/>
                  </a:rPr>
                  <a:t>J. Farmer, A. Caldwell, A. Pukhov, 2024, arXiv:2401.14765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9FF90A6-5D8C-3FEB-3DDD-E8E2F9B3D552}"/>
                </a:ext>
              </a:extLst>
            </p:cNvPr>
            <p:cNvSpPr txBox="1"/>
            <p:nvPr/>
          </p:nvSpPr>
          <p:spPr>
            <a:xfrm>
              <a:off x="8934645" y="3033068"/>
              <a:ext cx="27909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432FF"/>
                  </a:solidFill>
                  <a:latin typeface="+mj-lt"/>
                </a:rPr>
                <a:t>e+ e- collider, 250 G</a:t>
              </a:r>
              <a:r>
                <a:rPr lang="en-CH" sz="1600" b="1" dirty="0">
                  <a:solidFill>
                    <a:srgbClr val="0432FF"/>
                  </a:solidFill>
                  <a:latin typeface="+mj-lt"/>
                </a:rPr>
                <a:t>eV c.o.m. </a:t>
              </a:r>
            </a:p>
            <a:p>
              <a:pPr algn="ctr"/>
              <a:r>
                <a:rPr lang="en-CH" sz="1600" b="1" dirty="0">
                  <a:solidFill>
                    <a:srgbClr val="0432FF"/>
                  </a:solidFill>
                </a:rPr>
                <a:t>proton driven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003A92F-27B8-C340-44EF-BA8D071BED0B}"/>
                </a:ext>
              </a:extLst>
            </p:cNvPr>
            <p:cNvSpPr/>
            <p:nvPr/>
          </p:nvSpPr>
          <p:spPr>
            <a:xfrm>
              <a:off x="8550974" y="3022059"/>
              <a:ext cx="3601094" cy="2996338"/>
            </a:xfrm>
            <a:prstGeom prst="rect">
              <a:avLst/>
            </a:prstGeom>
            <a:noFill/>
            <a:ln w="1905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27F5B4A-D8D4-1F31-4E66-AD0440548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2" y="122171"/>
            <a:ext cx="11103945" cy="717134"/>
          </a:xfrm>
        </p:spPr>
        <p:txBody>
          <a:bodyPr>
            <a:normAutofit/>
          </a:bodyPr>
          <a:lstStyle/>
          <a:p>
            <a:r>
              <a:rPr lang="en-CH" dirty="0"/>
              <a:t>Collider Concepts Based on Plasma Wakefield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B9A618-8CB3-D203-04E4-28134D595D1C}"/>
              </a:ext>
            </a:extLst>
          </p:cNvPr>
          <p:cNvSpPr txBox="1"/>
          <p:nvPr/>
        </p:nvSpPr>
        <p:spPr>
          <a:xfrm>
            <a:off x="5172435" y="3030184"/>
            <a:ext cx="5987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ym typeface="Wingdings" pitchFamily="2" charset="2"/>
              </a:rPr>
              <a:t> </a:t>
            </a:r>
            <a:r>
              <a:rPr lang="en-CH" b="1" dirty="0"/>
              <a:t>international, multi-dimensional R&amp;D efforts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06494D7-E9A5-7B6D-2BE1-B3BC9F69D33E}"/>
              </a:ext>
            </a:extLst>
          </p:cNvPr>
          <p:cNvGrpSpPr/>
          <p:nvPr/>
        </p:nvGrpSpPr>
        <p:grpSpPr>
          <a:xfrm>
            <a:off x="123107" y="3533708"/>
            <a:ext cx="4176569" cy="3099853"/>
            <a:chOff x="256115" y="3400700"/>
            <a:chExt cx="4176569" cy="3099853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7B79C14-1F53-4173-2CE7-ED47C30B886D}"/>
                </a:ext>
              </a:extLst>
            </p:cNvPr>
            <p:cNvGrpSpPr/>
            <p:nvPr/>
          </p:nvGrpSpPr>
          <p:grpSpPr>
            <a:xfrm>
              <a:off x="347653" y="3724102"/>
              <a:ext cx="3860357" cy="2776451"/>
              <a:chOff x="347654" y="3636262"/>
              <a:chExt cx="3205748" cy="272008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87A39F67-1CC5-2371-B1F4-DB9866E389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654" y="3636262"/>
                <a:ext cx="3205748" cy="244309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97BF19D-FEF3-84DF-1EAC-27566533E492}"/>
                  </a:ext>
                </a:extLst>
              </p:cNvPr>
              <p:cNvSpPr txBox="1"/>
              <p:nvPr/>
            </p:nvSpPr>
            <p:spPr>
              <a:xfrm>
                <a:off x="354568" y="6079351"/>
                <a:ext cx="24072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200" dirty="0">
                    <a:latin typeface="+mj-lt"/>
                  </a:rPr>
                  <a:t>E. Adli et al., 2013, arXiv:1308.1145 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88BB2E7-7345-E6B6-62C2-F15F886B81F1}"/>
                </a:ext>
              </a:extLst>
            </p:cNvPr>
            <p:cNvSpPr txBox="1"/>
            <p:nvPr/>
          </p:nvSpPr>
          <p:spPr>
            <a:xfrm>
              <a:off x="256115" y="3428204"/>
              <a:ext cx="38356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0432FF"/>
                  </a:solidFill>
                  <a:latin typeface="+mj-lt"/>
                </a:rPr>
                <a:t>e</a:t>
              </a:r>
              <a:r>
                <a:rPr lang="en-CH" sz="1600" b="1" dirty="0">
                  <a:solidFill>
                    <a:srgbClr val="0432FF"/>
                  </a:solidFill>
                  <a:latin typeface="+mj-lt"/>
                </a:rPr>
                <a:t>+e- collider,  1 TeV c.o.m., </a:t>
              </a:r>
              <a:r>
                <a:rPr lang="en-CH" sz="1600" b="1" dirty="0">
                  <a:solidFill>
                    <a:srgbClr val="0432FF"/>
                  </a:solidFill>
                </a:rPr>
                <a:t>electron driven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C927D3A-9A9F-19D5-A609-06E972C2483B}"/>
                </a:ext>
              </a:extLst>
            </p:cNvPr>
            <p:cNvSpPr/>
            <p:nvPr/>
          </p:nvSpPr>
          <p:spPr>
            <a:xfrm>
              <a:off x="256115" y="3400700"/>
              <a:ext cx="4176569" cy="3099853"/>
            </a:xfrm>
            <a:prstGeom prst="rect">
              <a:avLst/>
            </a:prstGeom>
            <a:noFill/>
            <a:ln w="1905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AAA1543-9087-F610-CBE4-1E05F8D733DA}"/>
              </a:ext>
            </a:extLst>
          </p:cNvPr>
          <p:cNvGrpSpPr/>
          <p:nvPr/>
        </p:nvGrpSpPr>
        <p:grpSpPr>
          <a:xfrm>
            <a:off x="4359163" y="4380832"/>
            <a:ext cx="3944353" cy="1543353"/>
            <a:chOff x="4471477" y="4541547"/>
            <a:chExt cx="3944353" cy="1543353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A104C4A-3A30-B3AC-41D6-5B37B2294EE5}"/>
                </a:ext>
              </a:extLst>
            </p:cNvPr>
            <p:cNvGrpSpPr/>
            <p:nvPr/>
          </p:nvGrpSpPr>
          <p:grpSpPr>
            <a:xfrm>
              <a:off x="4471477" y="5103917"/>
              <a:ext cx="3903633" cy="925483"/>
              <a:chOff x="4153442" y="3993421"/>
              <a:chExt cx="3903633" cy="925483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CCBEB2D-3558-6358-80F2-F4998D4FDC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22806" y="3993421"/>
                <a:ext cx="3395412" cy="644778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C935675-606B-48B4-140A-6CE120F085E8}"/>
                  </a:ext>
                </a:extLst>
              </p:cNvPr>
              <p:cNvSpPr txBox="1"/>
              <p:nvPr/>
            </p:nvSpPr>
            <p:spPr>
              <a:xfrm>
                <a:off x="4153442" y="4672683"/>
                <a:ext cx="390363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000" dirty="0">
                    <a:latin typeface="+mj-lt"/>
                  </a:rPr>
                  <a:t>E. Gschwendtner et al. (AWAKE Collaboration), Symmetry 2022,14,1680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6D13C16-5CE2-C5B1-F162-80EC30903A16}"/>
                </a:ext>
              </a:extLst>
            </p:cNvPr>
            <p:cNvSpPr txBox="1"/>
            <p:nvPr/>
          </p:nvSpPr>
          <p:spPr>
            <a:xfrm>
              <a:off x="4676217" y="4541547"/>
              <a:ext cx="33470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0432FF"/>
                  </a:solidFill>
                  <a:latin typeface="+mj-lt"/>
                </a:rPr>
                <a:t>F</a:t>
              </a:r>
              <a:r>
                <a:rPr lang="en-CH" sz="1600" b="1" dirty="0">
                  <a:solidFill>
                    <a:srgbClr val="0432FF"/>
                  </a:solidFill>
                  <a:latin typeface="+mj-lt"/>
                </a:rPr>
                <a:t>ixed target dark matter experiment.</a:t>
              </a:r>
            </a:p>
            <a:p>
              <a:r>
                <a:rPr lang="en-CH" sz="1600" b="1" dirty="0">
                  <a:solidFill>
                    <a:srgbClr val="0432FF"/>
                  </a:solidFill>
                  <a:latin typeface="+mj-lt"/>
                </a:rPr>
                <a:t>50 GeV electrons, </a:t>
              </a:r>
              <a:r>
                <a:rPr lang="en-CH" sz="1600" b="1" dirty="0">
                  <a:solidFill>
                    <a:srgbClr val="0432FF"/>
                  </a:solidFill>
                </a:rPr>
                <a:t>proton-driven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FD1E04D-396A-1B76-6636-DFB98EBF6CD4}"/>
                </a:ext>
              </a:extLst>
            </p:cNvPr>
            <p:cNvSpPr/>
            <p:nvPr/>
          </p:nvSpPr>
          <p:spPr>
            <a:xfrm>
              <a:off x="4500353" y="4541547"/>
              <a:ext cx="3915477" cy="1543353"/>
            </a:xfrm>
            <a:prstGeom prst="rect">
              <a:avLst/>
            </a:prstGeom>
            <a:noFill/>
            <a:ln w="1905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3014DFC-5BFC-A9AC-315B-34FCDB0BF3E8}"/>
              </a:ext>
            </a:extLst>
          </p:cNvPr>
          <p:cNvGrpSpPr/>
          <p:nvPr/>
        </p:nvGrpSpPr>
        <p:grpSpPr>
          <a:xfrm>
            <a:off x="126449" y="744911"/>
            <a:ext cx="4765701" cy="2648809"/>
            <a:chOff x="317643" y="744911"/>
            <a:chExt cx="4765701" cy="2648809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6BD6385-7A45-743C-6EC6-81D458CE2DAD}"/>
                </a:ext>
              </a:extLst>
            </p:cNvPr>
            <p:cNvGrpSpPr/>
            <p:nvPr/>
          </p:nvGrpSpPr>
          <p:grpSpPr>
            <a:xfrm>
              <a:off x="347653" y="1068218"/>
              <a:ext cx="4715185" cy="2325502"/>
              <a:chOff x="357361" y="1016641"/>
              <a:chExt cx="4715185" cy="2325502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AB6A9825-0FB6-71F2-5690-685F83AF57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3986" t="10258" r="1185"/>
              <a:stretch/>
            </p:blipFill>
            <p:spPr>
              <a:xfrm>
                <a:off x="357361" y="1016641"/>
                <a:ext cx="4715185" cy="2094670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76961DF-2D2E-7394-D0C0-3CBFF082EE62}"/>
                  </a:ext>
                </a:extLst>
              </p:cNvPr>
              <p:cNvSpPr txBox="1"/>
              <p:nvPr/>
            </p:nvSpPr>
            <p:spPr>
              <a:xfrm>
                <a:off x="457200" y="3065144"/>
                <a:ext cx="402411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200" dirty="0">
                    <a:latin typeface="+mj-lt"/>
                  </a:rPr>
                  <a:t>C.B.Schroeder et al., 2023, JINST 18 T06001, arXiv:2203.08366 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2C111D6-B971-EE90-78D5-B7CA535ACC87}"/>
                </a:ext>
              </a:extLst>
            </p:cNvPr>
            <p:cNvSpPr txBox="1"/>
            <p:nvPr/>
          </p:nvSpPr>
          <p:spPr>
            <a:xfrm>
              <a:off x="594670" y="744911"/>
              <a:ext cx="35879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0432FF"/>
                  </a:solidFill>
                  <a:latin typeface="+mj-lt"/>
                </a:rPr>
                <a:t>e+ e- collider, 1 </a:t>
              </a:r>
              <a:r>
                <a:rPr lang="en-CH" sz="1600" b="1" dirty="0">
                  <a:solidFill>
                    <a:srgbClr val="0432FF"/>
                  </a:solidFill>
                  <a:latin typeface="+mj-lt"/>
                </a:rPr>
                <a:t>TeV c.o.m., </a:t>
              </a:r>
              <a:r>
                <a:rPr lang="en-CH" sz="1600" b="1" dirty="0">
                  <a:solidFill>
                    <a:srgbClr val="0432FF"/>
                  </a:solidFill>
                </a:rPr>
                <a:t>laser driven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3122BDE-09B7-DF04-1A64-375AE7324E57}"/>
                </a:ext>
              </a:extLst>
            </p:cNvPr>
            <p:cNvSpPr/>
            <p:nvPr/>
          </p:nvSpPr>
          <p:spPr>
            <a:xfrm>
              <a:off x="317643" y="744911"/>
              <a:ext cx="4765701" cy="2626413"/>
            </a:xfrm>
            <a:prstGeom prst="rect">
              <a:avLst/>
            </a:prstGeom>
            <a:noFill/>
            <a:ln w="1905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9B557DD-527C-A5E6-3EA6-9F6509805B76}"/>
              </a:ext>
            </a:extLst>
          </p:cNvPr>
          <p:cNvGrpSpPr/>
          <p:nvPr/>
        </p:nvGrpSpPr>
        <p:grpSpPr>
          <a:xfrm>
            <a:off x="5408579" y="839305"/>
            <a:ext cx="6743489" cy="1906414"/>
            <a:chOff x="6164210" y="839305"/>
            <a:chExt cx="5987858" cy="190641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D2AFF2C-25AF-922C-712F-0069AEBEFE36}"/>
                </a:ext>
              </a:extLst>
            </p:cNvPr>
            <p:cNvGrpSpPr/>
            <p:nvPr/>
          </p:nvGrpSpPr>
          <p:grpSpPr>
            <a:xfrm>
              <a:off x="6164210" y="839305"/>
              <a:ext cx="5987858" cy="1840447"/>
              <a:chOff x="6164210" y="839305"/>
              <a:chExt cx="5987858" cy="1840447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B1833751-C633-B40C-EFD5-2D6BEE78EEC3}"/>
                  </a:ext>
                </a:extLst>
              </p:cNvPr>
              <p:cNvGrpSpPr/>
              <p:nvPr/>
            </p:nvGrpSpPr>
            <p:grpSpPr>
              <a:xfrm>
                <a:off x="6164210" y="839305"/>
                <a:ext cx="5987858" cy="1840447"/>
                <a:chOff x="6220768" y="830128"/>
                <a:chExt cx="5987858" cy="1840447"/>
              </a:xfrm>
            </p:grpSpPr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93D7BBD-BFE9-A438-A769-B5F83CDB9044}"/>
                    </a:ext>
                  </a:extLst>
                </p:cNvPr>
                <p:cNvSpPr txBox="1"/>
                <p:nvPr/>
              </p:nvSpPr>
              <p:spPr>
                <a:xfrm>
                  <a:off x="6493478" y="2393576"/>
                  <a:ext cx="398269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dirty="0">
                      <a:latin typeface="+mj-lt"/>
                    </a:rPr>
                    <a:t>B. Foster, R. D’Arcy, C. Lindstrom, 2023, New J.Phys. 25 093037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D2F2844-C604-9C25-DDD6-337C20A1E559}"/>
                    </a:ext>
                  </a:extLst>
                </p:cNvPr>
                <p:cNvSpPr txBox="1"/>
                <p:nvPr/>
              </p:nvSpPr>
              <p:spPr>
                <a:xfrm>
                  <a:off x="6220768" y="872084"/>
                  <a:ext cx="598785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rgbClr val="0432FF"/>
                      </a:solidFill>
                      <a:latin typeface="+mj-lt"/>
                    </a:rPr>
                    <a:t>e</a:t>
                  </a:r>
                  <a:r>
                    <a:rPr lang="en-CH" sz="1600" b="1" dirty="0">
                      <a:solidFill>
                        <a:srgbClr val="0432FF"/>
                      </a:solidFill>
                      <a:latin typeface="+mj-lt"/>
                    </a:rPr>
                    <a:t>+e- collider, e+ 31GeV (conventional), e- 500 GeV (</a:t>
                  </a:r>
                  <a:r>
                    <a:rPr lang="en-CH" sz="1600" b="1" dirty="0">
                      <a:solidFill>
                        <a:srgbClr val="0432FF"/>
                      </a:solidFill>
                    </a:rPr>
                    <a:t>electron driven</a:t>
                  </a:r>
                  <a:r>
                    <a:rPr lang="en-CH" sz="1600" b="1" dirty="0">
                      <a:solidFill>
                        <a:srgbClr val="0432FF"/>
                      </a:solidFill>
                      <a:latin typeface="+mj-lt"/>
                    </a:rPr>
                    <a:t>)</a:t>
                  </a: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CDCF1B53-5461-6A35-41F5-754D0D1EED70}"/>
                    </a:ext>
                  </a:extLst>
                </p:cNvPr>
                <p:cNvSpPr/>
                <p:nvPr/>
              </p:nvSpPr>
              <p:spPr>
                <a:xfrm>
                  <a:off x="6285208" y="830128"/>
                  <a:ext cx="5801497" cy="1838439"/>
                </a:xfrm>
                <a:prstGeom prst="rect">
                  <a:avLst/>
                </a:prstGeom>
                <a:noFill/>
                <a:ln w="19050">
                  <a:solidFill>
                    <a:srgbClr val="3366F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</p:grp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4E8FFBD-DB91-29C0-BFC5-FCFEDCBC7E89}"/>
                  </a:ext>
                </a:extLst>
              </p:cNvPr>
              <p:cNvSpPr txBox="1"/>
              <p:nvPr/>
            </p:nvSpPr>
            <p:spPr>
              <a:xfrm>
                <a:off x="9748008" y="1226257"/>
                <a:ext cx="8098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/>
                  <a:t>HALHF</a:t>
                </a: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F3BFF1F-3F1E-7418-9D80-E6FB01329A34}"/>
                </a:ext>
              </a:extLst>
            </p:cNvPr>
            <p:cNvSpPr txBox="1"/>
            <p:nvPr/>
          </p:nvSpPr>
          <p:spPr>
            <a:xfrm>
              <a:off x="10284983" y="2376387"/>
              <a:ext cx="176420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800" b="1" dirty="0">
                  <a:solidFill>
                    <a:srgbClr val="0432FF"/>
                  </a:solidFill>
                  <a:latin typeface="+mj-lt"/>
                </a:rPr>
                <a:t> </a:t>
              </a:r>
              <a:r>
                <a:rPr lang="en-CH" b="1" dirty="0">
                  <a:solidFill>
                    <a:srgbClr val="0432FF"/>
                  </a:solidFill>
                  <a:latin typeface="+mj-lt"/>
                </a:rPr>
                <a:t>250 GeV c.o.m.</a:t>
              </a:r>
              <a:endParaRPr lang="en-CH" dirty="0"/>
            </a:p>
          </p:txBody>
        </p:sp>
      </p:grpSp>
      <p:pic>
        <p:nvPicPr>
          <p:cNvPr id="4" name="Picture 3" descr="A close-up of a document&#10;&#10;Description automatically generated">
            <a:extLst>
              <a:ext uri="{FF2B5EF4-FFF2-40B4-BE49-F238E27FC236}">
                <a16:creationId xmlns:a16="http://schemas.microsoft.com/office/drawing/2014/main" id="{261B4FFD-F336-796A-E7B9-D850D564E8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4203" y="1308867"/>
            <a:ext cx="6487506" cy="99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61ADE-A5DA-D01C-BD64-006621D17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E464E-9C61-69C0-585C-2776911E6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873" y="1135994"/>
            <a:ext cx="11596254" cy="4846352"/>
          </a:xfrm>
        </p:spPr>
        <p:txBody>
          <a:bodyPr>
            <a:normAutofit fontScale="92500" lnSpcReduction="20000"/>
          </a:bodyPr>
          <a:lstStyle/>
          <a:p>
            <a:r>
              <a:rPr lang="en-CH" b="1" dirty="0">
                <a:solidFill>
                  <a:srgbClr val="0432FF"/>
                </a:solidFill>
                <a:latin typeface="+mn-lt"/>
              </a:rPr>
              <a:t>Plasma wakefield acceleration have demonstrated significant achievements</a:t>
            </a:r>
            <a:r>
              <a:rPr lang="en-CH" dirty="0">
                <a:solidFill>
                  <a:srgbClr val="0432FF"/>
                </a:solidFill>
                <a:latin typeface="+mn-lt"/>
              </a:rPr>
              <a:t> </a:t>
            </a:r>
            <a:r>
              <a:rPr lang="en-CH" dirty="0">
                <a:latin typeface="+mn-lt"/>
              </a:rPr>
              <a:t>and an enormous potential.  </a:t>
            </a:r>
            <a:r>
              <a:rPr lang="en-CH" b="1" dirty="0">
                <a:latin typeface="+mn-lt"/>
              </a:rPr>
              <a:t>Reaching higher energies (&gt;10 GeV)</a:t>
            </a:r>
            <a:r>
              <a:rPr lang="en-CH" dirty="0">
                <a:latin typeface="+mn-lt"/>
              </a:rPr>
              <a:t> with plasma wakefield acceleration require either plasma staging when using laser/electron drive beams, or using a proton driver in a single plasma source such as in AWAKE. </a:t>
            </a:r>
          </a:p>
          <a:p>
            <a:endParaRPr lang="en-CH" dirty="0">
              <a:latin typeface="+mn-lt"/>
            </a:endParaRPr>
          </a:p>
          <a:p>
            <a:r>
              <a:rPr lang="en-CH" dirty="0">
                <a:latin typeface="+mn-lt"/>
              </a:rPr>
              <a:t>The </a:t>
            </a:r>
            <a:r>
              <a:rPr lang="en-CH" b="1" dirty="0">
                <a:solidFill>
                  <a:srgbClr val="0432FF"/>
                </a:solidFill>
                <a:latin typeface="+mn-lt"/>
              </a:rPr>
              <a:t>AWAKE Run 2 experiment exploits the unique possibilities of the CERN </a:t>
            </a:r>
            <a:r>
              <a:rPr lang="en-CH" dirty="0">
                <a:latin typeface="+mn-lt"/>
              </a:rPr>
              <a:t>injector complex, </a:t>
            </a:r>
            <a:r>
              <a:rPr lang="en-CH" b="1" dirty="0">
                <a:latin typeface="+mn-lt"/>
              </a:rPr>
              <a:t>adds to the diversity</a:t>
            </a:r>
            <a:r>
              <a:rPr lang="en-CH" dirty="0">
                <a:latin typeface="+mn-lt"/>
              </a:rPr>
              <a:t> of the CERN experiments and </a:t>
            </a:r>
            <a:r>
              <a:rPr lang="en-CH" b="1" dirty="0">
                <a:latin typeface="+mn-lt"/>
              </a:rPr>
              <a:t>addresses key challenges </a:t>
            </a:r>
            <a:r>
              <a:rPr lang="en-CH" dirty="0">
                <a:latin typeface="+mn-lt"/>
              </a:rPr>
              <a:t>relevant for plasma-based accelerator community.</a:t>
            </a:r>
          </a:p>
          <a:p>
            <a:endParaRPr lang="en-CH" dirty="0">
              <a:latin typeface="+mn-lt"/>
            </a:endParaRPr>
          </a:p>
          <a:p>
            <a:r>
              <a:rPr lang="en-GB" dirty="0">
                <a:latin typeface="+mn-lt"/>
              </a:rPr>
              <a:t>T</a:t>
            </a:r>
            <a:r>
              <a:rPr lang="en-CH" dirty="0">
                <a:latin typeface="+mn-lt"/>
              </a:rPr>
              <a:t>he community has moved from proof-of-concept </a:t>
            </a:r>
            <a:r>
              <a:rPr lang="en-CH" b="1" dirty="0">
                <a:latin typeface="+mn-lt"/>
              </a:rPr>
              <a:t>towards </a:t>
            </a:r>
            <a:r>
              <a:rPr lang="en-CH" b="1" dirty="0">
                <a:solidFill>
                  <a:srgbClr val="0432FF"/>
                </a:solidFill>
                <a:latin typeface="+mn-lt"/>
              </a:rPr>
              <a:t>designing accelerators</a:t>
            </a:r>
            <a:r>
              <a:rPr lang="en-CH" dirty="0">
                <a:solidFill>
                  <a:srgbClr val="0432FF"/>
                </a:solidFill>
                <a:latin typeface="+mn-lt"/>
              </a:rPr>
              <a:t> </a:t>
            </a:r>
            <a:r>
              <a:rPr lang="en-CH" b="1" dirty="0">
                <a:solidFill>
                  <a:srgbClr val="0432FF"/>
                </a:solidFill>
                <a:latin typeface="+mn-lt"/>
              </a:rPr>
              <a:t>for applications and colliders</a:t>
            </a:r>
            <a:r>
              <a:rPr lang="en-CH" dirty="0">
                <a:latin typeface="+mn-lt"/>
              </a:rPr>
              <a:t>. </a:t>
            </a:r>
            <a:r>
              <a:rPr lang="en-CH" b="1" dirty="0">
                <a:latin typeface="+mn-lt"/>
              </a:rPr>
              <a:t>Coordinated R&amp;D programs take shape within the Particle Physics planning exercises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. </a:t>
            </a:r>
            <a:r>
              <a:rPr lang="en-CH" b="1" dirty="0">
                <a:solidFill>
                  <a:schemeClr val="tx1"/>
                </a:solidFill>
                <a:latin typeface="+mn-lt"/>
              </a:rPr>
              <a:t>Technology R&amp;D is crucial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 to advance the programs.   </a:t>
            </a:r>
          </a:p>
          <a:p>
            <a:pPr marL="0" indent="0">
              <a:buNone/>
            </a:pPr>
            <a:endParaRPr lang="en-CH" dirty="0">
              <a:latin typeface="+mn-lt"/>
            </a:endParaRPr>
          </a:p>
          <a:p>
            <a:pPr marL="0" indent="0">
              <a:buNone/>
            </a:pPr>
            <a:endParaRPr lang="en-CH" dirty="0">
              <a:latin typeface="+mn-lt"/>
            </a:endParaRPr>
          </a:p>
          <a:p>
            <a:pPr marL="0" indent="0">
              <a:buNone/>
            </a:pPr>
            <a:endParaRPr lang="en-CH" dirty="0"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4C4B64-209D-A190-8C43-AA4DF5F9B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A5E18-7FF6-6F1E-C3A3-D47267663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0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512323" y="4778136"/>
            <a:ext cx="51361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7200" b="1" i="0"/>
            </a:lvl1pPr>
          </a:lstStyle>
          <a:p>
            <a:pPr lvl="0">
              <a:defRPr sz="1800" b="0"/>
            </a:pPr>
            <a:endParaRPr sz="3600" dirty="0"/>
          </a:p>
        </p:txBody>
      </p:sp>
      <p:sp>
        <p:nvSpPr>
          <p:cNvPr id="33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1600">
                <a:solidFill>
                  <a:srgbClr val="BFBFBF"/>
                </a:solidFill>
              </a:rPr>
              <a:pPr algn="r"/>
              <a:t>5</a:t>
            </a:fld>
            <a:endParaRPr lang="en-US" sz="1600" dirty="0">
              <a:solidFill>
                <a:srgbClr val="BFBFBF"/>
              </a:soli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19DBFA1-1E58-937F-7D9F-2A48691B3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2" y="180114"/>
            <a:ext cx="10414000" cy="682048"/>
          </a:xfrm>
        </p:spPr>
        <p:txBody>
          <a:bodyPr/>
          <a:lstStyle/>
          <a:p>
            <a:r>
              <a:rPr lang="en-CH" dirty="0"/>
              <a:t>Accelerating Gradient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6F788C9-7CF9-A3C9-0841-344EBCB61470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898989"/>
                </a:solidFill>
              </a:rPr>
              <a:t>E. Gschwendtner, CERN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F3B330E-2761-8D15-C731-F556B69CB3BD}"/>
              </a:ext>
            </a:extLst>
          </p:cNvPr>
          <p:cNvGrpSpPr/>
          <p:nvPr/>
        </p:nvGrpSpPr>
        <p:grpSpPr>
          <a:xfrm>
            <a:off x="107576" y="812851"/>
            <a:ext cx="5168429" cy="5543499"/>
            <a:chOff x="107576" y="812851"/>
            <a:chExt cx="5168429" cy="5543499"/>
          </a:xfrm>
        </p:grpSpPr>
        <p:sp>
          <p:nvSpPr>
            <p:cNvPr id="7" name="Rectangle 6"/>
            <p:cNvSpPr/>
            <p:nvPr/>
          </p:nvSpPr>
          <p:spPr>
            <a:xfrm>
              <a:off x="512323" y="4721710"/>
              <a:ext cx="4763682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Accelerating fields </a:t>
              </a:r>
              <a:r>
                <a:rPr lang="en-US" sz="1600" b="1" dirty="0">
                  <a:solidFill>
                    <a:srgbClr val="FF0000"/>
                  </a:solidFill>
                </a:rPr>
                <a:t> </a:t>
              </a:r>
              <a:r>
                <a:rPr lang="en-US" sz="1600" dirty="0"/>
                <a:t>are </a:t>
              </a:r>
              <a:r>
                <a:rPr lang="en-US" sz="1600" b="1" dirty="0"/>
                <a:t>limited to &lt;100 MV/m</a:t>
              </a:r>
            </a:p>
            <a:p>
              <a:r>
                <a:rPr lang="en-US" sz="1600" dirty="0">
                  <a:solidFill>
                    <a:srgbClr val="0432FF"/>
                  </a:solidFill>
                </a:rPr>
                <a:t>In metallic structures, a too high field level leads to </a:t>
              </a:r>
              <a:r>
                <a:rPr lang="en-US" sz="1600" b="1" dirty="0">
                  <a:solidFill>
                    <a:srgbClr val="0432FF"/>
                  </a:solidFill>
                </a:rPr>
                <a:t>break down </a:t>
              </a:r>
              <a:r>
                <a:rPr lang="en-US" sz="1600" dirty="0">
                  <a:solidFill>
                    <a:srgbClr val="0432FF"/>
                  </a:solidFill>
                </a:rPr>
                <a:t>of surfaces, creating electric discharge.</a:t>
              </a:r>
            </a:p>
            <a:p>
              <a:r>
                <a:rPr lang="en-US" sz="1600" dirty="0">
                  <a:solidFill>
                    <a:srgbClr val="0432FF"/>
                  </a:solidFill>
                </a:rPr>
                <a:t>Fields  cannot be sustained; structures might be damaged.</a:t>
              </a: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1442" y="2620433"/>
              <a:ext cx="2704125" cy="193850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A3E4F1D-6210-0860-FB9A-27915A73E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2882" y="1350565"/>
              <a:ext cx="3681243" cy="118848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35E8F2F-247B-91C0-019D-FC021AD2BB62}"/>
                </a:ext>
              </a:extLst>
            </p:cNvPr>
            <p:cNvSpPr txBox="1"/>
            <p:nvPr/>
          </p:nvSpPr>
          <p:spPr>
            <a:xfrm>
              <a:off x="1281442" y="840273"/>
              <a:ext cx="25287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432FF"/>
                  </a:solidFill>
                </a:rPr>
                <a:t>Conventional RF Cavities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B7341A51-CF2B-EC9F-8DDA-6D96EDDC28F8}"/>
                </a:ext>
              </a:extLst>
            </p:cNvPr>
            <p:cNvSpPr/>
            <p:nvPr/>
          </p:nvSpPr>
          <p:spPr>
            <a:xfrm>
              <a:off x="107576" y="812851"/>
              <a:ext cx="5023821" cy="5543499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8CEAA34-B4B6-DEE3-A8DB-CFA10D830354}"/>
              </a:ext>
            </a:extLst>
          </p:cNvPr>
          <p:cNvGrpSpPr/>
          <p:nvPr/>
        </p:nvGrpSpPr>
        <p:grpSpPr>
          <a:xfrm>
            <a:off x="6449871" y="812850"/>
            <a:ext cx="5248878" cy="5543499"/>
            <a:chOff x="6449871" y="812850"/>
            <a:chExt cx="5248878" cy="554349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62D755-3DA1-E26A-AE86-83F296BB1352}"/>
                </a:ext>
              </a:extLst>
            </p:cNvPr>
            <p:cNvSpPr txBox="1"/>
            <p:nvPr/>
          </p:nvSpPr>
          <p:spPr>
            <a:xfrm>
              <a:off x="6594479" y="4641176"/>
              <a:ext cx="510427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Plasma</a:t>
              </a:r>
              <a:r>
                <a:rPr lang="en-US" sz="1600" dirty="0"/>
                <a:t> is already ionized or “broken-down” and can</a:t>
              </a:r>
            </a:p>
            <a:p>
              <a:r>
                <a:rPr lang="en-US" sz="1600" dirty="0"/>
                <a:t>sustain </a:t>
              </a:r>
              <a:r>
                <a:rPr lang="en-US" sz="1600" b="1" dirty="0"/>
                <a:t>electric fields up to three orders of magnitude higher gradients </a:t>
              </a:r>
            </a:p>
            <a:p>
              <a:r>
                <a:rPr lang="en-US" sz="1600" b="1" dirty="0">
                  <a:solidFill>
                    <a:srgbClr val="FF0000"/>
                  </a:solidFill>
                  <a:sym typeface="Wingdings"/>
                </a:rPr>
                <a:t> </a:t>
              </a:r>
              <a:r>
                <a:rPr lang="en-US" sz="1600" b="1" dirty="0">
                  <a:solidFill>
                    <a:srgbClr val="FF0000"/>
                  </a:solidFill>
                </a:rPr>
                <a:t>order of 100 GV/m.</a:t>
              </a:r>
            </a:p>
            <a:p>
              <a:r>
                <a:rPr lang="en-US" sz="1600" b="1" dirty="0">
                  <a:solidFill>
                    <a:srgbClr val="FF0000"/>
                  </a:solidFill>
                  <a:sym typeface="Wingdings" pitchFamily="2" charset="2"/>
                </a:rPr>
                <a:t> ~1000 factor stronger acceleration!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C4A3DFF-6785-BB9A-9A3F-FCB260A9B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8946" y="2711993"/>
              <a:ext cx="3681243" cy="153744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0A53F96-1F96-82E3-3933-E204F468E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13341" y="1305045"/>
              <a:ext cx="4096879" cy="1234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250694C-2168-388E-5795-B6FD83C50F65}"/>
                </a:ext>
              </a:extLst>
            </p:cNvPr>
            <p:cNvSpPr txBox="1"/>
            <p:nvPr/>
          </p:nvSpPr>
          <p:spPr>
            <a:xfrm>
              <a:off x="7904825" y="840273"/>
              <a:ext cx="21139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432FF"/>
                  </a:solidFill>
                </a:rPr>
                <a:t>Plasma Acceleration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B2BFD9D2-BB71-7D2A-0D76-B03FAB9D2CF4}"/>
                </a:ext>
              </a:extLst>
            </p:cNvPr>
            <p:cNvSpPr/>
            <p:nvPr/>
          </p:nvSpPr>
          <p:spPr>
            <a:xfrm>
              <a:off x="6449871" y="812850"/>
              <a:ext cx="5023821" cy="5543499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338492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Plasma Wakefield Acceleration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6</a:t>
            </a:fld>
            <a:endParaRPr lang="en-US" dirty="0">
              <a:latin typeface="+mj-lt"/>
            </a:endParaRPr>
          </a:p>
        </p:txBody>
      </p:sp>
      <p:pic>
        <p:nvPicPr>
          <p:cNvPr id="5" name="Picture 4" descr="Sport-Surfen-Gehen-wir-Wellenreit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57" y="2111752"/>
            <a:ext cx="5315706" cy="354823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33C1B26-9075-6F5E-7B43-F53B8F6141E6}"/>
              </a:ext>
            </a:extLst>
          </p:cNvPr>
          <p:cNvSpPr/>
          <p:nvPr/>
        </p:nvSpPr>
        <p:spPr>
          <a:xfrm>
            <a:off x="480024" y="1518390"/>
            <a:ext cx="1047491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767"/>
            <a:endParaRPr lang="en-US" sz="1400" dirty="0"/>
          </a:p>
          <a:p>
            <a:pPr marL="48767"/>
            <a:r>
              <a:rPr lang="en-US" dirty="0"/>
              <a:t>100 MV/m </a:t>
            </a:r>
            <a:r>
              <a:rPr lang="en-US" dirty="0">
                <a:sym typeface="Wingdings" pitchFamily="2" charset="2"/>
              </a:rPr>
              <a:t> 100 GV/m</a:t>
            </a:r>
            <a:endParaRPr lang="en-US" dirty="0"/>
          </a:p>
          <a:p>
            <a:pPr marL="48767" indent="0">
              <a:buNone/>
            </a:pP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1036-7D7D-E15D-4E3C-B0E57EC04BAE}"/>
              </a:ext>
            </a:extLst>
          </p:cNvPr>
          <p:cNvGrpSpPr/>
          <p:nvPr/>
        </p:nvGrpSpPr>
        <p:grpSpPr>
          <a:xfrm>
            <a:off x="6860959" y="2140103"/>
            <a:ext cx="4851017" cy="3548233"/>
            <a:chOff x="7037549" y="2170746"/>
            <a:chExt cx="4851017" cy="354823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37549" y="2170746"/>
              <a:ext cx="4851017" cy="3548233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59B05AA-5E43-2043-91F0-743B558B708E}"/>
                </a:ext>
              </a:extLst>
            </p:cNvPr>
            <p:cNvGrpSpPr/>
            <p:nvPr/>
          </p:nvGrpSpPr>
          <p:grpSpPr>
            <a:xfrm>
              <a:off x="7425265" y="4220278"/>
              <a:ext cx="649172" cy="637251"/>
              <a:chOff x="5977465" y="4544349"/>
              <a:chExt cx="649172" cy="63725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12ED218-537C-06A1-61D8-EA41DE8095B3}"/>
                  </a:ext>
                </a:extLst>
              </p:cNvPr>
              <p:cNvGrpSpPr/>
              <p:nvPr/>
            </p:nvGrpSpPr>
            <p:grpSpPr>
              <a:xfrm>
                <a:off x="5977465" y="4544349"/>
                <a:ext cx="649172" cy="637251"/>
                <a:chOff x="5977465" y="4544349"/>
                <a:chExt cx="649172" cy="637251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0F2EBEAE-BA8D-0EE7-E40C-0FFE3DA7F092}"/>
                    </a:ext>
                  </a:extLst>
                </p:cNvPr>
                <p:cNvSpPr/>
                <p:nvPr/>
              </p:nvSpPr>
              <p:spPr>
                <a:xfrm>
                  <a:off x="5977465" y="4544351"/>
                  <a:ext cx="649172" cy="637249"/>
                </a:xfrm>
                <a:prstGeom prst="ellipse">
                  <a:avLst/>
                </a:prstGeom>
                <a:noFill/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+mj-lt"/>
                  </a:endParaRPr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F88D495A-6E31-E2D9-35A3-9CAFDADB7DC5}"/>
                    </a:ext>
                  </a:extLst>
                </p:cNvPr>
                <p:cNvSpPr/>
                <p:nvPr/>
              </p:nvSpPr>
              <p:spPr>
                <a:xfrm>
                  <a:off x="6197600" y="4544349"/>
                  <a:ext cx="211666" cy="214447"/>
                </a:xfrm>
                <a:prstGeom prst="ellipse">
                  <a:avLst/>
                </a:prstGeom>
                <a:noFill/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+mj-lt"/>
                  </a:endParaRPr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3ED17A4-1D85-7BE7-A9AA-29AB43E57D03}"/>
                  </a:ext>
                </a:extLst>
              </p:cNvPr>
              <p:cNvSpPr txBox="1"/>
              <p:nvPr/>
            </p:nvSpPr>
            <p:spPr>
              <a:xfrm>
                <a:off x="6020563" y="4716461"/>
                <a:ext cx="562975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050" b="1" dirty="0">
                    <a:latin typeface="+mj-lt"/>
                  </a:rPr>
                  <a:t>MC</a:t>
                </a:r>
              </a:p>
              <a:p>
                <a:pPr algn="ctr"/>
                <a:r>
                  <a:rPr lang="en-CH" sz="1050" dirty="0">
                    <a:latin typeface="+mj-lt"/>
                  </a:rPr>
                  <a:t>10 TeV</a:t>
                </a:r>
              </a:p>
            </p:txBody>
          </p:sp>
        </p:grpSp>
      </p:grp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E84C6119-559F-423B-D1B8-C84944A8E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A6445A59-8D5B-0D18-84CB-F7C342E54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D351EE0-6949-4F2E-8F68-46F7424C488D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DE0B84-8DAF-F508-65A6-D8E73FA2E17F}"/>
              </a:ext>
            </a:extLst>
          </p:cNvPr>
          <p:cNvSpPr txBox="1"/>
          <p:nvPr/>
        </p:nvSpPr>
        <p:spPr>
          <a:xfrm>
            <a:off x="3360946" y="882766"/>
            <a:ext cx="524965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The </a:t>
            </a:r>
            <a:r>
              <a:rPr lang="en-GB" b="1" dirty="0"/>
              <a:t>high gradient of plasma wakefield acceleration </a:t>
            </a:r>
            <a:r>
              <a:rPr lang="en-GB" dirty="0"/>
              <a:t>makes this technology very interesting for reducing the size (and cost) for future linear colliders.</a:t>
            </a:r>
          </a:p>
        </p:txBody>
      </p:sp>
    </p:spTree>
    <p:extLst>
      <p:ext uri="{BB962C8B-B14F-4D97-AF65-F5344CB8AC3E}">
        <p14:creationId xmlns:p14="http://schemas.microsoft.com/office/powerpoint/2010/main" val="525369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F9B18-D2E6-E8DC-68A0-79979A3D9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8327" y="136525"/>
            <a:ext cx="8621643" cy="717134"/>
          </a:xfrm>
        </p:spPr>
        <p:txBody>
          <a:bodyPr/>
          <a:lstStyle/>
          <a:p>
            <a:r>
              <a:rPr lang="en-CH" dirty="0"/>
              <a:t>Plasma Wakefield Acceleration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537373-BD7C-2D6C-A42E-757562151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C0E74E-3994-6A0C-960C-FF4137474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7</a:t>
            </a:fld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20589D8-A3AC-EB31-0603-E9E58FFE16A5}"/>
              </a:ext>
            </a:extLst>
          </p:cNvPr>
          <p:cNvGrpSpPr/>
          <p:nvPr/>
        </p:nvGrpSpPr>
        <p:grpSpPr>
          <a:xfrm>
            <a:off x="107577" y="710005"/>
            <a:ext cx="4092117" cy="5646345"/>
            <a:chOff x="107577" y="710005"/>
            <a:chExt cx="4092117" cy="564634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079DCE2-6EAC-A4A7-B6E8-E1476E46C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2500" y="1400683"/>
              <a:ext cx="3185579" cy="142564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48C9AF9-75F0-EA7B-CCE4-E6AADDB29F99}"/>
                </a:ext>
              </a:extLst>
            </p:cNvPr>
            <p:cNvSpPr txBox="1"/>
            <p:nvPr/>
          </p:nvSpPr>
          <p:spPr>
            <a:xfrm>
              <a:off x="193421" y="2992474"/>
              <a:ext cx="4006273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0432FF"/>
                  </a:solidFill>
                </a:rPr>
                <a:t>PLASMA</a:t>
              </a:r>
              <a:r>
                <a:rPr lang="en-GB" sz="1600" b="1" dirty="0"/>
                <a:t> is the 4</a:t>
              </a:r>
              <a:r>
                <a:rPr lang="en-GB" sz="1600" b="1" baseline="30000" dirty="0"/>
                <a:t>th</a:t>
              </a:r>
              <a:r>
                <a:rPr lang="en-GB" sz="1600" b="1" dirty="0"/>
                <a:t> state of matter</a:t>
              </a:r>
            </a:p>
            <a:p>
              <a:endParaRPr lang="en-GB" sz="1600" b="1" dirty="0"/>
            </a:p>
            <a:p>
              <a:r>
                <a:rPr lang="en-GB" sz="1600" b="1" dirty="0"/>
                <a:t>Quasi-neutrality:</a:t>
              </a:r>
              <a:r>
                <a:rPr lang="en-GB" sz="1600" dirty="0"/>
                <a:t> the overall charge of a plasma is about zero.</a:t>
              </a:r>
              <a:br>
                <a:rPr lang="en-GB" sz="1600" dirty="0"/>
              </a:br>
              <a:br>
                <a:rPr lang="en-GB" sz="1600" dirty="0"/>
              </a:br>
              <a:r>
                <a:rPr lang="en-GB" sz="1600" b="1" dirty="0"/>
                <a:t>Collective effects: </a:t>
              </a:r>
              <a:r>
                <a:rPr lang="en-GB" sz="1600" dirty="0"/>
                <a:t>Charged particles must be close enough together </a:t>
              </a:r>
            </a:p>
            <a:p>
              <a:r>
                <a:rPr lang="en-GB" sz="1600" dirty="0"/>
                <a:t>that each particle influences many nearby charged particles.</a:t>
              </a:r>
              <a:br>
                <a:rPr lang="en-GB" sz="1600" dirty="0"/>
              </a:br>
              <a:endParaRPr lang="en-GB" sz="1600" dirty="0"/>
            </a:p>
            <a:p>
              <a:r>
                <a:rPr lang="en-GB" sz="1600" b="1" dirty="0"/>
                <a:t>Electrostatic interactions dominate</a:t>
              </a:r>
              <a:r>
                <a:rPr lang="en-GB" sz="1600" dirty="0"/>
                <a:t> over collisions or ordinary gas kinetics.</a:t>
              </a:r>
              <a:endParaRPr lang="en-US" sz="1600" dirty="0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58718C90-D993-00A4-FF79-4338DACFEB23}"/>
                </a:ext>
              </a:extLst>
            </p:cNvPr>
            <p:cNvSpPr/>
            <p:nvPr/>
          </p:nvSpPr>
          <p:spPr>
            <a:xfrm>
              <a:off x="107577" y="1161997"/>
              <a:ext cx="3944118" cy="5194353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9D7860C-8EBD-3172-C426-3CEAC948BA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0927" y="710005"/>
              <a:ext cx="559398" cy="376517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E0B3EA8-7849-5496-B4D9-786DA77756EF}"/>
              </a:ext>
            </a:extLst>
          </p:cNvPr>
          <p:cNvGrpSpPr/>
          <p:nvPr/>
        </p:nvGrpSpPr>
        <p:grpSpPr>
          <a:xfrm>
            <a:off x="4267211" y="710004"/>
            <a:ext cx="3944118" cy="5646346"/>
            <a:chOff x="4267211" y="710004"/>
            <a:chExt cx="3944118" cy="564634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57E4FC0-1342-D2D6-5445-D6BFDB957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54617" y="1308100"/>
              <a:ext cx="3638662" cy="179520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1A5BDB0-5A3D-659A-7A90-C14EB2EBB3D1}"/>
                </a:ext>
              </a:extLst>
            </p:cNvPr>
            <p:cNvSpPr txBox="1"/>
            <p:nvPr/>
          </p:nvSpPr>
          <p:spPr>
            <a:xfrm>
              <a:off x="4410692" y="3865527"/>
              <a:ext cx="37325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Plasma </a:t>
              </a:r>
              <a:r>
                <a:rPr lang="en-US" sz="1600" b="1" dirty="0">
                  <a:solidFill>
                    <a:srgbClr val="0432FF"/>
                  </a:solidFill>
                </a:rPr>
                <a:t>WAKEFIELDS</a:t>
              </a:r>
              <a:r>
                <a:rPr lang="en-US" sz="1600" b="1" dirty="0"/>
                <a:t> are the fields</a:t>
              </a:r>
              <a:r>
                <a:rPr lang="en-US" sz="1600" dirty="0"/>
                <a:t> created by collective motion of plasma particles are called.</a:t>
              </a: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1B3FA343-BC4C-66D2-A3BE-4DB560B00858}"/>
                </a:ext>
              </a:extLst>
            </p:cNvPr>
            <p:cNvSpPr/>
            <p:nvPr/>
          </p:nvSpPr>
          <p:spPr>
            <a:xfrm>
              <a:off x="4267211" y="1161997"/>
              <a:ext cx="3944118" cy="5194353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6D67C19-A106-7D0A-D238-73446B5C0B74}"/>
                </a:ext>
              </a:extLst>
            </p:cNvPr>
            <p:cNvCxnSpPr>
              <a:cxnSpLocks/>
            </p:cNvCxnSpPr>
            <p:nvPr/>
          </p:nvCxnSpPr>
          <p:spPr>
            <a:xfrm>
              <a:off x="5800165" y="710004"/>
              <a:ext cx="127299" cy="376518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609A724-0A9F-4F16-D383-26231BCDDAF6}"/>
              </a:ext>
            </a:extLst>
          </p:cNvPr>
          <p:cNvGrpSpPr/>
          <p:nvPr/>
        </p:nvGrpSpPr>
        <p:grpSpPr>
          <a:xfrm>
            <a:off x="8398735" y="710004"/>
            <a:ext cx="3685690" cy="5646345"/>
            <a:chOff x="8398735" y="710004"/>
            <a:chExt cx="3685690" cy="564634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DA5779F-93F5-0A01-8E43-A8C463A97DB8}"/>
                </a:ext>
              </a:extLst>
            </p:cNvPr>
            <p:cNvSpPr txBox="1"/>
            <p:nvPr/>
          </p:nvSpPr>
          <p:spPr>
            <a:xfrm>
              <a:off x="8543695" y="3759173"/>
              <a:ext cx="33972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432FF"/>
                  </a:solidFill>
                </a:rPr>
                <a:t>ACCELERATION</a:t>
              </a:r>
              <a:r>
                <a:rPr lang="en-US" sz="1600" b="1" dirty="0"/>
                <a:t> of charged particles </a:t>
              </a:r>
              <a:r>
                <a:rPr lang="en-US" sz="1600" dirty="0"/>
                <a:t>when they experience an electric field. </a:t>
              </a:r>
            </a:p>
            <a:p>
              <a:r>
                <a:rPr lang="en-US" sz="1600" dirty="0"/>
                <a:t>Strength of the acceleration: </a:t>
              </a:r>
            </a:p>
            <a:p>
              <a:r>
                <a:rPr lang="en-US" sz="1600" dirty="0"/>
                <a:t>‘Accelerating gradient’ : ~MV/m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63225A7-8AEE-45E5-425A-02E2C876F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39216" y="1786601"/>
              <a:ext cx="2146300" cy="838200"/>
            </a:xfrm>
            <a:prstGeom prst="rect">
              <a:avLst/>
            </a:prstGeom>
          </p:spPr>
        </p:pic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7BEB813-2269-119D-83FC-D77DA6A55FC9}"/>
                </a:ext>
              </a:extLst>
            </p:cNvPr>
            <p:cNvSpPr/>
            <p:nvPr/>
          </p:nvSpPr>
          <p:spPr>
            <a:xfrm>
              <a:off x="8398735" y="1161996"/>
              <a:ext cx="3685690" cy="5194353"/>
            </a:xfrm>
            <a:prstGeom prst="roundRect">
              <a:avLst/>
            </a:prstGeom>
            <a:noFill/>
            <a:ln w="1905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A7E05F9-28E7-678A-9FFF-1BDCFE2BD5A0}"/>
                </a:ext>
              </a:extLst>
            </p:cNvPr>
            <p:cNvCxnSpPr>
              <a:cxnSpLocks/>
            </p:cNvCxnSpPr>
            <p:nvPr/>
          </p:nvCxnSpPr>
          <p:spPr>
            <a:xfrm>
              <a:off x="9039216" y="710004"/>
              <a:ext cx="441857" cy="376518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754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3" y="0"/>
            <a:ext cx="10515600" cy="1325563"/>
          </a:xfrm>
        </p:spPr>
        <p:txBody>
          <a:bodyPr/>
          <a:lstStyle/>
          <a:p>
            <a:r>
              <a:rPr lang="en-US" b="1" i="1" dirty="0">
                <a:solidFill>
                  <a:srgbClr val="0432FF"/>
                </a:solidFill>
              </a:rPr>
              <a:t>How to Create a Plasma </a:t>
            </a:r>
            <a:r>
              <a:rPr lang="en-US" i="1" dirty="0">
                <a:solidFill>
                  <a:srgbClr val="0432FF"/>
                </a:solidFill>
              </a:rPr>
              <a:t>W</a:t>
            </a:r>
            <a:r>
              <a:rPr lang="en-US" b="1" i="1" dirty="0">
                <a:solidFill>
                  <a:srgbClr val="0432FF"/>
                </a:solidFill>
              </a:rPr>
              <a:t>akefield?</a:t>
            </a:r>
          </a:p>
        </p:txBody>
      </p:sp>
      <p:pic>
        <p:nvPicPr>
          <p:cNvPr id="3" name="surf-4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560641" y="1041719"/>
            <a:ext cx="8572811" cy="537486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70431" y="1104761"/>
            <a:ext cx="7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surfer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45700" y="212253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boat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3314" y="4532130"/>
            <a:ext cx="574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lake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55177" y="2218221"/>
            <a:ext cx="25573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366FF"/>
                </a:solidFill>
              </a:rPr>
              <a:t>Analogy:</a:t>
            </a:r>
          </a:p>
          <a:p>
            <a:r>
              <a:rPr lang="en-US" dirty="0">
                <a:solidFill>
                  <a:srgbClr val="3366FF"/>
                </a:solidFill>
              </a:rPr>
              <a:t>lake </a:t>
            </a:r>
            <a:r>
              <a:rPr lang="en-US" dirty="0">
                <a:solidFill>
                  <a:srgbClr val="3366FF"/>
                </a:solidFill>
                <a:sym typeface="Wingdings"/>
              </a:rPr>
              <a:t> plasma</a:t>
            </a:r>
          </a:p>
          <a:p>
            <a:endParaRPr lang="en-US" dirty="0">
              <a:solidFill>
                <a:srgbClr val="3366FF"/>
              </a:solidFill>
              <a:sym typeface="Wingdings"/>
            </a:endParaRPr>
          </a:p>
          <a:p>
            <a:r>
              <a:rPr lang="en-US" dirty="0">
                <a:solidFill>
                  <a:srgbClr val="3366FF"/>
                </a:solidFill>
                <a:sym typeface="Wingdings"/>
              </a:rPr>
              <a:t>Boat  particle beam (drive beam)</a:t>
            </a:r>
          </a:p>
          <a:p>
            <a:endParaRPr lang="en-US" dirty="0">
              <a:solidFill>
                <a:srgbClr val="3366FF"/>
              </a:solidFill>
              <a:sym typeface="Wingdings"/>
            </a:endParaRPr>
          </a:p>
          <a:p>
            <a:r>
              <a:rPr lang="en-US" dirty="0">
                <a:solidFill>
                  <a:srgbClr val="3366FF"/>
                </a:solidFill>
                <a:sym typeface="Wingdings"/>
              </a:rPr>
              <a:t>Surfer  accelerated particle beam (witness beam)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6F7AC713-13DA-7E17-D55F-304065D2147C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E. Gschwendtner,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814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19628" y="1655136"/>
            <a:ext cx="30349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What we want: </a:t>
            </a:r>
          </a:p>
          <a:p>
            <a:r>
              <a:rPr lang="en-US" dirty="0"/>
              <a:t>Longitudinal electric field to accelerate charged particles.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85913" y="5160823"/>
            <a:ext cx="6026137" cy="1200329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Using plasma to convert </a:t>
            </a:r>
            <a:r>
              <a:rPr lang="en-US" b="1" dirty="0"/>
              <a:t>the transverse electric field </a:t>
            </a:r>
            <a:r>
              <a:rPr lang="en-US" dirty="0"/>
              <a:t>of the </a:t>
            </a:r>
          </a:p>
          <a:p>
            <a:r>
              <a:rPr lang="en-US" dirty="0"/>
              <a:t>drive bunch into a </a:t>
            </a:r>
            <a:r>
              <a:rPr lang="en-US" b="1" dirty="0"/>
              <a:t>longitudinal electric field in the plasma.</a:t>
            </a:r>
          </a:p>
          <a:p>
            <a:r>
              <a:rPr lang="en-US" dirty="0"/>
              <a:t>The more energy is available, the longer (distance-wise) these </a:t>
            </a:r>
          </a:p>
          <a:p>
            <a:r>
              <a:rPr lang="en-US" dirty="0"/>
              <a:t>plasma wakefields can be driven.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Create a Plasma Wakefield?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9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1FEE534-2AEB-D6A9-71C0-C6553A3A935C}"/>
              </a:ext>
            </a:extLst>
          </p:cNvPr>
          <p:cNvGrpSpPr/>
          <p:nvPr/>
        </p:nvGrpSpPr>
        <p:grpSpPr>
          <a:xfrm>
            <a:off x="8681121" y="1948555"/>
            <a:ext cx="3124965" cy="4238317"/>
            <a:chOff x="8681121" y="1948555"/>
            <a:chExt cx="3124965" cy="4238317"/>
          </a:xfrm>
        </p:grpSpPr>
        <p:sp>
          <p:nvSpPr>
            <p:cNvPr id="27" name="TextBox 26"/>
            <p:cNvSpPr txBox="1"/>
            <p:nvPr/>
          </p:nvSpPr>
          <p:spPr>
            <a:xfrm>
              <a:off x="8681121" y="5263542"/>
              <a:ext cx="31249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Charged particle bunches or laser beam </a:t>
              </a:r>
              <a:r>
                <a:rPr lang="en-US" dirty="0"/>
                <a:t>carry almost purely transverse Electric Fields.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E17B387-8A68-4AAB-6D5C-C9AD4600A3BE}"/>
                </a:ext>
              </a:extLst>
            </p:cNvPr>
            <p:cNvGrpSpPr/>
            <p:nvPr/>
          </p:nvGrpSpPr>
          <p:grpSpPr>
            <a:xfrm>
              <a:off x="9275202" y="1948555"/>
              <a:ext cx="2039442" cy="3111381"/>
              <a:chOff x="9275202" y="1948555"/>
              <a:chExt cx="2039442" cy="3111381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9275202" y="1948555"/>
                <a:ext cx="1441319" cy="3111381"/>
                <a:chOff x="922328" y="1507843"/>
                <a:chExt cx="1515534" cy="3335309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922328" y="2903573"/>
                  <a:ext cx="1515534" cy="524933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4171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drive-beam</a:t>
                  </a:r>
                </a:p>
              </p:txBody>
            </p:sp>
            <p:sp>
              <p:nvSpPr>
                <p:cNvPr id="13" name="Up Arrow 12"/>
                <p:cNvSpPr/>
                <p:nvPr/>
              </p:nvSpPr>
              <p:spPr>
                <a:xfrm rot="10417388">
                  <a:off x="1789900" y="3514213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Up Arrow 18"/>
                <p:cNvSpPr/>
                <p:nvPr/>
              </p:nvSpPr>
              <p:spPr>
                <a:xfrm rot="11277996">
                  <a:off x="1342970" y="3513471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Up Arrow 21"/>
                <p:cNvSpPr/>
                <p:nvPr/>
              </p:nvSpPr>
              <p:spPr>
                <a:xfrm rot="21118988">
                  <a:off x="1342255" y="1533496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Up Arrow 22"/>
                <p:cNvSpPr/>
                <p:nvPr/>
              </p:nvSpPr>
              <p:spPr>
                <a:xfrm rot="410782">
                  <a:off x="1803279" y="1537618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Up Arrow 23"/>
                <p:cNvSpPr/>
                <p:nvPr/>
              </p:nvSpPr>
              <p:spPr>
                <a:xfrm>
                  <a:off x="1581716" y="1507843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Up Arrow 25"/>
                <p:cNvSpPr/>
                <p:nvPr/>
              </p:nvSpPr>
              <p:spPr>
                <a:xfrm rot="10800000">
                  <a:off x="1570028" y="3522352"/>
                  <a:ext cx="220133" cy="1320800"/>
                </a:xfrm>
                <a:prstGeom prst="upArrow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7C3ECDE-648E-0738-FE64-54B22C5285EA}"/>
                  </a:ext>
                </a:extLst>
              </p:cNvPr>
              <p:cNvSpPr txBox="1"/>
              <p:nvPr/>
            </p:nvSpPr>
            <p:spPr>
              <a:xfrm rot="983508">
                <a:off x="10424657" y="2134054"/>
                <a:ext cx="8899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800" b="1" i="1" dirty="0">
                    <a:solidFill>
                      <a:srgbClr val="0432FF"/>
                    </a:solidFill>
                  </a:rPr>
                  <a:t>Boat</a:t>
                </a:r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3D326AA-8CCE-1FFB-C050-FFBEE693AFC0}"/>
              </a:ext>
            </a:extLst>
          </p:cNvPr>
          <p:cNvGrpSpPr/>
          <p:nvPr/>
        </p:nvGrpSpPr>
        <p:grpSpPr>
          <a:xfrm>
            <a:off x="4205701" y="1655920"/>
            <a:ext cx="3970637" cy="3167041"/>
            <a:chOff x="4205701" y="1532632"/>
            <a:chExt cx="3970637" cy="3167041"/>
          </a:xfrm>
        </p:grpSpPr>
        <p:grpSp>
          <p:nvGrpSpPr>
            <p:cNvPr id="8" name="Group 7"/>
            <p:cNvGrpSpPr/>
            <p:nvPr/>
          </p:nvGrpSpPr>
          <p:grpSpPr>
            <a:xfrm>
              <a:off x="4205701" y="1532632"/>
              <a:ext cx="3970637" cy="3167041"/>
              <a:chOff x="4255617" y="1952055"/>
              <a:chExt cx="3970637" cy="3167041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4796298" y="1952055"/>
                <a:ext cx="135229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Our Tool:</a:t>
                </a: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4255617" y="3426330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543941" y="4245995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4908465" y="3652871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5338893" y="4245995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5705476" y="3278048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993800" y="4097713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6358324" y="3504589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6788752" y="4097713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7155335" y="3387200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7649606" y="4097713"/>
                <a:ext cx="576648" cy="593124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Rb</a:t>
                </a:r>
                <a:r>
                  <a:rPr lang="en-US" sz="1100" baseline="30000" dirty="0"/>
                  <a:t>+</a:t>
                </a: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4853373" y="3378962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579674" y="3949433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117672" y="4293363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4678319" y="3984445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882072" y="3894857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288816" y="3300703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570106" y="4145081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6950589" y="3807330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415170" y="4061673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7912015" y="3471638"/>
                <a:ext cx="224139" cy="249194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e</a:t>
                </a:r>
                <a:endParaRPr lang="en-US" sz="1100" baseline="300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801798" y="4780542"/>
                <a:ext cx="21687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Single ionized rubidium </a:t>
                </a:r>
                <a:r>
                  <a:rPr lang="en-US" sz="1600" b="1" dirty="0"/>
                  <a:t>plasma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133AFB6-71BB-1A1D-4946-B964CC0A3662}"/>
                </a:ext>
              </a:extLst>
            </p:cNvPr>
            <p:cNvSpPr txBox="1"/>
            <p:nvPr/>
          </p:nvSpPr>
          <p:spPr>
            <a:xfrm rot="983508">
              <a:off x="6612891" y="2274725"/>
              <a:ext cx="8653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800" b="1" i="1" dirty="0">
                  <a:solidFill>
                    <a:srgbClr val="0432FF"/>
                  </a:solidFill>
                </a:rPr>
                <a:t>Lake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445C777-A1AD-651F-11AA-53BAC6F33F5A}"/>
              </a:ext>
            </a:extLst>
          </p:cNvPr>
          <p:cNvGrpSpPr/>
          <p:nvPr/>
        </p:nvGrpSpPr>
        <p:grpSpPr>
          <a:xfrm>
            <a:off x="519106" y="2840909"/>
            <a:ext cx="2349583" cy="1170974"/>
            <a:chOff x="426985" y="2712117"/>
            <a:chExt cx="2349583" cy="1170974"/>
          </a:xfrm>
        </p:grpSpPr>
        <p:grpSp>
          <p:nvGrpSpPr>
            <p:cNvPr id="7" name="Group 6"/>
            <p:cNvGrpSpPr/>
            <p:nvPr/>
          </p:nvGrpSpPr>
          <p:grpSpPr>
            <a:xfrm>
              <a:off x="426985" y="3221777"/>
              <a:ext cx="2112958" cy="661314"/>
              <a:chOff x="5152396" y="2002359"/>
              <a:chExt cx="2112958" cy="661314"/>
            </a:xfrm>
          </p:grpSpPr>
          <p:sp>
            <p:nvSpPr>
              <p:cNvPr id="29" name="Up Arrow 28"/>
              <p:cNvSpPr/>
              <p:nvPr/>
            </p:nvSpPr>
            <p:spPr>
              <a:xfrm rot="16200000">
                <a:off x="5702729" y="1806254"/>
                <a:ext cx="220133" cy="1320800"/>
              </a:xfrm>
              <a:prstGeom prst="up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292440" y="2264826"/>
                <a:ext cx="448276" cy="398847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e</a:t>
                </a:r>
                <a:r>
                  <a:rPr lang="en-US" sz="1200" baseline="30000" dirty="0"/>
                  <a:t>-</a:t>
                </a:r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>
                <a:off x="5754216" y="2315627"/>
                <a:ext cx="1180756" cy="1647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5694539" y="2002359"/>
                <a:ext cx="15708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</a:rPr>
                  <a:t>e</a:t>
                </a:r>
                <a:r>
                  <a:rPr lang="en-US" baseline="30000" dirty="0">
                    <a:solidFill>
                      <a:srgbClr val="00B050"/>
                    </a:solidFill>
                  </a:rPr>
                  <a:t>-</a:t>
                </a:r>
                <a:r>
                  <a:rPr lang="en-US" dirty="0">
                    <a:solidFill>
                      <a:srgbClr val="00B050"/>
                    </a:solidFill>
                  </a:rPr>
                  <a:t> acceleration</a:t>
                </a: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BF2BD7-4DBA-14E1-4991-84B3F4074544}"/>
                </a:ext>
              </a:extLst>
            </p:cNvPr>
            <p:cNvSpPr txBox="1"/>
            <p:nvPr/>
          </p:nvSpPr>
          <p:spPr>
            <a:xfrm rot="983508">
              <a:off x="1696849" y="2712117"/>
              <a:ext cx="10797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800" b="1" i="1" dirty="0">
                  <a:solidFill>
                    <a:srgbClr val="0432FF"/>
                  </a:solidFill>
                </a:rPr>
                <a:t>Surfer</a:t>
              </a:r>
            </a:p>
          </p:txBody>
        </p:sp>
      </p:grp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3DB3E2BD-27CF-5CA0-426F-38FA24194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209621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63460</TotalTime>
  <Words>3445</Words>
  <Application>Microsoft Macintosh PowerPoint</Application>
  <PresentationFormat>Widescreen</PresentationFormat>
  <Paragraphs>570</Paragraphs>
  <Slides>44</Slides>
  <Notes>34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5" baseType="lpstr">
      <vt:lpstr>Arial</vt:lpstr>
      <vt:lpstr>Calibri</vt:lpstr>
      <vt:lpstr>Cambria</vt:lpstr>
      <vt:lpstr>Cambria Math</vt:lpstr>
      <vt:lpstr>Candara</vt:lpstr>
      <vt:lpstr>Geneva</vt:lpstr>
      <vt:lpstr>Helvetica Neue Medium</vt:lpstr>
      <vt:lpstr>Symbol</vt:lpstr>
      <vt:lpstr>System Font Regular</vt:lpstr>
      <vt:lpstr>Wingdings</vt:lpstr>
      <vt:lpstr>Office Theme</vt:lpstr>
      <vt:lpstr>Plasma Wakefield Acceleration and the  AWAKE Experiment at CERN  </vt:lpstr>
      <vt:lpstr>Conventional Acceleration Technology</vt:lpstr>
      <vt:lpstr>Circular Accelerators</vt:lpstr>
      <vt:lpstr>Linear Colliders</vt:lpstr>
      <vt:lpstr>Accelerating Gradient</vt:lpstr>
      <vt:lpstr>Plasma Wakefield Acceleration</vt:lpstr>
      <vt:lpstr>Plasma Wakefield Acceleration</vt:lpstr>
      <vt:lpstr>How to Create a Plasma Wakefield?</vt:lpstr>
      <vt:lpstr>How to Create a Plasma Wakefield?</vt:lpstr>
      <vt:lpstr>Principle of Plasma Wakefield Acceleration</vt:lpstr>
      <vt:lpstr>Where to Place the Witness Beam (Surfer)?</vt:lpstr>
      <vt:lpstr>PowerPoint Presentation</vt:lpstr>
      <vt:lpstr>PowerPoint Presentation</vt:lpstr>
      <vt:lpstr>Seminal Paper 1979, T. Tajima, J. Dawson</vt:lpstr>
      <vt:lpstr>State-of-the-Art</vt:lpstr>
      <vt:lpstr>State of the Art and Goals for HEP Collider</vt:lpstr>
      <vt:lpstr>Towards Higher Energies – Electron/Laser Drivers</vt:lpstr>
      <vt:lpstr>Towards Higher Energy – Proton Drivers</vt:lpstr>
      <vt:lpstr>Proton Bunch as a Drive Beam</vt:lpstr>
      <vt:lpstr>Self-Modulation of the Proton Bunch</vt:lpstr>
      <vt:lpstr>PowerPoint Presentation</vt:lpstr>
      <vt:lpstr>AWAKE is an International Collaboration</vt:lpstr>
      <vt:lpstr>AWAKE’s Strong Scientific and Educational Output</vt:lpstr>
      <vt:lpstr>AWAKE at CERN</vt:lpstr>
      <vt:lpstr>AWAKE at CERN</vt:lpstr>
      <vt:lpstr>AWAKE has a Well-Defined Program</vt:lpstr>
      <vt:lpstr>AWAKE Experiment until Today</vt:lpstr>
      <vt:lpstr>AWAKE Experiment and Results</vt:lpstr>
      <vt:lpstr>AWAKE Experiment and Results</vt:lpstr>
      <vt:lpstr>AWAKE Experiment and Results</vt:lpstr>
      <vt:lpstr>Results: Electron Acceleration</vt:lpstr>
      <vt:lpstr>Run Results – Stabilizing Large Wakefield Amplitudes</vt:lpstr>
      <vt:lpstr>Run 2b  - Stabilizing Large Wakefield Amplitudes</vt:lpstr>
      <vt:lpstr>Other Scientific Results</vt:lpstr>
      <vt:lpstr>AWAKE: What’s Next?</vt:lpstr>
      <vt:lpstr>AWAKE Run 2 – Electron Beam Quality</vt:lpstr>
      <vt:lpstr>Preparing for AWAKE Run 2 during LS3</vt:lpstr>
      <vt:lpstr>AWAKE Run 2: New Layout, New Components</vt:lpstr>
      <vt:lpstr>AWAKE Run 2: New Layout, New Components</vt:lpstr>
      <vt:lpstr>AWAKE Run 2 – Demonstrate Scalability </vt:lpstr>
      <vt:lpstr>Once AWAKE Run 2 is Demonstrated</vt:lpstr>
      <vt:lpstr>First Applications of AWAKE Technology</vt:lpstr>
      <vt:lpstr>Collider Concepts Based on Plasma Wakefield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Edda Gschwendtner</cp:lastModifiedBy>
  <cp:revision>576</cp:revision>
  <cp:lastPrinted>2022-04-06T15:59:11Z</cp:lastPrinted>
  <dcterms:created xsi:type="dcterms:W3CDTF">2016-07-07T11:05:41Z</dcterms:created>
  <dcterms:modified xsi:type="dcterms:W3CDTF">2025-03-20T23:42:52Z</dcterms:modified>
</cp:coreProperties>
</file>