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631" r:id="rId4"/>
    <p:sldId id="650" r:id="rId5"/>
    <p:sldId id="732" r:id="rId6"/>
    <p:sldId id="674" r:id="rId7"/>
    <p:sldId id="776" r:id="rId8"/>
    <p:sldId id="794" r:id="rId9"/>
    <p:sldId id="725" r:id="rId10"/>
    <p:sldId id="644" r:id="rId11"/>
    <p:sldId id="726" r:id="rId12"/>
    <p:sldId id="672" r:id="rId13"/>
    <p:sldId id="696" r:id="rId14"/>
    <p:sldId id="752" r:id="rId15"/>
    <p:sldId id="998" r:id="rId16"/>
    <p:sldId id="997" r:id="rId17"/>
    <p:sldId id="701" r:id="rId18"/>
    <p:sldId id="769" r:id="rId19"/>
    <p:sldId id="706" r:id="rId20"/>
    <p:sldId id="709" r:id="rId21"/>
    <p:sldId id="708" r:id="rId22"/>
    <p:sldId id="793" r:id="rId23"/>
    <p:sldId id="688" r:id="rId24"/>
    <p:sldId id="646" r:id="rId25"/>
    <p:sldId id="648" r:id="rId26"/>
    <p:sldId id="795" r:id="rId27"/>
    <p:sldId id="996" r:id="rId28"/>
    <p:sldId id="685" r:id="rId29"/>
    <p:sldId id="717" r:id="rId30"/>
    <p:sldId id="718" r:id="rId3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CC99"/>
    <a:srgbClr val="3366FF"/>
    <a:srgbClr val="FF0066"/>
    <a:srgbClr val="FC3B2C"/>
    <a:srgbClr val="0047FD"/>
    <a:srgbClr val="DEB212"/>
    <a:srgbClr val="0055A0"/>
    <a:srgbClr val="DEB683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6" autoAdjust="0"/>
    <p:restoredTop sz="94947" autoAdjust="0"/>
  </p:normalViewPr>
  <p:slideViewPr>
    <p:cSldViewPr snapToGrid="0" snapToObjects="1">
      <p:cViewPr varScale="1">
        <p:scale>
          <a:sx n="127" d="100"/>
          <a:sy n="127" d="100"/>
        </p:scale>
        <p:origin x="139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452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A796D7F2-88DC-4A50-B66E-E611B952E417}" type="datetimeFigureOut">
              <a:rPr lang="fr-CH" smtClean="0"/>
              <a:pPr/>
              <a:t>25.02.2025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087DC90D-32FD-420A-B91D-0B18B92AADE6}" type="datetimeFigureOut">
              <a:rPr lang="fr-CH" smtClean="0"/>
              <a:pPr/>
              <a:t>25.02.2025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2950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2" tIns="45362" rIns="90722" bIns="45362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15154"/>
            <a:ext cx="5335270" cy="4466987"/>
          </a:xfrm>
          <a:prstGeom prst="rect">
            <a:avLst/>
          </a:prstGeom>
        </p:spPr>
        <p:txBody>
          <a:bodyPr vert="horz" lIns="90722" tIns="45362" rIns="90722" bIns="453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67721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697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614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3793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355FC2A-2171-445B-8434-E15AA5828408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96800" y="6520070"/>
            <a:ext cx="3538756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A5148A0-5246-484C-ACF7-B485DE1A2F1A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E5A5834-8F2E-4A0E-BD20-AE1EF5A84479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C44256E-BA67-42CB-9837-E0861B0373A6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5EA53674-6A74-484A-981A-4CBAE311F2A8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52EE-CFEA-4058-9581-758309784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778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E3C48F2-3AAA-40D0-A186-5EB393A5B74C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E4BDEF7-B739-49FB-8A37-38436850E1AE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1474A41-AC54-4891-9921-5F4BDB4BBC17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EBC1C4F1-55B4-4485-A1C4-B65A3FEECC50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8ACEB4B-5D34-48C6-96D0-744543357DF4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2BAF09C-574B-4F74-8975-C465A2494CCC}" type="datetime3">
              <a:rPr lang="en-US" smtClean="0"/>
              <a:t>25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70.png"/><Relationship Id="rId4" Type="http://schemas.openxmlformats.org/officeDocument/2006/relationships/image" Target="../media/image9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0.png"/><Relationship Id="rId2" Type="http://schemas.openxmlformats.org/officeDocument/2006/relationships/image" Target="../media/image98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10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accelconf.web.cern.ch/p99/PAPERS/THA104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png"/><Relationship Id="rId5" Type="http://schemas.openxmlformats.org/officeDocument/2006/relationships/image" Target="../media/image35.png"/><Relationship Id="rId10" Type="http://schemas.openxmlformats.org/officeDocument/2006/relationships/image" Target="../media/image42.png"/><Relationship Id="rId4" Type="http://schemas.openxmlformats.org/officeDocument/2006/relationships/image" Target="../media/image34.png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0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20.png"/><Relationship Id="rId5" Type="http://schemas.openxmlformats.org/officeDocument/2006/relationships/image" Target="../media/image1210.png"/><Relationship Id="rId4" Type="http://schemas.openxmlformats.org/officeDocument/2006/relationships/image" Target="../media/image120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10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Bayard-Alpert Gauge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37017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Bayard-Alpert gauges are used for vacuum </a:t>
            </a:r>
            <a:r>
              <a:rPr lang="en-US" sz="1600" dirty="0">
                <a:solidFill>
                  <a:srgbClr val="FF0066"/>
                </a:solidFill>
              </a:rPr>
              <a:t>measurement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purposes in the range 10</a:t>
            </a:r>
            <a:r>
              <a:rPr lang="en-US" sz="1600" baseline="30000" dirty="0"/>
              <a:t>-6 </a:t>
            </a:r>
            <a:r>
              <a:rPr lang="en-US" sz="1600" dirty="0"/>
              <a:t>-10</a:t>
            </a:r>
            <a:r>
              <a:rPr lang="en-US" sz="1600" baseline="30000" dirty="0"/>
              <a:t>-12</a:t>
            </a:r>
            <a:r>
              <a:rPr lang="en-US" sz="1600" dirty="0"/>
              <a:t> mbar.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It is a hot filament ionization gauge. Electrons emitted by the filament perform a few oscillations inside the grid and </a:t>
            </a:r>
            <a:r>
              <a:rPr lang="en-US" sz="1600" dirty="0" err="1"/>
              <a:t>ionise</a:t>
            </a:r>
            <a:r>
              <a:rPr lang="en-US" sz="1600" dirty="0"/>
              <a:t> the molecules of the residual gas. </a:t>
            </a:r>
            <a:r>
              <a:rPr lang="en-US" sz="1600" dirty="0">
                <a:solidFill>
                  <a:srgbClr val="00CC99"/>
                </a:solidFill>
              </a:rPr>
              <a:t>Ions are then collected </a:t>
            </a:r>
            <a:r>
              <a:rPr lang="en-US" sz="1600" dirty="0"/>
              <a:t>by an electrode.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112172" y="2782522"/>
            <a:ext cx="4439384" cy="201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jauge CS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564" y="1545013"/>
            <a:ext cx="2342186" cy="312291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9705059" y="2160621"/>
            <a:ext cx="500066" cy="785818"/>
          </a:xfrm>
          <a:prstGeom prst="rect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91087" y="1826785"/>
            <a:ext cx="21941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Ion collector = 0 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Filament = + 50 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Grid = + 150 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Modulator = + 150 V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74383" y="2946439"/>
            <a:ext cx="2627554" cy="2411167"/>
          </a:xfrm>
          <a:prstGeom prst="rect">
            <a:avLst/>
          </a:prstGeom>
        </p:spPr>
      </p:pic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5276455" y="5928328"/>
            <a:ext cx="3600350" cy="2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cs typeface="Times New Roman" pitchFamily="18" charset="0"/>
              </a:rPr>
              <a:t>L.G. </a:t>
            </a:r>
            <a:r>
              <a:rPr lang="en-GB" sz="1000" dirty="0" err="1">
                <a:cs typeface="Times New Roman" pitchFamily="18" charset="0"/>
              </a:rPr>
              <a:t>Pittaway</a:t>
            </a:r>
            <a:r>
              <a:rPr lang="en-GB" sz="1000" dirty="0">
                <a:cs typeface="Times New Roman" pitchFamily="18" charset="0"/>
              </a:rPr>
              <a:t>. J. of Phys. D: Appl. Phys. 3, 1113-1121, 1970</a:t>
            </a:r>
            <a:endParaRPr lang="en-US" sz="1000" dirty="0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524" y="4698051"/>
            <a:ext cx="1944500" cy="122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67195" y="5886758"/>
            <a:ext cx="22108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000" dirty="0"/>
              <a:t>Courtesy B. Jenninger, TE-VSC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9519" y="5354241"/>
            <a:ext cx="3537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Electron trajectories for three different angles of incidence at the grid boundary, in a cross section of a Bayard-Alpert gauge</a:t>
            </a:r>
          </a:p>
        </p:txBody>
      </p:sp>
    </p:spTree>
    <p:extLst>
      <p:ext uri="{BB962C8B-B14F-4D97-AF65-F5344CB8AC3E}">
        <p14:creationId xmlns:p14="http://schemas.microsoft.com/office/powerpoint/2010/main" val="1883492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burned filament </a:t>
            </a:r>
          </a:p>
        </p:txBody>
      </p:sp>
      <p:pic>
        <p:nvPicPr>
          <p:cNvPr id="242690" name="Picture 2" descr="C:\Documents and Settings\VB\Bureau\photos 11 fev\IMG_04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658" y="1903867"/>
            <a:ext cx="4476902" cy="3357677"/>
          </a:xfrm>
          <a:prstGeom prst="rect">
            <a:avLst/>
          </a:prstGeom>
          <a:noFill/>
        </p:spPr>
      </p:pic>
      <p:pic>
        <p:nvPicPr>
          <p:cNvPr id="242691" name="Picture 3" descr="C:\Documents and Settings\VB\Bureau\photos 11 fev\IMG_04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35" y="1916786"/>
            <a:ext cx="4449107" cy="333683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971678" y="5266718"/>
            <a:ext cx="36118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Pictures courtesy B. Henrist, TE-VSC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13953"/>
            <a:ext cx="8919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Obviously, even if there are 2 filaments, the </a:t>
            </a:r>
            <a:r>
              <a:rPr lang="en-US" sz="1600" dirty="0">
                <a:solidFill>
                  <a:srgbClr val="FF3399"/>
                </a:solidFill>
              </a:rPr>
              <a:t>gauge is polluted </a:t>
            </a:r>
            <a:r>
              <a:rPr lang="en-US" sz="1600" dirty="0"/>
              <a:t>therefore the pressure measurement will not be correct 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It is wise to exchange the vacuum gauge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68726" y="686680"/>
            <a:ext cx="4918453" cy="3147953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Bayard-Alpert Gauge: Sensitivity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37017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ion current collection can be described by: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068" y="4456866"/>
            <a:ext cx="5533931" cy="198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gauge needs to be calibrated for several gases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S</a:t>
            </a:r>
            <a:r>
              <a:rPr lang="en-US" sz="1600" baseline="-25000" dirty="0"/>
              <a:t>N2</a:t>
            </a:r>
            <a:r>
              <a:rPr lang="en-US" sz="1600" dirty="0"/>
              <a:t> ~ 40 mbar </a:t>
            </a:r>
            <a:r>
              <a:rPr lang="en-US" sz="1600" baseline="30000" dirty="0"/>
              <a:t>-1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baseline="300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pressure reading is expressed in </a:t>
            </a:r>
            <a:r>
              <a:rPr lang="en-US" sz="1600" dirty="0">
                <a:solidFill>
                  <a:srgbClr val="00CC99"/>
                </a:solidFill>
              </a:rPr>
              <a:t>nitrogen equivalent</a:t>
            </a:r>
            <a:endParaRPr lang="en-US" sz="1600" baseline="30000" dirty="0">
              <a:solidFill>
                <a:srgbClr val="00CC99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baseline="300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In UHV, typical collected currents are in the </a:t>
            </a:r>
            <a:r>
              <a:rPr lang="en-US" sz="1600" dirty="0" err="1"/>
              <a:t>pA</a:t>
            </a:r>
            <a:r>
              <a:rPr lang="en-US" sz="1600" dirty="0"/>
              <a:t> range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baseline="300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baseline="30000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88786" y="1356731"/>
            <a:ext cx="34832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Where 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I</a:t>
            </a:r>
            <a:r>
              <a:rPr lang="en-US" sz="1600" baseline="30000" dirty="0"/>
              <a:t>+</a:t>
            </a:r>
            <a:r>
              <a:rPr lang="en-US" sz="1600" dirty="0"/>
              <a:t> is the ion current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I</a:t>
            </a:r>
            <a:r>
              <a:rPr lang="en-US" sz="1600" baseline="30000" dirty="0"/>
              <a:t>-</a:t>
            </a:r>
            <a:r>
              <a:rPr lang="en-US" sz="1600" dirty="0"/>
              <a:t> is the filament current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l-GR" sz="1600" dirty="0"/>
              <a:t>σ</a:t>
            </a:r>
            <a:r>
              <a:rPr lang="en-US" sz="1600" dirty="0"/>
              <a:t> is the ionization cross section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n the gas density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L the electron path length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068" y="3129180"/>
            <a:ext cx="42982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vacuum </a:t>
            </a:r>
            <a:r>
              <a:rPr lang="en-US" sz="1600" dirty="0">
                <a:solidFill>
                  <a:srgbClr val="00CC99"/>
                </a:solidFill>
              </a:rPr>
              <a:t>gauge sensitivity</a:t>
            </a:r>
            <a:r>
              <a:rPr lang="en-US" sz="1600" dirty="0"/>
              <a:t>, S in mbar </a:t>
            </a:r>
            <a:r>
              <a:rPr lang="en-US" sz="1600" baseline="30000" dirty="0"/>
              <a:t>-1</a:t>
            </a:r>
            <a:r>
              <a:rPr lang="en-US" sz="1600" dirty="0"/>
              <a:t>,  is defined by: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34125" y="775571"/>
                <a:ext cx="227004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GB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32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l-GR" sz="32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125" y="775571"/>
                <a:ext cx="2270045" cy="492443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21830" y="3852106"/>
                <a:ext cx="15806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30" y="3852106"/>
                <a:ext cx="1580689" cy="369332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3861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648115" y="3635349"/>
                <a:ext cx="1149995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115" y="3635349"/>
                <a:ext cx="1149995" cy="668516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262149"/>
              </p:ext>
            </p:extLst>
          </p:nvPr>
        </p:nvGraphicFramePr>
        <p:xfrm>
          <a:off x="5876548" y="3969607"/>
          <a:ext cx="273600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</a:t>
                      </a:r>
                      <a:r>
                        <a:rPr lang="en-GB" sz="1400" baseline="-25000" dirty="0"/>
                        <a:t>e</a:t>
                      </a:r>
                      <a:r>
                        <a:rPr lang="en-GB" sz="1400" dirty="0"/>
                        <a:t>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 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</a:t>
                      </a:r>
                      <a:r>
                        <a:rPr lang="en-GB" sz="1400" baseline="30000" dirty="0"/>
                        <a:t>+</a:t>
                      </a:r>
                      <a:r>
                        <a:rPr lang="en-GB" sz="1400" dirty="0"/>
                        <a:t> (</a:t>
                      </a:r>
                      <a:r>
                        <a:rPr lang="en-GB" sz="1400" dirty="0" err="1"/>
                        <a:t>pA</a:t>
                      </a:r>
                      <a:r>
                        <a:rPr lang="en-GB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  <a:r>
                        <a:rPr lang="en-GB" sz="1400" baseline="30000" dirty="0"/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  <a:r>
                        <a:rPr lang="en-GB" sz="1400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10</a:t>
                      </a:r>
                      <a:r>
                        <a:rPr lang="en-GB" sz="1400" baseline="30000" dirty="0"/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10</a:t>
                      </a:r>
                      <a:r>
                        <a:rPr lang="en-GB" sz="1400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188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Bayard-Alpert Gauge: Sensitivity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37017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sensitivity can be measured and also computed from simulations</a:t>
            </a:r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2459" y="1132400"/>
                <a:ext cx="1216487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59" y="1132400"/>
                <a:ext cx="1216487" cy="668516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31"/>
          <p:cNvSpPr txBox="1">
            <a:spLocks noChangeArrowheads="1"/>
          </p:cNvSpPr>
          <p:nvPr/>
        </p:nvSpPr>
        <p:spPr bwMode="auto">
          <a:xfrm>
            <a:off x="3869718" y="3451303"/>
            <a:ext cx="3878762" cy="30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B. Jenninger </a:t>
            </a:r>
            <a:r>
              <a:rPr lang="en-GB" sz="1400" i="1" dirty="0"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. Vacuum 138 (2017) 173-177</a:t>
            </a:r>
            <a:endParaRPr lang="en-US" sz="1400" dirty="0"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52790" y="2274062"/>
                <a:ext cx="1550553" cy="722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𝑟𝑒𝑙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790" y="2274062"/>
                <a:ext cx="1550553" cy="722505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839184"/>
              </p:ext>
            </p:extLst>
          </p:nvPr>
        </p:nvGraphicFramePr>
        <p:xfrm>
          <a:off x="329001" y="3977622"/>
          <a:ext cx="8193341" cy="1188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65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30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CH</a:t>
                      </a:r>
                      <a:r>
                        <a:rPr lang="en-GB" sz="1400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</a:t>
                      </a:r>
                      <a:r>
                        <a:rPr lang="en-GB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  <a:r>
                        <a:rPr lang="en-GB" sz="1400" baseline="-25000" dirty="0"/>
                        <a:t>2</a:t>
                      </a:r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Ar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</a:t>
                      </a:r>
                      <a:r>
                        <a:rPr lang="en-GB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Xe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S</a:t>
                      </a:r>
                      <a:r>
                        <a:rPr lang="en-GB" sz="1400" baseline="-25000" dirty="0"/>
                        <a:t>i</a:t>
                      </a:r>
                      <a:r>
                        <a:rPr lang="en-GB" sz="1400" dirty="0"/>
                        <a:t> (mbar</a:t>
                      </a:r>
                      <a:r>
                        <a:rPr lang="en-GB" sz="1400" baseline="30000" dirty="0"/>
                        <a:t>-1</a:t>
                      </a:r>
                      <a:r>
                        <a:rPr lang="en-GB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19.06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7.46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60.62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10.48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41.84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42.30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114.71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53.19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54.48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7.50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S</a:t>
                      </a:r>
                      <a:r>
                        <a:rPr lang="en-GB" sz="1400" baseline="-25000" dirty="0" err="1"/>
                        <a:t>rel,i</a:t>
                      </a:r>
                      <a:r>
                        <a:rPr lang="en-GB" sz="1400" baseline="-25000" dirty="0"/>
                        <a:t> </a:t>
                      </a:r>
                      <a:r>
                        <a:rPr lang="en-GB" sz="1400" dirty="0"/>
                        <a:t>(</a:t>
                      </a:r>
                      <a:r>
                        <a:rPr lang="en-GB" sz="1400" dirty="0" err="1"/>
                        <a:t>mbar,i</a:t>
                      </a:r>
                      <a:r>
                        <a:rPr lang="en-GB" sz="1400" dirty="0"/>
                        <a:t>/mbar,N</a:t>
                      </a:r>
                      <a:r>
                        <a:rPr lang="en-GB" sz="1400" baseline="-25000" dirty="0"/>
                        <a:t>2</a:t>
                      </a:r>
                      <a:r>
                        <a:rPr lang="en-GB" sz="1400" dirty="0"/>
                        <a:t>)</a:t>
                      </a:r>
                    </a:p>
                    <a:p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5.61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0.69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3.41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0.77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4.83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62459" y="3281562"/>
                <a:ext cx="1826718" cy="413511"/>
              </a:xfrm>
              <a:prstGeom prst="rect">
                <a:avLst/>
              </a:prstGeom>
              <a:ln>
                <a:solidFill>
                  <a:srgbClr val="FF0066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𝑟𝑒𝑙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59" y="3281562"/>
                <a:ext cx="1826718" cy="413511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  <a:ln>
                <a:solidFill>
                  <a:srgbClr val="FF006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80211" y="52751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sensitivity relative error equals ~ 10 %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pressure reading in N</a:t>
            </a:r>
            <a:r>
              <a:rPr lang="en-US" sz="1600" baseline="-25000" dirty="0"/>
              <a:t>2</a:t>
            </a:r>
            <a:r>
              <a:rPr lang="en-US" sz="1600" dirty="0"/>
              <a:t> equivalent is: P</a:t>
            </a:r>
            <a:r>
              <a:rPr lang="en-US" sz="1600" baseline="-25000" dirty="0"/>
              <a:t>read</a:t>
            </a:r>
            <a:r>
              <a:rPr lang="en-US" sz="1600" dirty="0"/>
              <a:t> =2 10</a:t>
            </a:r>
            <a:r>
              <a:rPr lang="en-US" sz="1600" baseline="30000" dirty="0"/>
              <a:t>-10</a:t>
            </a:r>
            <a:r>
              <a:rPr lang="en-US" sz="1600" dirty="0"/>
              <a:t> mbar, in the case the main molecular species is H</a:t>
            </a:r>
            <a:r>
              <a:rPr lang="en-US" sz="1600" baseline="-25000" dirty="0"/>
              <a:t>2</a:t>
            </a:r>
            <a:r>
              <a:rPr lang="en-US" sz="1600" dirty="0"/>
              <a:t>, the real pressure is: P = S</a:t>
            </a:r>
            <a:r>
              <a:rPr lang="en-US" sz="1600" baseline="-25000" dirty="0"/>
              <a:t>rel,H2</a:t>
            </a:r>
            <a:r>
              <a:rPr lang="en-US" sz="1600" dirty="0"/>
              <a:t> x P</a:t>
            </a:r>
            <a:r>
              <a:rPr lang="en-US" sz="1600" baseline="-25000" dirty="0"/>
              <a:t>read</a:t>
            </a:r>
            <a:r>
              <a:rPr lang="en-US" sz="1600" dirty="0"/>
              <a:t> = 4.4 10</a:t>
            </a:r>
            <a:r>
              <a:rPr lang="en-US" sz="1600" baseline="30000" dirty="0"/>
              <a:t>-10</a:t>
            </a:r>
            <a:r>
              <a:rPr lang="en-US" sz="1600" dirty="0"/>
              <a:t> mbar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2028187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 Relative sensitivity: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775450" y="787451"/>
            <a:ext cx="3870592" cy="2771522"/>
            <a:chOff x="3775450" y="787451"/>
            <a:chExt cx="3870592" cy="277152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75450" y="787451"/>
              <a:ext cx="3531124" cy="2771522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 flipV="1">
              <a:off x="6364224" y="987552"/>
              <a:ext cx="0" cy="2128723"/>
            </a:xfrm>
            <a:prstGeom prst="line">
              <a:avLst/>
            </a:prstGeom>
            <a:ln>
              <a:solidFill>
                <a:srgbClr val="0047FD"/>
              </a:solidFill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6898234" y="1466658"/>
              <a:ext cx="153619" cy="259729"/>
            </a:xfrm>
            <a:prstGeom prst="straightConnector1">
              <a:avLst/>
            </a:prstGeom>
            <a:ln>
              <a:solidFill>
                <a:srgbClr val="0047F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675905" y="1052435"/>
              <a:ext cx="97013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47FD"/>
                  </a:solidFill>
                </a:rPr>
                <a:t>Space charge</a:t>
              </a:r>
            </a:p>
            <a:p>
              <a:pPr algn="ctr"/>
              <a:r>
                <a:rPr lang="en-US" sz="1000" dirty="0">
                  <a:solidFill>
                    <a:srgbClr val="0047FD"/>
                  </a:solidFill>
                </a:rPr>
                <a:t>effect</a:t>
              </a:r>
              <a:endParaRPr lang="en-GB" sz="1000" dirty="0">
                <a:solidFill>
                  <a:srgbClr val="0047FD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92354" y="3098881"/>
              <a:ext cx="54373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47FD"/>
                  </a:solidFill>
                </a:rPr>
                <a:t>4 mA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5787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0DC8869C-294B-494B-B083-C0A2E396D3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1.2 Gas analysis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55998"/>
      </p:ext>
    </p:extLst>
  </p:cSld>
  <p:clrMapOvr>
    <a:masterClrMapping/>
  </p:clrMapOvr>
  <p:transition spd="med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8C222C-6A28-ACB8-75B1-EACAB8D53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D4B92-6909-CA4B-7974-B534D50AE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DE852EE-CFEA-4058-9581-75830978437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E4432D-3A59-1F04-C6D7-B12D7AC51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Residual gas composition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8CF807-8B37-3D02-E684-D05ECA7E16E2}"/>
              </a:ext>
            </a:extLst>
          </p:cNvPr>
          <p:cNvSpPr/>
          <p:nvPr/>
        </p:nvSpPr>
        <p:spPr>
          <a:xfrm>
            <a:off x="0" y="495657"/>
            <a:ext cx="90232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Q: “Why do we need to know the gas composition in an accelerator?”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As already mentioned, the beam circulating in the accelerator has a probability to collide with the residual gas.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The beam can interact via </a:t>
            </a:r>
            <a:r>
              <a:rPr lang="en-US" sz="1600" dirty="0">
                <a:solidFill>
                  <a:srgbClr val="00CC99"/>
                </a:solidFill>
              </a:rPr>
              <a:t>elastic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00CC99"/>
                </a:solidFill>
              </a:rPr>
              <a:t>inelastic processes </a:t>
            </a:r>
            <a:r>
              <a:rPr lang="en-US" sz="1600" dirty="0"/>
              <a:t>(energy conserved or not), through many physical mechanisms.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Here an example for the BESSY-II light source in Berlin (1.7 GeV, e- accelerator).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9AC22C-F4F3-406D-9D41-CF8733C63D4B}"/>
              </a:ext>
            </a:extLst>
          </p:cNvPr>
          <p:cNvSpPr txBox="1"/>
          <p:nvPr/>
        </p:nvSpPr>
        <p:spPr>
          <a:xfrm>
            <a:off x="-71657" y="5919606"/>
            <a:ext cx="38848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Ref. </a:t>
            </a:r>
            <a:r>
              <a:rPr lang="en-US" sz="1000" b="1" dirty="0">
                <a:hlinkClick r:id="rId2"/>
              </a:rPr>
              <a:t>https://accelconf.web.cern.ch/p99/PAPERS/THA104.PDF</a:t>
            </a:r>
            <a:r>
              <a:rPr lang="en-US" sz="1000" b="1" dirty="0"/>
              <a:t> </a:t>
            </a:r>
            <a:endParaRPr lang="en-GB" sz="1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6A715F-AB9B-3330-6BE3-4F11B44CF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1717" y="2333860"/>
            <a:ext cx="3051766" cy="13484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39AF95-17F2-341B-1FBC-71F3B5E91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0" y="2333860"/>
            <a:ext cx="2945309" cy="28388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A2F56A-6BCE-26F6-A387-39A0876CC3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1717" y="3915687"/>
            <a:ext cx="3034023" cy="2016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697CBB-0DD2-3073-4646-382833DE96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2283" y="4691993"/>
            <a:ext cx="2992624" cy="13898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E8E25A8-7D78-8D29-5CBA-CA3B5C1D612B}"/>
              </a:ext>
            </a:extLst>
          </p:cNvPr>
          <p:cNvSpPr/>
          <p:nvPr/>
        </p:nvSpPr>
        <p:spPr>
          <a:xfrm>
            <a:off x="3961851" y="4433222"/>
            <a:ext cx="248336" cy="238404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C5B0E24-1F6C-9041-24AA-DBFF9CFFA5F2}"/>
              </a:ext>
            </a:extLst>
          </p:cNvPr>
          <p:cNvSpPr/>
          <p:nvPr/>
        </p:nvSpPr>
        <p:spPr>
          <a:xfrm>
            <a:off x="3882363" y="4746597"/>
            <a:ext cx="248336" cy="258771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982646B-86CB-B81E-77A2-F0E7F0E2C031}"/>
              </a:ext>
            </a:extLst>
          </p:cNvPr>
          <p:cNvSpPr/>
          <p:nvPr/>
        </p:nvSpPr>
        <p:spPr>
          <a:xfrm>
            <a:off x="4400124" y="4925041"/>
            <a:ext cx="297208" cy="258771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D89851B-047A-1D86-77D3-6B5E10116F26}"/>
              </a:ext>
            </a:extLst>
          </p:cNvPr>
          <p:cNvSpPr/>
          <p:nvPr/>
        </p:nvSpPr>
        <p:spPr>
          <a:xfrm>
            <a:off x="3892908" y="5104560"/>
            <a:ext cx="248336" cy="238404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95095BF-2927-7FDC-1592-C515ABA74079}"/>
              </a:ext>
            </a:extLst>
          </p:cNvPr>
          <p:cNvSpPr/>
          <p:nvPr/>
        </p:nvSpPr>
        <p:spPr>
          <a:xfrm>
            <a:off x="3837683" y="5457134"/>
            <a:ext cx="248336" cy="238404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8215A8-192F-C45D-8D08-2491780EDFFC}"/>
              </a:ext>
            </a:extLst>
          </p:cNvPr>
          <p:cNvSpPr/>
          <p:nvPr/>
        </p:nvSpPr>
        <p:spPr>
          <a:xfrm>
            <a:off x="217088" y="4925041"/>
            <a:ext cx="1861692" cy="179519"/>
          </a:xfrm>
          <a:prstGeom prst="roundRect">
            <a:avLst/>
          </a:prstGeom>
          <a:noFill/>
          <a:ln w="19050">
            <a:solidFill>
              <a:srgbClr val="FF3399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2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16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Residual Gas </a:t>
            </a:r>
            <a:r>
              <a:rPr lang="en-US" sz="2800" b="1" dirty="0" err="1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Analysers</a:t>
            </a:r>
            <a:endParaRPr lang="en-US" sz="2800" b="1" dirty="0">
              <a:solidFill>
                <a:srgbClr val="3366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95657"/>
            <a:ext cx="90232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Residual Gas </a:t>
            </a:r>
            <a:r>
              <a:rPr lang="en-US" sz="1600" dirty="0" err="1"/>
              <a:t>Analysers</a:t>
            </a:r>
            <a:r>
              <a:rPr lang="en-US" sz="1600" dirty="0"/>
              <a:t> are used in the range 10</a:t>
            </a:r>
            <a:r>
              <a:rPr lang="en-US" sz="1600" baseline="30000" dirty="0"/>
              <a:t>-4 </a:t>
            </a:r>
            <a:r>
              <a:rPr lang="en-US" sz="1600" dirty="0"/>
              <a:t>-10</a:t>
            </a:r>
            <a:r>
              <a:rPr lang="en-US" sz="1600" baseline="30000" dirty="0"/>
              <a:t>-13</a:t>
            </a:r>
            <a:r>
              <a:rPr lang="en-US" sz="1600" dirty="0"/>
              <a:t> mbar. Their purpose is to do gas analysis to define the gas composition.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filament produces electrons which </a:t>
            </a:r>
            <a:r>
              <a:rPr lang="en-US" sz="1600" dirty="0" err="1"/>
              <a:t>ionise</a:t>
            </a:r>
            <a:r>
              <a:rPr lang="en-US" sz="1600" dirty="0"/>
              <a:t> the residual gas inside a grid.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</a:t>
            </a:r>
            <a:r>
              <a:rPr lang="en-US" sz="1600" dirty="0">
                <a:solidFill>
                  <a:srgbClr val="00CC99"/>
                </a:solidFill>
              </a:rPr>
              <a:t>mass filter</a:t>
            </a:r>
            <a:r>
              <a:rPr lang="en-US" sz="1600" dirty="0"/>
              <a:t> is introduced between the grid and the ion collector.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The ion current can be measured in Faraday mode or in secondary electron multiplier mode.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grpSp>
        <p:nvGrpSpPr>
          <p:cNvPr id="24" name="Group 11"/>
          <p:cNvGrpSpPr/>
          <p:nvPr/>
        </p:nvGrpSpPr>
        <p:grpSpPr>
          <a:xfrm>
            <a:off x="1938035" y="1692537"/>
            <a:ext cx="5516462" cy="2621958"/>
            <a:chOff x="357154" y="4767115"/>
            <a:chExt cx="4478175" cy="1626164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4" y="4914931"/>
              <a:ext cx="4429156" cy="1478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" name="Text Box 31"/>
            <p:cNvSpPr txBox="1">
              <a:spLocks noChangeArrowheads="1"/>
            </p:cNvSpPr>
            <p:nvPr/>
          </p:nvSpPr>
          <p:spPr bwMode="auto">
            <a:xfrm>
              <a:off x="559632" y="4767115"/>
              <a:ext cx="4275697" cy="261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G.J. Peter, N. Müller. CAS Vacuum in accelerators CERN 2007-003</a:t>
              </a:r>
              <a:endParaRPr lang="en-US" sz="1000" dirty="0">
                <a:latin typeface="Times New Roman" pitchFamily="18" charset="0"/>
              </a:endParaRPr>
            </a:p>
          </p:txBody>
        </p:sp>
      </p:grp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2021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3005" y="4355586"/>
            <a:ext cx="1918580" cy="12849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57199" y="4306954"/>
            <a:ext cx="2089831" cy="13746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82148" y="4314495"/>
            <a:ext cx="965469" cy="13746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63770" y="5658309"/>
            <a:ext cx="2504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Range: 10</a:t>
            </a:r>
            <a:r>
              <a:rPr lang="en-US" sz="1400" baseline="30000" dirty="0"/>
              <a:t>-14</a:t>
            </a:r>
            <a:r>
              <a:rPr lang="en-US" sz="1400" dirty="0"/>
              <a:t> till 10</a:t>
            </a:r>
            <a:r>
              <a:rPr lang="en-US" sz="1400" baseline="30000" dirty="0"/>
              <a:t>-5</a:t>
            </a:r>
            <a:r>
              <a:rPr lang="en-US" sz="1400" dirty="0"/>
              <a:t> A</a:t>
            </a:r>
          </a:p>
          <a:p>
            <a:r>
              <a:rPr lang="en-US" sz="1400" dirty="0"/>
              <a:t>Gain ~ 10</a:t>
            </a:r>
            <a:r>
              <a:rPr lang="en-US" sz="1400" baseline="30000" dirty="0"/>
              <a:t>3</a:t>
            </a:r>
            <a:r>
              <a:rPr lang="en-US" sz="1400" dirty="0"/>
              <a:t> -10</a:t>
            </a:r>
            <a:r>
              <a:rPr lang="en-US" sz="1400" baseline="30000" dirty="0"/>
              <a:t>4</a:t>
            </a:r>
            <a:r>
              <a:rPr lang="en-US" sz="1400" dirty="0"/>
              <a:t> electrons/ion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3091918" y="5635019"/>
            <a:ext cx="23581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400" dirty="0"/>
              <a:t>Δ</a:t>
            </a:r>
            <a:r>
              <a:rPr lang="en-US" sz="1400" dirty="0"/>
              <a:t>M at FHWM = 0.5 AMU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885784" y="5658309"/>
            <a:ext cx="23581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 mA</a:t>
            </a:r>
          </a:p>
          <a:p>
            <a:pPr algn="ctr"/>
            <a:r>
              <a:rPr lang="en-US" sz="1400" dirty="0"/>
              <a:t>Q ~ 2 10</a:t>
            </a:r>
            <a:r>
              <a:rPr lang="en-US" sz="1400" baseline="30000" dirty="0"/>
              <a:t>-9</a:t>
            </a:r>
            <a:r>
              <a:rPr lang="en-US" sz="1400" dirty="0"/>
              <a:t> </a:t>
            </a:r>
            <a:r>
              <a:rPr lang="en-US" sz="1400" dirty="0" err="1"/>
              <a:t>mbar.l</a:t>
            </a:r>
            <a:r>
              <a:rPr lang="en-US" sz="1400" dirty="0"/>
              <a:t>/s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7475962" y="4743231"/>
            <a:ext cx="15840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/>
              <a:t>Picture Pfeiffer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897C738-F15C-F34C-EC02-1E04BCFA08A7}"/>
              </a:ext>
            </a:extLst>
          </p:cNvPr>
          <p:cNvGrpSpPr/>
          <p:nvPr/>
        </p:nvGrpSpPr>
        <p:grpSpPr>
          <a:xfrm>
            <a:off x="1482545" y="2465628"/>
            <a:ext cx="695012" cy="1001766"/>
            <a:chOff x="1551176" y="2388514"/>
            <a:chExt cx="695012" cy="1001766"/>
          </a:xfrm>
        </p:grpSpPr>
        <p:sp>
          <p:nvSpPr>
            <p:cNvPr id="9" name="Flowchart: Connector 8">
              <a:extLst>
                <a:ext uri="{FF2B5EF4-FFF2-40B4-BE49-F238E27FC236}">
                  <a16:creationId xmlns:a16="http://schemas.microsoft.com/office/drawing/2014/main" id="{1BD6176A-A357-9462-9C01-BD64522FCBD6}"/>
                </a:ext>
              </a:extLst>
            </p:cNvPr>
            <p:cNvSpPr/>
            <p:nvPr/>
          </p:nvSpPr>
          <p:spPr>
            <a:xfrm>
              <a:off x="1551176" y="3270224"/>
              <a:ext cx="129268" cy="120056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A7A7D68-AE3F-6C63-5970-B03A6FB0C5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1513" y="2941302"/>
              <a:ext cx="584675" cy="3596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lowchart: Connector 10">
              <a:extLst>
                <a:ext uri="{FF2B5EF4-FFF2-40B4-BE49-F238E27FC236}">
                  <a16:creationId xmlns:a16="http://schemas.microsoft.com/office/drawing/2014/main" id="{204C6F42-3A80-F86F-D511-6330AC7C2BA7}"/>
                </a:ext>
              </a:extLst>
            </p:cNvPr>
            <p:cNvSpPr/>
            <p:nvPr/>
          </p:nvSpPr>
          <p:spPr>
            <a:xfrm>
              <a:off x="1551176" y="2388514"/>
              <a:ext cx="129268" cy="120056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5C5A7D3-7E9C-E188-3251-09A97C246926}"/>
                </a:ext>
              </a:extLst>
            </p:cNvPr>
            <p:cNvCxnSpPr>
              <a:cxnSpLocks/>
            </p:cNvCxnSpPr>
            <p:nvPr/>
          </p:nvCxnSpPr>
          <p:spPr>
            <a:xfrm>
              <a:off x="1661513" y="2452142"/>
              <a:ext cx="432275" cy="1781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3554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RGA: Cracking pattern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19953"/>
            <a:ext cx="9023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Ions produced inside the grid can be </a:t>
            </a:r>
            <a:r>
              <a:rPr lang="en-US" sz="1600" dirty="0">
                <a:solidFill>
                  <a:srgbClr val="FF0066"/>
                </a:solidFill>
              </a:rPr>
              <a:t>fragmented</a:t>
            </a:r>
            <a:r>
              <a:rPr lang="en-US" sz="1600" dirty="0"/>
              <a:t> into sub-species by the collisions with electrons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2243" y="1812022"/>
            <a:ext cx="4711227" cy="337419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1331229"/>
            <a:ext cx="3258457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Example Mass 28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Nitrogen is traced by mass: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28 (N</a:t>
            </a:r>
            <a:r>
              <a:rPr lang="en-US" sz="1600" baseline="-25000" dirty="0"/>
              <a:t>2</a:t>
            </a:r>
            <a:r>
              <a:rPr lang="en-US" sz="1600" baseline="30000" dirty="0"/>
              <a:t>+</a:t>
            </a:r>
            <a:r>
              <a:rPr lang="en-US" sz="1600" dirty="0"/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14 (N</a:t>
            </a:r>
            <a:r>
              <a:rPr lang="en-US" sz="1600" baseline="30000" dirty="0"/>
              <a:t>+</a:t>
            </a:r>
            <a:r>
              <a:rPr lang="en-US" sz="1600" dirty="0"/>
              <a:t>): I</a:t>
            </a:r>
            <a:r>
              <a:rPr lang="en-US" sz="1600" baseline="-25000" dirty="0"/>
              <a:t>14</a:t>
            </a:r>
            <a:r>
              <a:rPr lang="en-US" sz="1600" dirty="0"/>
              <a:t> = 0.14 I</a:t>
            </a:r>
            <a:r>
              <a:rPr lang="en-US" sz="1600" baseline="-25000" dirty="0"/>
              <a:t>28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baseline="-25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Carbon monoxide is traced by mass: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28 (CO</a:t>
            </a:r>
            <a:r>
              <a:rPr lang="en-US" sz="1600" baseline="30000" dirty="0"/>
              <a:t>+</a:t>
            </a:r>
            <a:r>
              <a:rPr lang="en-US" sz="1600" dirty="0"/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12 (C</a:t>
            </a:r>
            <a:r>
              <a:rPr lang="en-US" sz="1600" baseline="30000" dirty="0"/>
              <a:t>+</a:t>
            </a:r>
            <a:r>
              <a:rPr lang="en-US" sz="1600" dirty="0"/>
              <a:t>): I</a:t>
            </a:r>
            <a:r>
              <a:rPr lang="en-US" sz="1600" baseline="-25000" dirty="0"/>
              <a:t>12</a:t>
            </a:r>
            <a:r>
              <a:rPr lang="en-US" sz="1600" dirty="0"/>
              <a:t> = 0.06 I</a:t>
            </a:r>
            <a:r>
              <a:rPr lang="en-US" sz="1600" baseline="-25000" dirty="0"/>
              <a:t>28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Carbon dioxide is traced by mass: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44 (CO</a:t>
            </a:r>
            <a:r>
              <a:rPr lang="en-US" sz="1600" baseline="-25000" dirty="0"/>
              <a:t>2</a:t>
            </a:r>
            <a:r>
              <a:rPr lang="en-US" sz="1600" baseline="30000" dirty="0"/>
              <a:t>+</a:t>
            </a:r>
            <a:r>
              <a:rPr lang="en-US" sz="1600" dirty="0"/>
              <a:t>)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28 (CO</a:t>
            </a:r>
            <a:r>
              <a:rPr lang="en-US" sz="1600" baseline="30000" dirty="0"/>
              <a:t>+</a:t>
            </a:r>
            <a:r>
              <a:rPr lang="en-US" sz="1600" dirty="0"/>
              <a:t>): I</a:t>
            </a:r>
            <a:r>
              <a:rPr lang="en-US" sz="1600" baseline="-25000" dirty="0"/>
              <a:t>28</a:t>
            </a:r>
            <a:r>
              <a:rPr lang="en-US" sz="1600" dirty="0"/>
              <a:t> = 0.13 I</a:t>
            </a:r>
            <a:r>
              <a:rPr lang="en-US" sz="1600" baseline="-25000" dirty="0"/>
              <a:t>44</a:t>
            </a:r>
            <a:endParaRPr lang="en-US" sz="1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16 (O</a:t>
            </a:r>
            <a:r>
              <a:rPr lang="en-US" sz="1600" baseline="30000" dirty="0"/>
              <a:t>+</a:t>
            </a:r>
            <a:r>
              <a:rPr lang="en-US" sz="1600" dirty="0"/>
              <a:t>): I</a:t>
            </a:r>
            <a:r>
              <a:rPr lang="en-US" sz="1600" baseline="-25000" dirty="0"/>
              <a:t>16</a:t>
            </a:r>
            <a:r>
              <a:rPr lang="en-US" sz="1600" dirty="0"/>
              <a:t> = 0.16 I</a:t>
            </a:r>
            <a:r>
              <a:rPr lang="en-US" sz="1600" baseline="-25000" dirty="0"/>
              <a:t>44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12 (C</a:t>
            </a:r>
            <a:r>
              <a:rPr lang="en-US" sz="1600" baseline="30000" dirty="0"/>
              <a:t>+</a:t>
            </a:r>
            <a:r>
              <a:rPr lang="en-US" sz="1600" dirty="0"/>
              <a:t>): I</a:t>
            </a:r>
            <a:r>
              <a:rPr lang="en-US" sz="1600" baseline="-25000" dirty="0"/>
              <a:t>12</a:t>
            </a:r>
            <a:r>
              <a:rPr lang="en-US" sz="1600" dirty="0"/>
              <a:t> = 0.10 I</a:t>
            </a:r>
            <a:r>
              <a:rPr lang="en-US" sz="1600" baseline="-25000" dirty="0"/>
              <a:t>44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-1" y="844657"/>
            <a:ext cx="86940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table gives the percentage of the fragments with respect to the main peak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1AB3DF-927D-4758-A3ED-CB91F95A97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93" y="2105626"/>
            <a:ext cx="646031" cy="4962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B563FC-F6B2-4481-B826-53D8BBDAFE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685" y="3336568"/>
            <a:ext cx="594646" cy="3633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A38CBF-0D01-496A-81DE-5294845DD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440" y="4759818"/>
            <a:ext cx="699891" cy="42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769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18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RGA: Spectrum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95657"/>
            <a:ext cx="90232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typical spectrum of a </a:t>
            </a:r>
            <a:r>
              <a:rPr lang="en-US" sz="1600" dirty="0">
                <a:solidFill>
                  <a:srgbClr val="FF0066"/>
                </a:solidFill>
              </a:rPr>
              <a:t>baked*</a:t>
            </a:r>
            <a:r>
              <a:rPr lang="en-US" sz="1600" dirty="0"/>
              <a:t> vacuum system: P = 10</a:t>
            </a:r>
            <a:r>
              <a:rPr lang="en-US" sz="1600" baseline="30000" dirty="0"/>
              <a:t>-10</a:t>
            </a:r>
            <a:r>
              <a:rPr lang="en-US" sz="1600" dirty="0"/>
              <a:t> mbar</a:t>
            </a:r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380354" y="1034770"/>
            <a:ext cx="6063832" cy="3884591"/>
            <a:chOff x="1188357" y="727570"/>
            <a:chExt cx="6765472" cy="475139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8357" y="834211"/>
              <a:ext cx="6765472" cy="464475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372464" y="2293257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28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99779" y="27719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44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58187" y="401318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40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79435" y="72757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02290" y="37371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15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81717" y="317731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702290" y="2712719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C000"/>
                  </a:solidFill>
                </a:rPr>
                <a:t>16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22863" y="3579133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C000"/>
                  </a:solidFill>
                </a:rPr>
                <a:t>19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268201"/>
              </p:ext>
            </p:extLst>
          </p:nvPr>
        </p:nvGraphicFramePr>
        <p:xfrm>
          <a:off x="61550" y="1066833"/>
          <a:ext cx="2329961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62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M/e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Molecule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</a:t>
                      </a:r>
                      <a:r>
                        <a:rPr lang="en-GB" sz="1600" baseline="-25000" dirty="0"/>
                        <a:t>2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</a:t>
                      </a:r>
                      <a:r>
                        <a:rPr lang="en-GB" sz="16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CH</a:t>
                      </a:r>
                      <a:r>
                        <a:rPr lang="en-GB" sz="1600" baseline="-25000" dirty="0"/>
                        <a:t>3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CH</a:t>
                      </a:r>
                      <a:r>
                        <a:rPr lang="en-GB" sz="1600" baseline="-25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Ar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Ar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</a:t>
                      </a:r>
                      <a:r>
                        <a:rPr lang="en-GB" sz="1600" baseline="-25000" dirty="0"/>
                        <a:t>2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CO</a:t>
                      </a:r>
                      <a:r>
                        <a:rPr lang="en-GB" sz="16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CO+CO</a:t>
                      </a:r>
                      <a:r>
                        <a:rPr lang="en-GB" sz="16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O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Filament</a:t>
                      </a:r>
                    </a:p>
                    <a:p>
                      <a:pPr algn="ctr"/>
                      <a:r>
                        <a:rPr lang="en-GB" sz="1600" dirty="0"/>
                        <a:t>artefacts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</a:t>
                      </a:r>
                      <a:r>
                        <a:rPr lang="en-GB" sz="1600" baseline="30000" dirty="0"/>
                        <a:t>+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244056C-AE82-4BB2-9B2E-8973028A9D3E}"/>
              </a:ext>
            </a:extLst>
          </p:cNvPr>
          <p:cNvSpPr txBox="1"/>
          <p:nvPr/>
        </p:nvSpPr>
        <p:spPr>
          <a:xfrm>
            <a:off x="75399" y="4853836"/>
            <a:ext cx="11897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H</a:t>
            </a:r>
            <a:r>
              <a:rPr lang="en-US" sz="1600" baseline="-25000" dirty="0"/>
              <a:t>2</a:t>
            </a:r>
          </a:p>
          <a:p>
            <a:pPr algn="ctr"/>
            <a:r>
              <a:rPr lang="en-US" sz="1400" dirty="0"/>
              <a:t>Di-Hydrogen</a:t>
            </a:r>
          </a:p>
          <a:p>
            <a:pPr algn="ctr"/>
            <a:r>
              <a:rPr lang="en-US" sz="1400" dirty="0"/>
              <a:t>M/e=2;1</a:t>
            </a: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343B065-FA6D-4457-B9F2-942FA70E8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850" y="5646343"/>
            <a:ext cx="403365" cy="4772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63CC294-F2A2-4E76-91E1-B2055140314A}"/>
              </a:ext>
            </a:extLst>
          </p:cNvPr>
          <p:cNvSpPr txBox="1"/>
          <p:nvPr/>
        </p:nvSpPr>
        <p:spPr>
          <a:xfrm>
            <a:off x="1183419" y="4879272"/>
            <a:ext cx="11528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CH</a:t>
            </a:r>
            <a:r>
              <a:rPr lang="en-US" sz="1600" baseline="-25000" dirty="0"/>
              <a:t>4</a:t>
            </a:r>
          </a:p>
          <a:p>
            <a:pPr algn="ctr"/>
            <a:r>
              <a:rPr lang="en-US" sz="1400" dirty="0"/>
              <a:t>Methane</a:t>
            </a:r>
          </a:p>
          <a:p>
            <a:pPr algn="ctr"/>
            <a:r>
              <a:rPr lang="en-US" sz="1400" dirty="0"/>
              <a:t>M/e=15;(16)</a:t>
            </a:r>
            <a:endParaRPr lang="en-GB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BADD3F1-88CD-42B0-8B89-DBCA17BAF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858" y="5620614"/>
            <a:ext cx="646031" cy="49628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328F726-E397-4468-A5A7-06E4E4A4AEF2}"/>
              </a:ext>
            </a:extLst>
          </p:cNvPr>
          <p:cNvSpPr txBox="1"/>
          <p:nvPr/>
        </p:nvSpPr>
        <p:spPr>
          <a:xfrm>
            <a:off x="2204810" y="4871254"/>
            <a:ext cx="1282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H</a:t>
            </a:r>
            <a:r>
              <a:rPr lang="en-US" sz="1600" baseline="-25000" dirty="0"/>
              <a:t>2</a:t>
            </a:r>
            <a:r>
              <a:rPr lang="en-US" sz="1600" dirty="0"/>
              <a:t>O</a:t>
            </a:r>
          </a:p>
          <a:p>
            <a:pPr algn="ctr"/>
            <a:r>
              <a:rPr lang="en-US" sz="1400" dirty="0"/>
              <a:t>Water</a:t>
            </a:r>
          </a:p>
          <a:p>
            <a:pPr algn="ctr"/>
            <a:r>
              <a:rPr lang="en-US" sz="1400" dirty="0"/>
              <a:t>M/e=18;17;16</a:t>
            </a:r>
            <a:endParaRPr lang="en-GB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1556CF-A5D8-4277-9FB5-8B7C30AE084A}"/>
              </a:ext>
            </a:extLst>
          </p:cNvPr>
          <p:cNvSpPr txBox="1"/>
          <p:nvPr/>
        </p:nvSpPr>
        <p:spPr>
          <a:xfrm>
            <a:off x="3429154" y="4902859"/>
            <a:ext cx="15969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CO</a:t>
            </a:r>
          </a:p>
          <a:p>
            <a:pPr algn="ctr"/>
            <a:r>
              <a:rPr lang="en-US" sz="1400" dirty="0"/>
              <a:t>Carbon monoxide</a:t>
            </a:r>
          </a:p>
          <a:p>
            <a:pPr algn="ctr"/>
            <a:r>
              <a:rPr lang="en-US" sz="1400" dirty="0"/>
              <a:t>M/e=28;12</a:t>
            </a:r>
            <a:endParaRPr lang="en-GB" sz="14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7013881-8F92-40C5-A644-ADF1EBCA5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0602" y="5736878"/>
            <a:ext cx="594646" cy="36339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A427BC4-056A-4563-9B9D-5A0F59E33228}"/>
              </a:ext>
            </a:extLst>
          </p:cNvPr>
          <p:cNvSpPr txBox="1"/>
          <p:nvPr/>
        </p:nvSpPr>
        <p:spPr>
          <a:xfrm>
            <a:off x="5656545" y="4914391"/>
            <a:ext cx="15311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CO</a:t>
            </a:r>
            <a:r>
              <a:rPr lang="en-US" sz="1600" baseline="-25000" dirty="0"/>
              <a:t>2</a:t>
            </a:r>
          </a:p>
          <a:p>
            <a:pPr algn="ctr"/>
            <a:r>
              <a:rPr lang="en-US" sz="1400" dirty="0"/>
              <a:t>Carbon dioxide</a:t>
            </a:r>
          </a:p>
          <a:p>
            <a:pPr algn="ctr"/>
            <a:r>
              <a:rPr lang="en-US" sz="1400" dirty="0"/>
              <a:t>M/e=44;16;28;12</a:t>
            </a:r>
            <a:endParaRPr lang="en-GB" sz="14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2A5A2C0-EA74-4C97-BAA3-B492F5D791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8491" y="5497368"/>
            <a:ext cx="888189" cy="7267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0628F3C-B387-4CC8-8640-986E64DEC8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980" y="5623277"/>
            <a:ext cx="773322" cy="53594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743261E-060C-402B-AF5F-9EA9ABC959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0118" y="5684051"/>
            <a:ext cx="699891" cy="42639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1361F4E-FEF3-412F-9517-86FE4D2A5DE7}"/>
              </a:ext>
            </a:extLst>
          </p:cNvPr>
          <p:cNvSpPr txBox="1"/>
          <p:nvPr/>
        </p:nvSpPr>
        <p:spPr>
          <a:xfrm>
            <a:off x="7284248" y="4871254"/>
            <a:ext cx="1034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</a:t>
            </a:r>
            <a:r>
              <a:rPr lang="en-US" sz="1600" baseline="-25000" dirty="0"/>
              <a:t>2</a:t>
            </a:r>
          </a:p>
          <a:p>
            <a:pPr algn="ctr"/>
            <a:r>
              <a:rPr lang="en-US" sz="1400" dirty="0"/>
              <a:t>Nitrogen</a:t>
            </a:r>
          </a:p>
          <a:p>
            <a:pPr algn="ctr"/>
            <a:r>
              <a:rPr lang="en-US" sz="1400" dirty="0"/>
              <a:t>M/e=28;14</a:t>
            </a:r>
            <a:endParaRPr lang="en-GB" sz="14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77D0535-3A6C-411F-9723-F7FD3BF7EA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8914" y="5687062"/>
            <a:ext cx="383252" cy="36512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4BCCB85-8F08-45B6-8924-F6B10B1FBAF7}"/>
              </a:ext>
            </a:extLst>
          </p:cNvPr>
          <p:cNvSpPr txBox="1"/>
          <p:nvPr/>
        </p:nvSpPr>
        <p:spPr>
          <a:xfrm>
            <a:off x="4769260" y="4912323"/>
            <a:ext cx="1034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Ar</a:t>
            </a:r>
            <a:endParaRPr lang="en-US" sz="1600" baseline="-25000" dirty="0"/>
          </a:p>
          <a:p>
            <a:pPr algn="ctr"/>
            <a:r>
              <a:rPr lang="en-US" sz="1400" dirty="0"/>
              <a:t>Argon</a:t>
            </a:r>
          </a:p>
          <a:p>
            <a:pPr algn="ctr"/>
            <a:r>
              <a:rPr lang="en-US" sz="1400" dirty="0"/>
              <a:t>M/e=40;20</a:t>
            </a:r>
            <a:endParaRPr lang="en-GB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7DACA7-9C03-4B5B-A5BB-3F54182F29A6}"/>
              </a:ext>
            </a:extLst>
          </p:cNvPr>
          <p:cNvSpPr txBox="1"/>
          <p:nvPr/>
        </p:nvSpPr>
        <p:spPr>
          <a:xfrm>
            <a:off x="8230963" y="4873917"/>
            <a:ext cx="1034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O</a:t>
            </a:r>
            <a:r>
              <a:rPr lang="en-US" sz="1600" baseline="-25000" dirty="0"/>
              <a:t>2</a:t>
            </a:r>
          </a:p>
          <a:p>
            <a:pPr algn="ctr"/>
            <a:r>
              <a:rPr lang="en-US" sz="1400" dirty="0"/>
              <a:t>Oxygen</a:t>
            </a:r>
          </a:p>
          <a:p>
            <a:pPr algn="ctr"/>
            <a:r>
              <a:rPr lang="en-US" sz="1400" dirty="0"/>
              <a:t>M/e=32;16</a:t>
            </a:r>
            <a:endParaRPr lang="en-GB" sz="14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20D8BBD-ECE2-430A-A165-468BDCE168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34124" y="5592375"/>
            <a:ext cx="774612" cy="5004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DEE5DA-7DB8-A445-E96B-759E4A2C5BD2}"/>
              </a:ext>
            </a:extLst>
          </p:cNvPr>
          <p:cNvSpPr txBox="1"/>
          <p:nvPr/>
        </p:nvSpPr>
        <p:spPr>
          <a:xfrm>
            <a:off x="6663571" y="201693"/>
            <a:ext cx="2329961" cy="830997"/>
          </a:xfrm>
          <a:prstGeom prst="rect">
            <a:avLst/>
          </a:prstGeom>
          <a:noFill/>
          <a:ln w="28575">
            <a:noFill/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66FF"/>
                </a:solidFill>
              </a:rPr>
              <a:t>* Baked vacuum system: </a:t>
            </a:r>
          </a:p>
          <a:p>
            <a:pPr algn="ctr"/>
            <a:r>
              <a:rPr lang="en-US" sz="1200" dirty="0">
                <a:solidFill>
                  <a:srgbClr val="3366FF"/>
                </a:solidFill>
              </a:rPr>
              <a:t>System which has received a thermal cycle above ~150 °C in order to remove H</a:t>
            </a:r>
            <a:r>
              <a:rPr lang="en-US" sz="1200" baseline="-25000" dirty="0">
                <a:solidFill>
                  <a:srgbClr val="3366FF"/>
                </a:solidFill>
              </a:rPr>
              <a:t>2</a:t>
            </a:r>
            <a:r>
              <a:rPr lang="en-US" sz="1200" dirty="0">
                <a:solidFill>
                  <a:srgbClr val="3366FF"/>
                </a:solidFill>
              </a:rPr>
              <a:t>O vapor</a:t>
            </a:r>
            <a:endParaRPr lang="en-GB" sz="1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60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19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RGA: Partial Pressure</a:t>
            </a:r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0" y="495657"/>
                <a:ext cx="9023230" cy="8739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9388" lvl="0" indent="-179388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sz="1600" dirty="0"/>
                  <a:t>The RGA needs to be </a:t>
                </a:r>
                <a:r>
                  <a:rPr lang="en-US" sz="1600" dirty="0">
                    <a:solidFill>
                      <a:srgbClr val="FF3399"/>
                    </a:solidFill>
                  </a:rPr>
                  <a:t>calibrated against a total pressure gauge </a:t>
                </a:r>
                <a:r>
                  <a:rPr lang="en-US" sz="1600" dirty="0"/>
                  <a:t>for standard gases.</a:t>
                </a:r>
              </a:p>
              <a:p>
                <a:pPr marL="179388" indent="-179388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CC99"/>
                  </a:buClr>
                  <a:buFontTx/>
                  <a:buChar char="•"/>
                </a:pPr>
                <a:r>
                  <a:rPr lang="en-US" sz="1600" dirty="0"/>
                  <a:t>To consider the RGA ageing, </a:t>
                </a:r>
                <a:r>
                  <a:rPr lang="en-US" sz="1600" dirty="0">
                    <a:solidFill>
                      <a:srgbClr val="00CC99"/>
                    </a:solidFill>
                  </a:rPr>
                  <a:t>relative sensitives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𝑟𝑒𝑙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𝑅𝐺𝐴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are used and a </a:t>
                </a:r>
                <a:r>
                  <a:rPr lang="en-US" sz="1600" b="1" dirty="0"/>
                  <a:t>normalization factor</a:t>
                </a:r>
                <a:r>
                  <a:rPr lang="en-US" sz="1600" dirty="0"/>
                  <a:t>, K, is introduced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5657"/>
                <a:ext cx="9023230" cy="873957"/>
              </a:xfrm>
              <a:prstGeom prst="rect">
                <a:avLst/>
              </a:prstGeom>
              <a:blipFill>
                <a:blip r:embed="rId2"/>
                <a:stretch>
                  <a:fillRect l="-270" t="-2083" b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00279" y="3719026"/>
                <a:ext cx="6943439" cy="755848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𝑟𝑒𝑙</m:t>
                        </m:r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𝑟𝑒𝑙</m:t>
                        </m:r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𝑟𝑒𝑙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2800" b="0" i="1" smtClean="0">
                                <a:solidFill>
                                  <a:srgbClr val="FF0066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𝑅𝐺𝐴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𝑟𝑒𝑙</m:t>
                                </m:r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𝑅𝐺𝐴</m:t>
                                </m:r>
                              </m:sub>
                            </m:s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n-GB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sub>
                    </m:sSub>
                    <m:sSub>
                      <m:sSubPr>
                        <m:ctrlPr>
                          <a:rPr lang="en-GB" sz="2800" i="1" smtClean="0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FF0066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279" y="3719026"/>
                <a:ext cx="6943439" cy="7558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74480" y="2183776"/>
                <a:ext cx="5282152" cy="329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2 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𝑎𝑏𝑠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𝑅𝐺𝐴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nary>
                          <m:naryPr>
                            <m:chr m:val="∑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d>
                              <m:d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𝑟𝑒𝑙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𝑅𝐺𝐴</m:t>
                                    </m:r>
                                  </m:sub>
                                </m:sSub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e>
                    </m:nary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480" y="2183776"/>
                <a:ext cx="5282152" cy="329064"/>
              </a:xfrm>
              <a:prstGeom prst="rect">
                <a:avLst/>
              </a:prstGeom>
              <a:blipFill>
                <a:blip r:embed="rId4"/>
                <a:stretch>
                  <a:fillRect l="-1617" t="-140741" b="-2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615349"/>
              </p:ext>
            </p:extLst>
          </p:nvPr>
        </p:nvGraphicFramePr>
        <p:xfrm>
          <a:off x="2003835" y="4711091"/>
          <a:ext cx="5136325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81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7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</a:t>
                      </a:r>
                      <a:r>
                        <a:rPr lang="en-GB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CH</a:t>
                      </a:r>
                      <a:r>
                        <a:rPr lang="en-GB" sz="1400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</a:t>
                      </a:r>
                      <a:r>
                        <a:rPr lang="en-GB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Ar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</a:t>
                      </a:r>
                      <a:r>
                        <a:rPr lang="en-GB" sz="14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S</a:t>
                      </a:r>
                      <a:r>
                        <a:rPr lang="en-GB" sz="1400" baseline="-25000" dirty="0" err="1"/>
                        <a:t>rel,i,RGA</a:t>
                      </a:r>
                      <a:r>
                        <a:rPr lang="en-GB" sz="1400" baseline="-25000" dirty="0"/>
                        <a:t> </a:t>
                      </a:r>
                      <a:r>
                        <a:rPr lang="en-GB" sz="1400" baseline="0" dirty="0"/>
                        <a:t>(Torr N</a:t>
                      </a:r>
                      <a:r>
                        <a:rPr lang="en-GB" sz="1400" baseline="-25000" dirty="0"/>
                        <a:t>2</a:t>
                      </a:r>
                      <a:r>
                        <a:rPr lang="en-GB" sz="1400" baseline="0" dirty="0"/>
                        <a:t>/Torr</a:t>
                      </a:r>
                      <a:r>
                        <a:rPr lang="en-GB" sz="1400" baseline="-25000" dirty="0"/>
                        <a:t>i</a:t>
                      </a:r>
                      <a:r>
                        <a:rPr lang="en-GB" sz="1400" baseline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1.09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1.18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1.96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549319"/>
            <a:ext cx="9023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According to </a:t>
            </a:r>
            <a:r>
              <a:rPr lang="en-US" sz="1600" dirty="0">
                <a:solidFill>
                  <a:srgbClr val="00CC99"/>
                </a:solidFill>
              </a:rPr>
              <a:t>Dalton’s law</a:t>
            </a:r>
            <a:r>
              <a:rPr lang="en-US" sz="1600" dirty="0"/>
              <a:t>, the reading given by the total pressure gauge should be equal to the sum of the partial pressures, expressed in nitrogen equivalent: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513909" y="1192016"/>
                <a:ext cx="3603294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𝑎𝑏𝑠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𝐶𝑂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𝑅𝐺𝐴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𝑟𝑒𝑙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𝑅𝐺𝐴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3909" y="1192016"/>
                <a:ext cx="3603294" cy="289182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846" r="-169" b="-148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60382" y="3380472"/>
            <a:ext cx="90232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So: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382" y="2588504"/>
            <a:ext cx="90232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Therefore: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482554" y="2751442"/>
                <a:ext cx="3666004" cy="6360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𝑅𝐺𝐴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𝑟𝑒𝑙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𝑅𝐺𝐴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554" y="2751442"/>
                <a:ext cx="3666004" cy="6360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5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2" grpId="0"/>
      <p:bldP spid="14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Vacuum Systems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Slot 2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Baglin</a:t>
            </a:r>
            <a:endParaRPr lang="en-US" sz="3100" u="sng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2192" y="3535693"/>
            <a:ext cx="47529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3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20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Typical spectrum of a baked vacuum system</a:t>
            </a:r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95657"/>
            <a:ext cx="90232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Baked system with P= 10</a:t>
            </a:r>
            <a:r>
              <a:rPr lang="en-US" sz="1600" baseline="30000" dirty="0"/>
              <a:t>-10</a:t>
            </a:r>
            <a:r>
              <a:rPr lang="en-US" sz="1600" dirty="0"/>
              <a:t> mbar N</a:t>
            </a:r>
            <a:r>
              <a:rPr lang="en-US" sz="1600" baseline="-25000" dirty="0"/>
              <a:t>2-</a:t>
            </a:r>
            <a:r>
              <a:rPr lang="en-US" sz="1600" dirty="0"/>
              <a:t>eq 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“Baking” means heating under vacuum above 150 ºC for &gt;24h, to remove water vapor; It is a pre-requisite to getting pressures below 10</a:t>
            </a:r>
            <a:r>
              <a:rPr lang="en-US" sz="1600" baseline="30000" dirty="0"/>
              <a:t>-8</a:t>
            </a:r>
            <a:r>
              <a:rPr lang="en-US" sz="1600" dirty="0"/>
              <a:t> mbar quickly) </a:t>
            </a:r>
            <a:br>
              <a:rPr lang="en-US" sz="1600" dirty="0"/>
            </a:b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845390"/>
              </p:ext>
            </p:extLst>
          </p:nvPr>
        </p:nvGraphicFramePr>
        <p:xfrm>
          <a:off x="2058092" y="4348956"/>
          <a:ext cx="5501907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7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9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91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4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8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H</a:t>
                      </a:r>
                      <a:r>
                        <a:rPr lang="en-GB" sz="18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CH</a:t>
                      </a:r>
                      <a:r>
                        <a:rPr lang="en-GB" sz="1800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Ar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CO</a:t>
                      </a:r>
                      <a:r>
                        <a:rPr lang="en-GB" sz="18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I (A)</a:t>
                      </a:r>
                      <a:endParaRPr lang="en-GB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-9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-12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-11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-13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-11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/>
                        <a:t>P 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66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rgbClr val="FF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rgbClr val="FF0066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rgbClr val="FF0066"/>
                          </a:solidFill>
                        </a:rPr>
                        <a:t>-10</a:t>
                      </a:r>
                      <a:endParaRPr lang="en-GB" sz="16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-13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66"/>
                          </a:solidFill>
                        </a:rPr>
                        <a:t>6</a:t>
                      </a:r>
                      <a:r>
                        <a:rPr lang="en-GB" sz="1600" dirty="0">
                          <a:solidFill>
                            <a:srgbClr val="FF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rgbClr val="FF0066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rgbClr val="FF0066"/>
                          </a:solidFill>
                        </a:rPr>
                        <a:t>-12</a:t>
                      </a:r>
                      <a:endParaRPr lang="en-GB" sz="16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-14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66"/>
                          </a:solidFill>
                        </a:rPr>
                        <a:t>3</a:t>
                      </a:r>
                      <a:r>
                        <a:rPr lang="en-GB" sz="1600" dirty="0">
                          <a:solidFill>
                            <a:srgbClr val="FF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·</a:t>
                      </a:r>
                      <a:r>
                        <a:rPr lang="en-GB" sz="1600" dirty="0">
                          <a:solidFill>
                            <a:srgbClr val="FF0066"/>
                          </a:solidFill>
                        </a:rPr>
                        <a:t>10</a:t>
                      </a:r>
                      <a:r>
                        <a:rPr lang="en-GB" sz="1600" baseline="30000" dirty="0">
                          <a:solidFill>
                            <a:srgbClr val="FF0066"/>
                          </a:solidFill>
                        </a:rPr>
                        <a:t>-12</a:t>
                      </a:r>
                      <a:endParaRPr lang="en-GB" sz="16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/>
                        <a:t>% 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2278568" y="1146492"/>
            <a:ext cx="4466093" cy="3195016"/>
            <a:chOff x="1188357" y="410885"/>
            <a:chExt cx="6765472" cy="506808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8357" y="834211"/>
              <a:ext cx="6765472" cy="4644757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151891" y="2108590"/>
              <a:ext cx="441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28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99779" y="277196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44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079434" y="410885"/>
              <a:ext cx="312906" cy="633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66"/>
                  </a:solidFill>
                </a:rPr>
                <a:t>2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0" y="5805448"/>
            <a:ext cx="90232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Note: a simple estimation from the total pressure measurement would give P = 2.2·10</a:t>
            </a:r>
            <a:r>
              <a:rPr lang="en-US" sz="1600" baseline="30000" dirty="0"/>
              <a:t>-10</a:t>
            </a:r>
            <a:r>
              <a:rPr lang="en-US" sz="1600" dirty="0"/>
              <a:t> mbar!</a:t>
            </a:r>
          </a:p>
        </p:txBody>
      </p:sp>
    </p:spTree>
    <p:extLst>
      <p:ext uri="{BB962C8B-B14F-4D97-AF65-F5344CB8AC3E}">
        <p14:creationId xmlns:p14="http://schemas.microsoft.com/office/powerpoint/2010/main" val="35442710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740898" y="618033"/>
            <a:ext cx="4427831" cy="1296541"/>
            <a:chOff x="2661879" y="449448"/>
            <a:chExt cx="6115422" cy="1790700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09951" y="449448"/>
              <a:ext cx="5467350" cy="179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ight Arrow 11"/>
            <p:cNvSpPr/>
            <p:nvPr/>
          </p:nvSpPr>
          <p:spPr bwMode="auto">
            <a:xfrm>
              <a:off x="2661879" y="1169769"/>
              <a:ext cx="648072" cy="144016"/>
            </a:xfrm>
            <a:prstGeom prst="rightArrow">
              <a:avLst/>
            </a:prstGeom>
            <a:solidFill>
              <a:srgbClr val="00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661879" y="1417331"/>
              <a:ext cx="648072" cy="144016"/>
            </a:xfrm>
            <a:prstGeom prst="rightArrow">
              <a:avLst/>
            </a:prstGeom>
            <a:solidFill>
              <a:srgbClr val="00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661879" y="954150"/>
              <a:ext cx="648072" cy="144016"/>
            </a:xfrm>
            <a:prstGeom prst="rightArrow">
              <a:avLst/>
            </a:prstGeom>
            <a:solidFill>
              <a:srgbClr val="00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" charset="0"/>
              </a:endParaRPr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21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Typical spectrum in the presence of an air leak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77845"/>
            <a:ext cx="90232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RGA are also useful to </a:t>
            </a:r>
            <a:r>
              <a:rPr lang="en-US" sz="1600" dirty="0">
                <a:solidFill>
                  <a:srgbClr val="FF3399"/>
                </a:solidFill>
              </a:rPr>
              <a:t>identify, trace and estimate </a:t>
            </a:r>
            <a:r>
              <a:rPr lang="en-US" sz="1600" dirty="0"/>
              <a:t>air leaks</a:t>
            </a:r>
          </a:p>
        </p:txBody>
      </p:sp>
      <p:grpSp>
        <p:nvGrpSpPr>
          <p:cNvPr id="27" name="Group 15"/>
          <p:cNvGrpSpPr>
            <a:grpSpLocks noChangeAspect="1"/>
          </p:cNvGrpSpPr>
          <p:nvPr/>
        </p:nvGrpSpPr>
        <p:grpSpPr>
          <a:xfrm>
            <a:off x="4945644" y="1914574"/>
            <a:ext cx="2446169" cy="2854078"/>
            <a:chOff x="6789032" y="2238364"/>
            <a:chExt cx="3248025" cy="4505325"/>
          </a:xfrm>
        </p:grpSpPr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89032" y="2238364"/>
              <a:ext cx="3248025" cy="450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" name="Text Box 31"/>
            <p:cNvSpPr txBox="1">
              <a:spLocks noChangeArrowheads="1"/>
            </p:cNvSpPr>
            <p:nvPr/>
          </p:nvSpPr>
          <p:spPr bwMode="auto">
            <a:xfrm>
              <a:off x="7431974" y="2452678"/>
              <a:ext cx="894274" cy="338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Air leak</a:t>
              </a:r>
              <a:endParaRPr lang="en-US" sz="1600" b="1" dirty="0">
                <a:solidFill>
                  <a:srgbClr val="00CC99"/>
                </a:solidFill>
                <a:latin typeface="Times New Roman" pitchFamily="18" charset="0"/>
              </a:endParaRPr>
            </a:p>
          </p:txBody>
        </p:sp>
      </p:grp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879414"/>
              </p:ext>
            </p:extLst>
          </p:nvPr>
        </p:nvGraphicFramePr>
        <p:xfrm>
          <a:off x="2053210" y="2493687"/>
          <a:ext cx="255524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27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3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M/e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Molecule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</a:t>
                      </a:r>
                      <a:r>
                        <a:rPr lang="en-GB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</a:t>
                      </a:r>
                      <a:r>
                        <a:rPr lang="en-GB" baseline="-25000" dirty="0"/>
                        <a:t>2</a:t>
                      </a:r>
                      <a:r>
                        <a:rPr lang="en-GB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/>
                        <a:t>O</a:t>
                      </a:r>
                      <a:r>
                        <a:rPr lang="en-GB" baseline="-25000" dirty="0"/>
                        <a:t>2</a:t>
                      </a:r>
                      <a:r>
                        <a:rPr lang="en-GB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/>
                        <a:t>O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Ar</a:t>
                      </a:r>
                      <a:r>
                        <a:rPr lang="en-GB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0" y="4706990"/>
            <a:ext cx="9202723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Assume an 8 cm diam. tube with specific conductance ~ 60 ℓ·m/s: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leak detected 10 m away from the gauge (at P= 8·10</a:t>
            </a:r>
            <a:r>
              <a:rPr lang="en-US" sz="1600" baseline="30000" dirty="0"/>
              <a:t>-7</a:t>
            </a:r>
            <a:r>
              <a:rPr lang="en-US" sz="1600" dirty="0"/>
              <a:t> mbar)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Hence, a pumping speed of 6 ℓ/s at the level of the leak gives a leak rate of: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6 x 8·10</a:t>
            </a:r>
            <a:r>
              <a:rPr lang="en-US" sz="1600" baseline="30000" dirty="0"/>
              <a:t>-7 </a:t>
            </a:r>
            <a:r>
              <a:rPr lang="en-US" sz="1600" dirty="0"/>
              <a:t>= 4.8·10</a:t>
            </a:r>
            <a:r>
              <a:rPr lang="en-US" sz="1600" baseline="30000" dirty="0"/>
              <a:t>-6</a:t>
            </a:r>
            <a:r>
              <a:rPr lang="en-US" sz="1600" dirty="0"/>
              <a:t> mbar·ℓ/s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05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500" dirty="0"/>
              <a:t>Beware, oxygen being highly chemically reactive, its mass is not always present in the spectrum!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5918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E209C-D91C-472D-DD10-B653AD72C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D2588D2-9216-51BC-FCF6-DC35D671181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1A618D-8ED9-BF2D-8214-F98E2C81C4CA}"/>
              </a:ext>
            </a:extLst>
          </p:cNvPr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2. </a:t>
            </a:r>
            <a:r>
              <a:rPr lang="en-GB" sz="4000" dirty="0">
                <a:solidFill>
                  <a:srgbClr val="FF0066"/>
                </a:solidFill>
              </a:rPr>
              <a:t>Production of vacuum</a:t>
            </a: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CCD3C584-988E-A057-8BA5-7F251772FD2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5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pumps pressure range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3875" y="1092200"/>
          <a:ext cx="7928689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922421" y="1076637"/>
            <a:ext cx="7592653" cy="369332"/>
            <a:chOff x="922421" y="1060595"/>
            <a:chExt cx="759265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922421" y="1060595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Pa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88968" y="1060595"/>
              <a:ext cx="52610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10932" y="1060595"/>
              <a:ext cx="52610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16854" y="1060595"/>
              <a:ext cx="44114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endParaRPr lang="en-GB" baseline="30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30788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-2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44722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-4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51369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-6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57282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-8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67948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77139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-12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22421" y="5172948"/>
            <a:ext cx="7592653" cy="369332"/>
            <a:chOff x="922421" y="1060595"/>
            <a:chExt cx="7592653" cy="369332"/>
          </a:xfrm>
        </p:grpSpPr>
        <p:sp>
          <p:nvSpPr>
            <p:cNvPr id="19" name="TextBox 18"/>
            <p:cNvSpPr txBox="1"/>
            <p:nvPr/>
          </p:nvSpPr>
          <p:spPr>
            <a:xfrm>
              <a:off x="922421" y="1060595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mbar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88968" y="1060595"/>
              <a:ext cx="52610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10932" y="1060595"/>
              <a:ext cx="44114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endParaRPr lang="en-GB" baseline="30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16854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30788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-4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44722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-6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51369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-8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57282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67948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77139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-14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919489" y="1586929"/>
            <a:ext cx="272307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Oil sealed mech. pump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30309" y="2075824"/>
            <a:ext cx="392821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Turbo molecular pump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10651" y="2635199"/>
            <a:ext cx="234261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Sputter ion pump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008319" y="3148290"/>
            <a:ext cx="263654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Cryopumps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392279" y="3740489"/>
            <a:ext cx="22364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Ti</a:t>
            </a:r>
            <a:r>
              <a:rPr lang="en-GB" dirty="0"/>
              <a:t> sublimation pump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84946" y="4305256"/>
            <a:ext cx="285549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NEG &amp; cryogenic pumps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35543" y="61655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16 orders of magnitude !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2596433" y="1524990"/>
            <a:ext cx="6068709" cy="1490457"/>
          </a:xfrm>
          <a:prstGeom prst="round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34">
            <a:extLst>
              <a:ext uri="{FF2B5EF4-FFF2-40B4-BE49-F238E27FC236}">
                <a16:creationId xmlns:a16="http://schemas.microsoft.com/office/drawing/2014/main" id="{5D9043A0-05E9-76BE-FAB7-14771D6D3B85}"/>
              </a:ext>
            </a:extLst>
          </p:cNvPr>
          <p:cNvSpPr/>
          <p:nvPr/>
        </p:nvSpPr>
        <p:spPr>
          <a:xfrm>
            <a:off x="1810367" y="4184666"/>
            <a:ext cx="3034355" cy="611621"/>
          </a:xfrm>
          <a:prstGeom prst="round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19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Turbomolecular pumping group</a:t>
            </a:r>
          </a:p>
        </p:txBody>
      </p:sp>
      <p:sp>
        <p:nvSpPr>
          <p:cNvPr id="3" name="Rectangle 2"/>
          <p:cNvSpPr/>
          <p:nvPr/>
        </p:nvSpPr>
        <p:spPr>
          <a:xfrm>
            <a:off x="2" y="519953"/>
            <a:ext cx="91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Used to pump down from atmosphere and commission vacuum sectors down to 10</a:t>
            </a:r>
            <a:r>
              <a:rPr lang="en-US" sz="1600" baseline="30000" dirty="0"/>
              <a:t>-11</a:t>
            </a:r>
            <a:r>
              <a:rPr lang="en-US" sz="1600" dirty="0"/>
              <a:t> mbar</a:t>
            </a: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Mobile system based on rotary vane primary pump and turbomolecular pump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8F21E8-45BD-4652-8786-3EF5CBAB29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092" r="29449" b="12538"/>
          <a:stretch/>
        </p:blipFill>
        <p:spPr>
          <a:xfrm>
            <a:off x="333339" y="1611221"/>
            <a:ext cx="2683604" cy="435096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E04D07B-AD58-4C42-8152-89347A2D3107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1892819" y="3242436"/>
            <a:ext cx="194394" cy="242834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30EAAF-3C59-4158-ABF3-88C835467E22}"/>
              </a:ext>
            </a:extLst>
          </p:cNvPr>
          <p:cNvSpPr txBox="1"/>
          <p:nvPr/>
        </p:nvSpPr>
        <p:spPr>
          <a:xfrm>
            <a:off x="1727252" y="2903882"/>
            <a:ext cx="719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Valve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1DAB3-AA09-4C3F-BFA0-B1C3A6AD8E23}"/>
              </a:ext>
            </a:extLst>
          </p:cNvPr>
          <p:cNvSpPr txBox="1"/>
          <p:nvPr/>
        </p:nvSpPr>
        <p:spPr>
          <a:xfrm>
            <a:off x="513775" y="5558600"/>
            <a:ext cx="22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Turbomolecular pump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911317-F746-4B0B-991C-14D19FDC959A}"/>
              </a:ext>
            </a:extLst>
          </p:cNvPr>
          <p:cNvCxnSpPr>
            <a:cxnSpLocks/>
          </p:cNvCxnSpPr>
          <p:nvPr/>
        </p:nvCxnSpPr>
        <p:spPr>
          <a:xfrm flipV="1">
            <a:off x="1609614" y="4831328"/>
            <a:ext cx="363421" cy="775585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054B7A9-C4CA-44B7-885F-0D534D9C64C2}"/>
              </a:ext>
            </a:extLst>
          </p:cNvPr>
          <p:cNvSpPr txBox="1"/>
          <p:nvPr/>
        </p:nvSpPr>
        <p:spPr>
          <a:xfrm>
            <a:off x="283672" y="2672590"/>
            <a:ext cx="1507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Primary pump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7BD8252-E05F-432A-A0D6-A805687C5C71}"/>
              </a:ext>
            </a:extLst>
          </p:cNvPr>
          <p:cNvCxnSpPr>
            <a:cxnSpLocks/>
          </p:cNvCxnSpPr>
          <p:nvPr/>
        </p:nvCxnSpPr>
        <p:spPr>
          <a:xfrm>
            <a:off x="819028" y="2980367"/>
            <a:ext cx="187256" cy="115183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5F329A6-03F3-4ABB-AF8A-C129E845038C}"/>
              </a:ext>
            </a:extLst>
          </p:cNvPr>
          <p:cNvSpPr txBox="1"/>
          <p:nvPr/>
        </p:nvSpPr>
        <p:spPr>
          <a:xfrm>
            <a:off x="5875232" y="4947874"/>
            <a:ext cx="1298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Primary pump</a:t>
            </a:r>
          </a:p>
        </p:txBody>
      </p:sp>
      <p:pic>
        <p:nvPicPr>
          <p:cNvPr id="34" name="Picture 3">
            <a:extLst>
              <a:ext uri="{FF2B5EF4-FFF2-40B4-BE49-F238E27FC236}">
                <a16:creationId xmlns:a16="http://schemas.microsoft.com/office/drawing/2014/main" id="{0BAEDDC0-97F1-451D-8532-A24F1F002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5629" y="3638642"/>
            <a:ext cx="3431389" cy="234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CA04CF8-A341-42BB-91E6-A96FAA8B81D6}"/>
              </a:ext>
            </a:extLst>
          </p:cNvPr>
          <p:cNvSpPr txBox="1"/>
          <p:nvPr/>
        </p:nvSpPr>
        <p:spPr>
          <a:xfrm>
            <a:off x="5522540" y="1564219"/>
            <a:ext cx="222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Turbomolecular pump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380FF4C-4D10-4D2F-ACD4-F8CCECC08EB1}"/>
              </a:ext>
            </a:extLst>
          </p:cNvPr>
          <p:cNvSpPr txBox="1"/>
          <p:nvPr/>
        </p:nvSpPr>
        <p:spPr>
          <a:xfrm>
            <a:off x="3692261" y="5820805"/>
            <a:ext cx="1507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Primary pump</a:t>
            </a: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2EB2093E-5F88-4A84-A791-A8066D75B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3616" y="1942730"/>
            <a:ext cx="1298754" cy="179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007D13A-22A4-4C83-B4E9-07C2E23CF8D1}"/>
              </a:ext>
            </a:extLst>
          </p:cNvPr>
          <p:cNvSpPr/>
          <p:nvPr/>
        </p:nvSpPr>
        <p:spPr>
          <a:xfrm>
            <a:off x="4994694" y="2897038"/>
            <a:ext cx="880539" cy="1235161"/>
          </a:xfrm>
          <a:custGeom>
            <a:avLst/>
            <a:gdLst>
              <a:gd name="connsiteX0" fmla="*/ 48251 w 1076951"/>
              <a:gd name="connsiteY0" fmla="*/ 872142 h 872142"/>
              <a:gd name="connsiteX1" fmla="*/ 118589 w 1076951"/>
              <a:gd name="connsiteY1" fmla="*/ 19288 h 872142"/>
              <a:gd name="connsiteX2" fmla="*/ 1076951 w 1076951"/>
              <a:gd name="connsiteY2" fmla="*/ 256681 h 872142"/>
              <a:gd name="connsiteX3" fmla="*/ 1076951 w 1076951"/>
              <a:gd name="connsiteY3" fmla="*/ 256681 h 872142"/>
              <a:gd name="connsiteX4" fmla="*/ 1076951 w 1076951"/>
              <a:gd name="connsiteY4" fmla="*/ 256681 h 87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6951" h="872142">
                <a:moveTo>
                  <a:pt x="48251" y="872142"/>
                </a:moveTo>
                <a:cubicBezTo>
                  <a:pt x="-2305" y="497003"/>
                  <a:pt x="-52861" y="121865"/>
                  <a:pt x="118589" y="19288"/>
                </a:cubicBezTo>
                <a:cubicBezTo>
                  <a:pt x="290039" y="-83289"/>
                  <a:pt x="1076951" y="256681"/>
                  <a:pt x="1076951" y="256681"/>
                </a:cubicBezTo>
                <a:lnTo>
                  <a:pt x="1076951" y="256681"/>
                </a:lnTo>
                <a:lnTo>
                  <a:pt x="1076951" y="256681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079729-8D6A-CFCB-CEA5-F58F82792451}"/>
              </a:ext>
            </a:extLst>
          </p:cNvPr>
          <p:cNvSpPr txBox="1"/>
          <p:nvPr/>
        </p:nvSpPr>
        <p:spPr>
          <a:xfrm>
            <a:off x="7482582" y="3391028"/>
            <a:ext cx="1594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W. Becker, 1956</a:t>
            </a:r>
          </a:p>
          <a:p>
            <a:pPr algn="ctr"/>
            <a:r>
              <a:rPr lang="en-GB" sz="1200" dirty="0"/>
              <a:t>A. Pfeiffer GmbH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FF18B2-00C1-CF01-BA9C-9D69496092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3734" y="2213345"/>
            <a:ext cx="1088172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369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25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Sputter Ion Pump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73212"/>
            <a:ext cx="92782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This pump operates in the range 10</a:t>
            </a:r>
            <a:r>
              <a:rPr lang="en-US" baseline="30000" dirty="0"/>
              <a:t>-5 </a:t>
            </a:r>
            <a:r>
              <a:rPr lang="en-US" dirty="0"/>
              <a:t>-10</a:t>
            </a:r>
            <a:r>
              <a:rPr lang="en-US" baseline="30000" dirty="0"/>
              <a:t>-11</a:t>
            </a:r>
            <a:r>
              <a:rPr lang="en-US" dirty="0"/>
              <a:t> mbar. It is used to </a:t>
            </a:r>
            <a:r>
              <a:rPr lang="en-US" dirty="0">
                <a:solidFill>
                  <a:srgbClr val="00CC99"/>
                </a:solidFill>
              </a:rPr>
              <a:t>maintain the pressure </a:t>
            </a:r>
            <a:r>
              <a:rPr lang="en-US" dirty="0"/>
              <a:t>in the vacuum chamber of an accelerator. </a:t>
            </a:r>
            <a:r>
              <a:rPr lang="en-US" u="sng" dirty="0"/>
              <a:t>It has NO exhaust</a:t>
            </a:r>
            <a:r>
              <a:rPr lang="en-US" dirty="0"/>
              <a:t>, it traps the gas species.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Typical pumping speed range from 1 to 500 l/s (but 1000-2000 l/s custom models exist)</a:t>
            </a: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>
                <a:solidFill>
                  <a:srgbClr val="FF3399"/>
                </a:solidFill>
              </a:rPr>
              <a:t>Titanium sputtered </a:t>
            </a:r>
            <a:r>
              <a:rPr lang="en-US" dirty="0"/>
              <a:t>from the cathode bombarded by accelerated ions provides pumping. 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The ion current is proportional to pressure, hence these pumps are often used for </a:t>
            </a:r>
            <a:r>
              <a:rPr lang="en-US" dirty="0">
                <a:solidFill>
                  <a:srgbClr val="00CC99"/>
                </a:solidFill>
              </a:rPr>
              <a:t>interlocks</a:t>
            </a:r>
            <a:r>
              <a:rPr lang="en-US" dirty="0">
                <a:solidFill>
                  <a:schemeClr val="tx2"/>
                </a:solidFill>
              </a:rPr>
              <a:t>, in place of gauges</a:t>
            </a: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3717" y="1850237"/>
            <a:ext cx="3458625" cy="361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00953" y="5808235"/>
            <a:ext cx="21715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/>
              <a:t>Pictures Agilent (Varian)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88F2B1-E662-4D29-AAFF-9E2CEE081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" y="2127538"/>
            <a:ext cx="4392929" cy="369730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B15986-8C93-4330-89DE-06FAEB0E53F2}"/>
              </a:ext>
            </a:extLst>
          </p:cNvPr>
          <p:cNvSpPr/>
          <p:nvPr/>
        </p:nvSpPr>
        <p:spPr>
          <a:xfrm>
            <a:off x="6300000" y="5524435"/>
            <a:ext cx="1967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>
                <a:solidFill>
                  <a:srgbClr val="FF0000"/>
                </a:solidFill>
              </a:rPr>
              <a:t>Hi-Voltage feed-thru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>
                <a:solidFill>
                  <a:srgbClr val="FF0000"/>
                </a:solidFill>
              </a:rPr>
              <a:t>3-7 kV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8BD576E-BAB3-40ED-A374-CD9EA07BF2C4}"/>
              </a:ext>
            </a:extLst>
          </p:cNvPr>
          <p:cNvCxnSpPr>
            <a:cxnSpLocks/>
          </p:cNvCxnSpPr>
          <p:nvPr/>
        </p:nvCxnSpPr>
        <p:spPr>
          <a:xfrm flipV="1">
            <a:off x="7496104" y="4562966"/>
            <a:ext cx="331493" cy="9654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17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47A46-1D83-60B4-FA1E-6D747CCDF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C2A8E24-EDDB-EB06-D760-39DC45AC3E4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7294" y="2761116"/>
            <a:ext cx="4755805" cy="32320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CC31FF-17A6-320F-73B7-4A79C93482A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059" y="3129698"/>
            <a:ext cx="1370982" cy="2915141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29136F5-DCFC-1C34-0023-2C4E9A861F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AF8C16-9544-32AF-60BD-2DDD1AFEF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76ED18-ADC3-AC2C-02C3-F144B824B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cartridge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41A028-1036-2D00-BC16-D43DB731B250}"/>
              </a:ext>
            </a:extLst>
          </p:cNvPr>
          <p:cNvSpPr/>
          <p:nvPr/>
        </p:nvSpPr>
        <p:spPr>
          <a:xfrm>
            <a:off x="0" y="44565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This pumps operates in the UHV regime in a range &lt; 10</a:t>
            </a:r>
            <a:r>
              <a:rPr lang="en-US" sz="1600" baseline="30000" dirty="0"/>
              <a:t>-8</a:t>
            </a:r>
            <a:r>
              <a:rPr lang="en-US" sz="1600" dirty="0"/>
              <a:t> mbar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It is used as a </a:t>
            </a:r>
            <a:r>
              <a:rPr lang="en-US" sz="1600" dirty="0">
                <a:solidFill>
                  <a:srgbClr val="00CC99"/>
                </a:solidFill>
              </a:rPr>
              <a:t>complementary</a:t>
            </a:r>
            <a:r>
              <a:rPr lang="en-US" sz="1600" dirty="0"/>
              <a:t> pumping system to </a:t>
            </a:r>
            <a:r>
              <a:rPr lang="en-US" sz="1600" i="1" dirty="0"/>
              <a:t>e.g.</a:t>
            </a:r>
            <a:r>
              <a:rPr lang="en-US" sz="1600" dirty="0"/>
              <a:t> ion pumps. 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Zr based </a:t>
            </a:r>
            <a:r>
              <a:rPr lang="en-US" sz="1600" dirty="0">
                <a:solidFill>
                  <a:srgbClr val="00CC99"/>
                </a:solidFill>
              </a:rPr>
              <a:t>getter materials </a:t>
            </a:r>
            <a:r>
              <a:rPr lang="en-US" sz="1600" dirty="0"/>
              <a:t>are sintered and form porous disks.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After activation at ~ 500ºC for 1h, the pumping speed can be large: 100 – 2 000 l/s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Large sorption capacity: &gt;0.1 – 10 </a:t>
            </a:r>
            <a:r>
              <a:rPr lang="en-US" sz="1600" dirty="0" err="1"/>
              <a:t>mbar.l</a:t>
            </a:r>
            <a:r>
              <a:rPr lang="en-US" sz="1600" dirty="0"/>
              <a:t> for N</a:t>
            </a:r>
            <a:r>
              <a:rPr lang="en-US" sz="1600" baseline="-25000" dirty="0"/>
              <a:t>2</a:t>
            </a:r>
            <a:r>
              <a:rPr lang="en-US" sz="1600" dirty="0"/>
              <a:t>, CO and &gt; 10 </a:t>
            </a:r>
            <a:r>
              <a:rPr lang="en-US" sz="1600" dirty="0" err="1"/>
              <a:t>mbar.l</a:t>
            </a:r>
            <a:r>
              <a:rPr lang="en-US" sz="1600" dirty="0"/>
              <a:t> for H</a:t>
            </a:r>
            <a:r>
              <a:rPr lang="en-US" sz="1600" baseline="-25000" dirty="0"/>
              <a:t>2</a:t>
            </a:r>
            <a:r>
              <a:rPr lang="en-US" sz="1600" dirty="0"/>
              <a:t>!</a:t>
            </a:r>
          </a:p>
          <a:p>
            <a:pPr marL="636588" lvl="1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400" dirty="0"/>
              <a:t>Reminder: 1 </a:t>
            </a:r>
            <a:r>
              <a:rPr lang="en-US" sz="1400" dirty="0" err="1"/>
              <a:t>mbar.l</a:t>
            </a:r>
            <a:r>
              <a:rPr lang="en-US" sz="1400" dirty="0"/>
              <a:t> = 4.3 10</a:t>
            </a:r>
            <a:r>
              <a:rPr lang="en-US" sz="1400" baseline="30000" dirty="0"/>
              <a:t>19</a:t>
            </a:r>
            <a:r>
              <a:rPr lang="en-US" sz="1400" dirty="0"/>
              <a:t> molecules, ~ 1 monolayers of a 10m long,Ø10 tube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H</a:t>
            </a:r>
            <a:r>
              <a:rPr lang="en-US" sz="1600" baseline="-25000" dirty="0"/>
              <a:t>2</a:t>
            </a:r>
            <a:r>
              <a:rPr lang="en-US" sz="1600" dirty="0"/>
              <a:t> diffuse into the bulk, CO is adsorbed in 1 active site whereas N</a:t>
            </a:r>
            <a:r>
              <a:rPr lang="en-US" sz="1600" baseline="-25000" dirty="0"/>
              <a:t>2</a:t>
            </a:r>
            <a:r>
              <a:rPr lang="en-US" sz="1600" dirty="0"/>
              <a:t> requires 6.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Gas mixture: CO adsorption inhibit H</a:t>
            </a:r>
            <a:r>
              <a:rPr lang="en-US" sz="1600" baseline="-25000" dirty="0"/>
              <a:t>2</a:t>
            </a:r>
            <a:r>
              <a:rPr lang="en-US" sz="1600" dirty="0"/>
              <a:t> and N</a:t>
            </a:r>
            <a:r>
              <a:rPr lang="en-US" sz="1600" baseline="-25000" dirty="0"/>
              <a:t>2</a:t>
            </a:r>
            <a:r>
              <a:rPr lang="en-US" sz="1600" dirty="0"/>
              <a:t> pumping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12D9DA-2D31-0C2D-B937-0560377C890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90054" y="3109051"/>
            <a:ext cx="2359532" cy="172455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E2C32372-9766-B98B-65F0-5138D90707FD}"/>
              </a:ext>
            </a:extLst>
          </p:cNvPr>
          <p:cNvSpPr/>
          <p:nvPr/>
        </p:nvSpPr>
        <p:spPr>
          <a:xfrm>
            <a:off x="662020" y="4496585"/>
            <a:ext cx="443060" cy="433633"/>
          </a:xfrm>
          <a:prstGeom prst="ellipse">
            <a:avLst/>
          </a:prstGeom>
          <a:noFill/>
          <a:ln w="38100" cmpd="sng">
            <a:solidFill>
              <a:srgbClr val="FF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933EAA-B36A-68C2-10DB-16B79B3F72BC}"/>
              </a:ext>
            </a:extLst>
          </p:cNvPr>
          <p:cNvCxnSpPr/>
          <p:nvPr/>
        </p:nvCxnSpPr>
        <p:spPr>
          <a:xfrm flipV="1">
            <a:off x="1105080" y="4251489"/>
            <a:ext cx="695438" cy="335779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Box 31">
            <a:extLst>
              <a:ext uri="{FF2B5EF4-FFF2-40B4-BE49-F238E27FC236}">
                <a16:creationId xmlns:a16="http://schemas.microsoft.com/office/drawing/2014/main" id="{83AC3689-CAFF-B625-176A-20C068190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2" y="5921731"/>
            <a:ext cx="3878762" cy="2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cs typeface="Times New Roman" pitchFamily="18" charset="0"/>
              </a:rPr>
              <a:t>Courtesy G. </a:t>
            </a:r>
            <a:r>
              <a:rPr lang="en-GB" sz="1000" dirty="0" err="1">
                <a:cs typeface="Times New Roman" pitchFamily="18" charset="0"/>
              </a:rPr>
              <a:t>Bregliozzi</a:t>
            </a:r>
            <a:r>
              <a:rPr lang="en-GB" sz="1000" dirty="0">
                <a:cs typeface="Times New Roman" pitchFamily="18" charset="0"/>
              </a:rPr>
              <a:t>, J. </a:t>
            </a:r>
            <a:r>
              <a:rPr lang="en-GB" sz="1000" dirty="0" err="1">
                <a:cs typeface="Times New Roman" pitchFamily="18" charset="0"/>
              </a:rPr>
              <a:t>Callagher</a:t>
            </a:r>
            <a:r>
              <a:rPr lang="en-GB" sz="1000" dirty="0">
                <a:cs typeface="Times New Roman" pitchFamily="18" charset="0"/>
              </a:rPr>
              <a:t>, 2012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015455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194189" y="4850"/>
            <a:ext cx="5198438" cy="51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06" tIns="40853" rIns="81706" bIns="40853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>
                <a:solidFill>
                  <a:srgbClr val="3366FF"/>
                </a:solidFill>
              </a:rPr>
              <a:t>Non-Evaporable Getter (NEG)</a:t>
            </a:r>
          </a:p>
        </p:txBody>
      </p:sp>
      <p:sp>
        <p:nvSpPr>
          <p:cNvPr id="107" name="Text Box 64"/>
          <p:cNvSpPr txBox="1">
            <a:spLocks noChangeArrowheads="1"/>
          </p:cNvSpPr>
          <p:nvPr/>
        </p:nvSpPr>
        <p:spPr bwMode="auto">
          <a:xfrm>
            <a:off x="2194189" y="5834913"/>
            <a:ext cx="462182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GB" altLang="en-US" sz="1100" i="1" dirty="0"/>
              <a:t>P. Chiggiato and P. Costa Pinto, Thin Solid Films, 515 (2006) 382-388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75676C-D188-4C11-88DF-BF2CEE263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698" y="714891"/>
            <a:ext cx="3899394" cy="16411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1C3DF7-5B06-48AA-B91A-DF0B7464B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960" y="3290213"/>
            <a:ext cx="2602593" cy="2277790"/>
          </a:xfrm>
          <a:prstGeom prst="rect">
            <a:avLst/>
          </a:prstGeom>
        </p:spPr>
      </p:pic>
      <p:sp>
        <p:nvSpPr>
          <p:cNvPr id="108" name="Text Box 67">
            <a:extLst>
              <a:ext uri="{FF2B5EF4-FFF2-40B4-BE49-F238E27FC236}">
                <a16:creationId xmlns:a16="http://schemas.microsoft.com/office/drawing/2014/main" id="{DE94264E-AF6B-4DAB-B7EE-12435477F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8" y="623128"/>
            <a:ext cx="4972770" cy="572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r>
              <a:rPr lang="en-GB" altLang="en-US" sz="1600" dirty="0"/>
              <a:t>Getters (</a:t>
            </a:r>
            <a:r>
              <a:rPr lang="en-GB" altLang="en-US" sz="1600" dirty="0" err="1"/>
              <a:t>eg</a:t>
            </a:r>
            <a:r>
              <a:rPr lang="en-GB" altLang="en-US" sz="1600" dirty="0"/>
              <a:t> </a:t>
            </a:r>
            <a:r>
              <a:rPr lang="en-GB" altLang="en-US" sz="1600" dirty="0" err="1"/>
              <a:t>Ti</a:t>
            </a:r>
            <a:r>
              <a:rPr lang="en-GB" altLang="en-US" sz="1600" dirty="0"/>
              <a:t>) are materials capable of </a:t>
            </a:r>
            <a:r>
              <a:rPr lang="en-GB" altLang="en-US" sz="1600" dirty="0">
                <a:solidFill>
                  <a:srgbClr val="FF0066"/>
                </a:solidFill>
              </a:rPr>
              <a:t>chemically adsorbing </a:t>
            </a:r>
            <a:r>
              <a:rPr lang="en-GB" altLang="en-US" sz="1600" dirty="0"/>
              <a:t>gas molecules. To do so their surface must be clean.</a:t>
            </a:r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r>
              <a:rPr lang="en-GB" altLang="en-US" sz="1600" dirty="0"/>
              <a:t>For </a:t>
            </a:r>
            <a:r>
              <a:rPr lang="en-GB" altLang="en-US" sz="1600" u="sng" dirty="0"/>
              <a:t>N</a:t>
            </a:r>
            <a:r>
              <a:rPr lang="en-GB" altLang="en-US" sz="1600" dirty="0"/>
              <a:t>on-</a:t>
            </a:r>
            <a:r>
              <a:rPr lang="en-GB" altLang="en-US" sz="1600" u="sng" dirty="0"/>
              <a:t>E</a:t>
            </a:r>
            <a:r>
              <a:rPr lang="en-GB" altLang="en-US" sz="1600" dirty="0"/>
              <a:t>vaporable </a:t>
            </a:r>
            <a:r>
              <a:rPr lang="en-GB" altLang="en-US" sz="1600" u="sng" dirty="0"/>
              <a:t>G</a:t>
            </a:r>
            <a:r>
              <a:rPr lang="en-GB" altLang="en-US" sz="1600" dirty="0"/>
              <a:t>etters (</a:t>
            </a:r>
            <a:r>
              <a:rPr lang="en-GB" altLang="en-US" sz="1600" dirty="0" err="1"/>
              <a:t>eg</a:t>
            </a:r>
            <a:r>
              <a:rPr lang="en-GB" altLang="en-US" sz="1600" dirty="0"/>
              <a:t> TiZrV films) a clean surface is obtained by </a:t>
            </a:r>
            <a:r>
              <a:rPr lang="en-GB" altLang="en-US" sz="1600" dirty="0">
                <a:solidFill>
                  <a:srgbClr val="FF0066"/>
                </a:solidFill>
              </a:rPr>
              <a:t>heating to a temperature high enough </a:t>
            </a:r>
            <a:r>
              <a:rPr lang="en-GB" altLang="en-US" sz="1600" dirty="0"/>
              <a:t>to dissolve the native oxide layer into the bulk.</a:t>
            </a:r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r>
              <a:rPr lang="en-GB" altLang="en-US" sz="1600" dirty="0"/>
              <a:t>NEGs pump most of the gas except rare gases and methane at room temperature </a:t>
            </a:r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 µm thick film coated at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300˚C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</a:rPr>
              <a:t>Very large pumping speed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: ~ 250 l/s/m for H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</a:rPr>
              <a:t>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</a:t>
            </a:r>
          </a:p>
          <a:p>
            <a:pPr eaLnBrk="0" hangingPunct="0">
              <a:spcBef>
                <a:spcPct val="50000"/>
              </a:spcBef>
              <a:buClr>
                <a:srgbClr val="00CC99"/>
              </a:buClr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20 000 l/s</a:t>
            </a:r>
            <a:r>
              <a:rPr lang="en-US" sz="1600" kern="0" dirty="0"/>
              <a:t>/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 for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CO 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sym typeface="Wingdings" panose="05000000000000000000" pitchFamily="2" charset="2"/>
              </a:rPr>
              <a:t> distributed pumping</a:t>
            </a:r>
            <a:endParaRPr lang="en-US" sz="1600" kern="0" dirty="0"/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</a:rPr>
              <a:t>Very low outgassing rate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(~200 CH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</a:rPr>
              <a:t>4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/s/cm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</a:rPr>
              <a:t>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)</a:t>
            </a:r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kern="0" dirty="0">
                <a:solidFill>
                  <a:srgbClr val="FF0066"/>
                </a:solidFill>
              </a:rPr>
              <a:t>But</a:t>
            </a:r>
            <a:r>
              <a:rPr lang="en-US" sz="1600" kern="0" dirty="0"/>
              <a:t> : limited capacity and fragile coating, sensitive to pollutant (hydrocarbons, Fluor …)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endParaRPr lang="en-GB" altLang="en-US" dirty="0"/>
          </a:p>
          <a:p>
            <a:pPr marL="285750" indent="-285750" eaLnBrk="0" hangingPunct="0">
              <a:spcBef>
                <a:spcPct val="50000"/>
              </a:spcBef>
              <a:buClr>
                <a:srgbClr val="00CC99"/>
              </a:buClr>
              <a:buFont typeface="Arial" pitchFamily="34" charset="0"/>
              <a:buChar char="•"/>
            </a:pPr>
            <a:endParaRPr lang="en-GB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28EC75-B67A-4D3F-A367-6615854B7E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2934" y="3623215"/>
            <a:ext cx="1043052" cy="15987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682845-3EFF-494B-82B2-9FEC9BC489D8}"/>
              </a:ext>
            </a:extLst>
          </p:cNvPr>
          <p:cNvSpPr txBox="1"/>
          <p:nvPr/>
        </p:nvSpPr>
        <p:spPr>
          <a:xfrm>
            <a:off x="7594006" y="5256125"/>
            <a:ext cx="1594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C. </a:t>
            </a:r>
            <a:r>
              <a:rPr lang="en-GB" sz="1200" dirty="0" err="1"/>
              <a:t>Benvenuti</a:t>
            </a:r>
            <a:r>
              <a:rPr lang="en-GB" sz="1200" dirty="0"/>
              <a:t>, 1996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91C0E7-262D-86D6-5925-95BC57FE9C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12998-AAF9-94DC-D725-A85D19CC8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8553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505634"/>
            <a:ext cx="9144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In order to measure the </a:t>
            </a:r>
            <a:r>
              <a:rPr lang="en-GB" sz="1600" dirty="0">
                <a:solidFill>
                  <a:srgbClr val="FF3399"/>
                </a:solidFill>
              </a:rPr>
              <a:t>total pressure </a:t>
            </a:r>
            <a:r>
              <a:rPr lang="en-GB" sz="1600" dirty="0"/>
              <a:t>one has to use a combination of </a:t>
            </a:r>
            <a:r>
              <a:rPr lang="en-GB" sz="1600" dirty="0">
                <a:solidFill>
                  <a:srgbClr val="FF3399"/>
                </a:solidFill>
              </a:rPr>
              <a:t>vacuum gauges</a:t>
            </a:r>
            <a:r>
              <a:rPr lang="en-GB" sz="1600" dirty="0"/>
              <a:t>, adopting different technologies (although new “integrated” gauges are on the market, where one instrument does it all, from ambient pressure down to UHV)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Typical gauges are: Capacitance, Spinning Rotor, Piezoelectric, Pirani, Penning, Bayard-Alpert, Helmer, extractor;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In addition to the total pressure one needs to know also the </a:t>
            </a:r>
            <a:r>
              <a:rPr lang="en-GB" sz="1600" dirty="0">
                <a:solidFill>
                  <a:srgbClr val="FF3399"/>
                </a:solidFill>
              </a:rPr>
              <a:t>residual gas composition</a:t>
            </a:r>
            <a:r>
              <a:rPr lang="en-GB" sz="1600" dirty="0"/>
              <a:t>, since the stored particle beams interact in different ways and intensities in presence of different gas species: the elastic and inelastic cross-sections of interaction (residual gas nuclei and electrons) have a strong dependence on the atomic number of the residual gas molecules/atoms.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FF3399"/>
                </a:solidFill>
              </a:rPr>
              <a:t>Residual Gas </a:t>
            </a:r>
            <a:r>
              <a:rPr lang="en-GB" sz="1600" dirty="0" err="1">
                <a:solidFill>
                  <a:srgbClr val="FF3399"/>
                </a:solidFill>
              </a:rPr>
              <a:t>Analyzers</a:t>
            </a:r>
            <a:r>
              <a:rPr lang="en-GB" sz="1600" dirty="0">
                <a:solidFill>
                  <a:srgbClr val="FF3399"/>
                </a:solidFill>
              </a:rPr>
              <a:t> (RGAs) </a:t>
            </a:r>
            <a:r>
              <a:rPr lang="en-GB" sz="1600" dirty="0"/>
              <a:t>are typically used for the purpose of determining the gas composition; typically they are of the four-rod type, spanning 100-200 </a:t>
            </a:r>
            <a:r>
              <a:rPr lang="en-GB" sz="1600" dirty="0" err="1"/>
              <a:t>a.m.u.’s</a:t>
            </a:r>
            <a:r>
              <a:rPr lang="en-GB" sz="1600" dirty="0"/>
              <a:t>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For a </a:t>
            </a:r>
            <a:r>
              <a:rPr lang="en-GB" sz="1600" dirty="0">
                <a:solidFill>
                  <a:srgbClr val="FF3399"/>
                </a:solidFill>
              </a:rPr>
              <a:t>well-baked vacuum system </a:t>
            </a:r>
            <a:r>
              <a:rPr lang="en-GB" sz="1600" dirty="0"/>
              <a:t>with no leaks, the typical gas composition is H</a:t>
            </a:r>
            <a:r>
              <a:rPr lang="en-GB" sz="1600" baseline="-25000" dirty="0"/>
              <a:t>2</a:t>
            </a:r>
            <a:r>
              <a:rPr lang="en-GB" sz="1600" dirty="0"/>
              <a:t>, CH</a:t>
            </a:r>
            <a:r>
              <a:rPr lang="en-GB" sz="1600" baseline="-25000" dirty="0"/>
              <a:t>4</a:t>
            </a:r>
            <a:r>
              <a:rPr lang="en-GB" sz="1600" dirty="0"/>
              <a:t>, CO, CO</a:t>
            </a:r>
            <a:r>
              <a:rPr lang="en-GB" sz="1600" baseline="-25000" dirty="0"/>
              <a:t>2</a:t>
            </a:r>
            <a:r>
              <a:rPr lang="en-GB" sz="1600" dirty="0"/>
              <a:t>, with H</a:t>
            </a:r>
            <a:r>
              <a:rPr lang="en-GB" sz="1600" baseline="-25000" dirty="0"/>
              <a:t>2</a:t>
            </a:r>
            <a:r>
              <a:rPr lang="en-GB" sz="1600" dirty="0"/>
              <a:t> being the biggest component (good, as it has lowest Z)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As for pumps, not a single pump can work in the full pressure range, from atmosphere (</a:t>
            </a:r>
            <a:r>
              <a:rPr lang="en-GB" sz="1600" dirty="0" err="1"/>
              <a:t>pumpdown</a:t>
            </a:r>
            <a:r>
              <a:rPr lang="en-GB" sz="1600" dirty="0"/>
              <a:t> phase) to UHV.</a:t>
            </a:r>
          </a:p>
          <a:p>
            <a:pPr marL="179388" lvl="0" indent="-179388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FF3399"/>
                </a:solidFill>
              </a:rPr>
              <a:t>Typical pumps </a:t>
            </a:r>
            <a:r>
              <a:rPr lang="en-GB" sz="1600" dirty="0"/>
              <a:t>used on particle accelerators are: turbopumps, ion-sputtering pump, NEG, cryogenic; NEG-coating is also very much used on modern accelerators (0.2~2 </a:t>
            </a:r>
            <a:r>
              <a:rPr lang="en-GB" sz="1600" dirty="0">
                <a:latin typeface="Symbol" panose="05050102010706020507" pitchFamily="18" charset="2"/>
              </a:rPr>
              <a:t>m</a:t>
            </a:r>
            <a:r>
              <a:rPr lang="en-GB" sz="1600" dirty="0"/>
              <a:t>m-thick layer of NEG material, deposited via physical vapor deposition techniques, sputtering; NEG: ternary alloy of Ti, Zr, V.)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3119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29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References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43134"/>
            <a:ext cx="9144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technology, CERN 99-05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US" kern="0" dirty="0" err="1"/>
              <a:t>Cern</a:t>
            </a:r>
            <a:r>
              <a:rPr lang="en-US" kern="0" dirty="0"/>
              <a:t> Accelerator School,  Vacuum in accelerators, CERN 2007-03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for particle accelerators, CERN-ACC-2020-0009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physical basis of ultra-high vacuum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P.A. Redhead, J.P. Hobson, E.V.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Kornelsen</a:t>
            </a:r>
            <a:r>
              <a:rPr lang="en-US" kern="0" dirty="0"/>
              <a:t>,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  American Vacuum Soc.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Scientific foundations of vacuum technique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S.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Dushman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J.M Lafferty. J. Wiley &amp; sons.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dirty="0"/>
              <a:t> </a:t>
            </a:r>
            <a:r>
              <a:rPr lang="en-US" i="1" kern="0" dirty="0"/>
              <a:t>Handbook of Vacuum Technology</a:t>
            </a:r>
            <a:r>
              <a:rPr lang="en-US" kern="0" dirty="0"/>
              <a:t>, K. </a:t>
            </a:r>
            <a:r>
              <a:rPr lang="en-US" kern="0" dirty="0" err="1"/>
              <a:t>Jousten</a:t>
            </a:r>
            <a:r>
              <a:rPr lang="en-US" kern="0" dirty="0"/>
              <a:t> (ed.), Wiley VCH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Vacuum Technology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A. Roth. Elsevier Science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US" i="1" kern="0" dirty="0"/>
              <a:t>Foundations of vacuum science and technology</a:t>
            </a:r>
            <a:r>
              <a:rPr lang="en-US" kern="0" dirty="0"/>
              <a:t>, Ed by J.M. Lafferty. J. Wiley &amp; sons. 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" y="3597094"/>
            <a:ext cx="9143999" cy="83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Journals Related to Vacuum Technology for Particle Accelerators</a:t>
            </a:r>
          </a:p>
        </p:txBody>
      </p:sp>
      <p:sp>
        <p:nvSpPr>
          <p:cNvPr id="6" name="Rectangle 5"/>
          <p:cNvSpPr/>
          <p:nvPr/>
        </p:nvSpPr>
        <p:spPr>
          <a:xfrm>
            <a:off x="52628" y="4461723"/>
            <a:ext cx="73065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/>
              <a:t>Journal of vacuum science and technology A and B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Vacuum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Nuclear Instruments and Technology (A and B)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Review Modern Instruments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Applied Physics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Fusion Engineering and Design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1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0482" y="712195"/>
            <a:ext cx="8415366" cy="360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600" dirty="0">
                <a:solidFill>
                  <a:srgbClr val="3366FF"/>
                </a:solidFill>
              </a:rPr>
              <a:t>Outline</a:t>
            </a:r>
            <a:endParaRPr lang="en-US" sz="2600" dirty="0"/>
          </a:p>
          <a:p>
            <a:pPr algn="ctr">
              <a:buClr>
                <a:schemeClr val="accent1"/>
              </a:buClr>
            </a:pPr>
            <a:endParaRPr lang="en-US" dirty="0"/>
          </a:p>
          <a:p>
            <a:pPr>
              <a:buClr>
                <a:srgbClr val="00CC99"/>
              </a:buClr>
            </a:pPr>
            <a:endParaRPr lang="en-US" sz="2000" dirty="0"/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Measure of vacuum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Production of vacuum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Summary</a:t>
            </a:r>
          </a:p>
          <a:p>
            <a:pPr algn="ctr">
              <a:buClr>
                <a:schemeClr val="accent6">
                  <a:lumMod val="50000"/>
                </a:schemeClr>
              </a:buClr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rgbClr val="00CC99"/>
              </a:buClr>
              <a:buAutoNum type="arabicPeriod"/>
            </a:pPr>
            <a:endParaRPr lang="en-US" sz="20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910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30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0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1. </a:t>
            </a:r>
            <a:r>
              <a:rPr lang="en-GB" sz="4000" dirty="0">
                <a:solidFill>
                  <a:srgbClr val="FF0066"/>
                </a:solidFill>
              </a:rPr>
              <a:t>Measure of vacuum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7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0DC8869C-294B-494B-B083-C0A2E396D3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1.1 Vacuum gauges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92969"/>
      </p:ext>
    </p:extLst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gauges pressure range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864171"/>
              </p:ext>
            </p:extLst>
          </p:nvPr>
        </p:nvGraphicFramePr>
        <p:xfrm>
          <a:off x="713875" y="1092200"/>
          <a:ext cx="7928689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9636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922421" y="1076637"/>
            <a:ext cx="7592653" cy="369332"/>
            <a:chOff x="922421" y="1060595"/>
            <a:chExt cx="759265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922421" y="1060595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Pa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88968" y="1060595"/>
              <a:ext cx="52610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10932" y="1060595"/>
              <a:ext cx="52610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16854" y="1060595"/>
              <a:ext cx="44114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endParaRPr lang="en-GB" baseline="30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30788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-2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44722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-4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51369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-6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57282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-8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67948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77139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-12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22421" y="5172948"/>
            <a:ext cx="7592653" cy="369332"/>
            <a:chOff x="922421" y="1060595"/>
            <a:chExt cx="7592653" cy="369332"/>
          </a:xfrm>
        </p:grpSpPr>
        <p:sp>
          <p:nvSpPr>
            <p:cNvPr id="19" name="TextBox 18"/>
            <p:cNvSpPr txBox="1"/>
            <p:nvPr/>
          </p:nvSpPr>
          <p:spPr>
            <a:xfrm>
              <a:off x="922421" y="1060595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mbar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88968" y="1060595"/>
              <a:ext cx="52610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10932" y="1060595"/>
              <a:ext cx="44114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endParaRPr lang="en-GB" baseline="30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16854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30788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-4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44722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-6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51369" y="1060595"/>
              <a:ext cx="57740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-8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57282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67948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77139" y="1060595"/>
              <a:ext cx="66236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dirty="0"/>
                <a:t>10</a:t>
              </a:r>
              <a:r>
                <a:rPr lang="en-GB" baseline="30000" dirty="0"/>
                <a:t>-14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919489" y="1586929"/>
            <a:ext cx="261606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Capacitance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24399" y="2075824"/>
            <a:ext cx="193307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Spinning rotor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99007" y="2586116"/>
            <a:ext cx="261606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Piezo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99006" y="3135491"/>
            <a:ext cx="263654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Pirani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60821" y="3563906"/>
            <a:ext cx="213295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Penning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10651" y="3999095"/>
            <a:ext cx="234261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Bayard-Alpert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87235" y="4459149"/>
            <a:ext cx="228614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Helmer, extractor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04150" y="622196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16 orders of magnitude !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573867" y="3135491"/>
            <a:ext cx="6068709" cy="1232936"/>
          </a:xfrm>
          <a:prstGeom prst="round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412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 err="1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Pirani</a:t>
            </a: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 Gauge</a:t>
            </a:r>
          </a:p>
        </p:txBody>
      </p:sp>
      <p:sp>
        <p:nvSpPr>
          <p:cNvPr id="3" name="Rectangle 2"/>
          <p:cNvSpPr/>
          <p:nvPr/>
        </p:nvSpPr>
        <p:spPr>
          <a:xfrm>
            <a:off x="1" y="496361"/>
            <a:ext cx="91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Pirani gauges are </a:t>
            </a:r>
            <a:r>
              <a:rPr lang="en-US" sz="1600" dirty="0">
                <a:solidFill>
                  <a:srgbClr val="00CC99"/>
                </a:solidFill>
              </a:rPr>
              <a:t>used </a:t>
            </a:r>
            <a:r>
              <a:rPr lang="en-US" sz="1600" dirty="0"/>
              <a:t>in the range 1 atm -10</a:t>
            </a:r>
            <a:r>
              <a:rPr lang="en-US" sz="1600" baseline="30000" dirty="0"/>
              <a:t>-4</a:t>
            </a:r>
            <a:r>
              <a:rPr lang="en-US" sz="1600" dirty="0"/>
              <a:t> mbar </a:t>
            </a:r>
            <a:r>
              <a:rPr lang="en-US" sz="1600" dirty="0">
                <a:solidFill>
                  <a:srgbClr val="00CC99"/>
                </a:solidFill>
              </a:rPr>
              <a:t>to monitor the roughing </a:t>
            </a:r>
            <a:r>
              <a:rPr lang="en-US" sz="1600" dirty="0"/>
              <a:t>of a vacuum system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Robust, gas dependent, accuracy 10-100 %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Operating principle based on the variation of the heat conductivity through a gas: balancing a Wheatstone bridge to keep power through filament constant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ym typeface="Wingdings" panose="05000000000000000000" pitchFamily="2" charset="2"/>
              </a:rPr>
              <a:t> pressure reading </a:t>
            </a:r>
            <a:r>
              <a:rPr lang="en-US" sz="1600" u="sng" dirty="0">
                <a:sym typeface="Wingdings" panose="05000000000000000000" pitchFamily="2" charset="2"/>
              </a:rPr>
              <a:t>above</a:t>
            </a:r>
            <a:r>
              <a:rPr lang="en-US" sz="1600" dirty="0">
                <a:sym typeface="Wingdings" panose="05000000000000000000" pitchFamily="2" charset="2"/>
              </a:rPr>
              <a:t> 1 mbar are wrong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5A503B-B452-473F-A6B8-9FE0B2D6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55" y="3881858"/>
            <a:ext cx="2092092" cy="17981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F52516-90E1-47DC-8905-FD2C65EEA558}"/>
              </a:ext>
            </a:extLst>
          </p:cNvPr>
          <p:cNvSpPr txBox="1"/>
          <p:nvPr/>
        </p:nvSpPr>
        <p:spPr>
          <a:xfrm>
            <a:off x="1126755" y="5680852"/>
            <a:ext cx="1539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Inficon</a:t>
            </a:r>
            <a:r>
              <a:rPr lang="en-GB" sz="1200" dirty="0"/>
              <a:t> Pirani gauge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1DF0D1-E9E1-417E-BAF1-47D4E1C8E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79" y="3868358"/>
            <a:ext cx="1240542" cy="17302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F1B9231-E9D6-4121-9A02-54F7FA804F85}"/>
              </a:ext>
            </a:extLst>
          </p:cNvPr>
          <p:cNvSpPr txBox="1"/>
          <p:nvPr/>
        </p:nvSpPr>
        <p:spPr>
          <a:xfrm>
            <a:off x="3431805" y="5680019"/>
            <a:ext cx="1571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Pfeiffer Pirani gauge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493ACF-01D9-4BC6-AE1B-DFDB0D39C9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534" y="3950623"/>
            <a:ext cx="2306972" cy="17302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98D2BD4-04B6-4599-BCC2-5B088129E2A9}"/>
              </a:ext>
            </a:extLst>
          </p:cNvPr>
          <p:cNvSpPr txBox="1"/>
          <p:nvPr/>
        </p:nvSpPr>
        <p:spPr>
          <a:xfrm>
            <a:off x="6277071" y="5693919"/>
            <a:ext cx="1683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Edwards Pirani gauge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BB2226-B904-46D6-B49E-74E9569133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5238" b="8738"/>
          <a:stretch/>
        </p:blipFill>
        <p:spPr>
          <a:xfrm>
            <a:off x="1862357" y="2621685"/>
            <a:ext cx="4572000" cy="9359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F414212-F487-4C46-A6EE-445D7C6B09E2}"/>
              </a:ext>
            </a:extLst>
          </p:cNvPr>
          <p:cNvSpPr txBox="1"/>
          <p:nvPr/>
        </p:nvSpPr>
        <p:spPr>
          <a:xfrm>
            <a:off x="3633230" y="3420743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wikipedia</a:t>
            </a:r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6E2B70-DD6B-4F25-8CF6-18CB4E922F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2592" y="2044357"/>
            <a:ext cx="1104900" cy="1524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D793065-791C-411D-B643-49907DC0EA07}"/>
              </a:ext>
            </a:extLst>
          </p:cNvPr>
          <p:cNvSpPr txBox="1"/>
          <p:nvPr/>
        </p:nvSpPr>
        <p:spPr>
          <a:xfrm>
            <a:off x="7492592" y="3586500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M. Pirani 1906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EAB17A1-5CCE-4E29-AC86-69259CB5ADF9}"/>
              </a:ext>
            </a:extLst>
          </p:cNvPr>
          <p:cNvCxnSpPr>
            <a:cxnSpLocks/>
          </p:cNvCxnSpPr>
          <p:nvPr/>
        </p:nvCxnSpPr>
        <p:spPr>
          <a:xfrm>
            <a:off x="3436326" y="2544940"/>
            <a:ext cx="260766" cy="3748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1B9532E-8B6D-442A-996E-6D8E18480982}"/>
              </a:ext>
            </a:extLst>
          </p:cNvPr>
          <p:cNvSpPr txBox="1"/>
          <p:nvPr/>
        </p:nvSpPr>
        <p:spPr>
          <a:xfrm>
            <a:off x="2738048" y="2305476"/>
            <a:ext cx="130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Tungsten wire</a:t>
            </a:r>
          </a:p>
        </p:txBody>
      </p:sp>
    </p:spTree>
    <p:extLst>
      <p:ext uri="{BB962C8B-B14F-4D97-AF65-F5344CB8AC3E}">
        <p14:creationId xmlns:p14="http://schemas.microsoft.com/office/powerpoint/2010/main" val="3060366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Penning gauge</a:t>
            </a:r>
          </a:p>
        </p:txBody>
      </p:sp>
      <p:sp>
        <p:nvSpPr>
          <p:cNvPr id="3" name="Rectangle 2"/>
          <p:cNvSpPr/>
          <p:nvPr/>
        </p:nvSpPr>
        <p:spPr>
          <a:xfrm>
            <a:off x="1" y="496432"/>
            <a:ext cx="89197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Penning gauges are </a:t>
            </a:r>
            <a:r>
              <a:rPr lang="en-US" sz="1600" dirty="0">
                <a:solidFill>
                  <a:srgbClr val="00CC99"/>
                </a:solidFill>
              </a:rPr>
              <a:t>commonly used </a:t>
            </a:r>
            <a:r>
              <a:rPr lang="en-US" sz="1600" dirty="0"/>
              <a:t>in the range 10</a:t>
            </a:r>
            <a:r>
              <a:rPr lang="en-US" sz="1600" baseline="30000" dirty="0"/>
              <a:t>-5 </a:t>
            </a:r>
            <a:r>
              <a:rPr lang="en-US" sz="1600" dirty="0"/>
              <a:t>-10</a:t>
            </a:r>
            <a:r>
              <a:rPr lang="en-US" sz="1600" baseline="30000" dirty="0"/>
              <a:t>-10</a:t>
            </a:r>
            <a:r>
              <a:rPr lang="en-US" sz="1600" dirty="0"/>
              <a:t> mbar.  They are use for </a:t>
            </a:r>
            <a:r>
              <a:rPr lang="en-US" sz="1600" dirty="0">
                <a:solidFill>
                  <a:srgbClr val="FF0066"/>
                </a:solidFill>
              </a:rPr>
              <a:t>interlocking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purposes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Robust, gas dependent, accuracy ~ 20-50 %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It is a cold cathode </a:t>
            </a:r>
            <a:r>
              <a:rPr lang="en-US" sz="1600" dirty="0" err="1"/>
              <a:t>ionisation</a:t>
            </a:r>
            <a:r>
              <a:rPr lang="en-US" sz="1600" dirty="0"/>
              <a:t> gauge </a:t>
            </a:r>
            <a:r>
              <a:rPr lang="en-US" sz="1600" i="1" dirty="0"/>
              <a:t>i.e. </a:t>
            </a:r>
            <a:r>
              <a:rPr lang="en-US" sz="1600" dirty="0"/>
              <a:t>there are no hot filament: electron are produced by field emission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operating principle is based on the </a:t>
            </a:r>
            <a:r>
              <a:rPr lang="en-US" sz="1600" dirty="0">
                <a:solidFill>
                  <a:srgbClr val="00CC99"/>
                </a:solidFill>
              </a:rPr>
              <a:t>measurement of a discharge current </a:t>
            </a:r>
            <a:r>
              <a:rPr lang="en-US" sz="1600" dirty="0"/>
              <a:t>in a Penning cell which is a function of pressure : </a:t>
            </a:r>
            <a:r>
              <a:rPr lang="en-US" sz="1600" dirty="0">
                <a:solidFill>
                  <a:srgbClr val="FF3399"/>
                </a:solidFill>
              </a:rPr>
              <a:t>I</a:t>
            </a:r>
            <a:r>
              <a:rPr lang="en-US" sz="1600" baseline="30000" dirty="0">
                <a:solidFill>
                  <a:srgbClr val="FF3399"/>
                </a:solidFill>
              </a:rPr>
              <a:t>+</a:t>
            </a:r>
            <a:r>
              <a:rPr lang="en-US" sz="1600" dirty="0">
                <a:solidFill>
                  <a:srgbClr val="FF3399"/>
                </a:solidFill>
              </a:rPr>
              <a:t> = </a:t>
            </a:r>
            <a:r>
              <a:rPr lang="en-US" sz="1600" dirty="0" err="1">
                <a:solidFill>
                  <a:srgbClr val="FF3399"/>
                </a:solidFill>
              </a:rPr>
              <a:t>P</a:t>
            </a:r>
            <a:r>
              <a:rPr lang="en-US" sz="1600" baseline="30000" dirty="0" err="1">
                <a:solidFill>
                  <a:srgbClr val="FF3399"/>
                </a:solidFill>
              </a:rPr>
              <a:t>n</a:t>
            </a:r>
            <a:r>
              <a:rPr lang="en-US" sz="1600" dirty="0"/>
              <a:t>, n is close to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8EA343-F732-42B8-99CF-1AF6D3548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488" y="3534502"/>
            <a:ext cx="1588612" cy="17686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C6B71A-C045-4744-AB9C-6C5F82CA5475}"/>
              </a:ext>
            </a:extLst>
          </p:cNvPr>
          <p:cNvSpPr txBox="1"/>
          <p:nvPr/>
        </p:nvSpPr>
        <p:spPr>
          <a:xfrm>
            <a:off x="6974466" y="5303156"/>
            <a:ext cx="1292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F. Penning 1937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3EB3E7D-241B-468F-B9B4-A45F3A9CA276}"/>
              </a:ext>
            </a:extLst>
          </p:cNvPr>
          <p:cNvGrpSpPr/>
          <p:nvPr/>
        </p:nvGrpSpPr>
        <p:grpSpPr>
          <a:xfrm>
            <a:off x="713064" y="4474280"/>
            <a:ext cx="532706" cy="836720"/>
            <a:chOff x="180358" y="3959604"/>
            <a:chExt cx="532706" cy="836720"/>
          </a:xfrm>
        </p:grpSpPr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E281507B-92F5-4CE2-9D9D-BAFD47CBD4A8}"/>
                </a:ext>
              </a:extLst>
            </p:cNvPr>
            <p:cNvSpPr/>
            <p:nvPr/>
          </p:nvSpPr>
          <p:spPr>
            <a:xfrm rot="10800000">
              <a:off x="578840" y="3959604"/>
              <a:ext cx="134224" cy="836720"/>
            </a:xfrm>
            <a:prstGeom prst="down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08BBB3A-E6B3-4EB0-9EA7-3F701610FB1C}"/>
                </a:ext>
              </a:extLst>
            </p:cNvPr>
            <p:cNvSpPr txBox="1"/>
            <p:nvPr/>
          </p:nvSpPr>
          <p:spPr>
            <a:xfrm>
              <a:off x="180358" y="419329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AFB5208-DF8A-4936-B850-BB399C487A0C}"/>
                </a:ext>
              </a:extLst>
            </p:cNvPr>
            <p:cNvCxnSpPr/>
            <p:nvPr/>
          </p:nvCxnSpPr>
          <p:spPr>
            <a:xfrm>
              <a:off x="215596" y="4193298"/>
              <a:ext cx="28383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0" name="Picture 1">
            <a:extLst>
              <a:ext uri="{FF2B5EF4-FFF2-40B4-BE49-F238E27FC236}">
                <a16:creationId xmlns:a16="http://schemas.microsoft.com/office/drawing/2014/main" id="{F8D6BB8E-B77B-4BE0-8E8B-9C9AEB106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6144" y="3540095"/>
            <a:ext cx="1292918" cy="198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8FDE04-5AAD-4FEF-A1EE-1FD30EB311BE}"/>
              </a:ext>
            </a:extLst>
          </p:cNvPr>
          <p:cNvSpPr txBox="1"/>
          <p:nvPr/>
        </p:nvSpPr>
        <p:spPr>
          <a:xfrm>
            <a:off x="3764522" y="5664076"/>
            <a:ext cx="1741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Pfeiffer Penning gauge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774509-402B-732F-F669-F7BB4EB5A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7867ED-412B-2E42-5CED-74D115F39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604" y="3429395"/>
            <a:ext cx="1333109" cy="218081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85A95-B003-A63F-CB72-93DD489834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90931" y="6520070"/>
            <a:ext cx="4144625" cy="337929"/>
          </a:xfrm>
        </p:spPr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439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discharge in a Penning gauge</a:t>
            </a:r>
          </a:p>
        </p:txBody>
      </p:sp>
      <p:pic>
        <p:nvPicPr>
          <p:cNvPr id="241669" name="Picture 5" descr="C:\Documents and Settings\VB\Bureau\photos 11 fev\IMG_0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659" y="2620781"/>
            <a:ext cx="4101241" cy="3075931"/>
          </a:xfrm>
          <a:prstGeom prst="rect">
            <a:avLst/>
          </a:prstGeom>
          <a:noFill/>
        </p:spPr>
      </p:pic>
      <p:pic>
        <p:nvPicPr>
          <p:cNvPr id="241670" name="Picture 6" descr="C:\Documents and Settings\VB\Bureau\photos 11 fev\IMG_03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7618" y="2620780"/>
            <a:ext cx="4101241" cy="3075931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21659" y="2282226"/>
            <a:ext cx="41012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Penning gauge ON behind a glass window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96800" y="2024525"/>
            <a:ext cx="36118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In the dark, the discharge is seen: a plasma is created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71678" y="5751350"/>
            <a:ext cx="36118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Pictures courtesy B. Henrist, TE-VSC</a:t>
            </a:r>
          </a:p>
        </p:txBody>
      </p:sp>
      <p:pic>
        <p:nvPicPr>
          <p:cNvPr id="2058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2190" y="490764"/>
            <a:ext cx="1182323" cy="181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448057" y="891201"/>
            <a:ext cx="32748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Penning gauge: a cloud of electrons is kept in place by a solenoidal magnetic field created by a permanent magnet ring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0312" y="5209480"/>
            <a:ext cx="116035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Anode rod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395351" y="4292930"/>
            <a:ext cx="682831" cy="916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230088" y="1555668"/>
            <a:ext cx="902525" cy="33844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45961</TotalTime>
  <Words>2862</Words>
  <Application>Microsoft Office PowerPoint</Application>
  <PresentationFormat>On-screen Show (4:3)</PresentationFormat>
  <Paragraphs>505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Symbol</vt:lpstr>
      <vt:lpstr>Times New Roman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Vacuum gauges pressure range</vt:lpstr>
      <vt:lpstr>PowerPoint Presentation</vt:lpstr>
      <vt:lpstr>PowerPoint Presentation</vt:lpstr>
      <vt:lpstr>A discharge in a Penning gauge</vt:lpstr>
      <vt:lpstr>PowerPoint Presentation</vt:lpstr>
      <vt:lpstr>A burned filament </vt:lpstr>
      <vt:lpstr>PowerPoint Presentation</vt:lpstr>
      <vt:lpstr>PowerPoint Presentation</vt:lpstr>
      <vt:lpstr>PowerPoint Presentation</vt:lpstr>
      <vt:lpstr>Residual gas composition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Vacuum pumps pressure range</vt:lpstr>
      <vt:lpstr>PowerPoint Presentation</vt:lpstr>
      <vt:lpstr>PowerPoint Presentation</vt:lpstr>
      <vt:lpstr>NEG cartridge</vt:lpstr>
      <vt:lpstr>PowerPoint Presentation</vt:lpstr>
      <vt:lpstr>Summary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Vincent Baglin</cp:lastModifiedBy>
  <cp:revision>1754</cp:revision>
  <cp:lastPrinted>2019-02-12T13:58:59Z</cp:lastPrinted>
  <dcterms:created xsi:type="dcterms:W3CDTF">2012-11-30T11:04:26Z</dcterms:created>
  <dcterms:modified xsi:type="dcterms:W3CDTF">2025-02-25T18:27:39Z</dcterms:modified>
</cp:coreProperties>
</file>