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0" r:id="rId1"/>
  </p:sldMasterIdLst>
  <p:notesMasterIdLst>
    <p:notesMasterId r:id="rId38"/>
  </p:notesMasterIdLst>
  <p:handoutMasterIdLst>
    <p:handoutMasterId r:id="rId39"/>
  </p:handoutMasterIdLst>
  <p:sldIdLst>
    <p:sldId id="256" r:id="rId2"/>
    <p:sldId id="881" r:id="rId3"/>
    <p:sldId id="882" r:id="rId4"/>
    <p:sldId id="883" r:id="rId5"/>
    <p:sldId id="884" r:id="rId6"/>
    <p:sldId id="885" r:id="rId7"/>
    <p:sldId id="886" r:id="rId8"/>
    <p:sldId id="887" r:id="rId9"/>
    <p:sldId id="888" r:id="rId10"/>
    <p:sldId id="975" r:id="rId11"/>
    <p:sldId id="894" r:id="rId12"/>
    <p:sldId id="902" r:id="rId13"/>
    <p:sldId id="904" r:id="rId14"/>
    <p:sldId id="632" r:id="rId15"/>
    <p:sldId id="903" r:id="rId16"/>
    <p:sldId id="906" r:id="rId17"/>
    <p:sldId id="907" r:id="rId18"/>
    <p:sldId id="908" r:id="rId19"/>
    <p:sldId id="909" r:id="rId20"/>
    <p:sldId id="993" r:id="rId21"/>
    <p:sldId id="994" r:id="rId22"/>
    <p:sldId id="981" r:id="rId23"/>
    <p:sldId id="911" r:id="rId24"/>
    <p:sldId id="912" r:id="rId25"/>
    <p:sldId id="913" r:id="rId26"/>
    <p:sldId id="922" r:id="rId27"/>
    <p:sldId id="915" r:id="rId28"/>
    <p:sldId id="916" r:id="rId29"/>
    <p:sldId id="917" r:id="rId30"/>
    <p:sldId id="920" r:id="rId31"/>
    <p:sldId id="982" r:id="rId32"/>
    <p:sldId id="923" r:id="rId33"/>
    <p:sldId id="949" r:id="rId34"/>
    <p:sldId id="951" r:id="rId35"/>
    <p:sldId id="950" r:id="rId36"/>
    <p:sldId id="788" r:id="rId37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0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33CC"/>
    <a:srgbClr val="00CC99"/>
    <a:srgbClr val="FF0066"/>
    <a:srgbClr val="00B0F0"/>
    <a:srgbClr val="0055A0"/>
    <a:srgbClr val="3366FF"/>
    <a:srgbClr val="DEB212"/>
    <a:srgbClr val="DEB6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94" autoAdjust="0"/>
    <p:restoredTop sz="94947" autoAdjust="0"/>
  </p:normalViewPr>
  <p:slideViewPr>
    <p:cSldViewPr snapToGrid="0" snapToObjects="1">
      <p:cViewPr varScale="1">
        <p:scale>
          <a:sx n="111" d="100"/>
          <a:sy n="111" d="100"/>
        </p:scale>
        <p:origin x="165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2796"/>
    </p:cViewPr>
  </p:sorterViewPr>
  <p:notesViewPr>
    <p:cSldViewPr snapToGrid="0" snapToObjects="1">
      <p:cViewPr varScale="1">
        <p:scale>
          <a:sx n="90" d="100"/>
          <a:sy n="90" d="100"/>
        </p:scale>
        <p:origin x="-3546" y="-96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89938" cy="496331"/>
          </a:xfrm>
          <a:prstGeom prst="rect">
            <a:avLst/>
          </a:prstGeom>
        </p:spPr>
        <p:txBody>
          <a:bodyPr vert="horz" lIns="90722" tIns="45362" rIns="90722" bIns="45362" rtlCol="0"/>
          <a:lstStyle>
            <a:lvl1pPr algn="l">
              <a:defRPr sz="11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8" y="1"/>
            <a:ext cx="2889938" cy="496331"/>
          </a:xfrm>
          <a:prstGeom prst="rect">
            <a:avLst/>
          </a:prstGeom>
        </p:spPr>
        <p:txBody>
          <a:bodyPr vert="horz" lIns="90722" tIns="45362" rIns="90722" bIns="45362" rtlCol="0"/>
          <a:lstStyle>
            <a:lvl1pPr algn="r">
              <a:defRPr sz="1100"/>
            </a:lvl1pPr>
          </a:lstStyle>
          <a:p>
            <a:fld id="{A796D7F2-88DC-4A50-B66E-E611B952E417}" type="datetimeFigureOut">
              <a:rPr lang="fr-CH" smtClean="0"/>
              <a:pPr/>
              <a:t>24.02.2025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889938" cy="496331"/>
          </a:xfrm>
          <a:prstGeom prst="rect">
            <a:avLst/>
          </a:prstGeom>
        </p:spPr>
        <p:txBody>
          <a:bodyPr vert="horz" lIns="90722" tIns="45362" rIns="90722" bIns="45362" rtlCol="0" anchor="b"/>
          <a:lstStyle>
            <a:lvl1pPr algn="l">
              <a:defRPr sz="11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8" y="9428584"/>
            <a:ext cx="2889938" cy="496331"/>
          </a:xfrm>
          <a:prstGeom prst="rect">
            <a:avLst/>
          </a:prstGeom>
        </p:spPr>
        <p:txBody>
          <a:bodyPr vert="horz" lIns="90722" tIns="45362" rIns="90722" bIns="45362" rtlCol="0" anchor="b"/>
          <a:lstStyle>
            <a:lvl1pPr algn="r">
              <a:defRPr sz="1100"/>
            </a:lvl1pPr>
          </a:lstStyle>
          <a:p>
            <a:fld id="{0284DB7B-B258-4F38-AC7F-494BA55C6564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16486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2T08:14:42.387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1,'263'14,"252"-3,-315-13,-172 3,50 10,16 1,17-11,-56-2,0 3,69 10,49 9,-92-13,161 15,-219-20,-2-1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2T08:14:45.628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97,'855'0,"-422"-36,-329 23,12-1,11-3,167 1,1558 19,-960-6,-284 25,-318-18,-163-5,-107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09:23:51.967"/>
    </inkml:context>
    <inkml:brush xml:id="br0">
      <inkml:brushProperty name="width" value="0.4" units="cm"/>
      <inkml:brushProperty name="height" value="0.8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4,'62'-1,"-36"-1,0 1,1 1,-1 2,0 1,0 1,48 13,-35-5,1-2,1-2,43 3,-57-8,60 4,140-7,-90-2,-67 2,-49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09:06:29.592"/>
    </inkml:context>
    <inkml:brush xml:id="br0">
      <inkml:brushProperty name="width" value="0.4" units="cm"/>
      <inkml:brushProperty name="height" value="0.8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9394 0,'-7092'0,"6778"22,81-2,-336-10,-138 8,647-13,-313 16,327-20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09:06:01.444"/>
    </inkml:context>
    <inkml:brush xml:id="br0">
      <inkml:brushProperty name="width" value="0.4" units="cm"/>
      <inkml:brushProperty name="height" value="0.8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2182 1,'-880'0,"865"1,-1 0,1 1,-16 5,-40 5,32-9,-1 3,-42 11,7-1,42-11,-68 0,-8 1,8 4,0-3,-148-11,205-1,-72-18,78 14,13 4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09:06:03.723"/>
    </inkml:context>
    <inkml:brush xml:id="br0">
      <inkml:brushProperty name="width" value="0.4" units="cm"/>
      <inkml:brushProperty name="height" value="0.8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2328 25,'-552'15,"-98"-6,448-21,-114-1,273 11,-47-8,48 5,-49-1,-216 7,272-1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09:06:06.306"/>
    </inkml:context>
    <inkml:brush xml:id="br0">
      <inkml:brushProperty name="width" value="0.4" units="cm"/>
      <inkml:brushProperty name="height" value="0.8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2042 27,'-83'-19,"-33"11,-146 8,104 3,-1247-3,1387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09:06:08.443"/>
    </inkml:context>
    <inkml:brush xml:id="br0">
      <inkml:brushProperty name="width" value="0.4" units="cm"/>
      <inkml:brushProperty name="height" value="0.8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1895 51,'-117'3,"45"-1,-130-11,101-8,45 6,-66-3,-651 9,407 9,305-4,37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89938" cy="496331"/>
          </a:xfrm>
          <a:prstGeom prst="rect">
            <a:avLst/>
          </a:prstGeom>
        </p:spPr>
        <p:txBody>
          <a:bodyPr vert="horz" lIns="90722" tIns="45362" rIns="90722" bIns="45362" rtlCol="0"/>
          <a:lstStyle>
            <a:lvl1pPr algn="l">
              <a:defRPr sz="11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8" y="1"/>
            <a:ext cx="2889938" cy="496331"/>
          </a:xfrm>
          <a:prstGeom prst="rect">
            <a:avLst/>
          </a:prstGeom>
        </p:spPr>
        <p:txBody>
          <a:bodyPr vert="horz" lIns="90722" tIns="45362" rIns="90722" bIns="45362" rtlCol="0"/>
          <a:lstStyle>
            <a:lvl1pPr algn="r">
              <a:defRPr sz="1100"/>
            </a:lvl1pPr>
          </a:lstStyle>
          <a:p>
            <a:fld id="{087DC90D-32FD-420A-B91D-0B18B92AADE6}" type="datetimeFigureOut">
              <a:rPr lang="fr-CH" smtClean="0"/>
              <a:pPr/>
              <a:t>24.02.2025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2488" y="742950"/>
            <a:ext cx="4964112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2" tIns="45362" rIns="90722" bIns="45362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10" y="4715154"/>
            <a:ext cx="5335270" cy="4466987"/>
          </a:xfrm>
          <a:prstGeom prst="rect">
            <a:avLst/>
          </a:prstGeom>
        </p:spPr>
        <p:txBody>
          <a:bodyPr vert="horz" lIns="90722" tIns="45362" rIns="90722" bIns="4536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889938" cy="496331"/>
          </a:xfrm>
          <a:prstGeom prst="rect">
            <a:avLst/>
          </a:prstGeom>
        </p:spPr>
        <p:txBody>
          <a:bodyPr vert="horz" lIns="90722" tIns="45362" rIns="90722" bIns="45362" rtlCol="0" anchor="b"/>
          <a:lstStyle>
            <a:lvl1pPr algn="l">
              <a:defRPr sz="11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8" y="9428584"/>
            <a:ext cx="2889938" cy="496331"/>
          </a:xfrm>
          <a:prstGeom prst="rect">
            <a:avLst/>
          </a:prstGeom>
        </p:spPr>
        <p:txBody>
          <a:bodyPr vert="horz" lIns="90722" tIns="45362" rIns="90722" bIns="45362" rtlCol="0" anchor="b"/>
          <a:lstStyle>
            <a:lvl1pPr algn="r">
              <a:defRPr sz="1100"/>
            </a:lvl1pPr>
          </a:lstStyle>
          <a:p>
            <a:fld id="{4F910EFC-3EE3-4663-9DF9-12732E88D659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88626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98931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018890" y="6526097"/>
            <a:ext cx="171170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B0263DEB-27B0-4467-9B8F-C5E7CEE8E71D}" type="datetime3">
              <a:rPr lang="en-US" smtClean="0"/>
              <a:t>24 February 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996800" y="6520070"/>
            <a:ext cx="3538756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February, 2025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7200"/>
          </a:xfrm>
        </p:spPr>
        <p:txBody>
          <a:bodyPr anchor="ctr">
            <a:noAutofit/>
          </a:bodyPr>
          <a:lstStyle>
            <a:lvl1pPr algn="ctr">
              <a:defRPr sz="2800" b="1">
                <a:solidFill>
                  <a:srgbClr val="3366FF"/>
                </a:solidFill>
                <a:latin typeface="+mn-lt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1" y="6526097"/>
            <a:ext cx="1711703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D7E310C3-1625-4FA0-BFAD-909A567C7817}" type="datetime3">
              <a:rPr lang="en-US" smtClean="0"/>
              <a:t>24 February 2025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February, 2025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0" y="6526096"/>
            <a:ext cx="1719655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970DAF9F-D33E-4985-BA27-F8B877FB96EC}" type="datetime3">
              <a:rPr lang="en-US" smtClean="0"/>
              <a:t>24 February 2025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69"/>
            <a:ext cx="2895600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February, 2025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69"/>
            <a:ext cx="501424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34048"/>
            <a:ext cx="171170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349F9451-2FCB-4392-909E-0D6EDE2CAB2C}" type="datetime3">
              <a:rPr lang="en-US" smtClean="0"/>
              <a:t>24 February 2025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8021"/>
            <a:ext cx="2895600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February, 2025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8021"/>
            <a:ext cx="50142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788D4B35-A8A1-4FC4-B3C9-EFCFF4FB4E5D}" type="datetime3">
              <a:rPr lang="en-US" smtClean="0"/>
              <a:t>24 February 2025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February, 2025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Joint Universities Accelerator School, Archamps, February, 2025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852EE-CFEA-4058-9581-7583097843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54101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3D790ED1-9D0B-4C1F-9B68-55042C5B9222}" type="datetime3">
              <a:rPr lang="en-US" smtClean="0"/>
              <a:t>24 February 2025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February, 2025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F68DD030-E811-45DD-9301-0A512D95FE8B}" type="datetime3">
              <a:rPr lang="en-US" smtClean="0"/>
              <a:t>24 February 2025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February, 2025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1" y="6526098"/>
            <a:ext cx="1711703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43D003E0-B69F-4C87-A7C2-568DF1479324}" type="datetime3">
              <a:rPr lang="en-US" smtClean="0"/>
              <a:t>24 February 2025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1"/>
            <a:ext cx="2895600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February, 2025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1"/>
            <a:ext cx="501424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0" y="6526097"/>
            <a:ext cx="171965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CDFE4E36-7ED4-4734-9792-66F62B0C507D}" type="datetime3">
              <a:rPr lang="en-US" smtClean="0"/>
              <a:t>24 February 2025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February, 2025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 anchor="ctr"/>
          <a:lstStyle>
            <a:lvl1pPr algn="ctr">
              <a:defRPr sz="4600">
                <a:solidFill>
                  <a:srgbClr val="3366FF"/>
                </a:solidFill>
                <a:latin typeface="+mn-lt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746831" y="6508567"/>
            <a:ext cx="1711703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B24A1CDD-DF38-4136-99D9-EAEB208019D4}" type="datetime3">
              <a:rPr lang="en-US" smtClean="0"/>
              <a:t>24 February 2025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924800" y="6520070"/>
            <a:ext cx="3610756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February, 2025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0" y="6519740"/>
            <a:ext cx="1677725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13A1FC40-38BA-41DF-8C19-66B869487B4C}" type="datetime3">
              <a:rPr lang="en-US" smtClean="0"/>
              <a:t>24 February 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61329" y="6519740"/>
            <a:ext cx="2854518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February, 2025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19740"/>
            <a:ext cx="501424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643180" y="6438102"/>
            <a:ext cx="2549471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i="1" baseline="0" dirty="0">
                <a:solidFill>
                  <a:schemeClr val="bg1"/>
                </a:solidFill>
              </a:rPr>
              <a:t>Vacuum, Surfaces &amp; </a:t>
            </a:r>
            <a:r>
              <a:rPr lang="fr-CH" sz="900" i="1" baseline="0" dirty="0" err="1">
                <a:solidFill>
                  <a:schemeClr val="bg1"/>
                </a:solidFill>
              </a:rPr>
              <a:t>Coatings</a:t>
            </a:r>
            <a:r>
              <a:rPr lang="fr-CH" sz="900" i="1" baseline="0" dirty="0">
                <a:solidFill>
                  <a:schemeClr val="bg1"/>
                </a:solidFill>
              </a:rPr>
              <a:t> Group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000" baseline="0" dirty="0" err="1">
                <a:solidFill>
                  <a:schemeClr val="bg1"/>
                </a:solidFill>
              </a:rPr>
              <a:t>Technology</a:t>
            </a:r>
            <a:r>
              <a:rPr lang="fr-CH" sz="1000" baseline="0" dirty="0">
                <a:solidFill>
                  <a:schemeClr val="bg1"/>
                </a:solidFill>
              </a:rPr>
              <a:t> </a:t>
            </a:r>
            <a:r>
              <a:rPr lang="fr-CH" sz="1000" baseline="0" dirty="0" err="1">
                <a:solidFill>
                  <a:schemeClr val="bg1"/>
                </a:solidFill>
              </a:rPr>
              <a:t>Department</a:t>
            </a:r>
            <a:endParaRPr lang="fr-CH" sz="1000" baseline="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  <p:sldLayoutId id="2147483679" r:id="rId16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5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0.png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0.png"/><Relationship Id="rId3" Type="http://schemas.openxmlformats.org/officeDocument/2006/relationships/image" Target="../media/image22.png"/><Relationship Id="rId7" Type="http://schemas.openxmlformats.org/officeDocument/2006/relationships/customXml" Target="../ink/ink3.xml"/><Relationship Id="rId2" Type="http://schemas.openxmlformats.org/officeDocument/2006/relationships/image" Target="../media/image281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00.png"/><Relationship Id="rId5" Type="http://schemas.openxmlformats.org/officeDocument/2006/relationships/customXml" Target="../ink/ink4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2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customXml" Target="../ink/ink7.xml"/><Relationship Id="rId3" Type="http://schemas.openxmlformats.org/officeDocument/2006/relationships/image" Target="../media/image42.png"/><Relationship Id="rId7" Type="http://schemas.openxmlformats.org/officeDocument/2006/relationships/image" Target="../media/image620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0.xml"/><Relationship Id="rId6" Type="http://schemas.openxmlformats.org/officeDocument/2006/relationships/customXml" Target="../ink/ink6.xml"/><Relationship Id="rId11" Type="http://schemas.openxmlformats.org/officeDocument/2006/relationships/image" Target="../media/image64.png"/><Relationship Id="rId5" Type="http://schemas.openxmlformats.org/officeDocument/2006/relationships/image" Target="../media/image610.png"/><Relationship Id="rId10" Type="http://schemas.openxmlformats.org/officeDocument/2006/relationships/customXml" Target="../ink/ink8.xml"/><Relationship Id="rId4" Type="http://schemas.openxmlformats.org/officeDocument/2006/relationships/customXml" Target="../ink/ink5.xml"/><Relationship Id="rId9" Type="http://schemas.openxmlformats.org/officeDocument/2006/relationships/image" Target="../media/image63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0.png"/><Relationship Id="rId2" Type="http://schemas.openxmlformats.org/officeDocument/2006/relationships/image" Target="../media/image420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3.png"/><Relationship Id="rId4" Type="http://schemas.openxmlformats.org/officeDocument/2006/relationships/image" Target="../media/image440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0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0.png"/><Relationship Id="rId2" Type="http://schemas.openxmlformats.org/officeDocument/2006/relationships/image" Target="../media/image470.png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0.png"/><Relationship Id="rId2" Type="http://schemas.openxmlformats.org/officeDocument/2006/relationships/image" Target="../media/image490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7.png"/><Relationship Id="rId4" Type="http://schemas.openxmlformats.org/officeDocument/2006/relationships/image" Target="../media/image46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1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50.png"/><Relationship Id="rId5" Type="http://schemas.openxmlformats.org/officeDocument/2006/relationships/customXml" Target="../ink/ink2.xml"/><Relationship Id="rId4" Type="http://schemas.openxmlformats.org/officeDocument/2006/relationships/image" Target="../media/image1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820927"/>
            <a:ext cx="9143998" cy="14055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The process is driven by the interaction energy between the molecule or atom with the surface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baseline="300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baseline="300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baseline="30000" dirty="0"/>
              <a:t> </a:t>
            </a:r>
            <a:r>
              <a:rPr lang="en-US" sz="1600" dirty="0"/>
              <a:t>Weakly bounded molecules are </a:t>
            </a:r>
            <a:r>
              <a:rPr lang="en-US" sz="1600" dirty="0">
                <a:solidFill>
                  <a:srgbClr val="FF3399"/>
                </a:solidFill>
              </a:rPr>
              <a:t>physisorbed </a:t>
            </a:r>
            <a:r>
              <a:rPr lang="en-US" sz="1600" dirty="0"/>
              <a:t>(~ 0,1 eV), strongly bounded are </a:t>
            </a:r>
            <a:r>
              <a:rPr lang="en-US" sz="1600" dirty="0">
                <a:solidFill>
                  <a:srgbClr val="FF3399"/>
                </a:solidFill>
              </a:rPr>
              <a:t>chemisorbed </a:t>
            </a:r>
            <a:r>
              <a:rPr lang="en-US" sz="1600" dirty="0"/>
              <a:t>(~1 eV)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US" sz="16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February, 2025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Adsorption-Desorption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CE2EFD4-8B12-4A9E-8A51-848125FDA3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5954" y="2126208"/>
            <a:ext cx="3514923" cy="372606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7685B74-E088-4AD5-A612-2280FCC21647}"/>
              </a:ext>
            </a:extLst>
          </p:cNvPr>
          <p:cNvSpPr/>
          <p:nvPr/>
        </p:nvSpPr>
        <p:spPr>
          <a:xfrm>
            <a:off x="5879141" y="5682998"/>
            <a:ext cx="265641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GB" sz="1600" dirty="0"/>
              <a:t> </a:t>
            </a:r>
            <a:r>
              <a:rPr lang="en-US" sz="1600" dirty="0" err="1"/>
              <a:t>Hiden</a:t>
            </a:r>
            <a:r>
              <a:rPr lang="en-US" sz="1600" dirty="0"/>
              <a:t> TPD/TDS station</a:t>
            </a:r>
            <a:endParaRPr lang="en-GB" sz="16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CBF53B2-0F53-475C-9492-EC5DD623FFA0}"/>
              </a:ext>
            </a:extLst>
          </p:cNvPr>
          <p:cNvSpPr/>
          <p:nvPr/>
        </p:nvSpPr>
        <p:spPr>
          <a:xfrm>
            <a:off x="71007" y="2438994"/>
            <a:ext cx="527182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</a:t>
            </a:r>
            <a:r>
              <a:rPr lang="en-US" sz="1600" dirty="0">
                <a:solidFill>
                  <a:srgbClr val="FF3399"/>
                </a:solidFill>
              </a:rPr>
              <a:t>Several monolayers </a:t>
            </a:r>
            <a:r>
              <a:rPr lang="en-US" sz="1600" dirty="0"/>
              <a:t>of gas can be physisorbed on a surface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Chemisorption can be dissociative (H</a:t>
            </a:r>
            <a:r>
              <a:rPr lang="en-US" sz="1600" baseline="-25000" dirty="0"/>
              <a:t>2</a:t>
            </a:r>
            <a:r>
              <a:rPr lang="en-US" sz="1600" dirty="0"/>
              <a:t>) and  non dissociative (C=O), </a:t>
            </a:r>
            <a:r>
              <a:rPr lang="en-US" sz="1600" dirty="0">
                <a:solidFill>
                  <a:srgbClr val="FF3399"/>
                </a:solidFill>
              </a:rPr>
              <a:t>a monolayer </a:t>
            </a:r>
            <a:r>
              <a:rPr lang="en-US" sz="1600" dirty="0"/>
              <a:t>can be adsorbed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The order of desorption and the desorption energy can be evaluated from </a:t>
            </a:r>
            <a:r>
              <a:rPr lang="en-US" sz="1600" dirty="0">
                <a:solidFill>
                  <a:srgbClr val="FF3399"/>
                </a:solidFill>
              </a:rPr>
              <a:t>Temperature Programmed Desorption or Thermal Desorption Spectroscopy</a:t>
            </a:r>
          </a:p>
        </p:txBody>
      </p:sp>
    </p:spTree>
    <p:extLst>
      <p:ext uri="{BB962C8B-B14F-4D97-AF65-F5344CB8AC3E}">
        <p14:creationId xmlns:p14="http://schemas.microsoft.com/office/powerpoint/2010/main" val="2456410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February, 2025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order desorption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2" y="847909"/>
            <a:ext cx="91439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</a:t>
            </a:r>
            <a:r>
              <a:rPr lang="en-GB" sz="1600" dirty="0"/>
              <a:t>Applicable for </a:t>
            </a:r>
            <a:r>
              <a:rPr lang="en-GB" sz="1600" dirty="0">
                <a:solidFill>
                  <a:srgbClr val="FF3399"/>
                </a:solidFill>
              </a:rPr>
              <a:t>physisorbed</a:t>
            </a:r>
            <a:r>
              <a:rPr lang="en-GB" sz="1600" dirty="0"/>
              <a:t> molecules and </a:t>
            </a:r>
            <a:r>
              <a:rPr lang="en-GB" sz="1600" dirty="0">
                <a:solidFill>
                  <a:srgbClr val="FF3399"/>
                </a:solidFill>
              </a:rPr>
              <a:t>non-dissociated chemisorbed </a:t>
            </a:r>
            <a:r>
              <a:rPr lang="en-GB" sz="1600" dirty="0"/>
              <a:t>molecules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The </a:t>
            </a:r>
            <a:r>
              <a:rPr lang="en-US" sz="1600" dirty="0">
                <a:solidFill>
                  <a:srgbClr val="FF3399"/>
                </a:solidFill>
              </a:rPr>
              <a:t>rate of molecular desorption </a:t>
            </a:r>
            <a:r>
              <a:rPr lang="en-US" sz="1600" dirty="0"/>
              <a:t>from a surface is given by: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434742" y="1815225"/>
                <a:ext cx="2060436" cy="5259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− 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type m:val="skw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𝑘𝑇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4742" y="1815225"/>
                <a:ext cx="2060436" cy="52591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0" y="2467755"/>
            <a:ext cx="91439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</a:t>
            </a:r>
            <a:r>
              <a:rPr lang="el-GR" sz="1600" dirty="0"/>
              <a:t>θ</a:t>
            </a:r>
            <a:r>
              <a:rPr lang="en-GB" sz="1600" dirty="0"/>
              <a:t>, surface coverage, </a:t>
            </a:r>
            <a:r>
              <a:rPr lang="el-GR" sz="1600" dirty="0"/>
              <a:t>ν</a:t>
            </a:r>
            <a:r>
              <a:rPr lang="en-GB" sz="1600" baseline="-25000" dirty="0"/>
              <a:t>1</a:t>
            </a:r>
            <a:r>
              <a:rPr lang="en-GB" sz="1600" dirty="0"/>
              <a:t> frequency of vibration of an adsorbed molecule (10</a:t>
            </a:r>
            <a:r>
              <a:rPr lang="en-GB" sz="1600" baseline="30000" dirty="0"/>
              <a:t>13</a:t>
            </a:r>
            <a:r>
              <a:rPr lang="en-GB" sz="1600" dirty="0"/>
              <a:t> Hz), E</a:t>
            </a:r>
            <a:r>
              <a:rPr lang="en-GB" sz="1600" baseline="-25000" dirty="0"/>
              <a:t>D</a:t>
            </a:r>
            <a:r>
              <a:rPr lang="en-GB" sz="1600" dirty="0"/>
              <a:t>, activation energy for desorption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GB" sz="1600" dirty="0"/>
          </a:p>
        </p:txBody>
      </p:sp>
      <p:sp>
        <p:nvSpPr>
          <p:cNvPr id="8" name="Rectangle 7"/>
          <p:cNvSpPr/>
          <p:nvPr/>
        </p:nvSpPr>
        <p:spPr>
          <a:xfrm>
            <a:off x="2" y="3702052"/>
            <a:ext cx="91439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The solution describes the surface coverage evolution with time: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135714" y="4160876"/>
                <a:ext cx="1428724" cy="32765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𝐴</m:t>
                      </m:r>
                      <m:sSup>
                        <m:sSup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type m:val="skw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5714" y="4160876"/>
                <a:ext cx="1428724" cy="327654"/>
              </a:xfrm>
              <a:prstGeom prst="rect">
                <a:avLst/>
              </a:prstGeom>
              <a:blipFill rotWithShape="0">
                <a:blip r:embed="rId3" cstate="print"/>
                <a:stretch>
                  <a:fillRect l="-2979" t="-143396" r="-38298" b="-1811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991630" y="4736122"/>
                <a:ext cx="2571409" cy="5657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type m:val="skw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𝑘𝑇</m:t>
                              </m:r>
                            </m:den>
                          </m:f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type m:val="skw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𝑘𝑇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1630" y="4736122"/>
                <a:ext cx="2571409" cy="5657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2135714" y="4880753"/>
            <a:ext cx="174118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>
                <a:sym typeface="Wingdings" panose="05000000000000000000" pitchFamily="2" charset="2"/>
              </a:rPr>
              <a:t> </a:t>
            </a:r>
            <a:r>
              <a:rPr lang="en-US" sz="1600" dirty="0"/>
              <a:t>time constant: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72B481C-5253-4EB4-A9FC-4F1278FC7518}"/>
              </a:ext>
            </a:extLst>
          </p:cNvPr>
          <p:cNvCxnSpPr/>
          <p:nvPr/>
        </p:nvCxnSpPr>
        <p:spPr>
          <a:xfrm>
            <a:off x="5922701" y="5344514"/>
            <a:ext cx="0" cy="328742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401B8EAA-6A2D-4DEC-8794-FC88E963E3D9}"/>
              </a:ext>
            </a:extLst>
          </p:cNvPr>
          <p:cNvSpPr txBox="1"/>
          <p:nvPr/>
        </p:nvSpPr>
        <p:spPr>
          <a:xfrm>
            <a:off x="4848642" y="5718709"/>
            <a:ext cx="28387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FF3399"/>
                </a:solidFill>
              </a:rPr>
              <a:t>Sojourn time – residence time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2213906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February, 2025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Sojourn time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629669"/>
            <a:ext cx="91439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This is the characteristic time for a first order desorption process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The </a:t>
            </a:r>
            <a:r>
              <a:rPr lang="en-US" sz="1600" dirty="0">
                <a:solidFill>
                  <a:srgbClr val="FF3399"/>
                </a:solidFill>
              </a:rPr>
              <a:t>sojourn time </a:t>
            </a:r>
            <a:r>
              <a:rPr lang="en-US" sz="1600" dirty="0"/>
              <a:t>(residence time) of a molecule on a surface is a function of the desorption energy, E</a:t>
            </a:r>
            <a:r>
              <a:rPr lang="en-US" sz="1600" baseline="-25000" dirty="0"/>
              <a:t>D</a:t>
            </a:r>
            <a:r>
              <a:rPr lang="en-US" sz="1600" dirty="0"/>
              <a:t>, and the surface temperature, T: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2506117"/>
            <a:ext cx="91439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With </a:t>
            </a:r>
            <a:r>
              <a:rPr lang="el-GR" sz="1600" dirty="0"/>
              <a:t>τ</a:t>
            </a:r>
            <a:r>
              <a:rPr lang="en-GB" sz="1600" baseline="-25000" dirty="0"/>
              <a:t>0</a:t>
            </a:r>
            <a:r>
              <a:rPr lang="en-GB" sz="1600" dirty="0"/>
              <a:t> the oscillation period of the molecules on the surface ~ 10</a:t>
            </a:r>
            <a:r>
              <a:rPr lang="en-GB" sz="1600" baseline="30000" dirty="0"/>
              <a:t>-13</a:t>
            </a:r>
            <a:r>
              <a:rPr lang="en-GB" sz="1600" dirty="0"/>
              <a:t> s.</a:t>
            </a:r>
            <a:endParaRPr lang="en-US" sz="16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The inverse of the sojourn time is the desorption probability of a molecule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362057" y="1664009"/>
                <a:ext cx="2020648" cy="638765"/>
              </a:xfrm>
              <a:prstGeom prst="rect">
                <a:avLst/>
              </a:prstGeom>
              <a:noFill/>
              <a:ln>
                <a:solidFill>
                  <a:srgbClr val="FF3399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  <m:r>
                        <a:rPr lang="en-GB" sz="280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d>
                            <m:dPr>
                              <m:ctrlPr>
                                <a:rPr lang="en-GB" sz="28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2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sz="28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  <m:t>𝐷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den>
                              </m:f>
                            </m:e>
                          </m:d>
                        </m:sup>
                      </m:sSup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2057" y="1664009"/>
                <a:ext cx="2020648" cy="638765"/>
              </a:xfrm>
              <a:prstGeom prst="rect">
                <a:avLst/>
              </a:prstGeom>
              <a:blipFill rotWithShape="0">
                <a:blip r:embed="rId2" cstate="print"/>
                <a:stretch>
                  <a:fillRect/>
                </a:stretch>
              </a:blipFill>
              <a:ln>
                <a:solidFill>
                  <a:srgbClr val="FF3399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2" y="3752026"/>
            <a:ext cx="914399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For</a:t>
            </a:r>
            <a:r>
              <a:rPr lang="en-GB" sz="1600" dirty="0">
                <a:solidFill>
                  <a:srgbClr val="00CC99"/>
                </a:solidFill>
              </a:rPr>
              <a:t> some binding energies</a:t>
            </a:r>
            <a:r>
              <a:rPr lang="en-GB" sz="1600" dirty="0"/>
              <a:t> the residence time of a molecules is of the order of a week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GB" sz="1600" dirty="0">
              <a:solidFill>
                <a:srgbClr val="00CC99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GB" sz="1600" dirty="0">
                <a:solidFill>
                  <a:srgbClr val="00CC99"/>
                </a:solidFill>
              </a:rPr>
              <a:t> Increasing</a:t>
            </a:r>
            <a:r>
              <a:rPr lang="en-GB" sz="1600" dirty="0"/>
              <a:t> the temperature decrease the residence time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GB" sz="16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GB" sz="1600" dirty="0"/>
              <a:t> </a:t>
            </a:r>
            <a:r>
              <a:rPr lang="en-GB" sz="1600" dirty="0">
                <a:solidFill>
                  <a:srgbClr val="00CC99"/>
                </a:solidFill>
              </a:rPr>
              <a:t>Decreasing</a:t>
            </a:r>
            <a:r>
              <a:rPr lang="en-GB" sz="1600" dirty="0"/>
              <a:t> the temperature, increase the residence time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</a:t>
            </a:r>
            <a:r>
              <a:rPr lang="en-GB" sz="1600" dirty="0">
                <a:solidFill>
                  <a:srgbClr val="00CC99"/>
                </a:solidFill>
              </a:rPr>
              <a:t>Strongly bound </a:t>
            </a:r>
            <a:r>
              <a:rPr lang="en-GB" sz="1600" dirty="0"/>
              <a:t>molecules have long residence time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1468016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13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011" y="1956196"/>
            <a:ext cx="907498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000" dirty="0"/>
              <a:t>2. </a:t>
            </a:r>
            <a:r>
              <a:rPr lang="en-GB" sz="4000" dirty="0">
                <a:solidFill>
                  <a:srgbClr val="FF0066"/>
                </a:solidFill>
              </a:rPr>
              <a:t>Outgassing</a:t>
            </a:r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February, 2025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720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14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517525" y="65089"/>
            <a:ext cx="8064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4" tIns="45717" rIns="91434" bIns="45717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3366FF"/>
                </a:solidFill>
                <a:latin typeface="Arial" pitchFamily="34" charset="0"/>
                <a:ea typeface="+mj-ea"/>
                <a:cs typeface="Arial" pitchFamily="34" charset="0"/>
              </a:rPr>
              <a:t>Units of outgassing rate</a:t>
            </a:r>
          </a:p>
        </p:txBody>
      </p:sp>
      <p:sp>
        <p:nvSpPr>
          <p:cNvPr id="2" name="Rectangle 1"/>
          <p:cNvSpPr/>
          <p:nvPr/>
        </p:nvSpPr>
        <p:spPr>
          <a:xfrm>
            <a:off x="68373" y="726371"/>
            <a:ext cx="92167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US" dirty="0"/>
              <a:t>The (intrinsic) outgassing rate is the </a:t>
            </a:r>
            <a:r>
              <a:rPr lang="en-US" dirty="0">
                <a:solidFill>
                  <a:srgbClr val="FF0066"/>
                </a:solidFill>
              </a:rPr>
              <a:t>quantity</a:t>
            </a:r>
            <a:r>
              <a:rPr lang="en-US" dirty="0"/>
              <a:t> of gas leaving the surface per unit time per unit of exposed geometric surface: Pa m</a:t>
            </a:r>
            <a:r>
              <a:rPr lang="en-US" baseline="30000" dirty="0"/>
              <a:t>3</a:t>
            </a:r>
            <a:r>
              <a:rPr lang="en-US" dirty="0"/>
              <a:t> s</a:t>
            </a:r>
            <a:r>
              <a:rPr lang="en-US" baseline="30000" dirty="0"/>
              <a:t>-1</a:t>
            </a:r>
            <a:r>
              <a:rPr lang="en-US" dirty="0"/>
              <a:t> m</a:t>
            </a:r>
            <a:r>
              <a:rPr lang="en-US" baseline="30000" dirty="0"/>
              <a:t>-2</a:t>
            </a:r>
            <a:r>
              <a:rPr lang="en-US" dirty="0"/>
              <a:t> (or Pa m s</a:t>
            </a:r>
            <a:r>
              <a:rPr lang="en-US" baseline="30000" dirty="0"/>
              <a:t>-1</a:t>
            </a:r>
            <a:r>
              <a:rPr lang="en-US" dirty="0"/>
              <a:t> or W m</a:t>
            </a:r>
            <a:r>
              <a:rPr lang="en-US" baseline="30000" dirty="0"/>
              <a:t>-2</a:t>
            </a:r>
            <a:r>
              <a:rPr lang="en-US" dirty="0"/>
              <a:t> )</a:t>
            </a:r>
            <a:endParaRPr lang="fr-FR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4625479"/>
              </p:ext>
            </p:extLst>
          </p:nvPr>
        </p:nvGraphicFramePr>
        <p:xfrm>
          <a:off x="109233" y="1832803"/>
          <a:ext cx="8714452" cy="1483360"/>
        </p:xfrm>
        <a:graphic>
          <a:graphicData uri="http://schemas.openxmlformats.org/drawingml/2006/table">
            <a:tbl>
              <a:tblPr firstRow="1" bandRow="1"/>
              <a:tblGrid>
                <a:gridCol w="19561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79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70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6561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227738">
                  <a:extLst>
                    <a:ext uri="{9D8B030D-6E8A-4147-A177-3AD203B41FA5}">
                      <a16:colId xmlns:a16="http://schemas.microsoft.com/office/drawing/2014/main" val="4289619997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fr-FR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"/>
                          <a:cs typeface=""/>
                        </a:rPr>
                        <a:t>Pa m s</a:t>
                      </a:r>
                      <a:r>
                        <a:rPr kumimoji="0" lang="fr-FR" sz="1800" b="1" i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"/>
                          <a:cs typeface=""/>
                        </a:rPr>
                        <a:t>-1</a:t>
                      </a:r>
                      <a:endParaRPr kumimoji="0" lang="fr-FR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+mn-lt"/>
                        <a:ea typeface=""/>
                        <a:cs typeface="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"/>
                          <a:cs typeface=""/>
                        </a:rPr>
                        <a:t>Torr l s</a:t>
                      </a:r>
                      <a:r>
                        <a:rPr kumimoji="0" lang="fr-FR" sz="1800" b="1" i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"/>
                          <a:cs typeface=""/>
                        </a:rPr>
                        <a:t>-1 </a:t>
                      </a:r>
                      <a:r>
                        <a:rPr kumimoji="0" lang="fr-FR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"/>
                          <a:cs typeface=""/>
                        </a:rPr>
                        <a:t>cm</a:t>
                      </a:r>
                      <a:r>
                        <a:rPr kumimoji="0" lang="fr-FR" sz="1800" b="1" i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"/>
                          <a:cs typeface=""/>
                        </a:rPr>
                        <a:t>-2</a:t>
                      </a:r>
                      <a:endParaRPr kumimoji="0" lang="fr-FR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+mn-lt"/>
                        <a:ea typeface=""/>
                        <a:cs typeface="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"/>
                          <a:cs typeface=""/>
                        </a:rPr>
                        <a:t>mbar l s</a:t>
                      </a:r>
                      <a:r>
                        <a:rPr kumimoji="0" lang="fr-FR" sz="1800" b="1" i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"/>
                          <a:cs typeface=""/>
                        </a:rPr>
                        <a:t>-1 </a:t>
                      </a:r>
                      <a:r>
                        <a:rPr kumimoji="0" lang="fr-FR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"/>
                          <a:cs typeface=""/>
                        </a:rPr>
                        <a:t>cm</a:t>
                      </a:r>
                      <a:r>
                        <a:rPr kumimoji="0" lang="fr-FR" sz="1800" b="1" i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"/>
                          <a:cs typeface=""/>
                        </a:rPr>
                        <a:t>-2</a:t>
                      </a:r>
                      <a:endParaRPr kumimoji="0" lang="fr-FR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+mn-lt"/>
                        <a:ea typeface=""/>
                        <a:cs typeface="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"/>
                          <a:cs typeface=""/>
                        </a:rPr>
                        <a:t>molecules</a:t>
                      </a:r>
                      <a:r>
                        <a:rPr kumimoji="0" lang="fr-FR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"/>
                          <a:cs typeface=""/>
                        </a:rPr>
                        <a:t> s</a:t>
                      </a:r>
                      <a:r>
                        <a:rPr kumimoji="0" lang="fr-FR" sz="1800" b="1" i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"/>
                          <a:cs typeface=""/>
                        </a:rPr>
                        <a:t>-1 </a:t>
                      </a:r>
                      <a:r>
                        <a:rPr kumimoji="0" lang="fr-FR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"/>
                          <a:cs typeface=""/>
                        </a:rPr>
                        <a:t>cm</a:t>
                      </a:r>
                      <a:r>
                        <a:rPr kumimoji="0" lang="fr-FR" sz="1800" b="1" i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"/>
                          <a:cs typeface=""/>
                        </a:rPr>
                        <a:t>-2</a:t>
                      </a:r>
                      <a:r>
                        <a:rPr kumimoji="0" lang="fr-FR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"/>
                          <a:cs typeface=""/>
                        </a:rPr>
                        <a:t> 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 Pa m s</a:t>
                      </a:r>
                      <a:r>
                        <a:rPr kumimoji="0" lang="fr-FR" sz="1800" b="1" i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endParaRPr kumimoji="0" lang="fr-FR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fr-FR"/>
                        <a:t>1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fr-FR" dirty="0"/>
                        <a:t>7.5×10</a:t>
                      </a:r>
                      <a:r>
                        <a:rPr lang="fr-FR" baseline="30000" dirty="0"/>
                        <a:t>-4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fr-FR" dirty="0"/>
                        <a:t>10</a:t>
                      </a:r>
                      <a:r>
                        <a:rPr lang="fr-FR" baseline="30000" dirty="0"/>
                        <a:t>-3</a:t>
                      </a:r>
                      <a:endParaRPr lang="fr-FR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2.46×10</a:t>
                      </a:r>
                      <a:r>
                        <a:rPr lang="fr-FR" baseline="30000" dirty="0"/>
                        <a:t>16</a:t>
                      </a:r>
                      <a:endParaRPr lang="fr-FR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 Torr l </a:t>
                      </a:r>
                      <a:r>
                        <a:rPr kumimoji="0" lang="fr-FR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"/>
                          <a:cs typeface=""/>
                        </a:rPr>
                        <a:t>s</a:t>
                      </a:r>
                      <a:r>
                        <a:rPr kumimoji="0" lang="fr-FR" sz="1800" b="1" i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"/>
                          <a:cs typeface=""/>
                        </a:rPr>
                        <a:t>-1 </a:t>
                      </a:r>
                      <a:r>
                        <a:rPr kumimoji="0" lang="fr-FR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"/>
                          <a:cs typeface=""/>
                        </a:rPr>
                        <a:t>cm</a:t>
                      </a:r>
                      <a:r>
                        <a:rPr kumimoji="0" lang="fr-FR" sz="1800" b="1" i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"/>
                          <a:cs typeface=""/>
                        </a:rPr>
                        <a:t>-2</a:t>
                      </a:r>
                      <a:endParaRPr kumimoji="0" lang="fr-FR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1.33×10</a:t>
                      </a:r>
                      <a:r>
                        <a:rPr lang="fr-FR" baseline="30000" dirty="0"/>
                        <a:t>3</a:t>
                      </a:r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fr-FR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fr-FR" dirty="0"/>
                        <a:t>1.33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3.27×10</a:t>
                      </a:r>
                      <a:r>
                        <a:rPr lang="fr-FR" baseline="30000" dirty="0"/>
                        <a:t>19</a:t>
                      </a:r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"/>
                          <a:cs typeface=""/>
                        </a:rPr>
                        <a:t>1 mbar l s</a:t>
                      </a:r>
                      <a:r>
                        <a:rPr kumimoji="0" lang="fr-FR" sz="1800" b="1" i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"/>
                          <a:cs typeface=""/>
                        </a:rPr>
                        <a:t>-1 </a:t>
                      </a:r>
                      <a:r>
                        <a:rPr kumimoji="0" lang="fr-FR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"/>
                          <a:cs typeface=""/>
                        </a:rPr>
                        <a:t>cm</a:t>
                      </a:r>
                      <a:r>
                        <a:rPr kumimoji="0" lang="fr-FR" sz="1800" b="1" i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"/>
                          <a:cs typeface=""/>
                        </a:rPr>
                        <a:t>-2</a:t>
                      </a:r>
                      <a:endParaRPr kumimoji="0" lang="fr-FR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+mn-lt"/>
                        <a:ea typeface=""/>
                        <a:cs typeface="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fr-FR" dirty="0"/>
                        <a:t>10</a:t>
                      </a:r>
                      <a:r>
                        <a:rPr lang="fr-FR" baseline="30000" dirty="0"/>
                        <a:t>3</a:t>
                      </a:r>
                      <a:endParaRPr lang="fr-FR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fr-FR"/>
                        <a:t>0.75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fr-FR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2.46×10</a:t>
                      </a:r>
                      <a:r>
                        <a:rPr lang="fr-FR" baseline="30000" dirty="0"/>
                        <a:t>19</a:t>
                      </a:r>
                      <a:endParaRPr lang="fr-FR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17" name="Straight Arrow Connector 16"/>
          <p:cNvCxnSpPr/>
          <p:nvPr/>
        </p:nvCxnSpPr>
        <p:spPr bwMode="auto">
          <a:xfrm flipV="1">
            <a:off x="1052338" y="1952783"/>
            <a:ext cx="576064" cy="144016"/>
          </a:xfrm>
          <a:prstGeom prst="straightConnector1">
            <a:avLst/>
          </a:prstGeom>
          <a:solidFill>
            <a:srgbClr val="00CC99"/>
          </a:solidFill>
          <a:ln w="34925" cap="flat" cmpd="sng" algn="ctr">
            <a:solidFill>
              <a:srgbClr val="FF0066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February, 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9233" y="3847132"/>
            <a:ext cx="904911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 </a:t>
            </a:r>
            <a:r>
              <a:rPr lang="en-US" dirty="0"/>
              <a:t>Examples:</a:t>
            </a:r>
          </a:p>
          <a:p>
            <a:pPr marL="800100" lvl="1" indent="-34290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US" dirty="0"/>
              <a:t>3 10</a:t>
            </a:r>
            <a:r>
              <a:rPr lang="en-US" baseline="30000" dirty="0"/>
              <a:t>-10 </a:t>
            </a:r>
            <a:r>
              <a:rPr lang="en-US" dirty="0"/>
              <a:t> Torr l/(s cm</a:t>
            </a:r>
            <a:r>
              <a:rPr lang="en-US" baseline="30000" dirty="0"/>
              <a:t>2</a:t>
            </a:r>
            <a:r>
              <a:rPr lang="en-US" dirty="0"/>
              <a:t>) is converted to 1.33 10</a:t>
            </a:r>
            <a:r>
              <a:rPr lang="en-US" baseline="30000" dirty="0"/>
              <a:t>3</a:t>
            </a:r>
            <a:r>
              <a:rPr lang="en-US" dirty="0"/>
              <a:t> x 3 10</a:t>
            </a:r>
            <a:r>
              <a:rPr lang="en-US" baseline="30000" dirty="0"/>
              <a:t>-10  </a:t>
            </a:r>
            <a:r>
              <a:rPr lang="en-US" dirty="0"/>
              <a:t>= 4 10</a:t>
            </a:r>
            <a:r>
              <a:rPr lang="en-US" baseline="30000" dirty="0"/>
              <a:t>-7 </a:t>
            </a:r>
            <a:r>
              <a:rPr lang="en-US" dirty="0"/>
              <a:t>Pa m s</a:t>
            </a:r>
            <a:r>
              <a:rPr lang="en-US" baseline="30000" dirty="0"/>
              <a:t>-1</a:t>
            </a:r>
            <a:endParaRPr lang="en-US" dirty="0"/>
          </a:p>
          <a:p>
            <a:pPr marL="800100" lvl="1" indent="-34290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US" dirty="0"/>
              <a:t>5 10</a:t>
            </a:r>
            <a:r>
              <a:rPr lang="en-US" baseline="30000" dirty="0"/>
              <a:t>-13 </a:t>
            </a:r>
            <a:r>
              <a:rPr lang="en-US" dirty="0"/>
              <a:t> Torr l s</a:t>
            </a:r>
            <a:r>
              <a:rPr lang="en-US" baseline="30000" dirty="0"/>
              <a:t>-1</a:t>
            </a:r>
            <a:r>
              <a:rPr lang="en-US" dirty="0"/>
              <a:t> cm</a:t>
            </a:r>
            <a:r>
              <a:rPr lang="en-US" baseline="30000" dirty="0"/>
              <a:t>-2</a:t>
            </a:r>
            <a:r>
              <a:rPr lang="en-US" dirty="0"/>
              <a:t>  is converted to 1.33 x 5 10</a:t>
            </a:r>
            <a:r>
              <a:rPr lang="en-US" baseline="30000" dirty="0"/>
              <a:t>-13  </a:t>
            </a:r>
            <a:r>
              <a:rPr lang="en-US" dirty="0"/>
              <a:t>= 6.7 10</a:t>
            </a:r>
            <a:r>
              <a:rPr lang="en-US" baseline="30000" dirty="0"/>
              <a:t>-13 </a:t>
            </a:r>
            <a:r>
              <a:rPr lang="en-US" dirty="0"/>
              <a:t>mbar l s</a:t>
            </a:r>
            <a:r>
              <a:rPr lang="en-US" baseline="30000" dirty="0"/>
              <a:t>-1</a:t>
            </a:r>
            <a:r>
              <a:rPr lang="en-US" dirty="0"/>
              <a:t> cm</a:t>
            </a:r>
            <a:r>
              <a:rPr lang="en-US" baseline="30000" dirty="0"/>
              <a:t>-2</a:t>
            </a:r>
            <a:r>
              <a:rPr lang="en-US" dirty="0"/>
              <a:t> </a:t>
            </a:r>
          </a:p>
          <a:p>
            <a:pPr marL="800100" lvl="1" indent="-34290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US" dirty="0"/>
              <a:t>5 10</a:t>
            </a:r>
            <a:r>
              <a:rPr lang="en-US" baseline="30000" dirty="0"/>
              <a:t>-15 </a:t>
            </a:r>
            <a:r>
              <a:rPr lang="en-US" dirty="0"/>
              <a:t> mbar l s</a:t>
            </a:r>
            <a:r>
              <a:rPr lang="en-US" baseline="30000" dirty="0"/>
              <a:t>-1</a:t>
            </a:r>
            <a:r>
              <a:rPr lang="en-US" dirty="0"/>
              <a:t> cm</a:t>
            </a:r>
            <a:r>
              <a:rPr lang="en-US" baseline="30000" dirty="0"/>
              <a:t>-2</a:t>
            </a:r>
            <a:r>
              <a:rPr lang="en-US" dirty="0"/>
              <a:t> is converted to 10</a:t>
            </a:r>
            <a:r>
              <a:rPr lang="en-US" baseline="30000" dirty="0"/>
              <a:t>3</a:t>
            </a:r>
            <a:r>
              <a:rPr lang="en-US" dirty="0"/>
              <a:t> x 5 10</a:t>
            </a:r>
            <a:r>
              <a:rPr lang="en-US" baseline="30000" dirty="0"/>
              <a:t>-15 </a:t>
            </a:r>
            <a:r>
              <a:rPr lang="en-US" dirty="0"/>
              <a:t>= 5 10</a:t>
            </a:r>
            <a:r>
              <a:rPr lang="en-US" baseline="30000" dirty="0"/>
              <a:t>-12 </a:t>
            </a:r>
            <a:r>
              <a:rPr lang="en-US" dirty="0"/>
              <a:t>Pa m s</a:t>
            </a:r>
            <a:r>
              <a:rPr lang="en-US" baseline="30000" dirty="0"/>
              <a:t>-1</a:t>
            </a:r>
            <a:endParaRPr lang="en-US" dirty="0"/>
          </a:p>
          <a:p>
            <a:pPr marL="800100" lvl="1" indent="-34290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US" dirty="0"/>
              <a:t>5 10</a:t>
            </a:r>
            <a:r>
              <a:rPr lang="en-US" baseline="30000" dirty="0"/>
              <a:t>-15 </a:t>
            </a:r>
            <a:r>
              <a:rPr lang="en-US" dirty="0"/>
              <a:t> mbar l s</a:t>
            </a:r>
            <a:r>
              <a:rPr lang="en-US" baseline="30000" dirty="0"/>
              <a:t>-1</a:t>
            </a:r>
            <a:r>
              <a:rPr lang="en-US" dirty="0"/>
              <a:t> cm</a:t>
            </a:r>
            <a:r>
              <a:rPr lang="en-US" baseline="30000" dirty="0"/>
              <a:t>-2</a:t>
            </a:r>
            <a:r>
              <a:rPr lang="en-US" dirty="0"/>
              <a:t> is converted to 123 000 molecules / (s cm</a:t>
            </a:r>
            <a:r>
              <a:rPr lang="en-US" baseline="30000" dirty="0"/>
              <a:t>2</a:t>
            </a:r>
            <a:r>
              <a:rPr lang="en-US" dirty="0"/>
              <a:t>)</a:t>
            </a:r>
            <a:endParaRPr lang="en-US" baseline="30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DAF727-52CF-44C0-ADCC-6DBAF7A332C7}"/>
              </a:ext>
            </a:extLst>
          </p:cNvPr>
          <p:cNvSpPr txBox="1"/>
          <p:nvPr/>
        </p:nvSpPr>
        <p:spPr>
          <a:xfrm>
            <a:off x="237499" y="5671931"/>
            <a:ext cx="8957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P. Redhead, Recommended practices for measuring and reporting outgassing data, J. Vac. Sci. Technol. A 20(5), Sep/Oct 2002, 1667-1675 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2280667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February, 2025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</a:t>
            </a:r>
            <a:r>
              <a:rPr lang="en-GB" baseline="-25000" dirty="0"/>
              <a:t>2</a:t>
            </a:r>
            <a:r>
              <a:rPr lang="en-GB" dirty="0"/>
              <a:t>O - Sojourn time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41997" y="529342"/>
            <a:ext cx="892658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</a:t>
            </a:r>
            <a:r>
              <a:rPr lang="en-GB" sz="1600" dirty="0"/>
              <a:t>At room temperature (i.e. for unbaked vacuum systems), the sojourn time of water on the surface is very large ~  1 week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GB" sz="1600" dirty="0"/>
              <a:t> The surface coverage of water is therefore reduced by 1/e in a week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GB" sz="16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GB" sz="1600" dirty="0"/>
              <a:t> </a:t>
            </a:r>
            <a:r>
              <a:rPr lang="en-GB" sz="1600" dirty="0">
                <a:solidFill>
                  <a:srgbClr val="FF3399"/>
                </a:solidFill>
              </a:rPr>
              <a:t>Water desorption is dominating </a:t>
            </a:r>
            <a:r>
              <a:rPr lang="en-GB" sz="1600" dirty="0"/>
              <a:t>the pumping process and several months are needed to fully evacuated the water adsorbed on the surface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GB" sz="16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GB" sz="1600" dirty="0"/>
              <a:t> Water originates from previously adsorbed molecules and from reaction with oxides:</a:t>
            </a:r>
            <a:endParaRPr lang="en-US" sz="16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</p:txBody>
      </p:sp>
      <p:sp>
        <p:nvSpPr>
          <p:cNvPr id="5" name="Rectangle 4"/>
          <p:cNvSpPr/>
          <p:nvPr/>
        </p:nvSpPr>
        <p:spPr>
          <a:xfrm>
            <a:off x="6766178" y="2429267"/>
            <a:ext cx="22044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Fe</a:t>
            </a:r>
            <a:r>
              <a:rPr lang="en-GB" sz="800" dirty="0">
                <a:solidFill>
                  <a:srgbClr val="000000"/>
                </a:solidFill>
                <a:latin typeface="Times New Roman" panose="02020603050405020304" pitchFamily="18" charset="0"/>
              </a:rPr>
              <a:t>x</a:t>
            </a: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O</a:t>
            </a:r>
            <a:r>
              <a:rPr lang="en-GB" sz="800" dirty="0">
                <a:solidFill>
                  <a:srgbClr val="000000"/>
                </a:solidFill>
                <a:latin typeface="Times New Roman" panose="02020603050405020304" pitchFamily="18" charset="0"/>
              </a:rPr>
              <a:t>y</a:t>
            </a: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+2H</a:t>
            </a: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  <a:sym typeface="Wingdings" panose="05000000000000000000" pitchFamily="2" charset="2"/>
              </a:rPr>
              <a:t></a:t>
            </a: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 Fe+H</a:t>
            </a:r>
            <a:r>
              <a:rPr lang="en-GB" sz="800" dirty="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O </a:t>
            </a:r>
            <a:endParaRPr lang="en-GB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FB6E70F-2FDA-6C58-4040-8F11E8687C1A}"/>
              </a:ext>
            </a:extLst>
          </p:cNvPr>
          <p:cNvGrpSpPr/>
          <p:nvPr/>
        </p:nvGrpSpPr>
        <p:grpSpPr>
          <a:xfrm>
            <a:off x="1715678" y="2722777"/>
            <a:ext cx="5844619" cy="3506096"/>
            <a:chOff x="1715678" y="2722777"/>
            <a:chExt cx="5844619" cy="3506096"/>
          </a:xfrm>
        </p:grpSpPr>
        <p:grpSp>
          <p:nvGrpSpPr>
            <p:cNvPr id="11" name="Group 14"/>
            <p:cNvGrpSpPr>
              <a:grpSpLocks/>
            </p:cNvGrpSpPr>
            <p:nvPr/>
          </p:nvGrpSpPr>
          <p:grpSpPr bwMode="auto">
            <a:xfrm>
              <a:off x="1715678" y="2722777"/>
              <a:ext cx="5844619" cy="3506096"/>
              <a:chOff x="4643434" y="1557300"/>
              <a:chExt cx="5360619" cy="3428268"/>
            </a:xfrm>
          </p:grpSpPr>
          <p:pic>
            <p:nvPicPr>
              <p:cNvPr id="12" name="Picture 6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4643434" y="1738298"/>
                <a:ext cx="5289176" cy="32472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3" name="Text Box 31"/>
              <p:cNvSpPr txBox="1">
                <a:spLocks noChangeArrowheads="1"/>
              </p:cNvSpPr>
              <p:nvPr/>
            </p:nvSpPr>
            <p:spPr bwMode="auto">
              <a:xfrm>
                <a:off x="4929180" y="1557300"/>
                <a:ext cx="5074873" cy="3384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435" tIns="45717" rIns="91435" bIns="45717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600" b="1" dirty="0">
                    <a:solidFill>
                      <a:srgbClr val="00CC99"/>
                    </a:solidFill>
                    <a:latin typeface="Times New Roman" pitchFamily="18" charset="0"/>
                    <a:cs typeface="Times New Roman" pitchFamily="18" charset="0"/>
                  </a:rPr>
                  <a:t>Sojourn time of a molecule as a function of temperature</a:t>
                </a:r>
                <a:endParaRPr lang="en-US" sz="1600" b="1" dirty="0">
                  <a:solidFill>
                    <a:srgbClr val="00CC99"/>
                  </a:solidFill>
                  <a:latin typeface="Times New Roman" pitchFamily="18" charset="0"/>
                </a:endParaRPr>
              </a:p>
            </p:txBody>
          </p:sp>
        </p:grp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0F96C5E3-0A12-C864-5607-45B5F4495D8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44652" y="3878664"/>
              <a:ext cx="0" cy="1823776"/>
            </a:xfrm>
            <a:prstGeom prst="straightConnector1">
              <a:avLst/>
            </a:prstGeom>
            <a:ln>
              <a:solidFill>
                <a:srgbClr val="FF3399"/>
              </a:solidFill>
              <a:prstDash val="dash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82AA15AA-8C28-2676-705B-2E46E2A34B1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36242" y="3878664"/>
              <a:ext cx="708410" cy="0"/>
            </a:xfrm>
            <a:prstGeom prst="straightConnector1">
              <a:avLst/>
            </a:prstGeom>
            <a:ln>
              <a:solidFill>
                <a:srgbClr val="FF3399"/>
              </a:solidFill>
              <a:prstDash val="dash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DFCF497-BC9F-5798-FD84-5040890A1D6C}"/>
                </a:ext>
              </a:extLst>
            </p:cNvPr>
            <p:cNvSpPr txBox="1"/>
            <p:nvPr/>
          </p:nvSpPr>
          <p:spPr>
            <a:xfrm>
              <a:off x="1830014" y="3763248"/>
              <a:ext cx="55015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dirty="0">
                  <a:solidFill>
                    <a:srgbClr val="FF3399"/>
                  </a:solidFill>
                </a:rPr>
                <a:t>1 week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418112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February, 2025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Unbaked system: water outgassing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560066"/>
            <a:ext cx="91439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It is observed that the desorption of water follows an inverse power law form, with </a:t>
            </a:r>
            <a:r>
              <a:rPr lang="en-US" sz="1600" dirty="0">
                <a:solidFill>
                  <a:srgbClr val="FF3399"/>
                </a:solidFill>
              </a:rPr>
              <a:t>a ~ 1 </a:t>
            </a:r>
            <a:r>
              <a:rPr lang="en-US" sz="1600" dirty="0"/>
              <a:t>for metals and metal oxides: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098105" y="986492"/>
                <a:ext cx="2595683" cy="430887"/>
              </a:xfrm>
              <a:prstGeom prst="rect">
                <a:avLst/>
              </a:prstGeom>
              <a:noFill/>
              <a:ln>
                <a:solidFill>
                  <a:srgbClr val="FF3399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</m:t>
                      </m:r>
                      <m:d>
                        <m:d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280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en-GB" sz="280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p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8105" y="986492"/>
                <a:ext cx="2595683" cy="430887"/>
              </a:xfrm>
              <a:prstGeom prst="rect">
                <a:avLst/>
              </a:prstGeom>
              <a:blipFill rotWithShape="0">
                <a:blip r:embed="rId2" cstate="print"/>
                <a:stretch>
                  <a:fillRect/>
                </a:stretch>
              </a:blipFill>
              <a:ln>
                <a:solidFill>
                  <a:srgbClr val="FF3399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0" y="1377773"/>
            <a:ext cx="91439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In practical units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2792957" y="1802547"/>
                <a:ext cx="3205978" cy="544701"/>
              </a:xfrm>
              <a:prstGeom prst="rect">
                <a:avLst/>
              </a:prstGeom>
              <a:noFill/>
              <a:ln>
                <a:solidFill>
                  <a:srgbClr val="FF3399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1" i="1" smtClean="0">
                          <a:solidFill>
                            <a:srgbClr val="FF339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𝒒</m:t>
                      </m:r>
                      <m:d>
                        <m:dPr>
                          <m:ctrlPr>
                            <a:rPr lang="en-GB" sz="1600" b="1" i="1" smtClean="0">
                              <a:solidFill>
                                <a:srgbClr val="FF33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b="1" i="1" smtClean="0">
                              <a:solidFill>
                                <a:srgbClr val="FF33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n-GB" sz="1600" b="1" i="1" smtClean="0">
                          <a:solidFill>
                            <a:srgbClr val="FF3399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b="1" i="1" smtClean="0">
                              <a:solidFill>
                                <a:srgbClr val="FF339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1600" b="1" i="1" smtClean="0">
                                  <a:solidFill>
                                    <a:srgbClr val="FF33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600" b="1" i="1" smtClean="0">
                                  <a:solidFill>
                                    <a:srgbClr val="FF3399"/>
                                  </a:solidFill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  <m:r>
                                <a:rPr lang="en-GB" sz="1600" b="1" i="1" smtClean="0">
                                  <a:solidFill>
                                    <a:srgbClr val="FF3399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z="1600" b="1" i="1" smtClean="0">
                                  <a:solidFill>
                                    <a:srgbClr val="FF3399"/>
                                  </a:solidFill>
                                  <a:latin typeface="Cambria Math" panose="02040503050406030204" pitchFamily="18" charset="0"/>
                                </a:rPr>
                                <m:t>𝟏𝟎</m:t>
                              </m:r>
                            </m:e>
                            <m:sup>
                              <m:r>
                                <a:rPr lang="en-GB" sz="1600" b="1" i="1" smtClean="0">
                                  <a:solidFill>
                                    <a:srgbClr val="FF3399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1600" b="1" i="1" smtClean="0">
                                  <a:solidFill>
                                    <a:srgbClr val="FF3399"/>
                                  </a:solidFill>
                                  <a:latin typeface="Cambria Math" panose="02040503050406030204" pitchFamily="18" charset="0"/>
                                </a:rPr>
                                <m:t>𝟗</m:t>
                              </m:r>
                            </m:sup>
                          </m:sSup>
                        </m:num>
                        <m:den>
                          <m:r>
                            <a:rPr lang="en-GB" sz="1600" b="1" i="1" smtClean="0">
                              <a:solidFill>
                                <a:srgbClr val="FF3399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  <m:r>
                            <a:rPr lang="en-GB" sz="1600" b="1" i="1" smtClean="0">
                              <a:solidFill>
                                <a:srgbClr val="FF3399"/>
                              </a:solidFill>
                              <a:latin typeface="Cambria Math" panose="02040503050406030204" pitchFamily="18" charset="0"/>
                            </a:rPr>
                            <m:t> [</m:t>
                          </m:r>
                          <m:r>
                            <a:rPr lang="en-GB" sz="1600" b="1" i="1" smtClean="0">
                              <a:solidFill>
                                <a:srgbClr val="FF3399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  <m:r>
                            <a:rPr lang="en-GB" sz="1600" b="1" i="1" smtClean="0">
                              <a:solidFill>
                                <a:srgbClr val="FF3399"/>
                              </a:solidFill>
                              <a:latin typeface="Cambria Math" panose="02040503050406030204" pitchFamily="18" charset="0"/>
                            </a:rPr>
                            <m:t>]</m:t>
                          </m:r>
                        </m:den>
                      </m:f>
                      <m:r>
                        <a:rPr lang="en-GB" sz="1600" b="1" i="1" smtClean="0">
                          <a:solidFill>
                            <a:srgbClr val="FF3399"/>
                          </a:solidFill>
                          <a:latin typeface="Cambria Math" panose="02040503050406030204" pitchFamily="18" charset="0"/>
                        </a:rPr>
                        <m:t>𝒎𝒃𝒂𝒓</m:t>
                      </m:r>
                      <m:r>
                        <a:rPr lang="en-GB" sz="1600" b="1" i="1" smtClean="0">
                          <a:solidFill>
                            <a:srgbClr val="FF3399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sz="1600" b="1" i="1" smtClean="0">
                          <a:solidFill>
                            <a:srgbClr val="FF3399"/>
                          </a:solidFill>
                          <a:latin typeface="Cambria Math" panose="02040503050406030204" pitchFamily="18" charset="0"/>
                        </a:rPr>
                        <m:t>𝒍</m:t>
                      </m:r>
                      <m:r>
                        <a:rPr lang="en-GB" sz="1600" b="1" i="1" smtClean="0">
                          <a:solidFill>
                            <a:srgbClr val="FF3399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en-GB" sz="1600" b="1" i="1" smtClean="0">
                              <a:solidFill>
                                <a:srgbClr val="FF33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1" i="1" smtClean="0">
                              <a:solidFill>
                                <a:srgbClr val="FF3399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  <m:sup>
                          <m:r>
                            <a:rPr lang="en-US" sz="1600" b="1" i="1" smtClean="0">
                              <a:solidFill>
                                <a:srgbClr val="FF3399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600" b="1" i="1" smtClean="0">
                              <a:solidFill>
                                <a:srgbClr val="FF3399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r>
                        <a:rPr lang="en-GB" sz="1600" b="1" i="1" smtClean="0">
                          <a:solidFill>
                            <a:srgbClr val="FF3399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en-GB" sz="1600" b="1" i="1" smtClean="0">
                              <a:solidFill>
                                <a:srgbClr val="FF33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b="1" i="1" smtClean="0">
                              <a:solidFill>
                                <a:srgbClr val="FF3399"/>
                              </a:solidFill>
                              <a:latin typeface="Cambria Math" panose="02040503050406030204" pitchFamily="18" charset="0"/>
                            </a:rPr>
                            <m:t>𝒄𝒎</m:t>
                          </m:r>
                        </m:e>
                        <m:sup>
                          <m:r>
                            <a:rPr lang="en-GB" sz="1600" b="1" i="1" smtClean="0">
                              <a:solidFill>
                                <a:srgbClr val="FF3399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1600" b="1" i="1" smtClean="0">
                              <a:solidFill>
                                <a:srgbClr val="FF3399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GB" sz="1600" b="1" dirty="0">
                  <a:solidFill>
                    <a:srgbClr val="FF3399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2957" y="1802547"/>
                <a:ext cx="3205978" cy="54470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rgbClr val="FF3399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/>
          <p:cNvSpPr/>
          <p:nvPr/>
        </p:nvSpPr>
        <p:spPr>
          <a:xfrm>
            <a:off x="-65315" y="2712100"/>
            <a:ext cx="534823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Model of Redhead: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US" sz="800" dirty="0"/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Desorption/adsorption is assumed to be reversible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The surface coverage can be expressed as a function of pressure by a suitable isotherm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800" dirty="0"/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A Temkin like isotherm with </a:t>
            </a:r>
            <a:r>
              <a:rPr lang="en-US" sz="1600" dirty="0">
                <a:solidFill>
                  <a:srgbClr val="FF3399"/>
                </a:solidFill>
              </a:rPr>
              <a:t>several</a:t>
            </a:r>
            <a:r>
              <a:rPr lang="en-US" sz="1600" dirty="0"/>
              <a:t> possible </a:t>
            </a:r>
            <a:r>
              <a:rPr lang="en-US" sz="1600" dirty="0">
                <a:solidFill>
                  <a:srgbClr val="FF3399"/>
                </a:solidFill>
              </a:rPr>
              <a:t>adsorption energies</a:t>
            </a:r>
            <a:r>
              <a:rPr lang="en-US" sz="1600" dirty="0"/>
              <a:t>, q</a:t>
            </a:r>
            <a:r>
              <a:rPr lang="en-US" sz="1600" baseline="-25000" dirty="0"/>
              <a:t>i</a:t>
            </a:r>
            <a:r>
              <a:rPr lang="en-US" sz="1600" dirty="0"/>
              <a:t>, due to the complexity of the </a:t>
            </a:r>
            <a:r>
              <a:rPr lang="en-US" sz="1600" dirty="0">
                <a:solidFill>
                  <a:srgbClr val="FF3399"/>
                </a:solidFill>
              </a:rPr>
              <a:t>technical surface </a:t>
            </a:r>
            <a:r>
              <a:rPr lang="en-US" sz="1600" dirty="0"/>
              <a:t>(15-23 kcal/mole </a:t>
            </a:r>
            <a:r>
              <a:rPr lang="en-US" sz="1600" i="1" dirty="0"/>
              <a:t>i.e. </a:t>
            </a:r>
            <a:r>
              <a:rPr lang="en-US" sz="1600" dirty="0"/>
              <a:t>0.6 - 1 eV)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503272" y="4941890"/>
                <a:ext cx="2389564" cy="6680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𝑅𝑇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f>
                            <m:fPr>
                              <m:type m:val="skw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den>
                          </m:f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𝐺𝑉</m:t>
                          </m:r>
                          <m:d>
                            <m:d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sSup>
                        <m:sSupPr>
                          <m:ctrlPr>
                            <a:rPr lang="en-GB" i="1" smtClean="0">
                              <a:solidFill>
                                <a:srgbClr val="FF006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solidFill>
                                <a:srgbClr val="FF0066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en-GB" b="0" i="1" smtClean="0">
                              <a:solidFill>
                                <a:srgbClr val="FF0066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3272" y="4941890"/>
                <a:ext cx="2389564" cy="66800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15"/>
          <p:cNvSpPr/>
          <p:nvPr/>
        </p:nvSpPr>
        <p:spPr>
          <a:xfrm>
            <a:off x="2969841" y="5834552"/>
            <a:ext cx="41674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200" dirty="0"/>
              <a:t>P.A. Redhead, J. Vac. Sci. Technol. A 13(2), Mar/Apr 1995 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1F889E3-1068-1B72-7D45-914E305418F5}"/>
              </a:ext>
            </a:extLst>
          </p:cNvPr>
          <p:cNvGrpSpPr/>
          <p:nvPr/>
        </p:nvGrpSpPr>
        <p:grpSpPr>
          <a:xfrm>
            <a:off x="5282917" y="2672323"/>
            <a:ext cx="3091783" cy="3332100"/>
            <a:chOff x="5282917" y="2733284"/>
            <a:chExt cx="3091783" cy="333210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282917" y="2733284"/>
              <a:ext cx="3070507" cy="2969079"/>
            </a:xfrm>
            <a:prstGeom prst="rect">
              <a:avLst/>
            </a:prstGeom>
          </p:spPr>
        </p:pic>
        <p:cxnSp>
          <p:nvCxnSpPr>
            <p:cNvPr id="15" name="Straight Arrow Connector 14"/>
            <p:cNvCxnSpPr/>
            <p:nvPr/>
          </p:nvCxnSpPr>
          <p:spPr>
            <a:xfrm flipV="1">
              <a:off x="7958667" y="5510631"/>
              <a:ext cx="0" cy="323921"/>
            </a:xfrm>
            <a:prstGeom prst="straightConnector1">
              <a:avLst/>
            </a:prstGeom>
            <a:ln>
              <a:solidFill>
                <a:srgbClr val="FF3399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7568069" y="5788385"/>
              <a:ext cx="8066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rgbClr val="FF3399"/>
                  </a:solidFill>
                </a:rPr>
                <a:t>100 days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223232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February, 2025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of roughness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547200"/>
            <a:ext cx="9144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Case of unbaked a-C coated stainless steel tube, 450-500 nm thick: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/>
              <a:t>Mass spectrum is water dominated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/>
              <a:t>~ x 30 unbaked stainless steel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/>
              <a:t>2nd pump down very similar to 1st one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44983" y="1669325"/>
            <a:ext cx="4835997" cy="318355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60821" y="5129877"/>
            <a:ext cx="81747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FF3399"/>
                </a:solidFill>
              </a:rPr>
              <a:t>The amount of water chemisorbed on the surface increases when increasing the surface roughness</a:t>
            </a:r>
          </a:p>
        </p:txBody>
      </p:sp>
      <p:sp>
        <p:nvSpPr>
          <p:cNvPr id="9" name="Rectangle 8"/>
          <p:cNvSpPr/>
          <p:nvPr/>
        </p:nvSpPr>
        <p:spPr>
          <a:xfrm>
            <a:off x="4379976" y="860643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/>
              <a:t>After 10h pumping: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/>
              <a:t>	Stainless steel = 2 10</a:t>
            </a:r>
            <a:r>
              <a:rPr lang="en-US" sz="1600" baseline="30000" dirty="0"/>
              <a:t>-10</a:t>
            </a:r>
            <a:r>
              <a:rPr lang="en-US" sz="1600" dirty="0"/>
              <a:t> </a:t>
            </a:r>
            <a:r>
              <a:rPr lang="en-US" sz="1600" dirty="0" err="1"/>
              <a:t>mbar.l</a:t>
            </a:r>
            <a:r>
              <a:rPr lang="en-US" sz="1600" dirty="0"/>
              <a:t>/s/cm</a:t>
            </a:r>
            <a:r>
              <a:rPr lang="en-US" sz="1600" baseline="30000" dirty="0"/>
              <a:t>2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/>
              <a:t>	a-C coating = 6 10</a:t>
            </a:r>
            <a:r>
              <a:rPr lang="en-US" sz="1600" baseline="30000" dirty="0"/>
              <a:t>-9</a:t>
            </a:r>
            <a:r>
              <a:rPr lang="en-US" sz="1600" dirty="0"/>
              <a:t> </a:t>
            </a:r>
            <a:r>
              <a:rPr lang="en-US" sz="1600" dirty="0" err="1"/>
              <a:t>mbar.l</a:t>
            </a:r>
            <a:r>
              <a:rPr lang="en-US" sz="1600" dirty="0"/>
              <a:t>/s/cm</a:t>
            </a:r>
            <a:r>
              <a:rPr lang="en-US" sz="1600" baseline="30000" dirty="0"/>
              <a:t>2</a:t>
            </a:r>
            <a:r>
              <a:rPr lang="en-US" sz="1600" dirty="0"/>
              <a:t> </a:t>
            </a:r>
          </a:p>
        </p:txBody>
      </p:sp>
      <p:cxnSp>
        <p:nvCxnSpPr>
          <p:cNvPr id="10" name="Straight Arrow Connector 7"/>
          <p:cNvCxnSpPr/>
          <p:nvPr/>
        </p:nvCxnSpPr>
        <p:spPr>
          <a:xfrm flipV="1">
            <a:off x="5367528" y="3145614"/>
            <a:ext cx="0" cy="777162"/>
          </a:xfrm>
          <a:prstGeom prst="straightConnector1">
            <a:avLst/>
          </a:prstGeom>
          <a:ln w="57150">
            <a:solidFill>
              <a:srgbClr val="FF3399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8"/>
          <p:cNvSpPr txBox="1"/>
          <p:nvPr/>
        </p:nvSpPr>
        <p:spPr>
          <a:xfrm>
            <a:off x="4552640" y="3244334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3399"/>
                </a:solidFill>
              </a:rPr>
              <a:t>x 30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251820" y="4852878"/>
            <a:ext cx="14899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200" dirty="0"/>
              <a:t>Courtesy I. </a:t>
            </a:r>
            <a:r>
              <a:rPr lang="en-US" sz="1200" dirty="0" err="1"/>
              <a:t>Wevers</a:t>
            </a:r>
            <a:endParaRPr lang="en-US" sz="1200" dirty="0"/>
          </a:p>
        </p:txBody>
      </p:sp>
      <p:sp>
        <p:nvSpPr>
          <p:cNvPr id="15" name="Rectangle 14"/>
          <p:cNvSpPr/>
          <p:nvPr/>
        </p:nvSpPr>
        <p:spPr>
          <a:xfrm>
            <a:off x="2" y="5776208"/>
            <a:ext cx="91439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Mechanical polishing or </a:t>
            </a:r>
            <a:r>
              <a:rPr lang="en-US" sz="1600" dirty="0" err="1"/>
              <a:t>electropolishing</a:t>
            </a:r>
            <a:r>
              <a:rPr lang="en-US" sz="1600" dirty="0"/>
              <a:t> are used to reduce the outgassing rate of materials</a:t>
            </a:r>
          </a:p>
        </p:txBody>
      </p:sp>
    </p:spTree>
    <p:extLst>
      <p:ext uri="{BB962C8B-B14F-4D97-AF65-F5344CB8AC3E}">
        <p14:creationId xmlns:p14="http://schemas.microsoft.com/office/powerpoint/2010/main" val="22062976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February, 2025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Water outgassing &amp; venting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20892" y="491245"/>
                <a:ext cx="3594927" cy="603563"/>
              </a:xfrm>
              <a:prstGeom prst="rect">
                <a:avLst/>
              </a:prstGeom>
              <a:noFill/>
              <a:ln>
                <a:solidFill>
                  <a:srgbClr val="FF3399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𝑄</m:t>
                      </m:r>
                      <m:d>
                        <m:d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200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en-GB" sz="200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p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f>
                                <m:fPr>
                                  <m:type m:val="skw"/>
                                  <m:ctrlP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</m:den>
                      </m:f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f>
                                <m:fPr>
                                  <m:type m:val="skw"/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</m:den>
                      </m:f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892" y="491245"/>
                <a:ext cx="3594927" cy="60356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solidFill>
                  <a:srgbClr val="FF3399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-42200" y="1158608"/>
            <a:ext cx="452111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The exponent, a, varies with the quantity of water absorbed: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ambient air (8 ML): 1.2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large water exposure (17 ML): 1.3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low water exposure (0.02 ML): 0.65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88240" y="547200"/>
            <a:ext cx="4294529" cy="260950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99564" y="5632518"/>
            <a:ext cx="49568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FF3399"/>
                </a:solidFill>
              </a:rPr>
              <a:t>Venting with dry N2 reduces pump down times</a:t>
            </a:r>
            <a:endParaRPr lang="en-GB" dirty="0">
              <a:solidFill>
                <a:srgbClr val="FF3399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15870" y="3839727"/>
            <a:ext cx="2152650" cy="146685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9012" y="3939740"/>
            <a:ext cx="2247900" cy="1266825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2717994"/>
            <a:ext cx="452111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The observation can be modeled by the superposition of: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a </a:t>
            </a:r>
            <a:r>
              <a:rPr lang="en-US" sz="1600" dirty="0">
                <a:solidFill>
                  <a:srgbClr val="00CC99"/>
                </a:solidFill>
              </a:rPr>
              <a:t>water surface </a:t>
            </a:r>
            <a:r>
              <a:rPr lang="en-US" sz="1600" dirty="0"/>
              <a:t>concentration =&gt; a ~ 3/2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a </a:t>
            </a:r>
            <a:r>
              <a:rPr lang="en-US" sz="1600" dirty="0">
                <a:solidFill>
                  <a:srgbClr val="00CC99"/>
                </a:solidFill>
              </a:rPr>
              <a:t>water bulk </a:t>
            </a:r>
            <a:r>
              <a:rPr lang="en-US" sz="1600" dirty="0"/>
              <a:t>concentration =&gt; a ~ 1/2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</p:txBody>
      </p:sp>
      <p:sp>
        <p:nvSpPr>
          <p:cNvPr id="18" name="Rectangle 17"/>
          <p:cNvSpPr/>
          <p:nvPr/>
        </p:nvSpPr>
        <p:spPr>
          <a:xfrm>
            <a:off x="328241" y="5255507"/>
            <a:ext cx="45772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200" dirty="0"/>
              <a:t>F. Dylla, CAS 2006 &amp; J. Vac. Sci. Technol. A 11(4), Jul/Aug 1993 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8873067" y="2717994"/>
            <a:ext cx="270933" cy="1"/>
          </a:xfrm>
          <a:prstGeom prst="straightConnector1">
            <a:avLst/>
          </a:prstGeom>
          <a:ln>
            <a:solidFill>
              <a:srgbClr val="FF3399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6886222" y="2585156"/>
            <a:ext cx="349956" cy="248355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AC446DA-6B18-4347-93E7-AABD67008F7B}"/>
              </a:ext>
            </a:extLst>
          </p:cNvPr>
          <p:cNvGrpSpPr/>
          <p:nvPr/>
        </p:nvGrpSpPr>
        <p:grpSpPr>
          <a:xfrm>
            <a:off x="5269584" y="3301319"/>
            <a:ext cx="3265972" cy="2694427"/>
            <a:chOff x="5269584" y="3301319"/>
            <a:chExt cx="3265972" cy="2694427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12EA7A56-3C56-4647-987E-494EB7F7D2CD}"/>
                </a:ext>
              </a:extLst>
            </p:cNvPr>
            <p:cNvGrpSpPr/>
            <p:nvPr/>
          </p:nvGrpSpPr>
          <p:grpSpPr>
            <a:xfrm>
              <a:off x="5269584" y="3301319"/>
              <a:ext cx="3265972" cy="2694427"/>
              <a:chOff x="5269584" y="3301319"/>
              <a:chExt cx="3265972" cy="2694427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5269584" y="3301319"/>
                <a:ext cx="3265972" cy="2694427"/>
              </a:xfrm>
              <a:prstGeom prst="rect">
                <a:avLst/>
              </a:prstGeom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B4BDE4B-BFCF-4880-A232-641A81B70A61}"/>
                  </a:ext>
                </a:extLst>
              </p:cNvPr>
              <p:cNvSpPr txBox="1"/>
              <p:nvPr/>
            </p:nvSpPr>
            <p:spPr>
              <a:xfrm>
                <a:off x="6413196" y="4648532"/>
                <a:ext cx="35298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accent6">
                        <a:lumMod val="50000"/>
                      </a:schemeClr>
                    </a:solidFill>
                  </a:rPr>
                  <a:t>N</a:t>
                </a:r>
                <a:r>
                  <a:rPr lang="en-US" sz="1200" baseline="-25000" dirty="0">
                    <a:solidFill>
                      <a:schemeClr val="accent6">
                        <a:lumMod val="50000"/>
                      </a:schemeClr>
                    </a:solidFill>
                  </a:rPr>
                  <a:t>2</a:t>
                </a:r>
                <a:endParaRPr lang="en-GB" sz="1200" baseline="-250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CAA7DEA-AA4B-4E90-8CA7-7F22A5DF28D0}"/>
                </a:ext>
              </a:extLst>
            </p:cNvPr>
            <p:cNvSpPr txBox="1"/>
            <p:nvPr/>
          </p:nvSpPr>
          <p:spPr>
            <a:xfrm>
              <a:off x="6731541" y="3752577"/>
              <a:ext cx="94128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accent6">
                      <a:lumMod val="50000"/>
                    </a:schemeClr>
                  </a:solidFill>
                </a:rPr>
                <a:t>-1.3 to -0.96</a:t>
              </a:r>
              <a:endParaRPr lang="en-GB" sz="1100" baseline="-25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BAF4127F-D99A-C58C-5DBD-50B6F2CA735C}"/>
                  </a:ext>
                </a:extLst>
              </p14:cNvPr>
              <p14:cNvContentPartPr/>
              <p14:nvPr/>
            </p14:nvContentPartPr>
            <p14:xfrm>
              <a:off x="8288876" y="2750296"/>
              <a:ext cx="384120" cy="28080"/>
            </p14:xfrm>
          </p:contentPart>
        </mc:Choice>
        <mc:Fallback xmlns=""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BAF4127F-D99A-C58C-5DBD-50B6F2CA735C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217236" y="2606296"/>
                <a:ext cx="527760" cy="315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335566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February, 2025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Typical design value of </a:t>
            </a:r>
            <a:r>
              <a:rPr lang="en-GB" dirty="0" err="1"/>
              <a:t>outgassing</a:t>
            </a:r>
            <a:r>
              <a:rPr lang="en-GB" dirty="0"/>
              <a:t> rates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649892" y="1261669"/>
          <a:ext cx="6096000" cy="22250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Gas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St. Steel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Be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</a:t>
                      </a:r>
                      <a:r>
                        <a:rPr lang="en-GB" baseline="-25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7 10</a:t>
                      </a:r>
                      <a:r>
                        <a:rPr lang="en-GB" baseline="30000" dirty="0"/>
                        <a:t>-12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1.4 10</a:t>
                      </a:r>
                      <a:r>
                        <a:rPr lang="en-GB" baseline="30000" dirty="0"/>
                        <a:t>-11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7 10</a:t>
                      </a:r>
                      <a:r>
                        <a:rPr lang="en-GB" baseline="30000" dirty="0"/>
                        <a:t>-12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1.4 10</a:t>
                      </a:r>
                      <a:r>
                        <a:rPr lang="en-GB" baseline="30000" dirty="0"/>
                        <a:t>-11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CH</a:t>
                      </a:r>
                      <a:r>
                        <a:rPr lang="en-GB" baseline="-250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5 10</a:t>
                      </a:r>
                      <a:r>
                        <a:rPr lang="en-GB" baseline="30000" dirty="0"/>
                        <a:t>-13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5 10</a:t>
                      </a:r>
                      <a:r>
                        <a:rPr lang="en-GB" baseline="30000" dirty="0"/>
                        <a:t>-13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5 10</a:t>
                      </a:r>
                      <a:r>
                        <a:rPr lang="en-GB" baseline="30000" dirty="0"/>
                        <a:t>-13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1 10</a:t>
                      </a:r>
                      <a:r>
                        <a:rPr lang="en-GB" baseline="30000" dirty="0"/>
                        <a:t>-12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3399"/>
                          </a:solidFill>
                        </a:rPr>
                        <a:t>H</a:t>
                      </a:r>
                      <a:r>
                        <a:rPr lang="en-GB" baseline="-25000" dirty="0">
                          <a:solidFill>
                            <a:srgbClr val="FF3399"/>
                          </a:solidFill>
                        </a:rPr>
                        <a:t>2</a:t>
                      </a:r>
                      <a:r>
                        <a:rPr lang="en-GB" dirty="0">
                          <a:solidFill>
                            <a:srgbClr val="FF3399"/>
                          </a:solidFill>
                        </a:rPr>
                        <a:t>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FF3399"/>
                          </a:solidFill>
                        </a:rPr>
                        <a:t>3 10</a:t>
                      </a:r>
                      <a:r>
                        <a:rPr lang="en-GB" baseline="30000" dirty="0">
                          <a:solidFill>
                            <a:srgbClr val="FF3399"/>
                          </a:solidFill>
                        </a:rPr>
                        <a:t>-10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FF3399"/>
                          </a:solidFill>
                        </a:rPr>
                        <a:t>3 10</a:t>
                      </a:r>
                      <a:r>
                        <a:rPr lang="en-GB" baseline="30000" dirty="0">
                          <a:solidFill>
                            <a:srgbClr val="FF3399"/>
                          </a:solidFill>
                        </a:rPr>
                        <a:t>-10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FF3399"/>
                          </a:solidFill>
                        </a:rPr>
                        <a:t>3 10</a:t>
                      </a:r>
                      <a:r>
                        <a:rPr lang="en-GB" baseline="30000" dirty="0">
                          <a:solidFill>
                            <a:srgbClr val="FF3399"/>
                          </a:solidFill>
                        </a:rPr>
                        <a:t>-10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>
                          <a:solidFill>
                            <a:srgbClr val="FF3399"/>
                          </a:solidFill>
                        </a:rPr>
                        <a:t>6 10</a:t>
                      </a:r>
                      <a:r>
                        <a:rPr lang="en-GB" baseline="30000">
                          <a:solidFill>
                            <a:srgbClr val="FF3399"/>
                          </a:solidFill>
                        </a:rPr>
                        <a:t>-10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5 10</a:t>
                      </a:r>
                      <a:r>
                        <a:rPr lang="en-GB" baseline="30000" dirty="0"/>
                        <a:t>-12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1 10</a:t>
                      </a:r>
                      <a:r>
                        <a:rPr lang="en-GB" baseline="30000" dirty="0"/>
                        <a:t>-12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5 10</a:t>
                      </a:r>
                      <a:r>
                        <a:rPr lang="en-GB" baseline="30000" dirty="0"/>
                        <a:t>-12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1 10</a:t>
                      </a:r>
                      <a:r>
                        <a:rPr lang="en-GB" baseline="30000" dirty="0"/>
                        <a:t>-11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CO</a:t>
                      </a:r>
                      <a:r>
                        <a:rPr lang="en-GB" baseline="-25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5 10</a:t>
                      </a:r>
                      <a:r>
                        <a:rPr lang="en-GB" baseline="30000" dirty="0"/>
                        <a:t>-13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2.5 10</a:t>
                      </a:r>
                      <a:r>
                        <a:rPr lang="en-GB" baseline="30000" dirty="0"/>
                        <a:t>-13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5 10</a:t>
                      </a:r>
                      <a:r>
                        <a:rPr lang="en-GB" baseline="30000" dirty="0"/>
                        <a:t>-13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1 10</a:t>
                      </a:r>
                      <a:r>
                        <a:rPr lang="en-GB" baseline="30000" dirty="0"/>
                        <a:t>-12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2" y="440611"/>
            <a:ext cx="914399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 The outgassing rate of unbaked surfaces is </a:t>
            </a:r>
            <a:r>
              <a:rPr lang="en-US" sz="1600" dirty="0">
                <a:solidFill>
                  <a:srgbClr val="FF3399"/>
                </a:solidFill>
              </a:rPr>
              <a:t>dominated by H</a:t>
            </a:r>
            <a:r>
              <a:rPr lang="en-US" sz="1600" baseline="-25000" dirty="0">
                <a:solidFill>
                  <a:srgbClr val="FF3399"/>
                </a:solidFill>
              </a:rPr>
              <a:t>2</a:t>
            </a:r>
            <a:r>
              <a:rPr lang="en-US" sz="1600" dirty="0">
                <a:solidFill>
                  <a:srgbClr val="FF3399"/>
                </a:solidFill>
              </a:rPr>
              <a:t>0</a:t>
            </a:r>
            <a:r>
              <a:rPr lang="en-US" sz="1600" dirty="0"/>
              <a:t>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1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For metallic surfaces, unbaked after 10h of pumping (Torr.l.s</a:t>
            </a:r>
            <a:r>
              <a:rPr lang="en-US" sz="1600" baseline="30000" dirty="0"/>
              <a:t>-1</a:t>
            </a:r>
            <a:r>
              <a:rPr lang="en-US" sz="1600" dirty="0"/>
              <a:t>.cm</a:t>
            </a:r>
            <a:r>
              <a:rPr lang="en-US" sz="1600" baseline="30000" dirty="0"/>
              <a:t>-2</a:t>
            </a:r>
            <a:r>
              <a:rPr lang="en-US" sz="1600" dirty="0"/>
              <a:t>)</a:t>
            </a:r>
          </a:p>
        </p:txBody>
      </p:sp>
      <p:sp>
        <p:nvSpPr>
          <p:cNvPr id="8" name="Text Box 31"/>
          <p:cNvSpPr txBox="1">
            <a:spLocks noChangeArrowheads="1"/>
          </p:cNvSpPr>
          <p:nvPr/>
        </p:nvSpPr>
        <p:spPr bwMode="auto">
          <a:xfrm>
            <a:off x="1782622" y="3534438"/>
            <a:ext cx="5979841" cy="261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100" dirty="0">
                <a:latin typeface="Times New Roman" pitchFamily="18" charset="0"/>
                <a:cs typeface="Times New Roman" pitchFamily="18" charset="0"/>
              </a:rPr>
              <a:t>A.G. Mathewson </a:t>
            </a:r>
            <a:r>
              <a:rPr lang="en-GB" sz="1100" i="1" dirty="0">
                <a:latin typeface="Times New Roman" pitchFamily="18" charset="0"/>
                <a:cs typeface="Times New Roman" pitchFamily="18" charset="0"/>
              </a:rPr>
              <a:t>et al</a:t>
            </a:r>
            <a:r>
              <a:rPr lang="en-GB" sz="1100" dirty="0">
                <a:latin typeface="Times New Roman" pitchFamily="18" charset="0"/>
                <a:cs typeface="Times New Roman" pitchFamily="18" charset="0"/>
              </a:rPr>
              <a:t>. in Handbook of Accelerator Physics and Engineering, World Scientific, 1998</a:t>
            </a:r>
            <a:endParaRPr lang="en-US" sz="1100" dirty="0">
              <a:latin typeface="Times New Roman" pitchFamily="18" charset="0"/>
            </a:endParaRPr>
          </a:p>
        </p:txBody>
      </p:sp>
      <p:pic>
        <p:nvPicPr>
          <p:cNvPr id="34816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54" y="3889695"/>
            <a:ext cx="2745271" cy="200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Groupe 10"/>
          <p:cNvGrpSpPr/>
          <p:nvPr/>
        </p:nvGrpSpPr>
        <p:grpSpPr>
          <a:xfrm>
            <a:off x="2943015" y="3889695"/>
            <a:ext cx="3140561" cy="2007084"/>
            <a:chOff x="2982771" y="3889695"/>
            <a:chExt cx="3140561" cy="2007084"/>
          </a:xfrm>
        </p:grpSpPr>
        <p:pic>
          <p:nvPicPr>
            <p:cNvPr id="354305" name="Picture 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82771" y="3889695"/>
              <a:ext cx="3140561" cy="2007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ZoneTexte 9"/>
            <p:cNvSpPr txBox="1"/>
            <p:nvPr/>
          </p:nvSpPr>
          <p:spPr>
            <a:xfrm>
              <a:off x="3568147" y="3889695"/>
              <a:ext cx="17940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LEP dipole chamber</a:t>
              </a:r>
            </a:p>
          </p:txBody>
        </p:sp>
      </p:grpSp>
      <p:pic>
        <p:nvPicPr>
          <p:cNvPr id="35430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23333" y="3889695"/>
            <a:ext cx="3020668" cy="202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ZoneTexte 12"/>
          <p:cNvSpPr txBox="1"/>
          <p:nvPr/>
        </p:nvSpPr>
        <p:spPr>
          <a:xfrm>
            <a:off x="6272701" y="3889695"/>
            <a:ext cx="28712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ISR intersection “bicone” chamber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4F5C5983-616F-C59E-E67C-300BEC2C3A53}"/>
                  </a:ext>
                </a:extLst>
              </p14:cNvPr>
              <p14:cNvContentPartPr/>
              <p14:nvPr/>
            </p14:nvContentPartPr>
            <p14:xfrm>
              <a:off x="2924876" y="2529256"/>
              <a:ext cx="3382200" cy="3528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4F5C5983-616F-C59E-E67C-300BEC2C3A53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852876" y="2385256"/>
                <a:ext cx="3525840" cy="322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673505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ChangeArrowheads="1"/>
          </p:cNvSpPr>
          <p:nvPr/>
        </p:nvSpPr>
        <p:spPr bwMode="auto">
          <a:xfrm>
            <a:off x="1" y="192883"/>
            <a:ext cx="9144000" cy="1564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203" tIns="46811" rIns="92203" bIns="46811" anchor="ctr"/>
          <a:lstStyle/>
          <a:p>
            <a:pPr algn="ctr" defTabSz="975990"/>
            <a:r>
              <a:rPr lang="en-US" sz="3700" dirty="0">
                <a:solidFill>
                  <a:srgbClr val="FF0066"/>
                </a:solidFill>
                <a:latin typeface="+mj-lt"/>
              </a:rPr>
              <a:t>Vacuum Systems</a:t>
            </a:r>
          </a:p>
          <a:p>
            <a:pPr algn="ctr" defTabSz="975990"/>
            <a:r>
              <a:rPr lang="en-US" sz="3700" dirty="0">
                <a:solidFill>
                  <a:srgbClr val="FF0066"/>
                </a:solidFill>
                <a:latin typeface="+mj-lt"/>
              </a:rPr>
              <a:t>Slot 3</a:t>
            </a:r>
            <a:endParaRPr lang="fr-FR" sz="3900" dirty="0">
              <a:solidFill>
                <a:srgbClr val="FF0066"/>
              </a:solidFill>
            </a:endParaRPr>
          </a:p>
        </p:txBody>
      </p:sp>
      <p:sp>
        <p:nvSpPr>
          <p:cNvPr id="83971" name="Rectangle 3"/>
          <p:cNvSpPr>
            <a:spLocks noChangeArrowheads="1"/>
          </p:cNvSpPr>
          <p:nvPr/>
        </p:nvSpPr>
        <p:spPr bwMode="auto">
          <a:xfrm>
            <a:off x="0" y="1830224"/>
            <a:ext cx="91440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203" tIns="46811" rIns="92203" bIns="46811"/>
          <a:lstStyle/>
          <a:p>
            <a:pPr marL="334787" indent="-334787" algn="ctr" defTabSz="975990">
              <a:spcBef>
                <a:spcPct val="20000"/>
              </a:spcBef>
            </a:pPr>
            <a:r>
              <a:rPr lang="en-US" sz="2900" dirty="0">
                <a:solidFill>
                  <a:schemeClr val="accent2"/>
                </a:solidFill>
              </a:rPr>
              <a:t> </a:t>
            </a:r>
            <a:r>
              <a:rPr lang="en-US" sz="2900" dirty="0">
                <a:solidFill>
                  <a:srgbClr val="3366FF"/>
                </a:solidFill>
              </a:rPr>
              <a:t>V. Baglin</a:t>
            </a:r>
            <a:endParaRPr lang="en-US" sz="3100" dirty="0">
              <a:solidFill>
                <a:srgbClr val="3366FF"/>
              </a:solidFill>
            </a:endParaRPr>
          </a:p>
        </p:txBody>
      </p:sp>
      <p:sp>
        <p:nvSpPr>
          <p:cNvPr id="83973" name="Rectangle 5"/>
          <p:cNvSpPr>
            <a:spLocks noChangeArrowheads="1"/>
          </p:cNvSpPr>
          <p:nvPr/>
        </p:nvSpPr>
        <p:spPr bwMode="auto">
          <a:xfrm>
            <a:off x="0" y="2378864"/>
            <a:ext cx="9144000" cy="368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9365" tIns="45392" rIns="89365" bIns="45392">
            <a:spAutoFit/>
          </a:bodyPr>
          <a:lstStyle/>
          <a:p>
            <a:pPr algn="ctr" defTabSz="975990"/>
            <a:r>
              <a:rPr lang="en-US" dirty="0">
                <a:solidFill>
                  <a:srgbClr val="00CC99"/>
                </a:solidFill>
              </a:rPr>
              <a:t>CERN TE-VSC, Geneva</a:t>
            </a:r>
          </a:p>
        </p:txBody>
      </p:sp>
      <p:sp>
        <p:nvSpPr>
          <p:cNvPr id="83975" name="Line 7"/>
          <p:cNvSpPr>
            <a:spLocks noChangeShapeType="1"/>
          </p:cNvSpPr>
          <p:nvPr/>
        </p:nvSpPr>
        <p:spPr bwMode="auto">
          <a:xfrm>
            <a:off x="0" y="2850352"/>
            <a:ext cx="9144000" cy="0"/>
          </a:xfrm>
          <a:prstGeom prst="line">
            <a:avLst/>
          </a:prstGeom>
          <a:noFill/>
          <a:ln w="34925">
            <a:solidFill>
              <a:srgbClr val="FF0066"/>
            </a:solidFill>
            <a:round/>
            <a:headEnd/>
            <a:tailEnd/>
          </a:ln>
          <a:effectLst/>
        </p:spPr>
        <p:txBody>
          <a:bodyPr lIns="81711" tIns="40855" rIns="81711" bIns="40855"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2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February, 2025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02192" y="3535693"/>
            <a:ext cx="4752975" cy="21526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8BBC083-482A-82C3-5BF7-D9A750900E9C}"/>
              </a:ext>
            </a:extLst>
          </p:cNvPr>
          <p:cNvSpPr txBox="1"/>
          <p:nvPr/>
        </p:nvSpPr>
        <p:spPr>
          <a:xfrm>
            <a:off x="1" y="5611973"/>
            <a:ext cx="91439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/>
              <a:t>https://indico.cern.ch/event/1470062/timetable/?view=standard#day-2025-02-17</a:t>
            </a:r>
          </a:p>
        </p:txBody>
      </p:sp>
    </p:spTree>
    <p:extLst>
      <p:ext uri="{BB962C8B-B14F-4D97-AF65-F5344CB8AC3E}">
        <p14:creationId xmlns:p14="http://schemas.microsoft.com/office/powerpoint/2010/main" val="38594702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BE9D52D-D775-409C-9F9A-4369FA897E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538" y="1644639"/>
            <a:ext cx="6783049" cy="4394129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February, 2025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Gas composition of un-baked system</a:t>
            </a:r>
          </a:p>
        </p:txBody>
      </p:sp>
      <p:sp>
        <p:nvSpPr>
          <p:cNvPr id="5" name="Rectangle 4"/>
          <p:cNvSpPr/>
          <p:nvPr/>
        </p:nvSpPr>
        <p:spPr>
          <a:xfrm>
            <a:off x="49380" y="547200"/>
            <a:ext cx="87587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P = 4 10</a:t>
            </a:r>
            <a:r>
              <a:rPr lang="en-US" sz="1600" baseline="30000" dirty="0"/>
              <a:t>-9</a:t>
            </a:r>
            <a:r>
              <a:rPr lang="en-US" sz="1600" dirty="0"/>
              <a:t> mbar after 30h turbomolecular pumping of a1 m long, 10 cm diameter tube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Dominated by </a:t>
            </a:r>
            <a:r>
              <a:rPr lang="en-US" sz="1600" dirty="0">
                <a:solidFill>
                  <a:srgbClr val="FF3399"/>
                </a:solidFill>
              </a:rPr>
              <a:t>Water</a:t>
            </a:r>
            <a:r>
              <a:rPr lang="en-US" sz="1600" dirty="0"/>
              <a:t>, then hydrogen ,carbon monoxide, carbon dioxide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E3623BE-AA2E-4F86-95FE-D2292ACD1A98}"/>
              </a:ext>
            </a:extLst>
          </p:cNvPr>
          <p:cNvSpPr txBox="1"/>
          <p:nvPr/>
        </p:nvSpPr>
        <p:spPr>
          <a:xfrm>
            <a:off x="3553932" y="5920489"/>
            <a:ext cx="20361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Data courtesy B. Jenninger</a:t>
            </a:r>
            <a:endParaRPr lang="en-GB" sz="1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3754558-4962-4E39-8546-50160047687C}"/>
              </a:ext>
            </a:extLst>
          </p:cNvPr>
          <p:cNvSpPr txBox="1"/>
          <p:nvPr/>
        </p:nvSpPr>
        <p:spPr>
          <a:xfrm>
            <a:off x="2312850" y="2171618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3399"/>
                </a:solidFill>
              </a:rPr>
              <a:t>H</a:t>
            </a:r>
            <a:r>
              <a:rPr lang="en-US" baseline="-25000" dirty="0">
                <a:solidFill>
                  <a:srgbClr val="FF3399"/>
                </a:solidFill>
              </a:rPr>
              <a:t>2</a:t>
            </a:r>
            <a:r>
              <a:rPr lang="en-US" dirty="0">
                <a:solidFill>
                  <a:srgbClr val="FF3399"/>
                </a:solidFill>
              </a:rPr>
              <a:t>O</a:t>
            </a:r>
            <a:endParaRPr lang="en-GB" dirty="0">
              <a:solidFill>
                <a:srgbClr val="FF3399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AD18087-BF0D-4EBB-AC7C-EE88C4F0C583}"/>
              </a:ext>
            </a:extLst>
          </p:cNvPr>
          <p:cNvSpPr txBox="1"/>
          <p:nvPr/>
        </p:nvSpPr>
        <p:spPr>
          <a:xfrm>
            <a:off x="2928724" y="5413096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CO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CDBC562-ED5E-4D2A-BDF7-B1955D23F0DA}"/>
              </a:ext>
            </a:extLst>
          </p:cNvPr>
          <p:cNvSpPr txBox="1"/>
          <p:nvPr/>
        </p:nvSpPr>
        <p:spPr>
          <a:xfrm>
            <a:off x="3857003" y="5430230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CO</a:t>
            </a:r>
            <a:r>
              <a:rPr lang="en-US" baseline="-25000" dirty="0">
                <a:solidFill>
                  <a:schemeClr val="tx2"/>
                </a:solidFill>
              </a:rPr>
              <a:t>2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71F5D27-7FD6-4E04-B624-64CAC21F70C9}"/>
              </a:ext>
            </a:extLst>
          </p:cNvPr>
          <p:cNvSpPr txBox="1"/>
          <p:nvPr/>
        </p:nvSpPr>
        <p:spPr>
          <a:xfrm>
            <a:off x="1488413" y="3164303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H</a:t>
            </a:r>
            <a:r>
              <a:rPr lang="en-US" baseline="-25000" dirty="0">
                <a:solidFill>
                  <a:schemeClr val="tx2"/>
                </a:solidFill>
              </a:rPr>
              <a:t>2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2577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93D4788-FF95-4AA8-AF78-17ACD3C5BA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6374" y="1701633"/>
            <a:ext cx="6691251" cy="4389017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February, 2025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Gas composition of un-baked system</a:t>
            </a:r>
          </a:p>
        </p:txBody>
      </p:sp>
      <p:sp>
        <p:nvSpPr>
          <p:cNvPr id="5" name="Rectangle 4"/>
          <p:cNvSpPr/>
          <p:nvPr/>
        </p:nvSpPr>
        <p:spPr>
          <a:xfrm>
            <a:off x="49380" y="547200"/>
            <a:ext cx="87587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P = 4 10</a:t>
            </a:r>
            <a:r>
              <a:rPr lang="en-US" sz="1600" baseline="30000" dirty="0"/>
              <a:t>-9</a:t>
            </a:r>
            <a:r>
              <a:rPr lang="en-US" sz="1600" dirty="0"/>
              <a:t> mbar after 30h turbomolecular pumping of a 1 m long, 10 cm diameter tube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Dominated by </a:t>
            </a:r>
            <a:r>
              <a:rPr lang="en-US" sz="1600" dirty="0">
                <a:solidFill>
                  <a:srgbClr val="FF3399"/>
                </a:solidFill>
              </a:rPr>
              <a:t>Water</a:t>
            </a:r>
            <a:r>
              <a:rPr lang="en-US" sz="1600" dirty="0"/>
              <a:t>, then hydrogen ,carbon monoxide, carbon dioxide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Presence of alkanes up to high masses (C</a:t>
            </a:r>
            <a:r>
              <a:rPr lang="en-US" sz="1600" baseline="-25000" dirty="0"/>
              <a:t>n</a:t>
            </a:r>
            <a:r>
              <a:rPr lang="en-US" sz="1600" dirty="0"/>
              <a:t>H</a:t>
            </a:r>
            <a:r>
              <a:rPr lang="en-US" sz="1600" baseline="-25000" dirty="0"/>
              <a:t>2n+2</a:t>
            </a:r>
            <a:r>
              <a:rPr lang="en-US" sz="1600" dirty="0"/>
              <a:t>) from </a:t>
            </a:r>
            <a:r>
              <a:rPr lang="en-US" sz="1600" b="1" dirty="0"/>
              <a:t>cutting fluids and/or lubricants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Traces of </a:t>
            </a:r>
            <a:r>
              <a:rPr lang="en-US" sz="1600" b="1" dirty="0"/>
              <a:t>ethanol from cleaning</a:t>
            </a:r>
            <a:r>
              <a:rPr lang="en-US" sz="1600" dirty="0"/>
              <a:t>: C</a:t>
            </a:r>
            <a:r>
              <a:rPr lang="en-US" sz="1600" baseline="-25000" dirty="0"/>
              <a:t>2</a:t>
            </a:r>
            <a:r>
              <a:rPr lang="en-US" sz="1600" dirty="0"/>
              <a:t>H</a:t>
            </a:r>
            <a:r>
              <a:rPr lang="en-US" sz="1600" baseline="-25000" dirty="0"/>
              <a:t>5</a:t>
            </a:r>
            <a:r>
              <a:rPr lang="en-US" sz="1600" dirty="0"/>
              <a:t>OH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E3623BE-AA2E-4F86-95FE-D2292ACD1A98}"/>
              </a:ext>
            </a:extLst>
          </p:cNvPr>
          <p:cNvSpPr txBox="1"/>
          <p:nvPr/>
        </p:nvSpPr>
        <p:spPr>
          <a:xfrm>
            <a:off x="3727929" y="5891880"/>
            <a:ext cx="20361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Data courtesy B. Jenninger</a:t>
            </a:r>
            <a:endParaRPr lang="en-GB" sz="1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3754558-4962-4E39-8546-50160047687C}"/>
              </a:ext>
            </a:extLst>
          </p:cNvPr>
          <p:cNvSpPr txBox="1"/>
          <p:nvPr/>
        </p:nvSpPr>
        <p:spPr>
          <a:xfrm>
            <a:off x="2639546" y="1886665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3399"/>
                </a:solidFill>
              </a:rPr>
              <a:t>H</a:t>
            </a:r>
            <a:r>
              <a:rPr lang="en-US" baseline="-25000" dirty="0">
                <a:solidFill>
                  <a:srgbClr val="FF3399"/>
                </a:solidFill>
              </a:rPr>
              <a:t>2</a:t>
            </a:r>
            <a:r>
              <a:rPr lang="en-US" dirty="0">
                <a:solidFill>
                  <a:srgbClr val="FF3399"/>
                </a:solidFill>
              </a:rPr>
              <a:t>O</a:t>
            </a:r>
            <a:endParaRPr lang="en-GB" dirty="0">
              <a:solidFill>
                <a:srgbClr val="FF3399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AD18087-BF0D-4EBB-AC7C-EE88C4F0C583}"/>
              </a:ext>
            </a:extLst>
          </p:cNvPr>
          <p:cNvSpPr txBox="1"/>
          <p:nvPr/>
        </p:nvSpPr>
        <p:spPr>
          <a:xfrm>
            <a:off x="3255420" y="2810360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CO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CDBC562-ED5E-4D2A-BDF7-B1955D23F0DA}"/>
              </a:ext>
            </a:extLst>
          </p:cNvPr>
          <p:cNvSpPr txBox="1"/>
          <p:nvPr/>
        </p:nvSpPr>
        <p:spPr>
          <a:xfrm>
            <a:off x="4130122" y="2737352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CO</a:t>
            </a:r>
            <a:r>
              <a:rPr lang="en-US" baseline="-25000" dirty="0">
                <a:solidFill>
                  <a:schemeClr val="tx2"/>
                </a:solidFill>
              </a:rPr>
              <a:t>2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71F5D27-7FD6-4E04-B624-64CAC21F70C9}"/>
              </a:ext>
            </a:extLst>
          </p:cNvPr>
          <p:cNvSpPr txBox="1"/>
          <p:nvPr/>
        </p:nvSpPr>
        <p:spPr>
          <a:xfrm>
            <a:off x="1777528" y="1986952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H</a:t>
            </a:r>
            <a:r>
              <a:rPr lang="en-US" baseline="-25000" dirty="0">
                <a:solidFill>
                  <a:schemeClr val="tx2"/>
                </a:solidFill>
              </a:rPr>
              <a:t>2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7240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22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011" y="1956196"/>
            <a:ext cx="907498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000" dirty="0"/>
              <a:t>3. </a:t>
            </a:r>
            <a:r>
              <a:rPr lang="en-GB" sz="4000" dirty="0">
                <a:solidFill>
                  <a:srgbClr val="FF0066"/>
                </a:solidFill>
              </a:rPr>
              <a:t>Bake-out</a:t>
            </a:r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February, 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hlinkClick r:id="rId2" action="ppaction://hlinksldjump"/>
            <a:extLst>
              <a:ext uri="{FF2B5EF4-FFF2-40B4-BE49-F238E27FC236}">
                <a16:creationId xmlns:a16="http://schemas.microsoft.com/office/drawing/2014/main" id="{6211189C-B1AF-4930-AE07-B6DE7750D9E7}"/>
              </a:ext>
            </a:extLst>
          </p:cNvPr>
          <p:cNvSpPr txBox="1"/>
          <p:nvPr/>
        </p:nvSpPr>
        <p:spPr>
          <a:xfrm>
            <a:off x="236483" y="5720096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Next: Chapter 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6137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February, 2025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Sojourn time at high temperature</a:t>
            </a:r>
          </a:p>
        </p:txBody>
      </p:sp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1370330" y="2027583"/>
          <a:ext cx="6714489" cy="22250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14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73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73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E(</a:t>
                      </a:r>
                      <a:r>
                        <a:rPr lang="en-US" dirty="0" err="1"/>
                        <a:t>eV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120°C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200°C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300°C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400°C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00CC99"/>
                          </a:solidFill>
                        </a:rPr>
                        <a:t>4 10</a:t>
                      </a:r>
                      <a:r>
                        <a:rPr lang="en-US" baseline="30000" dirty="0">
                          <a:solidFill>
                            <a:srgbClr val="00CC99"/>
                          </a:solidFill>
                        </a:rPr>
                        <a:t>-2</a:t>
                      </a:r>
                      <a:r>
                        <a:rPr lang="en-US" dirty="0">
                          <a:solidFill>
                            <a:srgbClr val="00CC99"/>
                          </a:solidFill>
                        </a:rPr>
                        <a:t> 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00CC99"/>
                          </a:solidFill>
                        </a:rPr>
                        <a:t>4 10</a:t>
                      </a:r>
                      <a:r>
                        <a:rPr lang="en-US" baseline="30000" dirty="0">
                          <a:solidFill>
                            <a:srgbClr val="00CC99"/>
                          </a:solidFill>
                        </a:rPr>
                        <a:t>-4</a:t>
                      </a:r>
                      <a:r>
                        <a:rPr lang="en-US" dirty="0">
                          <a:solidFill>
                            <a:srgbClr val="00CC99"/>
                          </a:solidFill>
                        </a:rPr>
                        <a:t> 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00CC99"/>
                          </a:solidFill>
                        </a:rPr>
                        <a:t>8 10</a:t>
                      </a:r>
                      <a:r>
                        <a:rPr lang="en-US" baseline="30000" dirty="0">
                          <a:solidFill>
                            <a:srgbClr val="00CC99"/>
                          </a:solidFill>
                        </a:rPr>
                        <a:t>-5</a:t>
                      </a:r>
                      <a:r>
                        <a:rPr lang="en-US" dirty="0">
                          <a:solidFill>
                            <a:srgbClr val="00CC99"/>
                          </a:solidFill>
                        </a:rPr>
                        <a:t> 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CC99"/>
                          </a:solidFill>
                        </a:rPr>
                        <a:t>6 10</a:t>
                      </a:r>
                      <a:r>
                        <a:rPr lang="en-US" baseline="30000" dirty="0">
                          <a:solidFill>
                            <a:srgbClr val="00CC99"/>
                          </a:solidFill>
                        </a:rPr>
                        <a:t>-7</a:t>
                      </a:r>
                      <a:r>
                        <a:rPr lang="en-US" dirty="0">
                          <a:solidFill>
                            <a:srgbClr val="00CC99"/>
                          </a:solidFill>
                        </a:rPr>
                        <a:t> 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CC99"/>
                          </a:solidFill>
                        </a:rPr>
                        <a:t>13 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00CC99"/>
                          </a:solidFill>
                        </a:rPr>
                        <a:t>5 10</a:t>
                      </a:r>
                      <a:r>
                        <a:rPr lang="en-US" baseline="30000" dirty="0">
                          <a:solidFill>
                            <a:srgbClr val="00CC99"/>
                          </a:solidFill>
                        </a:rPr>
                        <a:t>-2</a:t>
                      </a:r>
                      <a:r>
                        <a:rPr lang="en-US" dirty="0">
                          <a:solidFill>
                            <a:srgbClr val="00CC99"/>
                          </a:solidFill>
                        </a:rPr>
                        <a:t> 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00CC99"/>
                          </a:solidFill>
                        </a:rPr>
                        <a:t>5 10</a:t>
                      </a:r>
                      <a:r>
                        <a:rPr lang="en-US" baseline="30000" dirty="0">
                          <a:solidFill>
                            <a:srgbClr val="00CC99"/>
                          </a:solidFill>
                        </a:rPr>
                        <a:t>-4</a:t>
                      </a:r>
                      <a:r>
                        <a:rPr lang="en-US" dirty="0">
                          <a:solidFill>
                            <a:srgbClr val="00CC99"/>
                          </a:solidFill>
                        </a:rPr>
                        <a:t> 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00CC99"/>
                          </a:solidFill>
                        </a:rPr>
                        <a:t>2 10</a:t>
                      </a:r>
                      <a:r>
                        <a:rPr lang="en-US" baseline="30000" dirty="0">
                          <a:solidFill>
                            <a:srgbClr val="00CC99"/>
                          </a:solidFill>
                        </a:rPr>
                        <a:t>-5</a:t>
                      </a:r>
                      <a:r>
                        <a:rPr lang="en-US" dirty="0">
                          <a:solidFill>
                            <a:srgbClr val="00CC99"/>
                          </a:solidFill>
                        </a:rPr>
                        <a:t> 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20 years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1.5 days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CC99"/>
                          </a:solidFill>
                        </a:rPr>
                        <a:t>88 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CC99"/>
                          </a:solidFill>
                        </a:rPr>
                        <a:t>0.5 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1 10</a:t>
                      </a:r>
                      <a:r>
                        <a:rPr lang="en-US" baseline="30000" dirty="0"/>
                        <a:t>5</a:t>
                      </a:r>
                      <a:r>
                        <a:rPr lang="en-US" dirty="0"/>
                        <a:t> years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 years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CC99"/>
                          </a:solidFill>
                        </a:rPr>
                        <a:t>95 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3 10</a:t>
                      </a:r>
                      <a:r>
                        <a:rPr lang="en-US" baseline="30000" dirty="0"/>
                        <a:t>15</a:t>
                      </a:r>
                      <a:r>
                        <a:rPr lang="en-US" dirty="0"/>
                        <a:t> years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2 10</a:t>
                      </a:r>
                      <a:r>
                        <a:rPr lang="en-US" baseline="30000" dirty="0"/>
                        <a:t>9</a:t>
                      </a:r>
                      <a:r>
                        <a:rPr lang="en-US" dirty="0"/>
                        <a:t> years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1 10</a:t>
                      </a:r>
                      <a:r>
                        <a:rPr lang="en-US" baseline="30000" dirty="0"/>
                        <a:t>4</a:t>
                      </a:r>
                      <a:r>
                        <a:rPr lang="en-US" dirty="0"/>
                        <a:t> years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 years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249419" y="887525"/>
            <a:ext cx="9143998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The sojourn time </a:t>
            </a:r>
            <a:r>
              <a:rPr lang="en-US" sz="1600" dirty="0">
                <a:solidFill>
                  <a:srgbClr val="FF3399"/>
                </a:solidFill>
              </a:rPr>
              <a:t>decrease strongly </a:t>
            </a:r>
            <a:r>
              <a:rPr lang="en-US" sz="1600" dirty="0"/>
              <a:t>with increasing temperature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1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Heating the material allows a degassing of the molecules having binding energies </a:t>
            </a:r>
            <a:r>
              <a:rPr lang="en-US" sz="1600" dirty="0">
                <a:solidFill>
                  <a:srgbClr val="FF3399"/>
                </a:solidFill>
              </a:rPr>
              <a:t>&lt; 2 eV</a:t>
            </a:r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68944" y="547200"/>
            <a:ext cx="892299" cy="917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143894" y="4716259"/>
            <a:ext cx="88858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 Molecules with larger binding energies than 1.7-2 </a:t>
            </a:r>
            <a:r>
              <a:rPr lang="en-US" sz="1600" dirty="0" err="1"/>
              <a:t>eV</a:t>
            </a:r>
            <a:r>
              <a:rPr lang="en-US" sz="1600" dirty="0"/>
              <a:t> will not be depleted by a bake-out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>
                <a:sym typeface="Wingdings" pitchFamily="2" charset="2"/>
              </a:rPr>
              <a:t>		 However, those molecules will be available for </a:t>
            </a:r>
            <a:r>
              <a:rPr lang="en-US" sz="1600" dirty="0">
                <a:solidFill>
                  <a:srgbClr val="FF3399"/>
                </a:solidFill>
                <a:sym typeface="Wingdings" pitchFamily="2" charset="2"/>
              </a:rPr>
              <a:t>subsequent</a:t>
            </a:r>
            <a:r>
              <a:rPr lang="en-US" sz="1600" dirty="0">
                <a:sym typeface="Wingdings" pitchFamily="2" charset="2"/>
              </a:rPr>
              <a:t> desorption by 		e.g. ion bombardment !!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244412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24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-3922"/>
            <a:ext cx="9143999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3366FF"/>
                </a:solidFill>
                <a:latin typeface="Arial" pitchFamily="34" charset="0"/>
                <a:ea typeface="+mj-ea"/>
                <a:cs typeface="Arial" pitchFamily="34" charset="0"/>
              </a:rPr>
              <a:t>In Situ Bake Out</a:t>
            </a:r>
          </a:p>
        </p:txBody>
      </p:sp>
      <p:sp>
        <p:nvSpPr>
          <p:cNvPr id="3" name="Rectangle 2"/>
          <p:cNvSpPr/>
          <p:nvPr/>
        </p:nvSpPr>
        <p:spPr>
          <a:xfrm>
            <a:off x="2" y="432411"/>
            <a:ext cx="91439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A bake-out above 150°C increase the desorption rate of H</a:t>
            </a:r>
            <a:r>
              <a:rPr lang="en-US" sz="1600" baseline="-25000" dirty="0"/>
              <a:t>2</a:t>
            </a:r>
            <a:r>
              <a:rPr lang="en-US" sz="1600" dirty="0"/>
              <a:t>O and reduce the H</a:t>
            </a:r>
            <a:r>
              <a:rPr lang="en-US" sz="1600" baseline="-25000" dirty="0"/>
              <a:t>2</a:t>
            </a:r>
            <a:r>
              <a:rPr lang="en-US" sz="1600" dirty="0"/>
              <a:t>O sojourn time in such a way that </a:t>
            </a:r>
            <a:r>
              <a:rPr lang="en-US" sz="1600" dirty="0">
                <a:solidFill>
                  <a:srgbClr val="FF3399"/>
                </a:solidFill>
              </a:rPr>
              <a:t>H</a:t>
            </a:r>
            <a:r>
              <a:rPr lang="en-US" sz="1600" baseline="-25000" dirty="0">
                <a:solidFill>
                  <a:srgbClr val="FF3399"/>
                </a:solidFill>
              </a:rPr>
              <a:t>2</a:t>
            </a:r>
            <a:r>
              <a:rPr lang="en-US" sz="1600" dirty="0">
                <a:solidFill>
                  <a:srgbClr val="FF3399"/>
                </a:solidFill>
              </a:rPr>
              <a:t> becomes the dominant gas </a:t>
            </a:r>
            <a:r>
              <a:rPr lang="en-US" sz="1600" dirty="0">
                <a:solidFill>
                  <a:schemeClr val="tx2"/>
                </a:solidFill>
              </a:rPr>
              <a:t>for baked vacuum systems</a:t>
            </a:r>
          </a:p>
        </p:txBody>
      </p:sp>
      <p:grpSp>
        <p:nvGrpSpPr>
          <p:cNvPr id="20" name="Group 8"/>
          <p:cNvGrpSpPr>
            <a:grpSpLocks/>
          </p:cNvGrpSpPr>
          <p:nvPr/>
        </p:nvGrpSpPr>
        <p:grpSpPr bwMode="auto">
          <a:xfrm>
            <a:off x="183238" y="1855704"/>
            <a:ext cx="2311314" cy="3542707"/>
            <a:chOff x="714344" y="1095356"/>
            <a:chExt cx="2038350" cy="3301861"/>
          </a:xfrm>
        </p:grpSpPr>
        <p:pic>
          <p:nvPicPr>
            <p:cNvPr id="21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14344" y="1095356"/>
              <a:ext cx="2038350" cy="2962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Text Box 31"/>
            <p:cNvSpPr txBox="1">
              <a:spLocks noChangeArrowheads="1"/>
            </p:cNvSpPr>
            <p:nvPr/>
          </p:nvSpPr>
          <p:spPr bwMode="auto">
            <a:xfrm>
              <a:off x="907718" y="4024314"/>
              <a:ext cx="1821106" cy="372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35" tIns="45717" rIns="91435" bIns="45717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1000" dirty="0">
                  <a:latin typeface="Times New Roman" pitchFamily="18" charset="0"/>
                  <a:cs typeface="Times New Roman" pitchFamily="18" charset="0"/>
                </a:rPr>
                <a:t>A.G. Mathewson </a:t>
              </a:r>
              <a:r>
                <a:rPr lang="en-GB" sz="1000" i="1" dirty="0">
                  <a:latin typeface="Times New Roman" pitchFamily="18" charset="0"/>
                  <a:cs typeface="Times New Roman" pitchFamily="18" charset="0"/>
                </a:rPr>
                <a:t>et al</a:t>
              </a:r>
              <a:r>
                <a:rPr lang="en-GB" sz="1000" dirty="0">
                  <a:latin typeface="Times New Roman" pitchFamily="18" charset="0"/>
                  <a:cs typeface="Times New Roman" pitchFamily="18" charset="0"/>
                </a:rPr>
                <a:t>. 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1000" dirty="0" err="1">
                  <a:latin typeface="Times New Roman" pitchFamily="18" charset="0"/>
                  <a:cs typeface="Times New Roman" pitchFamily="18" charset="0"/>
                </a:rPr>
                <a:t>J.Vac.Sci</a:t>
              </a:r>
              <a:r>
                <a:rPr lang="en-GB" sz="1000" dirty="0">
                  <a:latin typeface="Times New Roman" pitchFamily="18" charset="0"/>
                  <a:cs typeface="Times New Roman" pitchFamily="18" charset="0"/>
                </a:rPr>
                <a:t>. 7(1), Jan/</a:t>
              </a:r>
              <a:r>
                <a:rPr lang="en-GB" sz="1000" dirty="0" err="1">
                  <a:latin typeface="Times New Roman" pitchFamily="18" charset="0"/>
                  <a:cs typeface="Times New Roman" pitchFamily="18" charset="0"/>
                </a:rPr>
                <a:t>Fev</a:t>
              </a:r>
              <a:r>
                <a:rPr lang="en-GB" sz="1000" dirty="0">
                  <a:latin typeface="Times New Roman" pitchFamily="18" charset="0"/>
                  <a:cs typeface="Times New Roman" pitchFamily="18" charset="0"/>
                </a:rPr>
                <a:t> 1989, 77-82</a:t>
              </a:r>
              <a:endParaRPr lang="en-US" sz="1000" dirty="0">
                <a:latin typeface="Times New Roman" pitchFamily="18" charset="0"/>
              </a:endParaRPr>
            </a:p>
          </p:txBody>
        </p:sp>
        <p:sp>
          <p:nvSpPr>
            <p:cNvPr id="23" name="Rectangle 7"/>
            <p:cNvSpPr>
              <a:spLocks noChangeArrowheads="1"/>
            </p:cNvSpPr>
            <p:nvPr/>
          </p:nvSpPr>
          <p:spPr bwMode="auto">
            <a:xfrm>
              <a:off x="1142972" y="3309934"/>
              <a:ext cx="85723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>
                  <a:solidFill>
                    <a:srgbClr val="00CC99"/>
                  </a:solidFill>
                  <a:latin typeface="Times New Roman" pitchFamily="18" charset="0"/>
                </a:rPr>
                <a:t>Baked Al</a:t>
              </a:r>
              <a:endParaRPr lang="fr-FR" sz="1000">
                <a:solidFill>
                  <a:srgbClr val="00CC99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24" name="Group 14"/>
          <p:cNvGrpSpPr>
            <a:grpSpLocks/>
          </p:cNvGrpSpPr>
          <p:nvPr/>
        </p:nvGrpSpPr>
        <p:grpSpPr bwMode="auto">
          <a:xfrm>
            <a:off x="3677326" y="1823630"/>
            <a:ext cx="5360653" cy="3429014"/>
            <a:chOff x="4643434" y="1557300"/>
            <a:chExt cx="5360619" cy="3428268"/>
          </a:xfrm>
        </p:grpSpPr>
        <p:pic>
          <p:nvPicPr>
            <p:cNvPr id="25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43434" y="1738298"/>
              <a:ext cx="5289176" cy="3247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Text Box 31"/>
            <p:cNvSpPr txBox="1">
              <a:spLocks noChangeArrowheads="1"/>
            </p:cNvSpPr>
            <p:nvPr/>
          </p:nvSpPr>
          <p:spPr bwMode="auto">
            <a:xfrm>
              <a:off x="4929180" y="1557300"/>
              <a:ext cx="5074873" cy="3384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35" tIns="45717" rIns="91435" bIns="45717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1600" b="1">
                  <a:solidFill>
                    <a:srgbClr val="00CC99"/>
                  </a:solidFill>
                  <a:latin typeface="Times New Roman" pitchFamily="18" charset="0"/>
                  <a:cs typeface="Times New Roman" pitchFamily="18" charset="0"/>
                </a:rPr>
                <a:t>Sojourn time of a molecule as a function of temperature</a:t>
              </a:r>
              <a:endParaRPr lang="en-US" sz="1600" b="1">
                <a:solidFill>
                  <a:srgbClr val="00CC99"/>
                </a:solidFill>
                <a:latin typeface="Times New Roman" pitchFamily="18" charset="0"/>
              </a:endParaRPr>
            </a:p>
          </p:txBody>
        </p:sp>
      </p:grpSp>
      <p:pic>
        <p:nvPicPr>
          <p:cNvPr id="30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09236" y="2971050"/>
            <a:ext cx="892299" cy="917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February, 2025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5904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February, 2025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 for </a:t>
            </a:r>
            <a:r>
              <a:rPr lang="en-US" dirty="0" err="1"/>
              <a:t>bakeout</a:t>
            </a:r>
            <a:endParaRPr lang="en-US" dirty="0"/>
          </a:p>
        </p:txBody>
      </p:sp>
      <p:pic>
        <p:nvPicPr>
          <p:cNvPr id="13" name="Picture 3" descr="C:\presentation\thermocoup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667" y="862104"/>
            <a:ext cx="2537300" cy="1325322"/>
          </a:xfrm>
          <a:prstGeom prst="rect">
            <a:avLst/>
          </a:prstGeom>
          <a:noFill/>
        </p:spPr>
      </p:pic>
      <p:pic>
        <p:nvPicPr>
          <p:cNvPr id="14" name="Picture 5" descr="C:\presentation\rack version2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03" y="2782769"/>
            <a:ext cx="2653284" cy="1829851"/>
          </a:xfrm>
          <a:prstGeom prst="rect">
            <a:avLst/>
          </a:prstGeom>
          <a:noFill/>
        </p:spPr>
      </p:pic>
      <p:pic>
        <p:nvPicPr>
          <p:cNvPr id="15" name="Picture 2" descr="C:\presentation\bandes chauffant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1839" y="2922858"/>
            <a:ext cx="2214163" cy="1450164"/>
          </a:xfrm>
          <a:prstGeom prst="rect">
            <a:avLst/>
          </a:prstGeom>
          <a:noFill/>
        </p:spPr>
      </p:pic>
      <p:pic>
        <p:nvPicPr>
          <p:cNvPr id="16" name="Picture 4" descr="C:\presentation\colliers chauffan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205" y="746161"/>
            <a:ext cx="2282160" cy="1585908"/>
          </a:xfrm>
          <a:prstGeom prst="rect">
            <a:avLst/>
          </a:prstGeom>
          <a:noFill/>
        </p:spPr>
      </p:pic>
      <p:pic>
        <p:nvPicPr>
          <p:cNvPr id="17" name="Picture 3" descr="C:\presentation\jacket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29940" y="501922"/>
            <a:ext cx="3056028" cy="1916492"/>
          </a:xfrm>
          <a:prstGeom prst="rect">
            <a:avLst/>
          </a:prstGeom>
          <a:noFill/>
        </p:spPr>
      </p:pic>
      <p:sp>
        <p:nvSpPr>
          <p:cNvPr id="18" name="Rectangle 17"/>
          <p:cNvSpPr/>
          <p:nvPr/>
        </p:nvSpPr>
        <p:spPr>
          <a:xfrm>
            <a:off x="3275944" y="4401286"/>
            <a:ext cx="13659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heating tape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676739" y="2450357"/>
            <a:ext cx="16433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/>
              <a:t>bakeout</a:t>
            </a:r>
            <a:r>
              <a:rPr lang="en-GB" dirty="0"/>
              <a:t> jackets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921673" y="4742354"/>
            <a:ext cx="6603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CC99"/>
              </a:buClr>
            </a:pPr>
            <a:r>
              <a:rPr lang="en-GB" dirty="0"/>
              <a:t>racks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319670" y="2283866"/>
            <a:ext cx="19948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/>
              <a:t>thermocouples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170148" y="2432528"/>
            <a:ext cx="8122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Collars</a:t>
            </a:r>
          </a:p>
        </p:txBody>
      </p:sp>
      <p:pic>
        <p:nvPicPr>
          <p:cNvPr id="346113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35946" y="2836530"/>
            <a:ext cx="3944505" cy="2989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Rectangle 22"/>
          <p:cNvSpPr/>
          <p:nvPr/>
        </p:nvSpPr>
        <p:spPr>
          <a:xfrm>
            <a:off x="6391817" y="5778741"/>
            <a:ext cx="15183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Storage area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93030" y="5241420"/>
            <a:ext cx="4348865" cy="584775"/>
          </a:xfrm>
          <a:prstGeom prst="rect">
            <a:avLst/>
          </a:prstGeom>
          <a:ln>
            <a:solidFill>
              <a:srgbClr val="FF3399"/>
            </a:solidFill>
          </a:ln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>
                <a:solidFill>
                  <a:srgbClr val="FF3399"/>
                </a:solidFill>
              </a:rPr>
              <a:t> All parts shall be baked (including in vacuum assemblies) : cold spots are forbidden !</a:t>
            </a:r>
          </a:p>
        </p:txBody>
      </p:sp>
    </p:spTree>
    <p:extLst>
      <p:ext uri="{BB962C8B-B14F-4D97-AF65-F5344CB8AC3E}">
        <p14:creationId xmlns:p14="http://schemas.microsoft.com/office/powerpoint/2010/main" val="34523419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February, 2025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Typical design values of outgassing rates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453948" y="1281547"/>
          <a:ext cx="6096000" cy="22250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Gas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St. Steel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Be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3399"/>
                          </a:solidFill>
                        </a:rPr>
                        <a:t>H</a:t>
                      </a:r>
                      <a:r>
                        <a:rPr lang="en-GB" baseline="-25000" dirty="0">
                          <a:solidFill>
                            <a:srgbClr val="FF3399"/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3399"/>
                          </a:solidFill>
                        </a:rPr>
                        <a:t>5 10</a:t>
                      </a:r>
                      <a:r>
                        <a:rPr lang="en-GB" baseline="30000" dirty="0">
                          <a:solidFill>
                            <a:srgbClr val="FF3399"/>
                          </a:solidFill>
                        </a:rPr>
                        <a:t>-13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FF3399"/>
                          </a:solidFill>
                        </a:rPr>
                        <a:t>1 10</a:t>
                      </a:r>
                      <a:r>
                        <a:rPr lang="en-GB" baseline="30000" dirty="0">
                          <a:solidFill>
                            <a:srgbClr val="FF3399"/>
                          </a:solidFill>
                        </a:rPr>
                        <a:t>-12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FF3399"/>
                          </a:solidFill>
                        </a:rPr>
                        <a:t>5 10</a:t>
                      </a:r>
                      <a:r>
                        <a:rPr lang="en-GB" baseline="30000" dirty="0">
                          <a:solidFill>
                            <a:srgbClr val="FF3399"/>
                          </a:solidFill>
                        </a:rPr>
                        <a:t>-13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FF3399"/>
                          </a:solidFill>
                        </a:rPr>
                        <a:t>1 10</a:t>
                      </a:r>
                      <a:r>
                        <a:rPr lang="en-GB" baseline="30000" dirty="0">
                          <a:solidFill>
                            <a:srgbClr val="FF3399"/>
                          </a:solidFill>
                        </a:rPr>
                        <a:t>-12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</a:t>
                      </a:r>
                      <a:r>
                        <a:rPr lang="en-GB" dirty="0">
                          <a:solidFill>
                            <a:srgbClr val="0055A0"/>
                          </a:solidFill>
                        </a:rPr>
                        <a:t>H</a:t>
                      </a:r>
                      <a:r>
                        <a:rPr lang="en-GB" baseline="-250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5 10</a:t>
                      </a:r>
                      <a:r>
                        <a:rPr lang="en-GB" baseline="30000" dirty="0"/>
                        <a:t>-15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5 10</a:t>
                      </a:r>
                      <a:r>
                        <a:rPr lang="en-GB" baseline="30000" dirty="0"/>
                        <a:t>-15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5 10</a:t>
                      </a:r>
                      <a:r>
                        <a:rPr lang="en-GB" baseline="30000" dirty="0"/>
                        <a:t>-15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1 10</a:t>
                      </a:r>
                      <a:r>
                        <a:rPr lang="en-GB" baseline="30000" dirty="0"/>
                        <a:t>-14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55A0"/>
                          </a:solidFill>
                        </a:rPr>
                        <a:t>H</a:t>
                      </a:r>
                      <a:r>
                        <a:rPr lang="en-GB" baseline="-25000" dirty="0">
                          <a:solidFill>
                            <a:srgbClr val="0055A0"/>
                          </a:solidFill>
                        </a:rPr>
                        <a:t>2</a:t>
                      </a:r>
                      <a:r>
                        <a:rPr lang="en-GB" dirty="0">
                          <a:solidFill>
                            <a:srgbClr val="0055A0"/>
                          </a:solidFill>
                        </a:rPr>
                        <a:t>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0055A0"/>
                          </a:solidFill>
                        </a:rPr>
                        <a:t>1 10</a:t>
                      </a:r>
                      <a:r>
                        <a:rPr lang="en-GB" baseline="30000" dirty="0">
                          <a:solidFill>
                            <a:srgbClr val="0055A0"/>
                          </a:solidFill>
                        </a:rPr>
                        <a:t>-14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0055A0"/>
                          </a:solidFill>
                        </a:rPr>
                        <a:t>&lt;1 10</a:t>
                      </a:r>
                      <a:r>
                        <a:rPr lang="en-GB" baseline="30000" dirty="0">
                          <a:solidFill>
                            <a:srgbClr val="0055A0"/>
                          </a:solidFill>
                        </a:rPr>
                        <a:t>-15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0055A0"/>
                          </a:solidFill>
                        </a:rPr>
                        <a:t>1 10</a:t>
                      </a:r>
                      <a:r>
                        <a:rPr lang="en-GB" baseline="30000" dirty="0">
                          <a:solidFill>
                            <a:srgbClr val="0055A0"/>
                          </a:solidFill>
                        </a:rPr>
                        <a:t>-14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>
                          <a:solidFill>
                            <a:srgbClr val="0055A0"/>
                          </a:solidFill>
                        </a:rPr>
                        <a:t>2 10</a:t>
                      </a:r>
                      <a:r>
                        <a:rPr lang="en-GB" baseline="30000">
                          <a:solidFill>
                            <a:srgbClr val="0055A0"/>
                          </a:solidFill>
                        </a:rPr>
                        <a:t>-14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1 10</a:t>
                      </a:r>
                      <a:r>
                        <a:rPr lang="en-GB" baseline="30000" dirty="0"/>
                        <a:t>-14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1 10</a:t>
                      </a:r>
                      <a:r>
                        <a:rPr lang="en-GB" baseline="30000" dirty="0"/>
                        <a:t>-14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1 10</a:t>
                      </a:r>
                      <a:r>
                        <a:rPr lang="en-GB" baseline="30000" dirty="0"/>
                        <a:t>-14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2</a:t>
                      </a:r>
                      <a:r>
                        <a:rPr lang="en-GB" baseline="0" dirty="0"/>
                        <a:t> </a:t>
                      </a:r>
                      <a:r>
                        <a:rPr lang="en-GB" dirty="0"/>
                        <a:t>10</a:t>
                      </a:r>
                      <a:r>
                        <a:rPr lang="en-GB" baseline="30000" dirty="0"/>
                        <a:t>-14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CO</a:t>
                      </a:r>
                      <a:r>
                        <a:rPr lang="en-GB" baseline="-25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1 10</a:t>
                      </a:r>
                      <a:r>
                        <a:rPr lang="en-GB" baseline="30000" dirty="0"/>
                        <a:t>-14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5 10</a:t>
                      </a:r>
                      <a:r>
                        <a:rPr lang="en-GB" baseline="30000" dirty="0"/>
                        <a:t>-15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1 10</a:t>
                      </a:r>
                      <a:r>
                        <a:rPr lang="en-GB" baseline="30000" dirty="0"/>
                        <a:t>-14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2 10</a:t>
                      </a:r>
                      <a:r>
                        <a:rPr lang="en-GB" baseline="30000" dirty="0"/>
                        <a:t>-14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136665" y="437557"/>
            <a:ext cx="914399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The outgassing rate of baked surfaces is </a:t>
            </a:r>
            <a:r>
              <a:rPr lang="en-US" sz="1600" dirty="0">
                <a:solidFill>
                  <a:srgbClr val="FF3399"/>
                </a:solidFill>
              </a:rPr>
              <a:t>dominated by H</a:t>
            </a:r>
            <a:r>
              <a:rPr lang="en-US" sz="1600" baseline="-25000" dirty="0">
                <a:solidFill>
                  <a:srgbClr val="FF3399"/>
                </a:solidFill>
              </a:rPr>
              <a:t>2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2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Metal, baked (24 h at 150ºC for Cu and Al, 300ºC for SS) after 50h of pumping (Torr.l.s</a:t>
            </a:r>
            <a:r>
              <a:rPr lang="en-US" sz="1600" baseline="30000" dirty="0"/>
              <a:t>-1</a:t>
            </a:r>
            <a:r>
              <a:rPr lang="en-US" sz="1600" dirty="0"/>
              <a:t>.cm</a:t>
            </a:r>
            <a:r>
              <a:rPr lang="en-US" sz="1600" baseline="30000" dirty="0"/>
              <a:t>-2</a:t>
            </a:r>
            <a:r>
              <a:rPr lang="en-US" sz="1600" dirty="0"/>
              <a:t>)</a:t>
            </a:r>
          </a:p>
        </p:txBody>
      </p:sp>
      <p:sp>
        <p:nvSpPr>
          <p:cNvPr id="8" name="Text Box 31"/>
          <p:cNvSpPr txBox="1">
            <a:spLocks noChangeArrowheads="1"/>
          </p:cNvSpPr>
          <p:nvPr/>
        </p:nvSpPr>
        <p:spPr bwMode="auto">
          <a:xfrm>
            <a:off x="1613970" y="3554266"/>
            <a:ext cx="5565790" cy="246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000" dirty="0">
                <a:latin typeface="Times New Roman" pitchFamily="18" charset="0"/>
                <a:cs typeface="Times New Roman" pitchFamily="18" charset="0"/>
              </a:rPr>
              <a:t>A.G. Mathewson </a:t>
            </a:r>
            <a:r>
              <a:rPr lang="en-GB" sz="1000" i="1" dirty="0">
                <a:latin typeface="Times New Roman" pitchFamily="18" charset="0"/>
                <a:cs typeface="Times New Roman" pitchFamily="18" charset="0"/>
              </a:rPr>
              <a:t>et al</a:t>
            </a:r>
            <a:r>
              <a:rPr lang="en-GB" sz="1000" dirty="0">
                <a:latin typeface="Times New Roman" pitchFamily="18" charset="0"/>
                <a:cs typeface="Times New Roman" pitchFamily="18" charset="0"/>
              </a:rPr>
              <a:t>. in Handbook of Accelerator Physics and Engineering, World Scientific, 1998</a:t>
            </a:r>
            <a:endParaRPr lang="en-US" sz="1000" dirty="0">
              <a:latin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8125" y="3845273"/>
            <a:ext cx="8622846" cy="338554"/>
          </a:xfrm>
          <a:prstGeom prst="rect">
            <a:avLst/>
          </a:prstGeom>
          <a:ln>
            <a:solidFill>
              <a:srgbClr val="FF3399"/>
            </a:solidFill>
          </a:ln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>
                <a:solidFill>
                  <a:srgbClr val="FF3399"/>
                </a:solidFill>
              </a:rPr>
              <a:t> Outgassing rate of baked materials are 2-3 order of magnitude less than unbaked materials</a:t>
            </a:r>
          </a:p>
        </p:txBody>
      </p:sp>
      <p:grpSp>
        <p:nvGrpSpPr>
          <p:cNvPr id="10" name="Group 26"/>
          <p:cNvGrpSpPr/>
          <p:nvPr/>
        </p:nvGrpSpPr>
        <p:grpSpPr>
          <a:xfrm>
            <a:off x="4913729" y="4353104"/>
            <a:ext cx="3490714" cy="1816354"/>
            <a:chOff x="500030" y="2881306"/>
            <a:chExt cx="4214842" cy="2546304"/>
          </a:xfrm>
        </p:grpSpPr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00030" y="2881306"/>
              <a:ext cx="4214842" cy="2025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2" name="Text Box 31"/>
            <p:cNvSpPr txBox="1">
              <a:spLocks noChangeArrowheads="1"/>
            </p:cNvSpPr>
            <p:nvPr/>
          </p:nvSpPr>
          <p:spPr bwMode="auto">
            <a:xfrm>
              <a:off x="1785914" y="4953008"/>
              <a:ext cx="2042131" cy="4746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35" tIns="45717" rIns="91435" bIns="45717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1600" b="1" dirty="0">
                  <a:solidFill>
                    <a:srgbClr val="00CC99"/>
                  </a:solidFill>
                  <a:latin typeface="Times New Roman" pitchFamily="18" charset="0"/>
                  <a:cs typeface="Times New Roman" pitchFamily="18" charset="0"/>
                </a:rPr>
                <a:t>Copper tubes</a:t>
              </a:r>
              <a:endParaRPr lang="en-US" sz="1600" b="1" dirty="0">
                <a:solidFill>
                  <a:srgbClr val="00CC99"/>
                </a:solidFill>
                <a:latin typeface="Times New Roman" pitchFamily="18" charset="0"/>
              </a:endParaRPr>
            </a:p>
          </p:txBody>
        </p:sp>
      </p:grpSp>
      <p:pic>
        <p:nvPicPr>
          <p:cNvPr id="3389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163" y="4336424"/>
            <a:ext cx="3635237" cy="1494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31"/>
          <p:cNvSpPr txBox="1">
            <a:spLocks noChangeArrowheads="1"/>
          </p:cNvSpPr>
          <p:nvPr/>
        </p:nvSpPr>
        <p:spPr bwMode="auto">
          <a:xfrm>
            <a:off x="1453948" y="5830910"/>
            <a:ext cx="2366863" cy="338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>
                <a:solidFill>
                  <a:srgbClr val="00CC99"/>
                </a:solidFill>
                <a:latin typeface="Times New Roman" pitchFamily="18" charset="0"/>
                <a:cs typeface="Times New Roman" pitchFamily="18" charset="0"/>
              </a:rPr>
              <a:t>CMS End cap chamber</a:t>
            </a:r>
            <a:endParaRPr lang="en-US" sz="1600" b="1" dirty="0">
              <a:solidFill>
                <a:srgbClr val="00CC99"/>
              </a:solidFill>
              <a:latin typeface="Times New Roman" pitchFamily="18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918A7706-9FD3-9D9A-0D52-2AAF0EE5F45E}"/>
                  </a:ext>
                </a:extLst>
              </p14:cNvPr>
              <p14:cNvContentPartPr/>
              <p14:nvPr/>
            </p14:nvContentPartPr>
            <p14:xfrm>
              <a:off x="5299076" y="1777216"/>
              <a:ext cx="785520" cy="3564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918A7706-9FD3-9D9A-0D52-2AAF0EE5F45E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227436" y="1633576"/>
                <a:ext cx="929160" cy="323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B6537D62-EF43-A10C-83E1-7423E640B850}"/>
                  </a:ext>
                </a:extLst>
              </p14:cNvPr>
              <p14:cNvContentPartPr/>
              <p14:nvPr/>
            </p14:nvContentPartPr>
            <p14:xfrm>
              <a:off x="5254796" y="1870816"/>
              <a:ext cx="838440" cy="1764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B6537D62-EF43-A10C-83E1-7423E640B850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182796" y="1727176"/>
                <a:ext cx="982080" cy="305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0879A909-F8B0-8664-A3E7-241D72E5FB8E}"/>
                  </a:ext>
                </a:extLst>
              </p14:cNvPr>
              <p14:cNvContentPartPr/>
              <p14:nvPr/>
            </p14:nvContentPartPr>
            <p14:xfrm>
              <a:off x="4118636" y="1793416"/>
              <a:ext cx="735480" cy="972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0879A909-F8B0-8664-A3E7-241D72E5FB8E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046636" y="1649416"/>
                <a:ext cx="879120" cy="297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65DAA721-5F4D-118F-6EAC-00D1E4C8E2E3}"/>
                  </a:ext>
                </a:extLst>
              </p14:cNvPr>
              <p14:cNvContentPartPr/>
              <p14:nvPr/>
            </p14:nvContentPartPr>
            <p14:xfrm>
              <a:off x="4162916" y="1921216"/>
              <a:ext cx="682200" cy="2052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65DAA721-5F4D-118F-6EAC-00D1E4C8E2E3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091276" y="1777216"/>
                <a:ext cx="825840" cy="308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930576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27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517525" y="65089"/>
            <a:ext cx="8064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4" tIns="45717" rIns="91434" bIns="45717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3366FF"/>
                </a:solidFill>
                <a:latin typeface="Arial" pitchFamily="34" charset="0"/>
                <a:ea typeface="+mj-ea"/>
                <a:cs typeface="Arial" pitchFamily="34" charset="0"/>
              </a:rPr>
              <a:t>Amount of gas removed after </a:t>
            </a:r>
            <a:r>
              <a:rPr lang="en-US" sz="2800" b="1">
                <a:solidFill>
                  <a:srgbClr val="3366FF"/>
                </a:solidFill>
                <a:latin typeface="Arial" pitchFamily="34" charset="0"/>
                <a:ea typeface="+mj-ea"/>
                <a:cs typeface="Arial" pitchFamily="34" charset="0"/>
              </a:rPr>
              <a:t>a bake-out</a:t>
            </a:r>
            <a:endParaRPr lang="en-US" sz="2800" b="1" dirty="0">
              <a:solidFill>
                <a:srgbClr val="3366FF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214747" y="2240181"/>
          <a:ext cx="8820001" cy="741680"/>
        </p:xfrm>
        <a:graphic>
          <a:graphicData uri="http://schemas.openxmlformats.org/drawingml/2006/table">
            <a:tbl>
              <a:tblPr firstRow="1" bandRow="1"/>
              <a:tblGrid>
                <a:gridCol w="2385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90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08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08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508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5083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423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fr-FR" dirty="0" err="1"/>
                        <a:t>Gas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species</a:t>
                      </a:r>
                      <a:endParaRPr lang="fr-FR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fr-FR" dirty="0"/>
                        <a:t>H</a:t>
                      </a:r>
                      <a:r>
                        <a:rPr lang="fr-FR" baseline="-25000" dirty="0"/>
                        <a:t>2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fr-FR" dirty="0"/>
                        <a:t>CH</a:t>
                      </a:r>
                      <a:r>
                        <a:rPr lang="fr-FR" baseline="-25000" dirty="0"/>
                        <a:t>4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fr-FR" dirty="0"/>
                        <a:t>H</a:t>
                      </a:r>
                      <a:r>
                        <a:rPr lang="fr-FR" baseline="-25000" dirty="0"/>
                        <a:t>2</a:t>
                      </a:r>
                      <a:r>
                        <a:rPr lang="fr-FR" baseline="0" dirty="0"/>
                        <a:t>O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fr-FR" dirty="0"/>
                        <a:t>CO</a:t>
                      </a:r>
                      <a:endParaRPr lang="fr-FR" baseline="-25000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fr-FR" dirty="0"/>
                        <a:t>CO</a:t>
                      </a:r>
                      <a:r>
                        <a:rPr lang="fr-FR" baseline="-250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fr-FR" dirty="0"/>
                        <a:t>Total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Molecule.cm</a:t>
                      </a:r>
                      <a:r>
                        <a:rPr kumimoji="0" lang="fr-FR" sz="1800" b="1" i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fr-FR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x 10</a:t>
                      </a:r>
                      <a:r>
                        <a:rPr kumimoji="0" lang="fr-FR" sz="1800" b="1" i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endParaRPr kumimoji="0" lang="fr-FR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fr-FR" dirty="0"/>
                        <a:t>11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fr-FR" baseline="0" dirty="0"/>
                        <a:t>0.7</a:t>
                      </a:r>
                      <a:endParaRPr lang="fr-FR" baseline="300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fr-FR" baseline="0" dirty="0"/>
                        <a:t>7</a:t>
                      </a:r>
                      <a:endParaRPr lang="fr-FR" baseline="30000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fr-FR" baseline="0" dirty="0"/>
                        <a:t>4.4</a:t>
                      </a:r>
                      <a:endParaRPr lang="fr-FR" baseline="30000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fr-FR" baseline="0" dirty="0"/>
                        <a:t>5.7</a:t>
                      </a:r>
                      <a:endParaRPr lang="fr-FR" baseline="30000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fr-FR" dirty="0"/>
                        <a:t>28.8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8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February, 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7088" y="933568"/>
            <a:ext cx="78739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After a laboratory bake-out of a stainless-steel chamber at 200ºC for 20 h</a:t>
            </a:r>
          </a:p>
        </p:txBody>
      </p:sp>
      <p:sp>
        <p:nvSpPr>
          <p:cNvPr id="8" name="Rectangle 7"/>
          <p:cNvSpPr/>
          <p:nvPr/>
        </p:nvSpPr>
        <p:spPr>
          <a:xfrm>
            <a:off x="336470" y="3949920"/>
            <a:ext cx="78739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>
                <a:solidFill>
                  <a:srgbClr val="FF3399"/>
                </a:solidFill>
              </a:rPr>
              <a:t> Several monolayers of gas are removed from the vacuum system during a bake out</a:t>
            </a:r>
          </a:p>
        </p:txBody>
      </p:sp>
      <p:sp>
        <p:nvSpPr>
          <p:cNvPr id="9" name="Rectangle 8"/>
          <p:cNvSpPr/>
          <p:nvPr/>
        </p:nvSpPr>
        <p:spPr>
          <a:xfrm>
            <a:off x="2240953" y="3218831"/>
            <a:ext cx="47675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200" dirty="0"/>
              <a:t>C. </a:t>
            </a:r>
            <a:r>
              <a:rPr lang="en-US" sz="1200" dirty="0" err="1"/>
              <a:t>Herbeaux</a:t>
            </a:r>
            <a:r>
              <a:rPr lang="en-US" sz="1200" dirty="0"/>
              <a:t> </a:t>
            </a:r>
            <a:r>
              <a:rPr lang="en-US" sz="1200" i="1" dirty="0"/>
              <a:t>et al</a:t>
            </a:r>
            <a:r>
              <a:rPr lang="en-US" sz="1200" dirty="0"/>
              <a:t>., J. Vac. Sci. Technol. A 17(2), Mar/Apr 1999, 635</a:t>
            </a:r>
          </a:p>
        </p:txBody>
      </p:sp>
    </p:spTree>
    <p:extLst>
      <p:ext uri="{BB962C8B-B14F-4D97-AF65-F5344CB8AC3E}">
        <p14:creationId xmlns:p14="http://schemas.microsoft.com/office/powerpoint/2010/main" val="34560977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February, 2025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Model of diffusion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87088" y="1615953"/>
            <a:ext cx="597473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The </a:t>
            </a:r>
            <a:r>
              <a:rPr lang="en-US" sz="1600" dirty="0">
                <a:solidFill>
                  <a:srgbClr val="FF3399"/>
                </a:solidFill>
              </a:rPr>
              <a:t>hydrogen diffusion </a:t>
            </a:r>
            <a:r>
              <a:rPr lang="en-US" sz="1600" dirty="0"/>
              <a:t>in materials is governed by </a:t>
            </a:r>
            <a:r>
              <a:rPr lang="en-US" sz="1600" dirty="0">
                <a:solidFill>
                  <a:srgbClr val="FF3399"/>
                </a:solidFill>
              </a:rPr>
              <a:t>Fick Laws</a:t>
            </a:r>
            <a:r>
              <a:rPr lang="en-US" sz="1600" dirty="0"/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463371" y="2052340"/>
                <a:ext cx="2181495" cy="5275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)=−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3371" y="2052340"/>
                <a:ext cx="2181495" cy="5275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1158400" y="2132579"/>
            <a:ext cx="53049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200" dirty="0"/>
              <a:t> 1</a:t>
            </a:r>
            <a:r>
              <a:rPr lang="en-US" sz="1200" baseline="30000" dirty="0"/>
              <a:t>st</a:t>
            </a:r>
            <a:r>
              <a:rPr lang="en-US" sz="1200" dirty="0"/>
              <a:t> Law: The gaseous flux, q, is equal to the product of the diffusion coefficient, D, by the gradient of hydrogen concentration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463371" y="2847370"/>
                <a:ext cx="2235356" cy="5557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3371" y="2847370"/>
                <a:ext cx="2235356" cy="55579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87088" y="449303"/>
            <a:ext cx="78739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The diffusion coefficient is a </a:t>
            </a:r>
            <a:r>
              <a:rPr lang="en-US" sz="1600" u="sng" dirty="0"/>
              <a:t>strong</a:t>
            </a:r>
            <a:r>
              <a:rPr lang="en-US" sz="1600" dirty="0"/>
              <a:t> function of the diffusion energy and temperature: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112509" y="845359"/>
                <a:ext cx="2098844" cy="40895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type m:val="skw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𝑑𝑖𝑓𝑓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𝑘𝑇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2509" y="845359"/>
                <a:ext cx="2098844" cy="40895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1C2C1226-B91F-459E-B3CC-89E7759DED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4453" y="3210083"/>
            <a:ext cx="2042182" cy="232228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158400" y="2840202"/>
            <a:ext cx="50654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200" dirty="0"/>
              <a:t>  2</a:t>
            </a:r>
            <a:r>
              <a:rPr lang="en-US" sz="1200" baseline="30000" dirty="0"/>
              <a:t>nd</a:t>
            </a:r>
            <a:r>
              <a:rPr lang="en-US" sz="1200" dirty="0"/>
              <a:t> Law: The time variation of the hydrogen concentration is equal to the product of the diffusion coefficient by the second derivative of the hydrogen concentration in the solid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B78EA9A-A8CE-472F-A6ED-556BE85971B9}"/>
              </a:ext>
            </a:extLst>
          </p:cNvPr>
          <p:cNvSpPr txBox="1"/>
          <p:nvPr/>
        </p:nvSpPr>
        <p:spPr>
          <a:xfrm>
            <a:off x="1017661" y="5602037"/>
            <a:ext cx="714714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3399"/>
                </a:solidFill>
                <a:sym typeface="Wingdings" panose="05000000000000000000" pitchFamily="2" charset="2"/>
              </a:rPr>
              <a:t> These simple laws explain the hydrogen outgassing of materials</a:t>
            </a:r>
            <a:endParaRPr lang="en-GB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32093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February, 2025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Hydrogen outgassing versus time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87087" y="577954"/>
            <a:ext cx="882822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During a pump down, the hydrogen concentration on the surface and in the material is reduced with time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The time variation of the hydrogen concentration can be computed using the 2</a:t>
            </a:r>
            <a:r>
              <a:rPr lang="en-US" sz="1600" baseline="30000" dirty="0"/>
              <a:t>nd</a:t>
            </a:r>
            <a:r>
              <a:rPr lang="en-US" sz="1600" dirty="0"/>
              <a:t> Law which allows to compute the hydrogen outgassing rate from the first law.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US" sz="1600" dirty="0"/>
          </a:p>
        </p:txBody>
      </p:sp>
      <p:sp>
        <p:nvSpPr>
          <p:cNvPr id="22" name="Rectangle 21"/>
          <p:cNvSpPr/>
          <p:nvPr/>
        </p:nvSpPr>
        <p:spPr>
          <a:xfrm>
            <a:off x="87087" y="2635941"/>
            <a:ext cx="83070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The hydrogen outgassing rate, q, after a pumping time, t is </a:t>
            </a:r>
            <a:r>
              <a:rPr lang="en-US" sz="1100" dirty="0"/>
              <a:t>(Co being the initial hydrogen concentration assumed to be uniform)</a:t>
            </a:r>
            <a:r>
              <a:rPr lang="en-US" sz="1600" dirty="0"/>
              <a:t>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1925880" y="3272907"/>
                <a:ext cx="4363759" cy="5636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rgbClr val="FF3399"/>
                        </a:solidFill>
                        <a:latin typeface="Cambria Math" panose="02040503050406030204" pitchFamily="18" charset="0"/>
                      </a:rPr>
                      <m:t>𝑞</m:t>
                    </m:r>
                    <m:d>
                      <m:dPr>
                        <m:ctrlPr>
                          <a:rPr lang="en-GB" b="0" i="1" smtClean="0">
                            <a:solidFill>
                              <a:srgbClr val="FF33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solidFill>
                              <a:srgbClr val="FF3399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GB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𝐷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𝜕</m:t>
                                </m:r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𝑐</m:t>
                                </m:r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</m:t>
                                </m:r>
                              </m:num>
                              <m:den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𝜕</m:t>
                                </m:r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=0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  <m:rad>
                      <m:radPr>
                        <m:degHide m:val="on"/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num>
                          <m:den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den>
                        </m:f>
                      </m:e>
                    </m:rad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  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rad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 </m:t>
                    </m:r>
                    <m:sSup>
                      <m:sSupPr>
                        <m:ctrlPr>
                          <a:rPr lang="en-GB" b="0" i="1" smtClean="0">
                            <a:solidFill>
                              <a:srgbClr val="FF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ad>
                          <m:radPr>
                            <m:degHide m:val="on"/>
                            <m:ctrlPr>
                              <a:rPr lang="en-GB" b="0" i="1" smtClean="0">
                                <a:solidFill>
                                  <a:srgbClr val="FF33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b="0" i="1" smtClean="0">
                                <a:solidFill>
                                  <a:srgbClr val="FF33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𝐷</m:t>
                            </m:r>
                          </m:e>
                        </m:rad>
                        <m:r>
                          <a:rPr lang="en-GB" b="0" i="1" smtClean="0">
                            <a:solidFill>
                              <a:srgbClr val="FF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GB" b="0" i="1" smtClean="0">
                            <a:solidFill>
                              <a:srgbClr val="FF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en-GB" b="0" i="1" smtClean="0">
                            <a:solidFill>
                              <a:srgbClr val="FF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type m:val="skw"/>
                            <m:ctrlPr>
                              <a:rPr lang="en-GB" b="0" i="1" smtClean="0">
                                <a:solidFill>
                                  <a:srgbClr val="FF33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solidFill>
                                  <a:srgbClr val="FF33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GB" b="0" i="1" smtClean="0">
                                <a:solidFill>
                                  <a:srgbClr val="FF33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5880" y="3272907"/>
                <a:ext cx="4363759" cy="563680"/>
              </a:xfrm>
              <a:prstGeom prst="rect">
                <a:avLst/>
              </a:prstGeom>
              <a:blipFill>
                <a:blip r:embed="rId2"/>
                <a:stretch>
                  <a:fillRect b="-10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/>
          <p:cNvSpPr txBox="1"/>
          <p:nvPr/>
        </p:nvSpPr>
        <p:spPr>
          <a:xfrm>
            <a:off x="363155" y="4279499"/>
            <a:ext cx="8417689" cy="369332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3399"/>
                </a:solidFill>
              </a:rPr>
              <a:t>The H</a:t>
            </a:r>
            <a:r>
              <a:rPr lang="en-GB" baseline="-25000" dirty="0">
                <a:solidFill>
                  <a:srgbClr val="FF3399"/>
                </a:solidFill>
              </a:rPr>
              <a:t>2</a:t>
            </a:r>
            <a:r>
              <a:rPr lang="en-GB" dirty="0">
                <a:solidFill>
                  <a:srgbClr val="FF3399"/>
                </a:solidFill>
              </a:rPr>
              <a:t> outgassing rate varies inversely with the square root of the pumping time</a:t>
            </a:r>
          </a:p>
        </p:txBody>
      </p:sp>
      <p:sp>
        <p:nvSpPr>
          <p:cNvPr id="26" name="Rectangle 25"/>
          <p:cNvSpPr/>
          <p:nvPr/>
        </p:nvSpPr>
        <p:spPr>
          <a:xfrm>
            <a:off x="3214287" y="5643599"/>
            <a:ext cx="27154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200" dirty="0"/>
              <a:t>R.J. Elsey, Vacuum 25, 7 (1975), 299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FB6DE32-229D-4455-BF39-2B486BE99ADE}"/>
              </a:ext>
            </a:extLst>
          </p:cNvPr>
          <p:cNvSpPr/>
          <p:nvPr/>
        </p:nvSpPr>
        <p:spPr>
          <a:xfrm>
            <a:off x="154029" y="4895370"/>
            <a:ext cx="83070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During the pump down, the hydrogen naturally embedded in the material is depleted from it =&gt; re-exposure to air do not recharge the bulk</a:t>
            </a:r>
          </a:p>
        </p:txBody>
      </p:sp>
    </p:spTree>
    <p:extLst>
      <p:ext uri="{BB962C8B-B14F-4D97-AF65-F5344CB8AC3E}">
        <p14:creationId xmlns:p14="http://schemas.microsoft.com/office/powerpoint/2010/main" val="2617457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3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20482" y="712195"/>
            <a:ext cx="8415366" cy="3600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2600" dirty="0">
                <a:solidFill>
                  <a:srgbClr val="3366FF"/>
                </a:solidFill>
              </a:rPr>
              <a:t>Outline</a:t>
            </a:r>
            <a:endParaRPr lang="en-US" sz="2600" dirty="0"/>
          </a:p>
          <a:p>
            <a:pPr algn="ctr">
              <a:buClr>
                <a:schemeClr val="accent1"/>
              </a:buClr>
            </a:pPr>
            <a:endParaRPr lang="en-US" dirty="0"/>
          </a:p>
          <a:p>
            <a:pPr>
              <a:buClr>
                <a:srgbClr val="00CC99"/>
              </a:buClr>
            </a:pPr>
            <a:endParaRPr lang="en-US" sz="2000" dirty="0"/>
          </a:p>
          <a:p>
            <a:pPr marL="457200" indent="-457200" algn="ctr">
              <a:buClr>
                <a:schemeClr val="accent6">
                  <a:lumMod val="50000"/>
                </a:schemeClr>
              </a:buClr>
              <a:buAutoNum type="arabicPeriod"/>
            </a:pPr>
            <a:r>
              <a:rPr lang="en-US" sz="2400" dirty="0">
                <a:solidFill>
                  <a:srgbClr val="FF0066"/>
                </a:solidFill>
              </a:rPr>
              <a:t>Elements of adsorption/desorption</a:t>
            </a:r>
          </a:p>
          <a:p>
            <a:pPr marL="457200" indent="-457200" algn="ctr">
              <a:buClr>
                <a:schemeClr val="accent6">
                  <a:lumMod val="50000"/>
                </a:schemeClr>
              </a:buClr>
              <a:buAutoNum type="arabicPeriod"/>
            </a:pPr>
            <a:endParaRPr lang="en-US" sz="2400" dirty="0">
              <a:solidFill>
                <a:srgbClr val="FF0066"/>
              </a:solidFill>
            </a:endParaRPr>
          </a:p>
          <a:p>
            <a:pPr marL="457200" indent="-457200" algn="ctr">
              <a:buClr>
                <a:schemeClr val="accent6">
                  <a:lumMod val="50000"/>
                </a:schemeClr>
              </a:buClr>
              <a:buAutoNum type="arabicPeriod"/>
            </a:pPr>
            <a:r>
              <a:rPr lang="en-US" sz="2400" dirty="0">
                <a:solidFill>
                  <a:srgbClr val="FF0066"/>
                </a:solidFill>
              </a:rPr>
              <a:t>Outgassing</a:t>
            </a:r>
          </a:p>
          <a:p>
            <a:pPr marL="457200" indent="-457200" algn="ctr">
              <a:buClr>
                <a:schemeClr val="accent6">
                  <a:lumMod val="50000"/>
                </a:schemeClr>
              </a:buClr>
              <a:buAutoNum type="arabicPeriod"/>
            </a:pPr>
            <a:endParaRPr lang="en-US" sz="2400" dirty="0">
              <a:solidFill>
                <a:srgbClr val="FF0066"/>
              </a:solidFill>
            </a:endParaRPr>
          </a:p>
          <a:p>
            <a:pPr marL="457200" indent="-457200" algn="ctr">
              <a:buClr>
                <a:schemeClr val="accent6">
                  <a:lumMod val="50000"/>
                </a:schemeClr>
              </a:buClr>
              <a:buAutoNum type="arabicPeriod"/>
            </a:pPr>
            <a:r>
              <a:rPr lang="en-US" sz="2400" dirty="0">
                <a:solidFill>
                  <a:srgbClr val="FF0066"/>
                </a:solidFill>
              </a:rPr>
              <a:t>Bake-out</a:t>
            </a:r>
          </a:p>
          <a:p>
            <a:pPr algn="ctr">
              <a:buClr>
                <a:schemeClr val="accent6">
                  <a:lumMod val="50000"/>
                </a:schemeClr>
              </a:buClr>
            </a:pPr>
            <a:endParaRPr lang="en-US" sz="2400" dirty="0">
              <a:solidFill>
                <a:srgbClr val="FF0066"/>
              </a:solidFill>
            </a:endParaRPr>
          </a:p>
          <a:p>
            <a:pPr marL="457200" indent="-457200" algn="ctr">
              <a:buClr>
                <a:srgbClr val="00CC99"/>
              </a:buClr>
              <a:buAutoNum type="arabicPeriod"/>
            </a:pPr>
            <a:endParaRPr lang="en-US" sz="2000" dirty="0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February, 2025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1369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February, 2025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Bake-out</a:t>
            </a:r>
          </a:p>
        </p:txBody>
      </p:sp>
      <p:sp>
        <p:nvSpPr>
          <p:cNvPr id="26" name="Rectangle 25"/>
          <p:cNvSpPr/>
          <p:nvPr/>
        </p:nvSpPr>
        <p:spPr>
          <a:xfrm>
            <a:off x="286787" y="5845323"/>
            <a:ext cx="27154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200" dirty="0"/>
              <a:t>R.J. Elsey, Vacuum 25, 7 (1975), 299</a:t>
            </a:r>
          </a:p>
        </p:txBody>
      </p:sp>
      <p:sp>
        <p:nvSpPr>
          <p:cNvPr id="33" name="Rectangle 32"/>
          <p:cNvSpPr/>
          <p:nvPr/>
        </p:nvSpPr>
        <p:spPr>
          <a:xfrm>
            <a:off x="18969" y="654693"/>
            <a:ext cx="9144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During an in-situ bake-out, the temperature of the material is increased to several 10</a:t>
            </a:r>
            <a:r>
              <a:rPr lang="en-GB" sz="1600" dirty="0"/>
              <a:t>0ºC (</a:t>
            </a:r>
            <a:r>
              <a:rPr lang="en-US" sz="1600" i="1" dirty="0"/>
              <a:t>T</a:t>
            </a:r>
            <a:r>
              <a:rPr lang="en-US" sz="1600" i="1" baseline="-25000" dirty="0"/>
              <a:t>BO</a:t>
            </a:r>
            <a:r>
              <a:rPr lang="en-GB" sz="1600" dirty="0"/>
              <a:t>)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/>
              <a:t>for several hours (</a:t>
            </a:r>
            <a:r>
              <a:rPr lang="en-US" sz="1600" i="1" dirty="0"/>
              <a:t>t</a:t>
            </a:r>
            <a:r>
              <a:rPr lang="en-US" sz="1600" i="1" baseline="-25000" dirty="0"/>
              <a:t>BO</a:t>
            </a:r>
            <a:r>
              <a:rPr lang="en-US" sz="1600" dirty="0"/>
              <a:t>) in such a way the hydrogen diffusion is increased to stimulate its depletion from the material of thickness </a:t>
            </a:r>
            <a:r>
              <a:rPr lang="en-US" sz="1600" i="1" dirty="0"/>
              <a:t>L</a:t>
            </a:r>
            <a:r>
              <a:rPr lang="en-US" sz="1600" dirty="0"/>
              <a:t>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As a result, the </a:t>
            </a:r>
            <a:r>
              <a:rPr lang="en-US" sz="1600" dirty="0">
                <a:solidFill>
                  <a:srgbClr val="FF3399"/>
                </a:solidFill>
              </a:rPr>
              <a:t>outgassing rate at room temperature </a:t>
            </a:r>
            <a:r>
              <a:rPr lang="en-US" sz="1600" dirty="0"/>
              <a:t>is greatly reduced and almost </a:t>
            </a:r>
            <a:r>
              <a:rPr lang="en-US" sz="1600" dirty="0">
                <a:solidFill>
                  <a:srgbClr val="FF3399"/>
                </a:solidFill>
              </a:rPr>
              <a:t>constant</a:t>
            </a:r>
            <a:r>
              <a:rPr lang="en-US" sz="1600" dirty="0"/>
              <a:t> vs time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782195" y="5827152"/>
            <a:ext cx="396796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200" dirty="0"/>
              <a:t>R. Calder, G. Lewin, Br J Appl. Phys, 18, 1967, 1459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2918832" y="2630338"/>
                <a:ext cx="3726725" cy="539122"/>
              </a:xfrm>
              <a:prstGeom prst="rect">
                <a:avLst/>
              </a:prstGeom>
              <a:noFill/>
              <a:ln w="15875">
                <a:solidFill>
                  <a:srgbClr val="FF3399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rgbClr val="FF33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FF3399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FF3399"/>
                              </a:solidFill>
                              <a:latin typeface="Cambria Math" panose="02040503050406030204" pitchFamily="18" charset="0"/>
                            </a:rPr>
                            <m:t>𝑅𝑇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solidFill>
                                <a:srgbClr val="FF3399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solidFill>
                                <a:srgbClr val="FF3399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4 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𝑅𝑇</m:t>
                              </m:r>
                            </m:sub>
                          </m:s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) </m:t>
                          </m:r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𝜋</m:t>
                                      </m:r>
                                    </m:num>
                                    <m:den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 smtClean="0">
                                  <a:solidFill>
                                    <a:srgbClr val="FF3399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  <m:d>
                                <m:dPr>
                                  <m:ctrlPr>
                                    <a:rPr lang="en-GB" i="1">
                                      <a:solidFill>
                                        <a:srgbClr val="FF3399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i="1">
                                          <a:solidFill>
                                            <a:srgbClr val="FF3399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solidFill>
                                            <a:srgbClr val="FF3399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solidFill>
                                            <a:srgbClr val="FF3399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𝐵𝑂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𝐵𝑂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8832" y="2630338"/>
                <a:ext cx="3726725" cy="53912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15875">
                <a:solidFill>
                  <a:srgbClr val="FF3399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Rectangle 42"/>
          <p:cNvSpPr/>
          <p:nvPr/>
        </p:nvSpPr>
        <p:spPr>
          <a:xfrm>
            <a:off x="0" y="3585379"/>
            <a:ext cx="90199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In practice, increasing the </a:t>
            </a:r>
            <a:r>
              <a:rPr lang="en-US" sz="1600" dirty="0">
                <a:solidFill>
                  <a:srgbClr val="FF3399"/>
                </a:solidFill>
              </a:rPr>
              <a:t>bake out temperature </a:t>
            </a:r>
            <a:r>
              <a:rPr lang="en-US" sz="1600" dirty="0"/>
              <a:t>is more efficient than increasing the bake out duration time: </a:t>
            </a:r>
          </a:p>
        </p:txBody>
      </p:sp>
      <p:graphicFrame>
        <p:nvGraphicFramePr>
          <p:cNvPr id="44" name="Table 43"/>
          <p:cNvGraphicFramePr>
            <a:graphicFrameLocks noGrp="1"/>
          </p:cNvGraphicFramePr>
          <p:nvPr/>
        </p:nvGraphicFramePr>
        <p:xfrm>
          <a:off x="3943330" y="4533227"/>
          <a:ext cx="1996440" cy="10515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099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32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32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000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200ºC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250ºC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300ºC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7727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 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7h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2h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000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4 days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 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8h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000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10 days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2 days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 day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40905" y="4805260"/>
            <a:ext cx="26815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Table of equivalences between </a:t>
            </a:r>
          </a:p>
          <a:p>
            <a:r>
              <a:rPr lang="en-GB" sz="1400" dirty="0"/>
              <a:t>bake out temperature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E78E9DB-B190-47C6-98F0-4AD1F99222C4}"/>
                  </a:ext>
                </a:extLst>
              </p:cNvPr>
              <p:cNvSpPr txBox="1"/>
              <p:nvPr/>
            </p:nvSpPr>
            <p:spPr>
              <a:xfrm>
                <a:off x="1378280" y="3815402"/>
                <a:ext cx="1517788" cy="2955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300" i="1" smtClean="0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GB" sz="13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1300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GB" sz="1300" b="0" i="1" smtClean="0"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en-GB" sz="13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3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sz="1300" b="0" i="1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sSup>
                        <m:sSupPr>
                          <m:ctrlPr>
                            <a:rPr lang="en-GB" sz="13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3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13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type m:val="skw"/>
                              <m:ctrlPr>
                                <a:rPr lang="en-GB" sz="13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13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3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GB" sz="1300" b="0" i="1" smtClean="0">
                                      <a:latin typeface="Cambria Math" panose="02040503050406030204" pitchFamily="18" charset="0"/>
                                    </a:rPr>
                                    <m:t>𝑑𝑖𝑓𝑓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sz="1300" b="0" i="1" smtClean="0">
                                  <a:latin typeface="Cambria Math" panose="02040503050406030204" pitchFamily="18" charset="0"/>
                                </a:rPr>
                                <m:t>𝑘𝑇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GB" sz="13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E78E9DB-B190-47C6-98F0-4AD1F99222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8280" y="3815402"/>
                <a:ext cx="1517788" cy="295530"/>
              </a:xfrm>
              <a:prstGeom prst="rect">
                <a:avLst/>
              </a:prstGeom>
              <a:blipFill>
                <a:blip r:embed="rId3"/>
                <a:stretch>
                  <a:fillRect l="-1606" t="-95833" r="-20884" b="-14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086436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February, 2025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Gas composition after bakeout</a:t>
            </a:r>
          </a:p>
        </p:txBody>
      </p:sp>
      <p:sp>
        <p:nvSpPr>
          <p:cNvPr id="5" name="Rectangle 4"/>
          <p:cNvSpPr/>
          <p:nvPr/>
        </p:nvSpPr>
        <p:spPr>
          <a:xfrm>
            <a:off x="49380" y="547200"/>
            <a:ext cx="87587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Baked system P = 4 10</a:t>
            </a:r>
            <a:r>
              <a:rPr lang="en-US" sz="1600" baseline="30000" dirty="0"/>
              <a:t>-11</a:t>
            </a:r>
            <a:r>
              <a:rPr lang="en-US" sz="1600" dirty="0"/>
              <a:t> mbar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Clean spectrum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</a:t>
            </a:r>
            <a:r>
              <a:rPr lang="en-US" sz="1600" dirty="0">
                <a:solidFill>
                  <a:srgbClr val="FF3399"/>
                </a:solidFill>
              </a:rPr>
              <a:t>Hydrogen dominated</a:t>
            </a:r>
            <a:r>
              <a:rPr lang="en-US" sz="1600" dirty="0"/>
              <a:t>, traces of H</a:t>
            </a:r>
            <a:r>
              <a:rPr lang="en-US" sz="1600" baseline="-25000" dirty="0"/>
              <a:t>2</a:t>
            </a:r>
            <a:r>
              <a:rPr lang="en-US" sz="1600" dirty="0"/>
              <a:t>O, CO, CO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No contamination (no masses above 50 i.e. no hydrocarbons)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Spurious peaks following the grid bombardments by electrons (16: O</a:t>
            </a:r>
            <a:r>
              <a:rPr lang="en-US" sz="1600" baseline="30000" dirty="0"/>
              <a:t>+</a:t>
            </a:r>
            <a:r>
              <a:rPr lang="en-US" sz="1600" dirty="0"/>
              <a:t>,19:F</a:t>
            </a:r>
            <a:r>
              <a:rPr lang="en-US" sz="1600" baseline="30000" dirty="0"/>
              <a:t>+</a:t>
            </a:r>
            <a:r>
              <a:rPr lang="en-US" sz="1600" dirty="0"/>
              <a:t>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5555FEB-494A-47CF-B5C4-30D5D0A572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6142" y="2057844"/>
            <a:ext cx="5405215" cy="376994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E3623BE-AA2E-4F86-95FE-D2292ACD1A98}"/>
              </a:ext>
            </a:extLst>
          </p:cNvPr>
          <p:cNvSpPr txBox="1"/>
          <p:nvPr/>
        </p:nvSpPr>
        <p:spPr>
          <a:xfrm>
            <a:off x="3802879" y="5753381"/>
            <a:ext cx="20361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Data courtesy B. Jenninger</a:t>
            </a:r>
            <a:endParaRPr lang="en-GB" sz="12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6B3C359-7D14-420C-99F4-72D96DF9163F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38064" y="3560493"/>
            <a:ext cx="965469" cy="137464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5E86028-3625-433C-8F29-820E3EC38028}"/>
              </a:ext>
            </a:extLst>
          </p:cNvPr>
          <p:cNvSpPr/>
          <p:nvPr/>
        </p:nvSpPr>
        <p:spPr>
          <a:xfrm>
            <a:off x="7289882" y="4965961"/>
            <a:ext cx="16618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1 mA</a:t>
            </a:r>
          </a:p>
          <a:p>
            <a:pPr algn="ctr"/>
            <a:r>
              <a:rPr lang="en-US" sz="1200" dirty="0"/>
              <a:t>Q ~ 2·10</a:t>
            </a:r>
            <a:r>
              <a:rPr lang="en-US" sz="1200" baseline="30000" dirty="0"/>
              <a:t>-9</a:t>
            </a:r>
            <a:r>
              <a:rPr lang="en-US" sz="1200" dirty="0"/>
              <a:t> </a:t>
            </a:r>
            <a:r>
              <a:rPr lang="en-US" sz="1200" dirty="0" err="1"/>
              <a:t>mbar·l</a:t>
            </a:r>
            <a:r>
              <a:rPr lang="en-US" sz="1200" dirty="0"/>
              <a:t>/s</a:t>
            </a:r>
            <a:endParaRPr lang="en-GB" sz="1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6F07269-87AA-2C04-D7F4-9172067CBD62}"/>
              </a:ext>
            </a:extLst>
          </p:cNvPr>
          <p:cNvSpPr txBox="1"/>
          <p:nvPr/>
        </p:nvSpPr>
        <p:spPr>
          <a:xfrm>
            <a:off x="3096882" y="3552821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chemeClr val="accent6"/>
                </a:solidFill>
              </a:rPr>
              <a:t>F</a:t>
            </a:r>
            <a:r>
              <a:rPr lang="en-GB" sz="1200" b="1" baseline="30000" dirty="0">
                <a:solidFill>
                  <a:schemeClr val="accent6"/>
                </a:solidFill>
              </a:rPr>
              <a:t>+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717C9ED-80FF-0500-57BA-69CA81D9E534}"/>
              </a:ext>
            </a:extLst>
          </p:cNvPr>
          <p:cNvSpPr txBox="1"/>
          <p:nvPr/>
        </p:nvSpPr>
        <p:spPr>
          <a:xfrm>
            <a:off x="2243854" y="2364084"/>
            <a:ext cx="4074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chemeClr val="accent6"/>
                </a:solidFill>
              </a:rPr>
              <a:t>H</a:t>
            </a:r>
            <a:r>
              <a:rPr lang="en-GB" sz="1600" b="1" baseline="-25000" dirty="0">
                <a:solidFill>
                  <a:schemeClr val="accent6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3574409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February, 2025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Successive bake-outs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87088" y="461590"/>
            <a:ext cx="87587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n successive bakeouts at </a:t>
            </a:r>
            <a:r>
              <a:rPr lang="en-US" sz="1600" i="1" dirty="0"/>
              <a:t>T</a:t>
            </a:r>
            <a:r>
              <a:rPr lang="en-US" sz="1600" i="1" baseline="-25000" dirty="0"/>
              <a:t>BO</a:t>
            </a:r>
            <a:r>
              <a:rPr lang="en-US" sz="1600" dirty="0"/>
              <a:t> give the following outgassing rate at room temperature: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2120623" y="874860"/>
                <a:ext cx="3391249" cy="47923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6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4 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GB" sz="1600" i="1" smtClean="0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𝑅𝑇</m:t>
                              </m:r>
                            </m:sub>
                          </m:sSub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GB" sz="160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  <m:sSup>
                        <m:sSup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1600" b="0" i="1" smtClean="0">
                              <a:solidFill>
                                <a:srgbClr val="FF3399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GB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𝜋</m:t>
                                      </m:r>
                                    </m:num>
                                    <m:den>
                                      <m: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GB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smtClean="0">
                                  <a:solidFill>
                                    <a:srgbClr val="FF3399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  <m:d>
                                <m:dPr>
                                  <m:ctrlPr>
                                    <a:rPr lang="en-GB" sz="1600" i="1">
                                      <a:solidFill>
                                        <a:srgbClr val="FF3399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1600" i="1">
                                          <a:solidFill>
                                            <a:srgbClr val="FF3399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i="1">
                                          <a:solidFill>
                                            <a:srgbClr val="FF3399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GB" sz="1600" i="1">
                                          <a:solidFill>
                                            <a:srgbClr val="FF3399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𝐵𝑂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𝐵𝑂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0623" y="874860"/>
                <a:ext cx="3391249" cy="47923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Rectangle 34"/>
          <p:cNvSpPr/>
          <p:nvPr/>
        </p:nvSpPr>
        <p:spPr>
          <a:xfrm>
            <a:off x="5327753" y="1098958"/>
            <a:ext cx="396796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100" dirty="0"/>
              <a:t>R. Calder, G. Lewin, Br J Appl. Phys, 18, 1967, 1459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5327753" y="1564054"/>
                <a:ext cx="2262222" cy="522387"/>
              </a:xfrm>
              <a:prstGeom prst="rect">
                <a:avLst/>
              </a:prstGeom>
              <a:noFill/>
              <a:ln>
                <a:solidFill>
                  <a:schemeClr val="tx2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den>
                      </m:f>
                      <m:r>
                        <a:rPr lang="en-GB" sz="160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sSup>
                            <m:sSup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GB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𝜋</m:t>
                                      </m:r>
                                    </m:num>
                                    <m:den>
                                      <m: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GB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  <m:d>
                                <m:d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  <m:t>𝐵𝑂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𝐵𝑂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7753" y="1564054"/>
                <a:ext cx="2262222" cy="5223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chemeClr val="tx2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Rectangle 38"/>
          <p:cNvSpPr/>
          <p:nvPr/>
        </p:nvSpPr>
        <p:spPr>
          <a:xfrm>
            <a:off x="87088" y="1501167"/>
            <a:ext cx="90569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A plot ln(q) vs number of bakeout </a:t>
            </a:r>
            <a:r>
              <a:rPr lang="en-US" sz="1600" dirty="0" err="1"/>
              <a:t>cycles,n</a:t>
            </a:r>
            <a:r>
              <a:rPr lang="en-US" sz="1600" dirty="0"/>
              <a:t>, is </a:t>
            </a:r>
            <a:r>
              <a:rPr lang="en-US" sz="1600" dirty="0">
                <a:solidFill>
                  <a:srgbClr val="FF3399"/>
                </a:solidFill>
              </a:rPr>
              <a:t>linear</a:t>
            </a:r>
            <a:r>
              <a:rPr lang="en-US" sz="1600" dirty="0"/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/>
              <a:t>with a slope proportional to the diffusion coef.</a:t>
            </a:r>
          </a:p>
        </p:txBody>
      </p:sp>
      <p:pic>
        <p:nvPicPr>
          <p:cNvPr id="4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3001" y="2737346"/>
            <a:ext cx="3312555" cy="3102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" name="Rectangle 40"/>
          <p:cNvSpPr/>
          <p:nvPr/>
        </p:nvSpPr>
        <p:spPr>
          <a:xfrm>
            <a:off x="5050709" y="5840329"/>
            <a:ext cx="396796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200" dirty="0"/>
              <a:t>J. </a:t>
            </a:r>
            <a:r>
              <a:rPr lang="en-US" sz="1200" dirty="0" err="1"/>
              <a:t>Kamiya</a:t>
            </a:r>
            <a:r>
              <a:rPr lang="en-US" sz="1200" dirty="0"/>
              <a:t> </a:t>
            </a:r>
            <a:r>
              <a:rPr lang="en-US" sz="1200" i="1" dirty="0"/>
              <a:t>et al.</a:t>
            </a:r>
            <a:r>
              <a:rPr lang="en-US" sz="1200" dirty="0"/>
              <a:t>, Vacuum 85 (2011) 1178-1181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830137" y="2460347"/>
            <a:ext cx="24091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00CC99"/>
                </a:solidFill>
              </a:rPr>
              <a:t>LHC collimator: a reduction of x1.3 after each cycle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331314" y="3062513"/>
            <a:ext cx="2585452" cy="2670843"/>
          </a:xfrm>
          <a:prstGeom prst="rect">
            <a:avLst/>
          </a:prstGeom>
        </p:spPr>
      </p:pic>
      <p:sp>
        <p:nvSpPr>
          <p:cNvPr id="42" name="Rectangle 41"/>
          <p:cNvSpPr/>
          <p:nvPr/>
        </p:nvSpPr>
        <p:spPr>
          <a:xfrm>
            <a:off x="422369" y="5780020"/>
            <a:ext cx="396796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200" dirty="0"/>
              <a:t>R. Calder, G. Lewin, Br J Appl. Phys, 18, 1967, 1459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127508" y="2593397"/>
            <a:ext cx="29857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00CC99"/>
                </a:solidFill>
              </a:rPr>
              <a:t>Stainless steel sample: a reduction of x1.3-1.5 after each cycle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4E60D09-6B00-43D5-8D9D-C675F39055D0}"/>
              </a:ext>
            </a:extLst>
          </p:cNvPr>
          <p:cNvSpPr/>
          <p:nvPr/>
        </p:nvSpPr>
        <p:spPr>
          <a:xfrm>
            <a:off x="422369" y="2171401"/>
            <a:ext cx="842345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/>
              <a:t> </a:t>
            </a:r>
            <a:r>
              <a:rPr lang="en-US" sz="1600" dirty="0">
                <a:sym typeface="Wingdings" panose="05000000000000000000" pitchFamily="2" charset="2"/>
              </a:rPr>
              <a:t> </a:t>
            </a:r>
            <a:r>
              <a:rPr lang="en-US" sz="1600" dirty="0"/>
              <a:t>each bakeout cycle </a:t>
            </a:r>
            <a:r>
              <a:rPr lang="en-US" sz="1600" dirty="0">
                <a:solidFill>
                  <a:srgbClr val="FF3399"/>
                </a:solidFill>
              </a:rPr>
              <a:t>reduce</a:t>
            </a:r>
            <a:r>
              <a:rPr lang="en-US" sz="1600" dirty="0"/>
              <a:t> the outgassing at room temperature by a </a:t>
            </a:r>
            <a:r>
              <a:rPr lang="en-US" sz="1600" dirty="0">
                <a:solidFill>
                  <a:srgbClr val="FF3399"/>
                </a:solidFill>
              </a:rPr>
              <a:t>constant value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8900532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February, 2025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Slot 3 summary</a:t>
            </a:r>
          </a:p>
        </p:txBody>
      </p:sp>
      <p:sp>
        <p:nvSpPr>
          <p:cNvPr id="5" name="Rectangle 4"/>
          <p:cNvSpPr/>
          <p:nvPr/>
        </p:nvSpPr>
        <p:spPr>
          <a:xfrm>
            <a:off x="77640" y="1495783"/>
            <a:ext cx="845791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GB" sz="1600" dirty="0">
                <a:solidFill>
                  <a:srgbClr val="00CC99"/>
                </a:solidFill>
              </a:rPr>
              <a:t> </a:t>
            </a:r>
            <a:r>
              <a:rPr lang="en-GB" sz="1600" dirty="0">
                <a:solidFill>
                  <a:schemeClr val="tx2"/>
                </a:solidFill>
              </a:rPr>
              <a:t>The pressure in a vacuum vessel is </a:t>
            </a:r>
            <a:r>
              <a:rPr lang="en-GB" sz="1600" dirty="0">
                <a:solidFill>
                  <a:srgbClr val="FF3399"/>
                </a:solidFill>
              </a:rPr>
              <a:t>determined</a:t>
            </a:r>
            <a:r>
              <a:rPr lang="en-GB" sz="1600" dirty="0">
                <a:solidFill>
                  <a:schemeClr val="tx2"/>
                </a:solidFill>
              </a:rPr>
              <a:t> by the outgassing of its </a:t>
            </a:r>
            <a:r>
              <a:rPr lang="en-GB" sz="1600" dirty="0">
                <a:solidFill>
                  <a:srgbClr val="FF3399"/>
                </a:solidFill>
              </a:rPr>
              <a:t>surface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GB" sz="1600" dirty="0">
              <a:solidFill>
                <a:srgbClr val="00CC99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GB" sz="1600" dirty="0">
              <a:solidFill>
                <a:srgbClr val="00CC99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GB" sz="1600" dirty="0">
                <a:solidFill>
                  <a:srgbClr val="00CC99"/>
                </a:solidFill>
              </a:rPr>
              <a:t> </a:t>
            </a:r>
            <a:r>
              <a:rPr lang="en-GB" sz="1600" dirty="0">
                <a:solidFill>
                  <a:schemeClr val="tx2"/>
                </a:solidFill>
              </a:rPr>
              <a:t>The </a:t>
            </a:r>
            <a:r>
              <a:rPr lang="en-GB" sz="1600" dirty="0">
                <a:solidFill>
                  <a:srgbClr val="FF3399"/>
                </a:solidFill>
              </a:rPr>
              <a:t>sojourn time </a:t>
            </a:r>
            <a:r>
              <a:rPr lang="en-GB" sz="1600" dirty="0">
                <a:solidFill>
                  <a:schemeClr val="tx2"/>
                </a:solidFill>
              </a:rPr>
              <a:t>of a molecule on a surface is a strong function of its binding energy and the temperature of the surface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GB" sz="1600" dirty="0">
              <a:solidFill>
                <a:schemeClr val="tx2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GB" sz="1600" dirty="0">
              <a:solidFill>
                <a:schemeClr val="tx2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 Unbaked materials are dominated by </a:t>
            </a:r>
            <a:r>
              <a:rPr lang="en-GB" sz="1600" dirty="0">
                <a:solidFill>
                  <a:srgbClr val="FF3399"/>
                </a:solidFill>
              </a:rPr>
              <a:t>water</a:t>
            </a:r>
            <a:r>
              <a:rPr lang="en-GB" sz="1600" dirty="0">
                <a:solidFill>
                  <a:schemeClr val="tx2"/>
                </a:solidFill>
              </a:rPr>
              <a:t> outgassing. The desorption rate is </a:t>
            </a:r>
            <a:r>
              <a:rPr lang="en-GB" sz="1600" dirty="0">
                <a:solidFill>
                  <a:srgbClr val="FF3399"/>
                </a:solidFill>
              </a:rPr>
              <a:t>1/t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GB" sz="1600" dirty="0">
              <a:solidFill>
                <a:schemeClr val="tx2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GB" sz="1600" dirty="0">
              <a:solidFill>
                <a:schemeClr val="tx2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 Baked material are dominated by </a:t>
            </a:r>
            <a:r>
              <a:rPr lang="en-GB" sz="1600" dirty="0">
                <a:solidFill>
                  <a:srgbClr val="FF3399"/>
                </a:solidFill>
              </a:rPr>
              <a:t>hydrogen</a:t>
            </a:r>
            <a:r>
              <a:rPr lang="en-GB" sz="1600" dirty="0">
                <a:solidFill>
                  <a:schemeClr val="tx2"/>
                </a:solidFill>
              </a:rPr>
              <a:t> outgassing. The desorption rate is </a:t>
            </a:r>
            <a:r>
              <a:rPr lang="en-GB" sz="1600" dirty="0">
                <a:solidFill>
                  <a:srgbClr val="FF3399"/>
                </a:solidFill>
              </a:rPr>
              <a:t>1/√t </a:t>
            </a:r>
            <a:r>
              <a:rPr lang="en-GB" sz="1600" dirty="0">
                <a:solidFill>
                  <a:schemeClr val="tx2"/>
                </a:solidFill>
              </a:rPr>
              <a:t>limited by diffusion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GB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334436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34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4315971" y="3429000"/>
            <a:ext cx="4461329" cy="359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06" tIns="40853" rIns="81706" bIns="40853">
            <a:spAutoFit/>
          </a:bodyPr>
          <a:lstStyle/>
          <a:p>
            <a:r>
              <a:rPr lang="en-US" b="1" dirty="0">
                <a:solidFill>
                  <a:srgbClr val="FF0066"/>
                </a:solidFill>
              </a:rPr>
              <a:t>Thank you for your attention !!!</a:t>
            </a:r>
            <a:endParaRPr lang="en-US" b="1" dirty="0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February, 2025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86319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35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-3922"/>
            <a:ext cx="9143999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3366FF"/>
                </a:solidFill>
                <a:latin typeface="Arial" pitchFamily="34" charset="0"/>
                <a:ea typeface="+mj-ea"/>
                <a:cs typeface="Arial" pitchFamily="34" charset="0"/>
              </a:rPr>
              <a:t>Some References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443134"/>
            <a:ext cx="9144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lang="en-US" kern="0" dirty="0">
                <a:solidFill>
                  <a:srgbClr val="0055A0"/>
                </a:solidFill>
              </a:rPr>
              <a:t>J.L de Segovia, Physics of outgassing, CAS, CERN 99-05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  <a:defRPr/>
            </a:pPr>
            <a:r>
              <a:rPr kumimoji="0" lang="en-US" b="0" i="0" u="none" strike="noStrike" kern="0" cap="none" spc="0" normalizeH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 K. Jousten, Thermal outgassing, </a:t>
            </a:r>
            <a:r>
              <a:rPr lang="en-US" kern="0" dirty="0">
                <a:solidFill>
                  <a:srgbClr val="0055A0"/>
                </a:solidFill>
              </a:rPr>
              <a:t>CAS, CERN 99-05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  <a:defRPr/>
            </a:pPr>
            <a:r>
              <a:rPr lang="en-US" kern="0" dirty="0">
                <a:solidFill>
                  <a:srgbClr val="0055A0"/>
                </a:solidFill>
              </a:rPr>
              <a:t> H.F. Dylla, Water outgassing, CAS Vacuum in Accelerators, May 2006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 P. Chiggiato, Thermal outgassing, CAS Vacuum in Accelerators, May 2006 &amp; Material &amp; properties: Outgassing, CERN ACC-2020-009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lang="en-US" dirty="0"/>
              <a:t>R. Calder, G. Lewin, Reduction of stainless-steel outgassing in ultra-high vacuum, Br J Appl. Phys, 18, 1967, 1459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  <a:defRPr/>
            </a:pPr>
            <a:r>
              <a:rPr lang="en-US" kern="0" dirty="0"/>
              <a:t> </a:t>
            </a:r>
            <a:r>
              <a:rPr lang="en-US" dirty="0"/>
              <a:t>R.J. Elsey, Outgassing of </a:t>
            </a:r>
            <a:r>
              <a:rPr lang="en-US"/>
              <a:t>vacuum materials, Vacuum </a:t>
            </a:r>
            <a:r>
              <a:rPr lang="en-US" dirty="0"/>
              <a:t>25, 7 (1975), 299</a:t>
            </a:r>
            <a:endParaRPr lang="en-US" kern="0" dirty="0"/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A. G. Mathewson, Making it Work, CAS,</a:t>
            </a:r>
            <a:r>
              <a:rPr kumimoji="0" lang="en-US" b="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</a:rPr>
              <a:t> CERN 92-03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r>
              <a:rPr lang="en-US" kern="0" baseline="0" dirty="0"/>
              <a:t> R. J. Reid, Cleaning</a:t>
            </a:r>
            <a:r>
              <a:rPr lang="en-US" kern="0" dirty="0"/>
              <a:t> for vacuum services, CAS, CERN 99-05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r>
              <a:rPr kumimoji="0" lang="en-US" b="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</a:rPr>
              <a:t> M. Taborelli, Cleaning and surface properties, CAS, CERN 2007-003 &amp; CERN ACC-2020-009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r>
              <a:rPr lang="en-US" kern="0" dirty="0"/>
              <a:t>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The physical basis of ultra-high vacuum, P.A. Redhead, J.P. Hobson, E.V.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Kornelsen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. AVS.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Scientific foundations of vacuum technique, S.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Dushman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, J.M Lafferty. J. Wiley &amp; sons. Elsevier Science.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Les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calculs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de la technique du vide, J.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Delafosse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, G.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Mongodin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, G.A.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Boutry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. Le vide.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Vacuum Technology, A. Roth. Elsevier Science</a:t>
            </a:r>
            <a:endParaRPr kumimoji="0" lang="fr-FR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8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February, 2025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93492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4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011" y="1956196"/>
            <a:ext cx="907498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000" dirty="0"/>
              <a:t>1. </a:t>
            </a:r>
            <a:r>
              <a:rPr lang="en-GB" sz="4000" dirty="0">
                <a:solidFill>
                  <a:srgbClr val="FF0066"/>
                </a:solidFill>
              </a:rPr>
              <a:t>Elements of adsorption/desorption</a:t>
            </a:r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February, 2025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700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5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517525" y="4707"/>
            <a:ext cx="8064500" cy="523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4" tIns="45717" rIns="91434" bIns="45717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3366FF"/>
                </a:solidFill>
                <a:latin typeface="Arial" pitchFamily="34" charset="0"/>
                <a:ea typeface="+mj-ea"/>
                <a:cs typeface="Arial" pitchFamily="34" charset="0"/>
              </a:rPr>
              <a:t>Reminder: Pressure in a system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463497"/>
            <a:ext cx="91440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/>
              <a:t>The </a:t>
            </a:r>
            <a:r>
              <a:rPr lang="en-US" sz="1600" dirty="0">
                <a:solidFill>
                  <a:srgbClr val="00CC99"/>
                </a:solidFill>
              </a:rPr>
              <a:t>Pressure, </a:t>
            </a:r>
            <a:r>
              <a:rPr lang="en-US" sz="1600" dirty="0"/>
              <a:t>is the ratio of the flux of molecules in the vacuum vessel to the pumping speed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>
              <a:solidFill>
                <a:srgbClr val="00000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>
              <a:solidFill>
                <a:srgbClr val="00000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>
              <a:solidFill>
                <a:srgbClr val="00000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>
              <a:solidFill>
                <a:srgbClr val="00000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>
              <a:solidFill>
                <a:srgbClr val="00000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>
              <a:solidFill>
                <a:srgbClr val="00000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>
              <a:solidFill>
                <a:srgbClr val="00000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>
              <a:solidFill>
                <a:srgbClr val="00000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 S ranges from 10 to 20 000 l/s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>
              <a:solidFill>
                <a:srgbClr val="00000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 Q ranges from 10</a:t>
            </a:r>
            <a:r>
              <a:rPr lang="en-US" sz="1600" baseline="30000" dirty="0">
                <a:solidFill>
                  <a:srgbClr val="000000"/>
                </a:solidFill>
              </a:rPr>
              <a:t>-14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mbar.l</a:t>
            </a:r>
            <a:r>
              <a:rPr lang="en-US" sz="1600" dirty="0">
                <a:solidFill>
                  <a:srgbClr val="000000"/>
                </a:solidFill>
              </a:rPr>
              <a:t>/s for metalic tubes to 10</a:t>
            </a:r>
            <a:r>
              <a:rPr lang="en-US" sz="1600" baseline="30000" dirty="0">
                <a:solidFill>
                  <a:srgbClr val="000000"/>
                </a:solidFill>
              </a:rPr>
              <a:t>-5</a:t>
            </a:r>
            <a:r>
              <a:rPr lang="en-US" sz="1600" dirty="0">
                <a:solidFill>
                  <a:srgbClr val="000000"/>
                </a:solidFill>
              </a:rPr>
              <a:t> – 10</a:t>
            </a:r>
            <a:r>
              <a:rPr lang="en-US" sz="1600" baseline="30000" dirty="0">
                <a:solidFill>
                  <a:srgbClr val="000000"/>
                </a:solidFill>
              </a:rPr>
              <a:t>-4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mbar.l</a:t>
            </a:r>
            <a:r>
              <a:rPr lang="en-US" sz="1600" dirty="0">
                <a:solidFill>
                  <a:srgbClr val="000000"/>
                </a:solidFill>
              </a:rPr>
              <a:t>/s for plastics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US" sz="1600" dirty="0">
              <a:solidFill>
                <a:srgbClr val="00000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US" sz="1600" dirty="0">
              <a:solidFill>
                <a:srgbClr val="00000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US" sz="1600" dirty="0">
              <a:solidFill>
                <a:srgbClr val="00000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US" sz="1600" dirty="0">
              <a:solidFill>
                <a:srgbClr val="000000"/>
              </a:solidFill>
            </a:endParaRPr>
          </a:p>
        </p:txBody>
      </p:sp>
      <p:grpSp>
        <p:nvGrpSpPr>
          <p:cNvPr id="7" name="Group 31"/>
          <p:cNvGrpSpPr>
            <a:grpSpLocks/>
          </p:cNvGrpSpPr>
          <p:nvPr/>
        </p:nvGrpSpPr>
        <p:grpSpPr bwMode="auto">
          <a:xfrm>
            <a:off x="3083361" y="1148509"/>
            <a:ext cx="3157180" cy="1379495"/>
            <a:chOff x="3480164" y="1166794"/>
            <a:chExt cx="3156840" cy="1379305"/>
          </a:xfrm>
        </p:grpSpPr>
        <p:graphicFrame>
          <p:nvGraphicFramePr>
            <p:cNvPr id="8" name="Object 5"/>
            <p:cNvGraphicFramePr>
              <a:graphicFrameLocks noChangeAspect="1"/>
            </p:cNvGraphicFramePr>
            <p:nvPr/>
          </p:nvGraphicFramePr>
          <p:xfrm>
            <a:off x="4470221" y="1309035"/>
            <a:ext cx="1071447" cy="9793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431613" imgH="393529" progId="Equation.3">
                    <p:embed/>
                  </p:oleObj>
                </mc:Choice>
                <mc:Fallback>
                  <p:oleObj name="Equation" r:id="rId2" imgW="431613" imgH="393529" progId="Equation.3">
                    <p:embed/>
                    <p:pic>
                      <p:nvPicPr>
                        <p:cNvPr id="8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70221" y="1309035"/>
                          <a:ext cx="1071447" cy="979352"/>
                        </a:xfrm>
                        <a:prstGeom prst="rect">
                          <a:avLst/>
                        </a:prstGeom>
                        <a:noFill/>
                        <a:ln w="25400">
                          <a:solidFill>
                            <a:srgbClr val="FF0066"/>
                          </a:solidFill>
                          <a:miter lim="800000"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9" name="Straight Arrow Connector 22"/>
            <p:cNvCxnSpPr>
              <a:cxnSpLocks noChangeShapeType="1"/>
            </p:cNvCxnSpPr>
            <p:nvPr/>
          </p:nvCxnSpPr>
          <p:spPr bwMode="auto">
            <a:xfrm>
              <a:off x="4071930" y="1809736"/>
              <a:ext cx="357190" cy="158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11" name="TextBox 23"/>
            <p:cNvSpPr txBox="1">
              <a:spLocks noChangeArrowheads="1"/>
            </p:cNvSpPr>
            <p:nvPr/>
          </p:nvSpPr>
          <p:spPr bwMode="auto">
            <a:xfrm>
              <a:off x="3480164" y="1657456"/>
              <a:ext cx="591765" cy="3077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400" dirty="0"/>
                <a:t>mbar</a:t>
              </a:r>
            </a:p>
          </p:txBody>
        </p:sp>
        <p:cxnSp>
          <p:nvCxnSpPr>
            <p:cNvPr id="12" name="Straight Arrow Connector 24"/>
            <p:cNvCxnSpPr>
              <a:cxnSpLocks noChangeShapeType="1"/>
            </p:cNvCxnSpPr>
            <p:nvPr/>
          </p:nvCxnSpPr>
          <p:spPr bwMode="auto">
            <a:xfrm rot="10800000" flipV="1">
              <a:off x="5500690" y="1381108"/>
              <a:ext cx="357190" cy="15398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13" name="TextBox 27"/>
            <p:cNvSpPr txBox="1">
              <a:spLocks noChangeArrowheads="1"/>
            </p:cNvSpPr>
            <p:nvPr/>
          </p:nvSpPr>
          <p:spPr bwMode="auto">
            <a:xfrm>
              <a:off x="5857880" y="1166794"/>
              <a:ext cx="77912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400"/>
                <a:t>mbar.l/s</a:t>
              </a:r>
            </a:p>
          </p:txBody>
        </p:sp>
        <p:cxnSp>
          <p:nvCxnSpPr>
            <p:cNvPr id="14" name="Straight Arrow Connector 28"/>
            <p:cNvCxnSpPr>
              <a:cxnSpLocks noChangeShapeType="1"/>
            </p:cNvCxnSpPr>
            <p:nvPr/>
          </p:nvCxnSpPr>
          <p:spPr bwMode="auto">
            <a:xfrm rot="10800000">
              <a:off x="5429252" y="2166926"/>
              <a:ext cx="347666" cy="19367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16" name="TextBox 30"/>
            <p:cNvSpPr txBox="1">
              <a:spLocks noChangeArrowheads="1"/>
            </p:cNvSpPr>
            <p:nvPr/>
          </p:nvSpPr>
          <p:spPr bwMode="auto">
            <a:xfrm>
              <a:off x="5857880" y="2238364"/>
              <a:ext cx="364163" cy="3077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400" dirty="0"/>
                <a:t>l/s</a:t>
              </a:r>
            </a:p>
          </p:txBody>
        </p:sp>
      </p:grpSp>
      <p:sp>
        <p:nvSpPr>
          <p:cNvPr id="29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February, 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0" name="Rectangle 6"/>
          <p:cNvSpPr>
            <a:spLocks noChangeArrowheads="1"/>
          </p:cNvSpPr>
          <p:nvPr/>
        </p:nvSpPr>
        <p:spPr bwMode="auto">
          <a:xfrm>
            <a:off x="1009919" y="3899138"/>
            <a:ext cx="7321940" cy="1538883"/>
          </a:xfrm>
          <a:prstGeom prst="rect">
            <a:avLst/>
          </a:prstGeom>
          <a:solidFill>
            <a:schemeClr val="bg1"/>
          </a:solidFill>
          <a:ln w="9525">
            <a:solidFill>
              <a:srgbClr val="FF0066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>
                <a:solidFill>
                  <a:srgbClr val="FF0066"/>
                </a:solidFill>
              </a:rPr>
              <a:t>3 orders of magnitude for pumping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 err="1">
                <a:solidFill>
                  <a:srgbClr val="FF0066"/>
                </a:solidFill>
              </a:rPr>
              <a:t>vs</a:t>
            </a:r>
            <a:endParaRPr lang="en-US" sz="1600" dirty="0">
              <a:solidFill>
                <a:srgbClr val="FF0066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>
                <a:solidFill>
                  <a:srgbClr val="FF0066"/>
                </a:solidFill>
              </a:rPr>
              <a:t>10 orders of magnitude for outgassing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US" sz="2300" dirty="0">
              <a:solidFill>
                <a:srgbClr val="FF0066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2300" b="1" dirty="0">
                <a:solidFill>
                  <a:srgbClr val="FF0066"/>
                </a:solidFill>
              </a:rPr>
              <a:t>Outgassing MUST be </a:t>
            </a:r>
            <a:r>
              <a:rPr lang="en-US" sz="2300" b="1" dirty="0" err="1">
                <a:solidFill>
                  <a:srgbClr val="FF0066"/>
                </a:solidFill>
              </a:rPr>
              <a:t>optimised</a:t>
            </a:r>
            <a:r>
              <a:rPr lang="en-US" sz="2300" b="1" dirty="0">
                <a:solidFill>
                  <a:srgbClr val="FF0066"/>
                </a:solidFill>
              </a:rPr>
              <a:t> to achieve UHV</a:t>
            </a:r>
            <a:endParaRPr lang="en-US" sz="2300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058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6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517525" y="4707"/>
            <a:ext cx="8064500" cy="523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4" tIns="45717" rIns="91434" bIns="45717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3366FF"/>
                </a:solidFill>
                <a:latin typeface="Arial" pitchFamily="34" charset="0"/>
                <a:ea typeface="+mj-ea"/>
                <a:cs typeface="Arial" pitchFamily="34" charset="0"/>
              </a:rPr>
              <a:t>Reminder: Mass flow &amp; quantities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435857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/>
              <a:t>The mass flow can be derived from the ideal gas law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9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February, 2025</a:t>
            </a:r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997107" y="917108"/>
                <a:ext cx="2273315" cy="39895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𝑑𝑉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GB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𝒩</m:t>
                        </m:r>
                      </m:den>
                    </m:f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𝑑𝑛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𝑅𝑇</m:t>
                    </m:r>
                  </m:oMath>
                </a14:m>
                <a:r>
                  <a:rPr lang="en-GB" dirty="0"/>
                  <a:t>   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7107" y="917108"/>
                <a:ext cx="2273315" cy="398955"/>
              </a:xfrm>
              <a:prstGeom prst="rect">
                <a:avLst/>
              </a:prstGeom>
              <a:blipFill>
                <a:blip r:embed="rId2"/>
                <a:stretch>
                  <a:fillRect l="-4558" b="-13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/>
          <p:cNvSpPr/>
          <p:nvPr/>
        </p:nvSpPr>
        <p:spPr>
          <a:xfrm>
            <a:off x="0" y="1456172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/>
              <a:t>It has the unit of [Pa.m</a:t>
            </a:r>
            <a:r>
              <a:rPr lang="en-US" sz="1600" baseline="30000" dirty="0"/>
              <a:t>3</a:t>
            </a:r>
            <a:r>
              <a:rPr lang="en-US" sz="1600" dirty="0"/>
              <a:t>/s] which is equivalent to a number of molecules/s (or Watt)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US" sz="1600" dirty="0">
              <a:solidFill>
                <a:srgbClr val="000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4609597"/>
              </p:ext>
            </p:extLst>
          </p:nvPr>
        </p:nvGraphicFramePr>
        <p:xfrm>
          <a:off x="2260777" y="1934927"/>
          <a:ext cx="3865720" cy="1112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3195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61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 mbar.ℓ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2.46 </a:t>
                      </a:r>
                      <a:r>
                        <a:rPr lang="en-GB" dirty="0"/>
                        <a:t>10</a:t>
                      </a:r>
                      <a:r>
                        <a:rPr lang="en-GB" baseline="30000" dirty="0"/>
                        <a:t>19</a:t>
                      </a:r>
                      <a:r>
                        <a:rPr lang="en-GB" dirty="0"/>
                        <a:t> molecules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 Torr.ℓ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3.27 10</a:t>
                      </a:r>
                      <a:r>
                        <a:rPr lang="en-GB" baseline="30000" dirty="0"/>
                        <a:t>19</a:t>
                      </a:r>
                      <a:r>
                        <a:rPr lang="en-GB" dirty="0"/>
                        <a:t> molecules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126497" y="988625"/>
                <a:ext cx="289476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𝒩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=8.31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𝑚𝑜𝑙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97" y="988625"/>
                <a:ext cx="2894767" cy="276999"/>
              </a:xfrm>
              <a:prstGeom prst="rect">
                <a:avLst/>
              </a:prstGeom>
              <a:blipFill>
                <a:blip r:embed="rId3"/>
                <a:stretch>
                  <a:fillRect l="-1263" t="-2174" r="-421" b="-304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109335" y="3853769"/>
            <a:ext cx="37755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/>
              <a:t>Langmuir: 1 L = 10</a:t>
            </a:r>
            <a:r>
              <a:rPr lang="en-US" sz="1600" baseline="30000" dirty="0"/>
              <a:t>-6</a:t>
            </a:r>
            <a:r>
              <a:rPr lang="en-US" sz="1600" dirty="0"/>
              <a:t> Torr for 1 s.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1 monolayer ~ 10</a:t>
            </a:r>
            <a:r>
              <a:rPr lang="en-US" sz="1600" baseline="30000" dirty="0"/>
              <a:t>15</a:t>
            </a:r>
            <a:r>
              <a:rPr lang="en-US" sz="1600" dirty="0"/>
              <a:t> molecules/cm</a:t>
            </a:r>
            <a:r>
              <a:rPr lang="en-US" sz="1600" baseline="30000" dirty="0"/>
              <a:t>2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24515" y="2417520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at 300 K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118"/>
          <a:stretch/>
        </p:blipFill>
        <p:spPr>
          <a:xfrm>
            <a:off x="4254693" y="3239354"/>
            <a:ext cx="3743608" cy="2060138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85828" y="5299833"/>
            <a:ext cx="885817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>
                <a:solidFill>
                  <a:srgbClr val="FF3399"/>
                </a:solidFill>
              </a:rPr>
              <a:t>1 Torr.ℓ </a:t>
            </a:r>
            <a:r>
              <a:rPr lang="en-US" sz="1600" dirty="0"/>
              <a:t>injected inside a 10m long, 10 cm diameter chamber corresponds to 1 monolayer adsorbed on the surface!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/>
              <a:t>	=&gt; the LHC experimental </a:t>
            </a:r>
            <a:r>
              <a:rPr lang="en-US" sz="1600" dirty="0">
                <a:solidFill>
                  <a:srgbClr val="FF3399"/>
                </a:solidFill>
              </a:rPr>
              <a:t>NEG beam pipe would be saturated </a:t>
            </a:r>
            <a:r>
              <a:rPr lang="en-US" sz="1600" dirty="0"/>
              <a:t>and unusable</a:t>
            </a:r>
          </a:p>
        </p:txBody>
      </p:sp>
      <p:pic>
        <p:nvPicPr>
          <p:cNvPr id="16" name="Picture 1">
            <a:extLst>
              <a:ext uri="{FF2B5EF4-FFF2-40B4-BE49-F238E27FC236}">
                <a16:creationId xmlns:a16="http://schemas.microsoft.com/office/drawing/2014/main" id="{374B9BDA-D237-4405-9BE9-EF927DCE01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79149" y="4733293"/>
            <a:ext cx="1718883" cy="539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893232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February, 2025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Material for Vacuum Technology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753536"/>
            <a:ext cx="914399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Metals are used for vacuum chambers building parts: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Stainless steels, coppers, aluminums, beryllium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Insulating material are used for instrumentation or assembly: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Minerals:</a:t>
            </a:r>
          </a:p>
          <a:p>
            <a:pPr lvl="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Ceramics, </a:t>
            </a:r>
            <a:r>
              <a:rPr lang="en-US" sz="1600" dirty="0" err="1"/>
              <a:t>Macor</a:t>
            </a:r>
            <a:r>
              <a:rPr lang="en-US" sz="1600" dirty="0"/>
              <a:t>, glass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Polymers (plastics):</a:t>
            </a:r>
          </a:p>
          <a:p>
            <a:pPr lvl="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Kapton, PEEK, Teflon</a:t>
            </a:r>
          </a:p>
          <a:p>
            <a:pPr lvl="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Glues</a:t>
            </a:r>
          </a:p>
          <a:p>
            <a:pPr lvl="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Elastomers </a:t>
            </a:r>
            <a:r>
              <a:rPr lang="en-US" sz="1600" i="1" dirty="0" err="1"/>
              <a:t>eg</a:t>
            </a:r>
            <a:r>
              <a:rPr lang="en-US" sz="1600" i="1" dirty="0"/>
              <a:t> </a:t>
            </a:r>
            <a:r>
              <a:rPr lang="en-US" sz="1600" dirty="0"/>
              <a:t>Viton, Neoprene, EPDM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US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During the manufacturing process of these materials, atoms and molecules are </a:t>
            </a:r>
            <a:r>
              <a:rPr lang="en-US" sz="1600" dirty="0" err="1"/>
              <a:t>sorbed</a:t>
            </a:r>
            <a:r>
              <a:rPr lang="en-US" sz="1600" dirty="0"/>
              <a:t> </a:t>
            </a:r>
            <a:r>
              <a:rPr lang="en-US" sz="1600" i="1" dirty="0"/>
              <a:t>i.e. </a:t>
            </a:r>
            <a:r>
              <a:rPr lang="en-US" sz="1600" dirty="0">
                <a:solidFill>
                  <a:srgbClr val="FF0066"/>
                </a:solidFill>
              </a:rPr>
              <a:t>adsorbed or absorbed </a:t>
            </a:r>
            <a:r>
              <a:rPr lang="en-US" sz="1600" dirty="0"/>
              <a:t>on the material surface or the bulk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The surface can be very rough and the material highly porous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</a:t>
            </a:r>
            <a:r>
              <a:rPr lang="en-US" sz="1600" dirty="0">
                <a:solidFill>
                  <a:srgbClr val="FF0066"/>
                </a:solidFill>
              </a:rPr>
              <a:t>Quantities</a:t>
            </a:r>
            <a:r>
              <a:rPr lang="en-US" sz="1600" dirty="0"/>
              <a:t> of gas adsorbed / absorbed in materials can be very large: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1 cm</a:t>
            </a:r>
            <a:r>
              <a:rPr lang="en-US" sz="1600" baseline="30000" dirty="0"/>
              <a:t>3</a:t>
            </a:r>
            <a:r>
              <a:rPr lang="en-US" sz="1600" dirty="0"/>
              <a:t> of stainless steel can contain 0.05 – 0.5 mbar.ℓ of hydrogen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Under vacuum, Nylon can lose 4% of its weight </a:t>
            </a:r>
            <a:r>
              <a:rPr lang="en-US" sz="1600" i="1" dirty="0"/>
              <a:t>i.e. </a:t>
            </a:r>
            <a:r>
              <a:rPr lang="en-US" sz="1600" dirty="0"/>
              <a:t>5 mbar.ℓ per cm</a:t>
            </a:r>
            <a:r>
              <a:rPr lang="en-US" sz="1600" baseline="30000" dirty="0"/>
              <a:t>3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CBB7A91-E413-0344-AB08-48ECCD50B7AF}"/>
              </a:ext>
            </a:extLst>
          </p:cNvPr>
          <p:cNvGrpSpPr/>
          <p:nvPr/>
        </p:nvGrpSpPr>
        <p:grpSpPr>
          <a:xfrm>
            <a:off x="6766178" y="753536"/>
            <a:ext cx="1969877" cy="1112284"/>
            <a:chOff x="1292751" y="1188160"/>
            <a:chExt cx="1969877" cy="111228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D2447CF-F8FE-0C5E-EC20-875EAE56F2D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51722" y="1212015"/>
              <a:ext cx="1289816" cy="807941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D949FDE-033B-C6A8-11BC-67AD0A13D08E}"/>
                </a:ext>
              </a:extLst>
            </p:cNvPr>
            <p:cNvSpPr txBox="1"/>
            <p:nvPr/>
          </p:nvSpPr>
          <p:spPr>
            <a:xfrm>
              <a:off x="1292751" y="2038834"/>
              <a:ext cx="148630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/>
                <a:t>Alumina feedthrough</a:t>
              </a: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CD32B0A-A5CD-D528-B1D4-D9795AC5EED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12570" y="1188160"/>
              <a:ext cx="350058" cy="1073608"/>
            </a:xfrm>
            <a:prstGeom prst="rect">
              <a:avLst/>
            </a:prstGeom>
          </p:spPr>
        </p:pic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83873736-C694-1D3B-501B-B04DB7CC94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9251" y="2137982"/>
            <a:ext cx="1486305" cy="80146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02DF51D-BFB1-3909-F425-45D9CBF7E953}"/>
              </a:ext>
            </a:extLst>
          </p:cNvPr>
          <p:cNvSpPr txBox="1"/>
          <p:nvPr/>
        </p:nvSpPr>
        <p:spPr>
          <a:xfrm>
            <a:off x="7238833" y="2903526"/>
            <a:ext cx="10262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Alumina balls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2B2C1FD-583B-97F1-EF4D-002FE86FC8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98674" y="4507140"/>
            <a:ext cx="1537431" cy="56941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D1D9243-7F92-A806-DD12-DEB9E8B1603F}"/>
              </a:ext>
            </a:extLst>
          </p:cNvPr>
          <p:cNvSpPr txBox="1"/>
          <p:nvPr/>
        </p:nvSpPr>
        <p:spPr>
          <a:xfrm>
            <a:off x="7507958" y="5068281"/>
            <a:ext cx="962123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100" dirty="0"/>
              <a:t>Viton </a:t>
            </a:r>
            <a:r>
              <a:rPr lang="en-GB" sz="1100" dirty="0" err="1"/>
              <a:t>o’rings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7270912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February, 2025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Long term pump down of a vessel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30613" y="1875228"/>
            <a:ext cx="6334125" cy="411123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753536"/>
            <a:ext cx="9143998" cy="1241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Consider 1 m long, Ø10 cm stainless steel tube pumped by 30 l/s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4 regimes</a:t>
            </a:r>
            <a:endParaRPr lang="en-US" sz="1600" b="1" dirty="0">
              <a:solidFill>
                <a:srgbClr val="FF000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baseline="30000" dirty="0"/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</p:txBody>
      </p:sp>
      <p:sp>
        <p:nvSpPr>
          <p:cNvPr id="7" name="Rectangle 6"/>
          <p:cNvSpPr/>
          <p:nvPr/>
        </p:nvSpPr>
        <p:spPr>
          <a:xfrm>
            <a:off x="88032" y="2444174"/>
            <a:ext cx="2614783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/>
              <a:t>1) Volume pumping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US" sz="16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US" sz="16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/>
              <a:t>2) Surface desorption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US" sz="16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US" sz="16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/>
              <a:t>3) Diffusion from the bulk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US" sz="16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US" sz="16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/>
              <a:t>4) Permeation through the wall (</a:t>
            </a:r>
            <a:r>
              <a:rPr lang="en-US" sz="1600" dirty="0" err="1"/>
              <a:t>solubility+diffusion</a:t>
            </a:r>
            <a:r>
              <a:rPr lang="en-US" sz="1600" dirty="0"/>
              <a:t>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/>
              <a:t> </a:t>
            </a:r>
            <a:endParaRPr lang="en-US" sz="1600" baseline="30000" dirty="0"/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4143375" y="1904765"/>
            <a:ext cx="285749" cy="296472"/>
          </a:xfrm>
          <a:prstGeom prst="straightConnector1">
            <a:avLst/>
          </a:prstGeom>
          <a:ln w="34925">
            <a:solidFill>
              <a:srgbClr val="FF3399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429124" y="1484226"/>
            <a:ext cx="1619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3399"/>
                </a:solidFill>
              </a:rPr>
              <a:t>Volume ~ e</a:t>
            </a:r>
            <a:r>
              <a:rPr lang="en-GB" baseline="30000" dirty="0">
                <a:solidFill>
                  <a:srgbClr val="FF3399"/>
                </a:solidFill>
              </a:rPr>
              <a:t>-a t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5476959" y="3794307"/>
            <a:ext cx="285749" cy="296472"/>
          </a:xfrm>
          <a:prstGeom prst="straightConnector1">
            <a:avLst/>
          </a:prstGeom>
          <a:ln w="34925">
            <a:solidFill>
              <a:srgbClr val="FF3399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257883" y="3383068"/>
            <a:ext cx="1499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3399"/>
                </a:solidFill>
              </a:rPr>
              <a:t>Surface ~ 1/t</a:t>
            </a:r>
            <a:endParaRPr lang="en-GB" baseline="30000" dirty="0">
              <a:solidFill>
                <a:srgbClr val="FF3399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6972384" y="4622982"/>
            <a:ext cx="285749" cy="296472"/>
          </a:xfrm>
          <a:prstGeom prst="straightConnector1">
            <a:avLst/>
          </a:prstGeom>
          <a:ln w="34925">
            <a:solidFill>
              <a:srgbClr val="FF3399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753308" y="4211743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3399"/>
                </a:solidFill>
              </a:rPr>
              <a:t>Bulk ~ 1/√t</a:t>
            </a:r>
            <a:endParaRPr lang="en-GB" baseline="30000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5765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February, 2025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schematic description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8995" y="547200"/>
            <a:ext cx="4404036" cy="50197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09723" y="5652461"/>
            <a:ext cx="40687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J De Segovia, Physics of Outgassing, CAS, CERN-99-05</a:t>
            </a:r>
          </a:p>
        </p:txBody>
      </p:sp>
      <p:sp>
        <p:nvSpPr>
          <p:cNvPr id="7" name="Rectangle 6"/>
          <p:cNvSpPr/>
          <p:nvPr/>
        </p:nvSpPr>
        <p:spPr>
          <a:xfrm>
            <a:off x="219456" y="1867000"/>
            <a:ext cx="270662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Desorbed molecules originates from: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Adsorption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Absorption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Diffusion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Permeation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376946" y="674304"/>
            <a:ext cx="2385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The release of these molecules into the vacuum is named </a:t>
            </a:r>
            <a:r>
              <a:rPr lang="en-US" dirty="0">
                <a:solidFill>
                  <a:srgbClr val="FF3399"/>
                </a:solidFill>
              </a:rPr>
              <a:t>OUTGASSING</a:t>
            </a:r>
            <a:endParaRPr lang="en-GB" dirty="0">
              <a:solidFill>
                <a:srgbClr val="FF3399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5C6F9B7F-7A92-EF4D-8904-9E1C0C33E962}"/>
                  </a:ext>
                </a:extLst>
              </p14:cNvPr>
              <p14:cNvContentPartPr/>
              <p14:nvPr/>
            </p14:nvContentPartPr>
            <p14:xfrm>
              <a:off x="4374956" y="828616"/>
              <a:ext cx="743040" cy="4284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5C6F9B7F-7A92-EF4D-8904-9E1C0C33E962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21316" y="720976"/>
                <a:ext cx="850680" cy="258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62DBA30C-D8E4-DCBB-1852-D35D81B9D6CD}"/>
                  </a:ext>
                </a:extLst>
              </p14:cNvPr>
              <p14:cNvContentPartPr/>
              <p14:nvPr/>
            </p14:nvContentPartPr>
            <p14:xfrm>
              <a:off x="4144556" y="5032696"/>
              <a:ext cx="2058840" cy="3492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62DBA30C-D8E4-DCBB-1852-D35D81B9D6CD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090556" y="4924696"/>
                <a:ext cx="2166480" cy="250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9426035"/>
      </p:ext>
    </p:extLst>
  </p:cSld>
  <p:clrMapOvr>
    <a:masterClrMapping/>
  </p:clrMapOvr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57257</TotalTime>
  <Words>3557</Words>
  <Application>Microsoft Office PowerPoint</Application>
  <PresentationFormat>On-screen Show (4:3)</PresentationFormat>
  <Paragraphs>549</Paragraphs>
  <Slides>36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3" baseType="lpstr">
      <vt:lpstr>Arial</vt:lpstr>
      <vt:lpstr>Calibri</vt:lpstr>
      <vt:lpstr>Cambria Math</vt:lpstr>
      <vt:lpstr>Times New Roman</vt:lpstr>
      <vt:lpstr>Wingdings</vt:lpstr>
      <vt:lpstr>CERN(4-3)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Material for Vacuum Technology</vt:lpstr>
      <vt:lpstr>Long term pump down of a vessel</vt:lpstr>
      <vt:lpstr>A schematic description</vt:lpstr>
      <vt:lpstr>Adsorption-Desorption</vt:lpstr>
      <vt:lpstr>1st order desorption</vt:lpstr>
      <vt:lpstr>Sojourn time</vt:lpstr>
      <vt:lpstr>PowerPoint Presentation</vt:lpstr>
      <vt:lpstr>PowerPoint Presentation</vt:lpstr>
      <vt:lpstr>H2O - Sojourn time</vt:lpstr>
      <vt:lpstr>Unbaked system: water outgassing</vt:lpstr>
      <vt:lpstr>Impact of roughness</vt:lpstr>
      <vt:lpstr>Water outgassing &amp; venting</vt:lpstr>
      <vt:lpstr>Typical design value of outgassing rates</vt:lpstr>
      <vt:lpstr>Gas composition of un-baked system</vt:lpstr>
      <vt:lpstr>Gas composition of un-baked system</vt:lpstr>
      <vt:lpstr>PowerPoint Presentation</vt:lpstr>
      <vt:lpstr>Sojourn time at high temperature</vt:lpstr>
      <vt:lpstr>PowerPoint Presentation</vt:lpstr>
      <vt:lpstr>Material for bakeout</vt:lpstr>
      <vt:lpstr>Typical design values of outgassing rates</vt:lpstr>
      <vt:lpstr>PowerPoint Presentation</vt:lpstr>
      <vt:lpstr>Model of diffusion</vt:lpstr>
      <vt:lpstr>Hydrogen outgassing versus time</vt:lpstr>
      <vt:lpstr>Bake-out</vt:lpstr>
      <vt:lpstr>Gas composition after bakeout</vt:lpstr>
      <vt:lpstr>Successive bake-outs</vt:lpstr>
      <vt:lpstr>Slot 3 summary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Vincent Baglin</cp:lastModifiedBy>
  <cp:revision>1911</cp:revision>
  <cp:lastPrinted>2020-02-13T17:23:30Z</cp:lastPrinted>
  <dcterms:created xsi:type="dcterms:W3CDTF">2012-11-30T11:04:26Z</dcterms:created>
  <dcterms:modified xsi:type="dcterms:W3CDTF">2025-02-24T10:33:24Z</dcterms:modified>
</cp:coreProperties>
</file>