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notesSlides/notesSlide2.xml" ContentType="application/vnd.openxmlformats-officedocument.presentationml.notesSlide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0" r:id="rId1"/>
  </p:sldMasterIdLst>
  <p:notesMasterIdLst>
    <p:notesMasterId r:id="rId35"/>
  </p:notesMasterIdLst>
  <p:handoutMasterIdLst>
    <p:handoutMasterId r:id="rId36"/>
  </p:handoutMasterIdLst>
  <p:sldIdLst>
    <p:sldId id="256" r:id="rId2"/>
    <p:sldId id="881" r:id="rId3"/>
    <p:sldId id="882" r:id="rId4"/>
    <p:sldId id="982" r:id="rId5"/>
    <p:sldId id="926" r:id="rId6"/>
    <p:sldId id="927" r:id="rId7"/>
    <p:sldId id="930" r:id="rId8"/>
    <p:sldId id="931" r:id="rId9"/>
    <p:sldId id="965" r:id="rId10"/>
    <p:sldId id="994" r:id="rId11"/>
    <p:sldId id="1122" r:id="rId12"/>
    <p:sldId id="983" r:id="rId13"/>
    <p:sldId id="984" r:id="rId14"/>
    <p:sldId id="971" r:id="rId15"/>
    <p:sldId id="1143" r:id="rId16"/>
    <p:sldId id="988" r:id="rId17"/>
    <p:sldId id="935" r:id="rId18"/>
    <p:sldId id="986" r:id="rId19"/>
    <p:sldId id="1123" r:id="rId20"/>
    <p:sldId id="937" r:id="rId21"/>
    <p:sldId id="938" r:id="rId22"/>
    <p:sldId id="939" r:id="rId23"/>
    <p:sldId id="940" r:id="rId24"/>
    <p:sldId id="941" r:id="rId25"/>
    <p:sldId id="943" r:id="rId26"/>
    <p:sldId id="981" r:id="rId27"/>
    <p:sldId id="944" r:id="rId28"/>
    <p:sldId id="1132" r:id="rId29"/>
    <p:sldId id="1144" r:id="rId30"/>
    <p:sldId id="949" r:id="rId31"/>
    <p:sldId id="951" r:id="rId32"/>
    <p:sldId id="950" r:id="rId33"/>
    <p:sldId id="788" r:id="rId34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0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00CC99"/>
    <a:srgbClr val="FF0066"/>
    <a:srgbClr val="00B0F0"/>
    <a:srgbClr val="0055A0"/>
    <a:srgbClr val="3366FF"/>
    <a:srgbClr val="DEB212"/>
    <a:srgbClr val="DEB6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94" autoAdjust="0"/>
    <p:restoredTop sz="94947" autoAdjust="0"/>
  </p:normalViewPr>
  <p:slideViewPr>
    <p:cSldViewPr snapToGrid="0" snapToObjects="1">
      <p:cViewPr varScale="1">
        <p:scale>
          <a:sx n="111" d="100"/>
          <a:sy n="111" d="100"/>
        </p:scale>
        <p:origin x="1650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90" d="100"/>
          <a:sy n="90" d="100"/>
        </p:scale>
        <p:origin x="-3546" y="-96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89938" cy="496331"/>
          </a:xfrm>
          <a:prstGeom prst="rect">
            <a:avLst/>
          </a:prstGeom>
        </p:spPr>
        <p:txBody>
          <a:bodyPr vert="horz" lIns="90722" tIns="45362" rIns="90722" bIns="45362" rtlCol="0"/>
          <a:lstStyle>
            <a:lvl1pPr algn="l">
              <a:defRPr sz="11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8" y="1"/>
            <a:ext cx="2889938" cy="496331"/>
          </a:xfrm>
          <a:prstGeom prst="rect">
            <a:avLst/>
          </a:prstGeom>
        </p:spPr>
        <p:txBody>
          <a:bodyPr vert="horz" lIns="90722" tIns="45362" rIns="90722" bIns="45362" rtlCol="0"/>
          <a:lstStyle>
            <a:lvl1pPr algn="r">
              <a:defRPr sz="1100"/>
            </a:lvl1pPr>
          </a:lstStyle>
          <a:p>
            <a:fld id="{A796D7F2-88DC-4A50-B66E-E611B952E417}" type="datetimeFigureOut">
              <a:rPr lang="fr-CH" smtClean="0"/>
              <a:pPr/>
              <a:t>24.02.2025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889938" cy="496331"/>
          </a:xfrm>
          <a:prstGeom prst="rect">
            <a:avLst/>
          </a:prstGeom>
        </p:spPr>
        <p:txBody>
          <a:bodyPr vert="horz" lIns="90722" tIns="45362" rIns="90722" bIns="45362" rtlCol="0" anchor="b"/>
          <a:lstStyle>
            <a:lvl1pPr algn="l">
              <a:defRPr sz="11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8" y="9428584"/>
            <a:ext cx="2889938" cy="496331"/>
          </a:xfrm>
          <a:prstGeom prst="rect">
            <a:avLst/>
          </a:prstGeom>
        </p:spPr>
        <p:txBody>
          <a:bodyPr vert="horz" lIns="90722" tIns="45362" rIns="90722" bIns="45362" rtlCol="0" anchor="b"/>
          <a:lstStyle>
            <a:lvl1pPr algn="r">
              <a:defRPr sz="1100"/>
            </a:lvl1pPr>
          </a:lstStyle>
          <a:p>
            <a:fld id="{0284DB7B-B258-4F38-AC7F-494BA55C6564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16486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08:45:52.975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83 1137,'1'-47,"0"15,-1 1,-2-1,-11-61,8 64,2 0,0-1,2 1,5-50,-2 54,-1 1,0-1,-2 0,-1 0,-1 0,-1 1,-9-32,6 31,1 0,1 0,2-1,0 1,2-1,1 0,3-27,-3-81,-20 35,19 87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08:46:05.008"/>
    </inkml:context>
    <inkml:brush xml:id="br0">
      <inkml:brushProperty name="width" value="0.4" units="cm"/>
      <inkml:brushProperty name="height" value="0.8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62 1248,'10'-161,"1"-8,-10 30,-3-110,-8 177,0-28,8 76,-1 0,-1 0,-8-25,5 23,2 0,-3-35,-11-48,17 94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08:46:20.538"/>
    </inkml:context>
    <inkml:brush xml:id="br0">
      <inkml:brushProperty name="width" value="0.4" units="cm"/>
      <inkml:brushProperty name="height" value="0.8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1023,'11'-73,"0"4,-10-502,-3 279,2 275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08:53:37.310"/>
    </inkml:context>
    <inkml:brush xml:id="br0">
      <inkml:brushProperty name="width" value="0.4" units="cm"/>
      <inkml:brushProperty name="height" value="0.8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0,'19'2,"1"0,-1 1,31 9,9 1,318 28,3-33,-147-5,-180 1,75 14,6 2,604 19,-521-42,336 6,-349 17,-138-19,227 10,236 0,-329-14,-7 2,221 3,9 31,268-24,-430-11,-245 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08:53:42.174"/>
    </inkml:context>
    <inkml:brush xml:id="br0">
      <inkml:brushProperty name="width" value="0.4" units="cm"/>
      <inkml:brushProperty name="height" value="0.8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1 165,'696'-18,"-677"18,795-5,-436 8,58-19,-356 11,45-7,123-30,-190 32,32-2,0 4,161 8,-107 2,2083-2,-2192-2,1-1,48-12,40-4,-35 16,-71 4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09:02:21.544"/>
    </inkml:context>
    <inkml:brush xml:id="br0">
      <inkml:brushProperty name="width" value="0.4" units="cm"/>
      <inkml:brushProperty name="height" value="0.8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1,'3'2,"-1"0,1 0,0 0,0-1,0 1,0-1,0 0,0 1,0-2,0 1,1 0,5 0,46 1,-35-2,772 42,-481-39,-134-3,250 29,-331-20,184-6,-137-6,718 3,-699 10,-26 0,168 10,59 2,-116-12,-21 0,-45 0,13 0,-33 1,0-1,-134-10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2-21T09:08:22.758"/>
    </inkml:context>
    <inkml:brush xml:id="br0">
      <inkml:brushProperty name="width" value="0.4" units="cm"/>
      <inkml:brushProperty name="height" value="0.8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2111 1,'-2090'0,"2069"0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89938" cy="496331"/>
          </a:xfrm>
          <a:prstGeom prst="rect">
            <a:avLst/>
          </a:prstGeom>
        </p:spPr>
        <p:txBody>
          <a:bodyPr vert="horz" lIns="90722" tIns="45362" rIns="90722" bIns="45362" rtlCol="0"/>
          <a:lstStyle>
            <a:lvl1pPr algn="l">
              <a:defRPr sz="11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8" y="1"/>
            <a:ext cx="2889938" cy="496331"/>
          </a:xfrm>
          <a:prstGeom prst="rect">
            <a:avLst/>
          </a:prstGeom>
        </p:spPr>
        <p:txBody>
          <a:bodyPr vert="horz" lIns="90722" tIns="45362" rIns="90722" bIns="45362" rtlCol="0"/>
          <a:lstStyle>
            <a:lvl1pPr algn="r">
              <a:defRPr sz="1100"/>
            </a:lvl1pPr>
          </a:lstStyle>
          <a:p>
            <a:fld id="{087DC90D-32FD-420A-B91D-0B18B92AADE6}" type="datetimeFigureOut">
              <a:rPr lang="fr-CH" smtClean="0"/>
              <a:pPr/>
              <a:t>24.02.2025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2488" y="742950"/>
            <a:ext cx="4964112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2" tIns="45362" rIns="90722" bIns="45362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10" y="4715154"/>
            <a:ext cx="5335270" cy="4466987"/>
          </a:xfrm>
          <a:prstGeom prst="rect">
            <a:avLst/>
          </a:prstGeom>
        </p:spPr>
        <p:txBody>
          <a:bodyPr vert="horz" lIns="90722" tIns="45362" rIns="90722" bIns="4536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889938" cy="496331"/>
          </a:xfrm>
          <a:prstGeom prst="rect">
            <a:avLst/>
          </a:prstGeom>
        </p:spPr>
        <p:txBody>
          <a:bodyPr vert="horz" lIns="90722" tIns="45362" rIns="90722" bIns="45362" rtlCol="0" anchor="b"/>
          <a:lstStyle>
            <a:lvl1pPr algn="l">
              <a:defRPr sz="11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8" y="9428584"/>
            <a:ext cx="2889938" cy="496331"/>
          </a:xfrm>
          <a:prstGeom prst="rect">
            <a:avLst/>
          </a:prstGeom>
        </p:spPr>
        <p:txBody>
          <a:bodyPr vert="horz" lIns="90722" tIns="45362" rIns="90722" bIns="45362" rtlCol="0" anchor="b"/>
          <a:lstStyle>
            <a:lvl1pPr algn="r">
              <a:defRPr sz="1100"/>
            </a:lvl1pPr>
          </a:lstStyle>
          <a:p>
            <a:fld id="{4F910EFC-3EE3-4663-9DF9-12732E88D659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88626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989312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4FF29E-1A28-4512-B0BD-4748A11D74A1}" type="slidenum">
              <a:rPr lang="en-US" smtClean="0">
                <a:latin typeface="Times New Roman" pitchFamily="18" charset="0"/>
              </a:rPr>
              <a:pPr/>
              <a:t>11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174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018890" y="6526097"/>
            <a:ext cx="171170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E180DDB1-1C2A-4D31-B987-200DADA5599A}" type="datetime3">
              <a:rPr lang="en-US" smtClean="0"/>
              <a:t>24 February 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996800" y="6520070"/>
            <a:ext cx="3538756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7200"/>
          </a:xfrm>
        </p:spPr>
        <p:txBody>
          <a:bodyPr anchor="ctr">
            <a:noAutofit/>
          </a:bodyPr>
          <a:lstStyle>
            <a:lvl1pPr algn="ctr">
              <a:defRPr sz="2800" b="1">
                <a:solidFill>
                  <a:srgbClr val="3366FF"/>
                </a:solidFill>
                <a:latin typeface="+mn-lt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1" y="6526097"/>
            <a:ext cx="1711703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37FFB25D-D66A-4FD9-A87B-65F8D6E9F1F2}" type="datetime3">
              <a:rPr lang="en-US" smtClean="0"/>
              <a:t>24 February 2025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0" y="6526096"/>
            <a:ext cx="1719655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27CF263A-5DDB-4DB5-9CB5-BA4783CB0E0D}" type="datetime3">
              <a:rPr lang="en-US" smtClean="0"/>
              <a:t>24 February 2025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69"/>
            <a:ext cx="2895600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69"/>
            <a:ext cx="501424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34048"/>
            <a:ext cx="171170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830BAC9F-92BE-46A8-8430-57072C5CC2E8}" type="datetime3">
              <a:rPr lang="en-US" smtClean="0"/>
              <a:t>24 February 2025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8021"/>
            <a:ext cx="2895600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8021"/>
            <a:ext cx="50142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C9A88A69-9F57-42CC-B3C5-85A2270B8E4B}" type="datetime3">
              <a:rPr lang="en-US" smtClean="0"/>
              <a:t>24 February 2025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83800C85-3BC2-4973-A56D-E80FCB7C002D}" type="datetime3">
              <a:rPr lang="en-US" smtClean="0"/>
              <a:t>24 February 2025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CF852DCF-462F-4130-BBCF-B4433DE6AAE6}" type="datetime3">
              <a:rPr lang="en-US" smtClean="0"/>
              <a:t>24 February 2025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1" y="6526098"/>
            <a:ext cx="1711703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6528DA2A-74E5-456E-B269-6F1D33D99049}" type="datetime3">
              <a:rPr lang="en-US" smtClean="0"/>
              <a:t>24 February 2025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1"/>
            <a:ext cx="2895600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1"/>
            <a:ext cx="501424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0" y="6526097"/>
            <a:ext cx="171965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FBB6B1FC-4327-47A1-8A3F-F2718E60C1BA}" type="datetime3">
              <a:rPr lang="en-US" smtClean="0"/>
              <a:t>24 February 2025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 anchor="ctr"/>
          <a:lstStyle>
            <a:lvl1pPr algn="ctr">
              <a:defRPr sz="4600">
                <a:solidFill>
                  <a:srgbClr val="3366FF"/>
                </a:solidFill>
                <a:latin typeface="+mn-lt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746831" y="6508567"/>
            <a:ext cx="1711703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B355DDF2-A428-4269-9451-A6D4BA0567F7}" type="datetime3">
              <a:rPr lang="en-US" smtClean="0"/>
              <a:t>24 February 2025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924800" y="6520070"/>
            <a:ext cx="3610756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0" y="6519740"/>
            <a:ext cx="1677725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AC6CB0E4-DFEB-43F0-8C0E-1CF321808BB5}" type="datetime3">
              <a:rPr lang="en-US" smtClean="0"/>
              <a:t>24 February 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61329" y="6519740"/>
            <a:ext cx="2854518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19740"/>
            <a:ext cx="501424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643180" y="6438102"/>
            <a:ext cx="2549471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i="1" baseline="0" dirty="0">
                <a:solidFill>
                  <a:schemeClr val="bg1"/>
                </a:solidFill>
              </a:rPr>
              <a:t>Vacuum, Surfaces &amp; </a:t>
            </a:r>
            <a:r>
              <a:rPr lang="fr-CH" sz="900" i="1" baseline="0" dirty="0" err="1">
                <a:solidFill>
                  <a:schemeClr val="bg1"/>
                </a:solidFill>
              </a:rPr>
              <a:t>Coatings</a:t>
            </a:r>
            <a:r>
              <a:rPr lang="fr-CH" sz="900" i="1" baseline="0" dirty="0">
                <a:solidFill>
                  <a:schemeClr val="bg1"/>
                </a:solidFill>
              </a:rPr>
              <a:t> Group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000" baseline="0" dirty="0" err="1">
                <a:solidFill>
                  <a:schemeClr val="bg1"/>
                </a:solidFill>
              </a:rPr>
              <a:t>Technology</a:t>
            </a:r>
            <a:r>
              <a:rPr lang="fr-CH" sz="1000" baseline="0" dirty="0">
                <a:solidFill>
                  <a:schemeClr val="bg1"/>
                </a:solidFill>
              </a:rPr>
              <a:t> </a:t>
            </a:r>
            <a:r>
              <a:rPr lang="fr-CH" sz="1000" baseline="0" dirty="0" err="1">
                <a:solidFill>
                  <a:schemeClr val="bg1"/>
                </a:solidFill>
              </a:rPr>
              <a:t>Department</a:t>
            </a:r>
            <a:endParaRPr lang="fr-CH" sz="1000" baseline="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9.png"/><Relationship Id="rId4" Type="http://schemas.openxmlformats.org/officeDocument/2006/relationships/customXml" Target="../ink/ink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0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3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image" Target="../media/image42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0.xml"/><Relationship Id="rId6" Type="http://schemas.openxmlformats.org/officeDocument/2006/relationships/customXml" Target="../ink/ink7.xml"/><Relationship Id="rId5" Type="http://schemas.openxmlformats.org/officeDocument/2006/relationships/image" Target="../media/image39.png"/><Relationship Id="rId4" Type="http://schemas.openxmlformats.org/officeDocument/2006/relationships/image" Target="../media/image5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wmf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8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0.xml"/><Relationship Id="rId6" Type="http://schemas.openxmlformats.org/officeDocument/2006/relationships/customXml" Target="../ink/ink2.xml"/><Relationship Id="rId5" Type="http://schemas.openxmlformats.org/officeDocument/2006/relationships/image" Target="../media/image10.png"/><Relationship Id="rId4" Type="http://schemas.openxmlformats.org/officeDocument/2006/relationships/customXml" Target="../ink/ink1.xml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5.xml"/><Relationship Id="rId3" Type="http://schemas.openxmlformats.org/officeDocument/2006/relationships/image" Target="../media/image59.png"/><Relationship Id="rId7" Type="http://schemas.openxmlformats.org/officeDocument/2006/relationships/image" Target="../media/image15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10.xml"/><Relationship Id="rId6" Type="http://schemas.openxmlformats.org/officeDocument/2006/relationships/customXml" Target="../ink/ink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Diffusion barrier: </a:t>
            </a:r>
            <a:r>
              <a:rPr lang="en-GB" dirty="0" err="1"/>
              <a:t>TiN</a:t>
            </a:r>
            <a:r>
              <a:rPr lang="en-GB" dirty="0"/>
              <a:t> coating</a:t>
            </a:r>
          </a:p>
        </p:txBody>
      </p:sp>
      <p:sp>
        <p:nvSpPr>
          <p:cNvPr id="6" name="Rectangle 5"/>
          <p:cNvSpPr/>
          <p:nvPr/>
        </p:nvSpPr>
        <p:spPr>
          <a:xfrm>
            <a:off x="88997" y="665415"/>
            <a:ext cx="830700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 The hydrogen diffusion is reduced by a diffusion barrier created by a coating e.g. </a:t>
            </a:r>
            <a:r>
              <a:rPr lang="en-US" sz="1600" dirty="0" err="1"/>
              <a:t>TiN</a:t>
            </a:r>
            <a:endParaRPr lang="en-US" sz="1600" dirty="0"/>
          </a:p>
        </p:txBody>
      </p:sp>
      <p:sp>
        <p:nvSpPr>
          <p:cNvPr id="8" name="Rectangle 7"/>
          <p:cNvSpPr/>
          <p:nvPr/>
        </p:nvSpPr>
        <p:spPr>
          <a:xfrm>
            <a:off x="88997" y="1022023"/>
            <a:ext cx="4493978" cy="4196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GB" sz="1600" dirty="0"/>
              <a:t>  At least 1 </a:t>
            </a:r>
            <a:r>
              <a:rPr lang="en-GB" sz="1600" dirty="0" err="1"/>
              <a:t>μm</a:t>
            </a:r>
            <a:r>
              <a:rPr lang="en-GB" sz="1600" dirty="0"/>
              <a:t> film thickness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GB" sz="1600" dirty="0">
              <a:solidFill>
                <a:srgbClr val="FF3399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GB" sz="1600" dirty="0">
                <a:solidFill>
                  <a:srgbClr val="FF3399"/>
                </a:solidFill>
              </a:rPr>
              <a:t> </a:t>
            </a:r>
            <a:r>
              <a:rPr lang="en-GB" sz="1600" dirty="0">
                <a:solidFill>
                  <a:schemeClr val="tx2"/>
                </a:solidFill>
              </a:rPr>
              <a:t>The film </a:t>
            </a:r>
            <a:r>
              <a:rPr lang="en-GB" sz="1600" dirty="0">
                <a:solidFill>
                  <a:srgbClr val="FF3399"/>
                </a:solidFill>
              </a:rPr>
              <a:t>reduce</a:t>
            </a:r>
            <a:r>
              <a:rPr lang="en-GB" sz="1600" dirty="0">
                <a:solidFill>
                  <a:schemeClr val="tx2"/>
                </a:solidFill>
              </a:rPr>
              <a:t> the hydrogen </a:t>
            </a:r>
            <a:r>
              <a:rPr lang="en-GB" sz="1600" dirty="0">
                <a:solidFill>
                  <a:srgbClr val="FF3399"/>
                </a:solidFill>
              </a:rPr>
              <a:t>permeation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GB" sz="1600" dirty="0">
              <a:solidFill>
                <a:schemeClr val="tx2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 Extrapolation from </a:t>
            </a:r>
            <a:r>
              <a:rPr lang="en-GB" sz="1600" u="sng" dirty="0">
                <a:solidFill>
                  <a:schemeClr val="tx2"/>
                </a:solidFill>
              </a:rPr>
              <a:t>coupons</a:t>
            </a:r>
            <a:r>
              <a:rPr lang="en-GB" sz="1600" dirty="0">
                <a:solidFill>
                  <a:schemeClr val="tx2"/>
                </a:solidFill>
              </a:rPr>
              <a:t> measurements predicts 10</a:t>
            </a:r>
            <a:r>
              <a:rPr lang="en-GB" sz="1600" baseline="30000" dirty="0">
                <a:solidFill>
                  <a:schemeClr val="tx2"/>
                </a:solidFill>
              </a:rPr>
              <a:t>-14</a:t>
            </a:r>
            <a:r>
              <a:rPr lang="en-GB" sz="1600" dirty="0">
                <a:solidFill>
                  <a:schemeClr val="tx2"/>
                </a:solidFill>
              </a:rPr>
              <a:t> </a:t>
            </a:r>
            <a:r>
              <a:rPr lang="en-GB" sz="1600" dirty="0" err="1">
                <a:solidFill>
                  <a:schemeClr val="tx2"/>
                </a:solidFill>
              </a:rPr>
              <a:t>Pa.m</a:t>
            </a:r>
            <a:r>
              <a:rPr lang="en-GB" sz="1600" dirty="0">
                <a:solidFill>
                  <a:schemeClr val="tx2"/>
                </a:solidFill>
              </a:rPr>
              <a:t> s</a:t>
            </a:r>
            <a:r>
              <a:rPr lang="en-GB" sz="1600" baseline="30000" dirty="0">
                <a:solidFill>
                  <a:schemeClr val="tx2"/>
                </a:solidFill>
              </a:rPr>
              <a:t>-1</a:t>
            </a:r>
            <a:r>
              <a:rPr lang="en-GB" sz="1600" dirty="0">
                <a:solidFill>
                  <a:schemeClr val="tx2"/>
                </a:solidFill>
              </a:rPr>
              <a:t> (10</a:t>
            </a:r>
            <a:r>
              <a:rPr lang="en-GB" sz="1600" baseline="30000" dirty="0">
                <a:solidFill>
                  <a:schemeClr val="tx2"/>
                </a:solidFill>
              </a:rPr>
              <a:t>-17</a:t>
            </a:r>
            <a:r>
              <a:rPr lang="en-GB" sz="1600" dirty="0">
                <a:solidFill>
                  <a:schemeClr val="tx2"/>
                </a:solidFill>
              </a:rPr>
              <a:t> </a:t>
            </a:r>
            <a:r>
              <a:rPr lang="en-GB" sz="1600" dirty="0" err="1">
                <a:solidFill>
                  <a:schemeClr val="tx2"/>
                </a:solidFill>
              </a:rPr>
              <a:t>mbar.l</a:t>
            </a:r>
            <a:r>
              <a:rPr lang="en-GB" sz="1600" dirty="0">
                <a:solidFill>
                  <a:schemeClr val="tx2"/>
                </a:solidFill>
              </a:rPr>
              <a:t>/s/cm</a:t>
            </a:r>
            <a:r>
              <a:rPr lang="en-GB" sz="1600" baseline="30000" dirty="0">
                <a:solidFill>
                  <a:schemeClr val="tx2"/>
                </a:solidFill>
              </a:rPr>
              <a:t>2</a:t>
            </a:r>
            <a:r>
              <a:rPr lang="en-GB" sz="1600" dirty="0">
                <a:solidFill>
                  <a:schemeClr val="tx2"/>
                </a:solidFill>
              </a:rPr>
              <a:t>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GB" sz="1600" dirty="0">
              <a:solidFill>
                <a:schemeClr val="tx2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 3D objects: </a:t>
            </a:r>
            <a:r>
              <a:rPr lang="en-GB" sz="1600" dirty="0">
                <a:solidFill>
                  <a:srgbClr val="FF3399"/>
                </a:solidFill>
              </a:rPr>
              <a:t>difficulties</a:t>
            </a:r>
            <a:r>
              <a:rPr lang="en-GB" sz="1600" dirty="0">
                <a:solidFill>
                  <a:schemeClr val="tx2"/>
                </a:solidFill>
              </a:rPr>
              <a:t> to realise a uniform coating without pinholes which compromised the observed performance on a tube or vacuum chamber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GB" sz="1600" dirty="0">
              <a:solidFill>
                <a:schemeClr val="tx2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 Reduction of 2 orders of magnitude of the hydrogen outgassing rate: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 Uncoated chamber: 10</a:t>
            </a:r>
            <a:r>
              <a:rPr lang="en-GB" sz="1600" baseline="30000" dirty="0">
                <a:solidFill>
                  <a:schemeClr val="tx2"/>
                </a:solidFill>
              </a:rPr>
              <a:t>-12</a:t>
            </a:r>
            <a:r>
              <a:rPr lang="en-GB" sz="1600" dirty="0">
                <a:solidFill>
                  <a:schemeClr val="tx2"/>
                </a:solidFill>
              </a:rPr>
              <a:t> </a:t>
            </a:r>
            <a:r>
              <a:rPr lang="en-GB" sz="1600" dirty="0" err="1">
                <a:solidFill>
                  <a:schemeClr val="tx2"/>
                </a:solidFill>
              </a:rPr>
              <a:t>mbar.l</a:t>
            </a:r>
            <a:r>
              <a:rPr lang="en-GB" sz="1600" dirty="0">
                <a:solidFill>
                  <a:schemeClr val="tx2"/>
                </a:solidFill>
              </a:rPr>
              <a:t>/s/cm</a:t>
            </a:r>
            <a:r>
              <a:rPr lang="en-GB" sz="1600" baseline="30000" dirty="0">
                <a:solidFill>
                  <a:schemeClr val="tx2"/>
                </a:solidFill>
              </a:rPr>
              <a:t>2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 </a:t>
            </a:r>
            <a:r>
              <a:rPr lang="en-GB" sz="1600" dirty="0" err="1">
                <a:solidFill>
                  <a:schemeClr val="tx2"/>
                </a:solidFill>
              </a:rPr>
              <a:t>TiN</a:t>
            </a:r>
            <a:r>
              <a:rPr lang="en-GB" sz="1600" dirty="0">
                <a:solidFill>
                  <a:schemeClr val="tx2"/>
                </a:solidFill>
              </a:rPr>
              <a:t> coated chamber: 7 10</a:t>
            </a:r>
            <a:r>
              <a:rPr lang="en-GB" sz="1600" baseline="30000" dirty="0">
                <a:solidFill>
                  <a:schemeClr val="tx2"/>
                </a:solidFill>
              </a:rPr>
              <a:t>-15</a:t>
            </a:r>
            <a:r>
              <a:rPr lang="en-GB" sz="1600" dirty="0">
                <a:solidFill>
                  <a:schemeClr val="tx2"/>
                </a:solidFill>
              </a:rPr>
              <a:t> </a:t>
            </a:r>
            <a:r>
              <a:rPr lang="en-GB" sz="1600" dirty="0" err="1">
                <a:solidFill>
                  <a:schemeClr val="tx2"/>
                </a:solidFill>
              </a:rPr>
              <a:t>mbar.l</a:t>
            </a:r>
            <a:r>
              <a:rPr lang="en-GB" sz="1600" dirty="0">
                <a:solidFill>
                  <a:schemeClr val="tx2"/>
                </a:solidFill>
              </a:rPr>
              <a:t>/s/cm</a:t>
            </a:r>
            <a:r>
              <a:rPr lang="en-GB" sz="1600" baseline="30000" dirty="0">
                <a:solidFill>
                  <a:schemeClr val="tx2"/>
                </a:solidFill>
              </a:rPr>
              <a:t>2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GB" sz="1600" baseline="30000" dirty="0">
              <a:solidFill>
                <a:schemeClr val="tx2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270" y="5051064"/>
            <a:ext cx="897501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200" dirty="0" err="1"/>
              <a:t>TiN</a:t>
            </a:r>
            <a:r>
              <a:rPr lang="en-US" sz="1200" dirty="0"/>
              <a:t> thin film on stainless steel for extremely high vacuum material, K. Saito </a:t>
            </a:r>
            <a:r>
              <a:rPr lang="en-US" sz="1200" i="1" dirty="0"/>
              <a:t>et al. </a:t>
            </a:r>
            <a:r>
              <a:rPr lang="en-US" sz="1200" dirty="0"/>
              <a:t>, J. Vac. Sci. Technol. A 13(3) May/Jun 1995, 556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E64C9CA-6EE1-4F18-98C8-3625F335451D}"/>
              </a:ext>
            </a:extLst>
          </p:cNvPr>
          <p:cNvGrpSpPr/>
          <p:nvPr/>
        </p:nvGrpSpPr>
        <p:grpSpPr>
          <a:xfrm>
            <a:off x="4582975" y="1076270"/>
            <a:ext cx="4391025" cy="4053302"/>
            <a:chOff x="4582975" y="1353585"/>
            <a:chExt cx="4391025" cy="4053302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82975" y="1353585"/>
              <a:ext cx="4391025" cy="3514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0" name="Connecteur droit avec flèche 9"/>
            <p:cNvCxnSpPr/>
            <p:nvPr/>
          </p:nvCxnSpPr>
          <p:spPr>
            <a:xfrm flipV="1">
              <a:off x="8642576" y="4552122"/>
              <a:ext cx="0" cy="447261"/>
            </a:xfrm>
            <a:prstGeom prst="straightConnector1">
              <a:avLst/>
            </a:prstGeom>
            <a:ln>
              <a:solidFill>
                <a:srgbClr val="FF3399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ZoneTexte 10"/>
            <p:cNvSpPr txBox="1"/>
            <p:nvPr/>
          </p:nvSpPr>
          <p:spPr>
            <a:xfrm>
              <a:off x="8398438" y="5037555"/>
              <a:ext cx="488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3399"/>
                  </a:solidFill>
                </a:rPr>
                <a:t>RT</a:t>
              </a:r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5645426" y="3697693"/>
              <a:ext cx="12474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CC99"/>
                  </a:solidFill>
                </a:rPr>
                <a:t>N</a:t>
              </a:r>
              <a:r>
                <a:rPr lang="en-US" sz="1400" baseline="-25000" dirty="0">
                  <a:solidFill>
                    <a:srgbClr val="00CC99"/>
                  </a:solidFill>
                </a:rPr>
                <a:t>2</a:t>
              </a:r>
              <a:r>
                <a:rPr lang="en-US" sz="1400" dirty="0">
                  <a:solidFill>
                    <a:srgbClr val="00CC99"/>
                  </a:solidFill>
                </a:rPr>
                <a:t> equivalent</a:t>
              </a:r>
            </a:p>
          </p:txBody>
        </p:sp>
        <p:cxnSp>
          <p:nvCxnSpPr>
            <p:cNvPr id="15" name="Connecteur droit avec flèche 9">
              <a:extLst>
                <a:ext uri="{FF2B5EF4-FFF2-40B4-BE49-F238E27FC236}">
                  <a16:creationId xmlns:a16="http://schemas.microsoft.com/office/drawing/2014/main" id="{CA8AD1F4-FDD7-4E37-A884-B5C0129A91CA}"/>
                </a:ext>
              </a:extLst>
            </p:cNvPr>
            <p:cNvCxnSpPr/>
            <p:nvPr/>
          </p:nvCxnSpPr>
          <p:spPr>
            <a:xfrm flipV="1">
              <a:off x="5641176" y="4172371"/>
              <a:ext cx="0" cy="447261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ZoneTexte 10">
              <a:extLst>
                <a:ext uri="{FF2B5EF4-FFF2-40B4-BE49-F238E27FC236}">
                  <a16:creationId xmlns:a16="http://schemas.microsoft.com/office/drawing/2014/main" id="{032D18DD-1187-4A84-8CFD-924B46C01F7E}"/>
                </a:ext>
              </a:extLst>
            </p:cNvPr>
            <p:cNvSpPr txBox="1"/>
            <p:nvPr/>
          </p:nvSpPr>
          <p:spPr>
            <a:xfrm>
              <a:off x="5401288" y="4594085"/>
              <a:ext cx="5725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5"/>
                  </a:solidFill>
                </a:rPr>
                <a:t>75˚C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D67C01B0-70DD-493A-8C2B-05D594040DC4}"/>
              </a:ext>
            </a:extLst>
          </p:cNvPr>
          <p:cNvSpPr txBox="1"/>
          <p:nvPr/>
        </p:nvSpPr>
        <p:spPr>
          <a:xfrm>
            <a:off x="249485" y="5520875"/>
            <a:ext cx="7873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3399"/>
                </a:solidFill>
              </a:rPr>
              <a:t>Today: no application in accelerator yet </a:t>
            </a:r>
            <a:r>
              <a:rPr lang="en-US" sz="1200" dirty="0">
                <a:solidFill>
                  <a:schemeClr val="tx2"/>
                </a:solidFill>
              </a:rPr>
              <a:t>(some attempts for SNS ring, P. He et al., PAC 2003) 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9027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6747933" y="6382227"/>
            <a:ext cx="2133600" cy="475773"/>
          </a:xfrm>
          <a:prstGeom prst="rect">
            <a:avLst/>
          </a:prstGeom>
          <a:noFill/>
        </p:spPr>
        <p:txBody>
          <a:bodyPr lIns="81711" tIns="40855" rIns="81711" bIns="40855"/>
          <a:lstStyle/>
          <a:p>
            <a:fld id="{88A66987-CE31-4CA2-ACC9-76105C66B31F}" type="slidenum">
              <a:rPr lang="en-US" smtClean="0">
                <a:latin typeface="Times New Roman" pitchFamily="18" charset="0"/>
              </a:rPr>
              <a:pPr/>
              <a:t>11</a:t>
            </a:fld>
            <a:endParaRPr lang="en-US">
              <a:latin typeface="Times New Roman" pitchFamily="18" charset="0"/>
            </a:endParaRPr>
          </a:p>
        </p:txBody>
      </p:sp>
      <p:sp>
        <p:nvSpPr>
          <p:cNvPr id="41988" name="Rectangle 2"/>
          <p:cNvSpPr>
            <a:spLocks noChangeArrowheads="1"/>
          </p:cNvSpPr>
          <p:nvPr/>
        </p:nvSpPr>
        <p:spPr bwMode="auto">
          <a:xfrm>
            <a:off x="203200" y="1"/>
            <a:ext cx="8940800" cy="2483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706" tIns="40853" rIns="81706" bIns="40853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2800" b="1" dirty="0">
                <a:solidFill>
                  <a:srgbClr val="3366FF"/>
                </a:solidFill>
              </a:rPr>
              <a:t>Dissolving hydrogen: NEG (TiZrV) coating</a:t>
            </a:r>
            <a:endParaRPr lang="en-US" sz="2800" b="1" dirty="0"/>
          </a:p>
          <a:p>
            <a:pPr algn="ctr">
              <a:buClr>
                <a:schemeClr val="accent1"/>
              </a:buClr>
            </a:pPr>
            <a:endParaRPr lang="en-US" sz="1400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US" dirty="0"/>
              <a:t> </a:t>
            </a:r>
            <a:r>
              <a:rPr lang="en-US" sz="1600" dirty="0"/>
              <a:t>Ti-Zr-V is coated by </a:t>
            </a:r>
            <a:r>
              <a:rPr lang="en-US" sz="1600" dirty="0">
                <a:solidFill>
                  <a:srgbClr val="FF3399"/>
                </a:solidFill>
              </a:rPr>
              <a:t>magnetron sputtering </a:t>
            </a:r>
            <a:r>
              <a:rPr lang="en-US" sz="1600" dirty="0"/>
              <a:t>using Kr gas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US" sz="1600" dirty="0"/>
              <a:t> ~ 1 </a:t>
            </a:r>
            <a:r>
              <a:rPr lang="el-GR" sz="1600" dirty="0"/>
              <a:t>μ</a:t>
            </a:r>
            <a:r>
              <a:rPr lang="en-US" sz="1600" dirty="0">
                <a:solidFill>
                  <a:srgbClr val="0055A0"/>
                </a:solidFill>
              </a:rPr>
              <a:t>m </a:t>
            </a:r>
            <a:r>
              <a:rPr lang="en-US" sz="1600" dirty="0"/>
              <a:t>thick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US" sz="1600" dirty="0"/>
              <a:t> </a:t>
            </a:r>
            <a:r>
              <a:rPr lang="en-US" sz="1600" dirty="0">
                <a:solidFill>
                  <a:srgbClr val="0055A0"/>
                </a:solidFill>
              </a:rPr>
              <a:t> Owing to the </a:t>
            </a:r>
            <a:r>
              <a:rPr lang="en-US" sz="1600" dirty="0">
                <a:solidFill>
                  <a:srgbClr val="FF3399"/>
                </a:solidFill>
              </a:rPr>
              <a:t>high solubility </a:t>
            </a:r>
            <a:r>
              <a:rPr lang="en-US" sz="1600" dirty="0">
                <a:solidFill>
                  <a:srgbClr val="0055A0"/>
                </a:solidFill>
              </a:rPr>
              <a:t>and </a:t>
            </a:r>
            <a:r>
              <a:rPr lang="en-US" sz="1600" dirty="0">
                <a:solidFill>
                  <a:srgbClr val="FF3399"/>
                </a:solidFill>
              </a:rPr>
              <a:t>diffusivity of hydrogen</a:t>
            </a:r>
            <a:r>
              <a:rPr lang="en-US" sz="1600" dirty="0">
                <a:solidFill>
                  <a:srgbClr val="0055A0"/>
                </a:solidFill>
              </a:rPr>
              <a:t> once activated to 180-200˚C, the coating provides at room temperature extremely:</a:t>
            </a:r>
          </a:p>
          <a:p>
            <a:pPr lvl="1">
              <a:buClr>
                <a:srgbClr val="00CC99"/>
              </a:buClr>
              <a:buFontTx/>
              <a:buChar char="•"/>
            </a:pPr>
            <a:r>
              <a:rPr lang="en-US" sz="1600" dirty="0">
                <a:solidFill>
                  <a:srgbClr val="0055A0"/>
                </a:solidFill>
              </a:rPr>
              <a:t> Low outgassing rate: </a:t>
            </a:r>
            <a:r>
              <a:rPr lang="en-US" sz="1600" dirty="0">
                <a:solidFill>
                  <a:srgbClr val="FF3399"/>
                </a:solidFill>
              </a:rPr>
              <a:t>&lt;10</a:t>
            </a:r>
            <a:r>
              <a:rPr lang="en-US" sz="1600" baseline="30000" dirty="0">
                <a:solidFill>
                  <a:srgbClr val="FF3399"/>
                </a:solidFill>
              </a:rPr>
              <a:t>-17</a:t>
            </a:r>
            <a:r>
              <a:rPr lang="en-US" sz="1600" dirty="0">
                <a:solidFill>
                  <a:srgbClr val="FF3399"/>
                </a:solidFill>
              </a:rPr>
              <a:t> Torr.ℓ/cm</a:t>
            </a:r>
            <a:r>
              <a:rPr lang="en-US" sz="1600" baseline="30000" dirty="0">
                <a:solidFill>
                  <a:srgbClr val="FF3399"/>
                </a:solidFill>
              </a:rPr>
              <a:t>2</a:t>
            </a:r>
            <a:r>
              <a:rPr lang="en-US" sz="1600" dirty="0">
                <a:solidFill>
                  <a:srgbClr val="FF3399"/>
                </a:solidFill>
              </a:rPr>
              <a:t> </a:t>
            </a:r>
            <a:r>
              <a:rPr lang="en-US" sz="1600" dirty="0">
                <a:solidFill>
                  <a:srgbClr val="0055A0"/>
                </a:solidFill>
              </a:rPr>
              <a:t>that means &lt; 300 CH</a:t>
            </a:r>
            <a:r>
              <a:rPr lang="en-US" sz="1600" baseline="-25000" dirty="0">
                <a:solidFill>
                  <a:srgbClr val="0055A0"/>
                </a:solidFill>
              </a:rPr>
              <a:t>4</a:t>
            </a:r>
            <a:r>
              <a:rPr lang="en-US" sz="1600" dirty="0">
                <a:solidFill>
                  <a:srgbClr val="0055A0"/>
                </a:solidFill>
              </a:rPr>
              <a:t>/cm</a:t>
            </a:r>
            <a:r>
              <a:rPr lang="en-US" sz="1600" baseline="30000" dirty="0">
                <a:solidFill>
                  <a:srgbClr val="0055A0"/>
                </a:solidFill>
              </a:rPr>
              <a:t>2</a:t>
            </a:r>
          </a:p>
          <a:p>
            <a:pPr lvl="1">
              <a:buClr>
                <a:srgbClr val="00CC99"/>
              </a:buClr>
              <a:buFontTx/>
              <a:buChar char="•"/>
            </a:pPr>
            <a:r>
              <a:rPr lang="en-US" sz="1600" dirty="0">
                <a:solidFill>
                  <a:srgbClr val="0055A0"/>
                </a:solidFill>
              </a:rPr>
              <a:t> Large pumping speed: 0.3-2.2 </a:t>
            </a:r>
            <a:r>
              <a:rPr lang="en-US" sz="1600" dirty="0"/>
              <a:t>ℓ</a:t>
            </a:r>
            <a:r>
              <a:rPr lang="en-US" sz="1600" dirty="0">
                <a:solidFill>
                  <a:srgbClr val="0055A0"/>
                </a:solidFill>
              </a:rPr>
              <a:t>/s/cm</a:t>
            </a:r>
            <a:r>
              <a:rPr lang="en-US" sz="1600" baseline="30000" dirty="0">
                <a:solidFill>
                  <a:srgbClr val="0055A0"/>
                </a:solidFill>
              </a:rPr>
              <a:t>2</a:t>
            </a:r>
            <a:r>
              <a:rPr lang="en-US" sz="1600" dirty="0">
                <a:solidFill>
                  <a:srgbClr val="0055A0"/>
                </a:solidFill>
              </a:rPr>
              <a:t> for H2 and 5-9 </a:t>
            </a:r>
            <a:r>
              <a:rPr lang="en-US" sz="1600" dirty="0"/>
              <a:t>ℓ</a:t>
            </a:r>
            <a:r>
              <a:rPr lang="en-US" sz="1600" dirty="0">
                <a:solidFill>
                  <a:srgbClr val="0055A0"/>
                </a:solidFill>
              </a:rPr>
              <a:t>/s/cm</a:t>
            </a:r>
            <a:r>
              <a:rPr lang="en-US" sz="1600" baseline="30000" dirty="0">
                <a:solidFill>
                  <a:srgbClr val="0055A0"/>
                </a:solidFill>
              </a:rPr>
              <a:t>2</a:t>
            </a:r>
            <a:r>
              <a:rPr lang="en-US" sz="1600" dirty="0">
                <a:solidFill>
                  <a:srgbClr val="0055A0"/>
                </a:solidFill>
              </a:rPr>
              <a:t> for CO</a:t>
            </a:r>
          </a:p>
          <a:p>
            <a:pPr lvl="2">
              <a:buClr>
                <a:srgbClr val="00CC99"/>
              </a:buClr>
            </a:pPr>
            <a:r>
              <a:rPr lang="en-US" sz="1600" dirty="0">
                <a:solidFill>
                  <a:srgbClr val="FF3399"/>
                </a:solidFill>
                <a:sym typeface="Wingdings" panose="05000000000000000000" pitchFamily="2" charset="2"/>
              </a:rPr>
              <a:t> ~ 2 000 &amp; 15 000 </a:t>
            </a:r>
            <a:r>
              <a:rPr lang="en-US" sz="1600" dirty="0">
                <a:solidFill>
                  <a:srgbClr val="FF3399"/>
                </a:solidFill>
              </a:rPr>
              <a:t>ℓ</a:t>
            </a:r>
            <a:r>
              <a:rPr lang="en-US" sz="1600" dirty="0"/>
              <a:t> </a:t>
            </a:r>
            <a:r>
              <a:rPr lang="en-US" sz="1600" dirty="0">
                <a:solidFill>
                  <a:srgbClr val="FF3399"/>
                </a:solidFill>
                <a:sym typeface="Wingdings" panose="05000000000000000000" pitchFamily="2" charset="2"/>
              </a:rPr>
              <a:t>/s per m of LHC vacuum chamber for H</a:t>
            </a:r>
            <a:r>
              <a:rPr lang="en-US" sz="1600" baseline="-25000" dirty="0">
                <a:solidFill>
                  <a:srgbClr val="FF3399"/>
                </a:solidFill>
                <a:sym typeface="Wingdings" panose="05000000000000000000" pitchFamily="2" charset="2"/>
              </a:rPr>
              <a:t>2</a:t>
            </a:r>
            <a:r>
              <a:rPr lang="en-US" sz="1600" dirty="0">
                <a:solidFill>
                  <a:srgbClr val="FF3399"/>
                </a:solidFill>
                <a:sym typeface="Wingdings" panose="05000000000000000000" pitchFamily="2" charset="2"/>
              </a:rPr>
              <a:t> and CO  resp. !</a:t>
            </a:r>
            <a:endParaRPr lang="en-US" sz="1600" dirty="0">
              <a:solidFill>
                <a:srgbClr val="FF3399"/>
              </a:solidFill>
            </a:endParaRPr>
          </a:p>
        </p:txBody>
      </p:sp>
      <p:sp>
        <p:nvSpPr>
          <p:cNvPr id="30" name="Text Box 5"/>
          <p:cNvSpPr txBox="1">
            <a:spLocks noChangeArrowheads="1"/>
          </p:cNvSpPr>
          <p:nvPr/>
        </p:nvSpPr>
        <p:spPr bwMode="auto">
          <a:xfrm>
            <a:off x="4597986" y="5021756"/>
            <a:ext cx="450454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1000" dirty="0"/>
              <a:t>C. Benvenuti et al. Vacuum 60 (2001) 57-65</a:t>
            </a:r>
          </a:p>
          <a:p>
            <a:pPr algn="ctr"/>
            <a:r>
              <a:rPr lang="en-GB" sz="1000" dirty="0"/>
              <a:t>P. Costa Pinto, P. Chiggiato / Thin Solid Films 515 (2006) 382-388 </a:t>
            </a:r>
          </a:p>
        </p:txBody>
      </p:sp>
      <p:sp>
        <p:nvSpPr>
          <p:cNvPr id="29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5" name="Picture 13">
            <a:extLst>
              <a:ext uri="{FF2B5EF4-FFF2-40B4-BE49-F238E27FC236}">
                <a16:creationId xmlns:a16="http://schemas.microsoft.com/office/drawing/2014/main" id="{4C88E51D-EE13-4BD9-8CD7-D2C07C3A4A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9456" y="3083858"/>
            <a:ext cx="4421604" cy="188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5A9F97CC-50CB-4BE0-A94E-D3F7F32F9639}"/>
              </a:ext>
            </a:extLst>
          </p:cNvPr>
          <p:cNvGrpSpPr/>
          <p:nvPr/>
        </p:nvGrpSpPr>
        <p:grpSpPr>
          <a:xfrm>
            <a:off x="291609" y="2636629"/>
            <a:ext cx="4137108" cy="3399336"/>
            <a:chOff x="291609" y="2636629"/>
            <a:chExt cx="4137108" cy="3399336"/>
          </a:xfrm>
        </p:grpSpPr>
        <p:sp>
          <p:nvSpPr>
            <p:cNvPr id="31" name="Text Box 23">
              <a:extLst>
                <a:ext uri="{FF2B5EF4-FFF2-40B4-BE49-F238E27FC236}">
                  <a16:creationId xmlns:a16="http://schemas.microsoft.com/office/drawing/2014/main" id="{A142060E-859A-4852-9204-4FA1E1F939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71193" y="5789750"/>
              <a:ext cx="2577940" cy="246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35" tIns="45717" rIns="91435" bIns="45717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1000" dirty="0">
                  <a:cs typeface="Times New Roman" pitchFamily="18" charset="0"/>
                </a:rPr>
                <a:t>G. Bregliozzi </a:t>
              </a:r>
              <a:r>
                <a:rPr lang="en-GB" sz="1000" i="1" dirty="0">
                  <a:cs typeface="Times New Roman" pitchFamily="18" charset="0"/>
                </a:rPr>
                <a:t>et al.</a:t>
              </a:r>
              <a:r>
                <a:rPr lang="en-GB" sz="1000" dirty="0">
                  <a:cs typeface="Times New Roman" pitchFamily="18" charset="0"/>
                </a:rPr>
                <a:t> EPAC’08, Genoa 2008</a:t>
              </a:r>
              <a:r>
                <a:rPr lang="en-GB" sz="1000" dirty="0"/>
                <a:t> </a:t>
              </a:r>
              <a:endParaRPr lang="en-US" sz="1000" dirty="0"/>
            </a:p>
          </p:txBody>
        </p:sp>
        <p:pic>
          <p:nvPicPr>
            <p:cNvPr id="32" name="Picture 1">
              <a:extLst>
                <a:ext uri="{FF2B5EF4-FFF2-40B4-BE49-F238E27FC236}">
                  <a16:creationId xmlns:a16="http://schemas.microsoft.com/office/drawing/2014/main" id="{96AC4490-8B28-43AF-9DF3-078C44F937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291609" y="2872274"/>
              <a:ext cx="4137108" cy="29174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E4D804F8-03FB-4339-B334-C62EE9910D5A}"/>
                </a:ext>
              </a:extLst>
            </p:cNvPr>
            <p:cNvSpPr/>
            <p:nvPr/>
          </p:nvSpPr>
          <p:spPr>
            <a:xfrm>
              <a:off x="2288149" y="3654269"/>
              <a:ext cx="2058999" cy="74635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lIns="91434" tIns="45717" rIns="91434" bIns="45717">
              <a:spAutoFit/>
            </a:bodyPr>
            <a:lstStyle/>
            <a:p>
              <a:pPr marL="0" lvl="1" algn="ctr"/>
              <a:r>
                <a:rPr lang="en-US" sz="1100" dirty="0">
                  <a:solidFill>
                    <a:srgbClr val="FF0066"/>
                  </a:solidFill>
                </a:rPr>
                <a:t>&lt;P&gt; ~ 10</a:t>
              </a:r>
              <a:r>
                <a:rPr lang="en-US" sz="1100" baseline="30000" dirty="0">
                  <a:solidFill>
                    <a:srgbClr val="FF0066"/>
                  </a:solidFill>
                </a:rPr>
                <a:t>-11</a:t>
              </a:r>
              <a:r>
                <a:rPr lang="en-US" sz="1100" dirty="0">
                  <a:solidFill>
                    <a:srgbClr val="FF0066"/>
                  </a:solidFill>
                </a:rPr>
                <a:t> mbar</a:t>
              </a:r>
            </a:p>
            <a:p>
              <a:pPr marL="0" lvl="1" algn="ctr"/>
              <a:r>
                <a:rPr lang="en-US" sz="1050" dirty="0"/>
                <a:t>Pressure reading limited by outgassing of the gauge port and by the gauge sensitivity</a:t>
              </a: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3D9F2B34-D612-4188-A356-752285C9C85E}"/>
                </a:ext>
              </a:extLst>
            </p:cNvPr>
            <p:cNvSpPr txBox="1"/>
            <p:nvPr/>
          </p:nvSpPr>
          <p:spPr>
            <a:xfrm>
              <a:off x="634978" y="2636629"/>
              <a:ext cx="37121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Pressure distribution in the LHC RT vacuum sectors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9581503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12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011" y="1956196"/>
            <a:ext cx="907498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000" dirty="0"/>
              <a:t>2. </a:t>
            </a:r>
            <a:r>
              <a:rPr lang="en-GB" sz="4000" dirty="0">
                <a:solidFill>
                  <a:srgbClr val="FF0066"/>
                </a:solidFill>
              </a:rPr>
              <a:t>Other materials</a:t>
            </a:r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311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Outgassing of ceramics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93213" y="473737"/>
            <a:ext cx="8888417" cy="1662301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2000" indent="-7200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 Ceramics are used as </a:t>
            </a:r>
            <a:r>
              <a:rPr lang="en-GB" sz="1800" dirty="0">
                <a:solidFill>
                  <a:srgbClr val="FF3399"/>
                </a:solidFill>
              </a:rPr>
              <a:t>insulators</a:t>
            </a:r>
            <a:r>
              <a:rPr lang="en-GB" sz="1800" dirty="0"/>
              <a:t> for feedthrough, as RF windows for their </a:t>
            </a:r>
            <a:r>
              <a:rPr lang="en-GB" sz="1800" dirty="0">
                <a:solidFill>
                  <a:srgbClr val="FF3399"/>
                </a:solidFill>
              </a:rPr>
              <a:t>transparency to EM fields </a:t>
            </a:r>
            <a:r>
              <a:rPr lang="en-GB" sz="1800" dirty="0"/>
              <a:t>or to </a:t>
            </a:r>
            <a:r>
              <a:rPr lang="en-GB" sz="1800" dirty="0">
                <a:solidFill>
                  <a:srgbClr val="FF3399"/>
                </a:solidFill>
              </a:rPr>
              <a:t>minimise Foucault’s currents </a:t>
            </a:r>
            <a:r>
              <a:rPr lang="en-GB" sz="1800" dirty="0"/>
              <a:t>induced in the vacuum chambers of fast ramping magnets (kickers) or fast cycling  accelerators.</a:t>
            </a:r>
          </a:p>
          <a:p>
            <a:pPr marL="72000" indent="-7200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 Outgassing rates are function of the porosity</a:t>
            </a:r>
            <a:endParaRPr lang="en-GB" sz="1600" dirty="0"/>
          </a:p>
          <a:p>
            <a:pPr marL="448056" lvl="1" indent="0">
              <a:buClr>
                <a:srgbClr val="00CC99"/>
              </a:buClr>
              <a:buNone/>
            </a:pPr>
            <a:endParaRPr lang="en-GB" sz="1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DC2C27B-6485-45EF-AF58-AA7EE80786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9654" y="1725692"/>
            <a:ext cx="1792332" cy="249144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4AB297D-1DAE-4B2A-9F66-5E1AD2FD78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0947" y="1776333"/>
            <a:ext cx="3369022" cy="239016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BCFD4FB-722F-4C33-A051-3B2B7EF64CA3}"/>
              </a:ext>
            </a:extLst>
          </p:cNvPr>
          <p:cNvSpPr txBox="1"/>
          <p:nvPr/>
        </p:nvSpPr>
        <p:spPr>
          <a:xfrm>
            <a:off x="2948190" y="4243669"/>
            <a:ext cx="34832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J-Parc Vacuum chambers, M. </a:t>
            </a:r>
            <a:r>
              <a:rPr lang="en-US" sz="1200" dirty="0" err="1"/>
              <a:t>Kinsho</a:t>
            </a:r>
            <a:r>
              <a:rPr lang="en-US" sz="1200" dirty="0"/>
              <a:t>, Nov. 2005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7E107289-D81E-4922-85E8-095600B2C7FA}"/>
              </a:ext>
            </a:extLst>
          </p:cNvPr>
          <p:cNvSpPr txBox="1">
            <a:spLocks/>
          </p:cNvSpPr>
          <p:nvPr/>
        </p:nvSpPr>
        <p:spPr>
          <a:xfrm>
            <a:off x="245613" y="4533102"/>
            <a:ext cx="8888417" cy="1662301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2000" indent="-7200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 Alumina (Al</a:t>
            </a:r>
            <a:r>
              <a:rPr lang="en-GB" sz="1800" baseline="-25000" dirty="0"/>
              <a:t>2</a:t>
            </a:r>
            <a:r>
              <a:rPr lang="en-GB" sz="1800" dirty="0"/>
              <a:t>O</a:t>
            </a:r>
            <a:r>
              <a:rPr lang="en-GB" sz="1800" baseline="-25000" dirty="0"/>
              <a:t>3</a:t>
            </a:r>
            <a:r>
              <a:rPr lang="en-GB" sz="1800" dirty="0"/>
              <a:t>) is sintered at high temperature (1600˚C) and chemically stable</a:t>
            </a:r>
          </a:p>
          <a:p>
            <a:pPr marL="72000" indent="-7200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 </a:t>
            </a:r>
            <a:r>
              <a:rPr lang="en-GB" sz="1800" dirty="0" err="1"/>
              <a:t>TiN</a:t>
            </a:r>
            <a:r>
              <a:rPr lang="en-GB" sz="1800" dirty="0"/>
              <a:t> coated alumina chamber has q = 1 10</a:t>
            </a:r>
            <a:r>
              <a:rPr lang="en-GB" sz="1800" baseline="30000" dirty="0"/>
              <a:t>-11</a:t>
            </a:r>
            <a:r>
              <a:rPr lang="en-GB" sz="1800" dirty="0"/>
              <a:t> mbar.</a:t>
            </a:r>
            <a:r>
              <a:rPr lang="en-US" sz="1800" dirty="0"/>
              <a:t>ℓ</a:t>
            </a:r>
            <a:r>
              <a:rPr lang="en-GB" sz="1800" dirty="0"/>
              <a:t>/s/cm</a:t>
            </a:r>
            <a:r>
              <a:rPr lang="en-GB" sz="1800" baseline="30000" dirty="0"/>
              <a:t>2</a:t>
            </a:r>
            <a:r>
              <a:rPr lang="en-GB" sz="1800" dirty="0"/>
              <a:t> after 50 h pumping</a:t>
            </a:r>
          </a:p>
          <a:p>
            <a:pPr marL="72000" indent="-7200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800" dirty="0"/>
          </a:p>
          <a:p>
            <a:pPr marL="72000" indent="-7200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 Macor and nitrides ceramics requires in-situ bakeout at </a:t>
            </a:r>
            <a:r>
              <a:rPr lang="en-GB" sz="1600" dirty="0"/>
              <a:t>200˚C to reach ~ 10</a:t>
            </a:r>
            <a:r>
              <a:rPr lang="en-GB" sz="1600" baseline="30000" dirty="0"/>
              <a:t>-11</a:t>
            </a:r>
            <a:r>
              <a:rPr lang="en-GB" sz="1600" dirty="0"/>
              <a:t> mbar.</a:t>
            </a:r>
            <a:r>
              <a:rPr lang="en-US" sz="1600" dirty="0"/>
              <a:t>ℓ</a:t>
            </a:r>
            <a:r>
              <a:rPr lang="en-GB" sz="1600" dirty="0"/>
              <a:t>/s/cm</a:t>
            </a:r>
            <a:r>
              <a:rPr lang="en-GB" sz="1600" baseline="30000" dirty="0"/>
              <a:t>2</a:t>
            </a:r>
            <a:r>
              <a:rPr lang="en-GB" sz="1600" dirty="0"/>
              <a:t> at RT</a:t>
            </a:r>
            <a:endParaRPr lang="en-GB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C3C91F0-813D-4A6F-84A9-6D73897F8AE9}"/>
              </a:ext>
            </a:extLst>
          </p:cNvPr>
          <p:cNvSpPr txBox="1"/>
          <p:nvPr/>
        </p:nvSpPr>
        <p:spPr>
          <a:xfrm>
            <a:off x="3453521" y="5225752"/>
            <a:ext cx="29779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Y. Saito et al. Vacuum 86 (2012) 817-821</a:t>
            </a:r>
            <a:endParaRPr lang="en-GB" sz="12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B085805-D651-4923-9529-D7FD2039700B}"/>
              </a:ext>
            </a:extLst>
          </p:cNvPr>
          <p:cNvSpPr txBox="1"/>
          <p:nvPr/>
        </p:nvSpPr>
        <p:spPr>
          <a:xfrm>
            <a:off x="4262056" y="5869355"/>
            <a:ext cx="39990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K. </a:t>
            </a:r>
            <a:r>
              <a:rPr lang="en-US" sz="1200" dirty="0" err="1"/>
              <a:t>Battes</a:t>
            </a:r>
            <a:r>
              <a:rPr lang="en-US" sz="1200" dirty="0"/>
              <a:t> et al. J. Vac. Sci. Technol. B39, 034202 (2021)</a:t>
            </a:r>
            <a:endParaRPr lang="en-GB" sz="12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230072EE-C11E-FE48-5CA3-C30EBBBDDBFE}"/>
                  </a:ext>
                </a:extLst>
              </p14:cNvPr>
              <p14:cNvContentPartPr/>
              <p14:nvPr/>
            </p14:nvContentPartPr>
            <p14:xfrm>
              <a:off x="4247454" y="5013873"/>
              <a:ext cx="1933200" cy="8172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230072EE-C11E-FE48-5CA3-C30EBBBDDBFE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175454" y="4869873"/>
                <a:ext cx="2076840" cy="369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848133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Outgassing of ferrites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93213" y="473737"/>
            <a:ext cx="8726047" cy="1662301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2000" indent="-7200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 Ferrites inserted in devices (XRP, TCSP, TCTP, MKI, TDI …) have low outgassing rate 10</a:t>
            </a:r>
            <a:r>
              <a:rPr lang="en-GB" sz="1800" baseline="30000" dirty="0"/>
              <a:t>-11</a:t>
            </a:r>
            <a:r>
              <a:rPr lang="en-GB" sz="1800" dirty="0"/>
              <a:t> mbar.</a:t>
            </a:r>
            <a:r>
              <a:rPr lang="en-US" sz="1800" dirty="0"/>
              <a:t>ℓ</a:t>
            </a:r>
            <a:r>
              <a:rPr lang="en-GB" sz="1800" dirty="0"/>
              <a:t>/s/cm</a:t>
            </a:r>
            <a:r>
              <a:rPr lang="en-GB" sz="1800" baseline="30000" dirty="0"/>
              <a:t>2 </a:t>
            </a:r>
            <a:r>
              <a:rPr lang="en-GB" sz="1800" dirty="0"/>
              <a:t>(after bakeout)</a:t>
            </a:r>
          </a:p>
          <a:p>
            <a:pPr marL="72000" indent="-7200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 TT2-111R, CMD5005 and CMD10</a:t>
            </a:r>
          </a:p>
          <a:p>
            <a:pPr marL="72000" indent="-7200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 Treated at 400</a:t>
            </a:r>
            <a:r>
              <a:rPr lang="en-GB" sz="1800" baseline="30000" dirty="0"/>
              <a:t>°</a:t>
            </a:r>
            <a:r>
              <a:rPr lang="en-GB" sz="1800" dirty="0"/>
              <a:t>C – 1000</a:t>
            </a:r>
            <a:r>
              <a:rPr lang="en-GB" sz="1800" baseline="30000" dirty="0"/>
              <a:t>°</a:t>
            </a:r>
            <a:r>
              <a:rPr lang="en-GB" sz="1800" dirty="0"/>
              <a:t>C </a:t>
            </a:r>
          </a:p>
          <a:p>
            <a:pPr marL="448056" lvl="1" indent="0">
              <a:buClr>
                <a:srgbClr val="00CC99"/>
              </a:buClr>
              <a:buNone/>
            </a:pPr>
            <a:endParaRPr lang="en-GB" sz="1600" dirty="0"/>
          </a:p>
          <a:p>
            <a:pPr marL="448056" lvl="1" indent="0">
              <a:buClr>
                <a:srgbClr val="00CC99"/>
              </a:buClr>
              <a:buNone/>
            </a:pPr>
            <a:endParaRPr lang="en-GB" sz="14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8378381"/>
              </p:ext>
            </p:extLst>
          </p:nvPr>
        </p:nvGraphicFramePr>
        <p:xfrm>
          <a:off x="745985" y="2822786"/>
          <a:ext cx="3080029" cy="97828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975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03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73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73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273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°C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744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blipFill rotWithShape="1">
                      <a:blip r:embed="rId2"/>
                      <a:stretch>
                        <a:fillRect l="-704" t="-66667" r="-202817" b="-1010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150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/>
                        <a:t>600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09731" y="4156925"/>
            <a:ext cx="2352536" cy="166230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63794" y="4246866"/>
            <a:ext cx="2327763" cy="176634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79B7047-5E62-4248-9DBB-810FFA118258}"/>
              </a:ext>
            </a:extLst>
          </p:cNvPr>
          <p:cNvSpPr txBox="1"/>
          <p:nvPr/>
        </p:nvSpPr>
        <p:spPr>
          <a:xfrm>
            <a:off x="0" y="2165457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2000" indent="-7200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 But can heat up during operation  =&gt; </a:t>
            </a:r>
            <a:r>
              <a:rPr lang="en-GB" sz="1800" dirty="0">
                <a:solidFill>
                  <a:srgbClr val="FF3399"/>
                </a:solidFill>
              </a:rPr>
              <a:t>increase</a:t>
            </a:r>
            <a:r>
              <a:rPr lang="en-GB" sz="1800" dirty="0"/>
              <a:t> of outgassing rate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2022392-340C-47AE-92ED-ED4DFDC2C8AD}"/>
              </a:ext>
            </a:extLst>
          </p:cNvPr>
          <p:cNvSpPr txBox="1"/>
          <p:nvPr/>
        </p:nvSpPr>
        <p:spPr>
          <a:xfrm>
            <a:off x="1243085" y="5839253"/>
            <a:ext cx="20858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LHC Roman Pots ferrite</a:t>
            </a:r>
            <a:endParaRPr lang="en-GB" sz="14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B51A1A5-BC05-F4FD-3E52-0449BC3E1240}"/>
              </a:ext>
            </a:extLst>
          </p:cNvPr>
          <p:cNvGrpSpPr/>
          <p:nvPr/>
        </p:nvGrpSpPr>
        <p:grpSpPr>
          <a:xfrm>
            <a:off x="4309553" y="968705"/>
            <a:ext cx="4636247" cy="3278161"/>
            <a:chOff x="4309553" y="968705"/>
            <a:chExt cx="4636247" cy="3278161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9553" y="1200879"/>
              <a:ext cx="4636247" cy="3045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E186909-7C63-F5EA-1478-82B8BF42A8AE}"/>
                </a:ext>
              </a:extLst>
            </p:cNvPr>
            <p:cNvSpPr txBox="1"/>
            <p:nvPr/>
          </p:nvSpPr>
          <p:spPr>
            <a:xfrm>
              <a:off x="6194939" y="968705"/>
              <a:ext cx="12891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Arrhenius plot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286527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TDI during RUN1 and 2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93213" y="473737"/>
            <a:ext cx="8945856" cy="1662301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2000" indent="-7200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 A Target Dump for Injection device to protect downstream elements</a:t>
            </a:r>
          </a:p>
          <a:p>
            <a:pPr marL="72000" indent="-7200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 Circulating beams increase the temperature of the BN jaws by impedance effects</a:t>
            </a:r>
          </a:p>
          <a:p>
            <a:pPr marL="72000" indent="-7200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 </a:t>
            </a:r>
            <a:r>
              <a:rPr lang="en-US" sz="1600" dirty="0"/>
              <a:t>Any beampipe component generates EM </a:t>
            </a:r>
            <a:r>
              <a:rPr lang="en-US" sz="1600" dirty="0" err="1">
                <a:solidFill>
                  <a:srgbClr val="FF3399"/>
                </a:solidFill>
              </a:rPr>
              <a:t>wakefields</a:t>
            </a:r>
            <a:r>
              <a:rPr lang="en-US" sz="1600" dirty="0"/>
              <a:t> and may behave like a resonator or a damper</a:t>
            </a:r>
            <a:endParaRPr lang="en-GB" sz="1600" dirty="0"/>
          </a:p>
          <a:p>
            <a:pPr marL="448056" lvl="1" indent="0">
              <a:buClr>
                <a:srgbClr val="00CC99"/>
              </a:buClr>
              <a:buNone/>
            </a:pPr>
            <a:endParaRPr lang="en-GB" sz="1400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41979701-509D-4CEA-A591-33F5703686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961" y="2932655"/>
            <a:ext cx="7064477" cy="2594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2C70067-EB19-4A69-9D48-770545AE0F00}"/>
                  </a:ext>
                </a:extLst>
              </p:cNvPr>
              <p:cNvSpPr txBox="1"/>
              <p:nvPr/>
            </p:nvSpPr>
            <p:spPr>
              <a:xfrm>
                <a:off x="4268511" y="1923019"/>
                <a:ext cx="1734193" cy="5379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rgbClr val="FF3399"/>
                          </a:solidFill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GB" sz="2400" i="1" smtClean="0">
                          <a:solidFill>
                            <a:srgbClr val="FF3399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400" i="1" smtClean="0">
                              <a:solidFill>
                                <a:srgbClr val="FF33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FF3399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FF3399"/>
                              </a:solidFill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sSup>
                        <m:sSupPr>
                          <m:ctrlPr>
                            <a:rPr lang="en-GB" sz="2400" i="1" smtClean="0">
                              <a:solidFill>
                                <a:srgbClr val="FF3399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rgbClr val="FF3399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rgbClr val="FF3399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400" b="0" i="1" smtClean="0">
                                  <a:solidFill>
                                    <a:srgbClr val="FF339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solidFill>
                                    <a:srgbClr val="FF3399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num>
                            <m:den>
                              <m:r>
                                <a:rPr lang="en-US" sz="2400" b="0" i="1" smtClean="0">
                                  <a:solidFill>
                                    <a:srgbClr val="FF3399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sz="2400" b="0" i="1" smtClean="0">
                                  <a:solidFill>
                                    <a:srgbClr val="FF3399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400" b="0" i="1" smtClean="0">
                                  <a:solidFill>
                                    <a:srgbClr val="FF3399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GB" sz="2400" dirty="0">
                  <a:solidFill>
                    <a:srgbClr val="FF3399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2C70067-EB19-4A69-9D48-770545AE0F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8511" y="1923019"/>
                <a:ext cx="1734193" cy="53796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2CA4050D-0444-4925-9E82-7CC2EF7485C6}"/>
              </a:ext>
            </a:extLst>
          </p:cNvPr>
          <p:cNvSpPr txBox="1"/>
          <p:nvPr/>
        </p:nvSpPr>
        <p:spPr>
          <a:xfrm>
            <a:off x="1374500" y="2136038"/>
            <a:ext cx="24011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/>
              <a:t>Beam induced </a:t>
            </a:r>
            <a:r>
              <a:rPr lang="en-US" sz="1600" dirty="0">
                <a:solidFill>
                  <a:srgbClr val="FF3399"/>
                </a:solidFill>
              </a:rPr>
              <a:t>heating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A6FA4A9-2B84-497A-9EC3-92FE908B3578}"/>
              </a:ext>
            </a:extLst>
          </p:cNvPr>
          <p:cNvSpPr txBox="1"/>
          <p:nvPr/>
        </p:nvSpPr>
        <p:spPr>
          <a:xfrm>
            <a:off x="1052108" y="5725383"/>
            <a:ext cx="73984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B. Salvant et al. EM simulations of the impedance of the LHC TDI. Proc. of IPAC 2012, New Orleans, USA</a:t>
            </a:r>
          </a:p>
          <a:p>
            <a:pPr algn="ctr"/>
            <a:r>
              <a:rPr lang="en-US" sz="1200" dirty="0"/>
              <a:t>B. Salvant et al. Update on beam induced RF heating in the LHC. Proc. of IPAC 2013, </a:t>
            </a:r>
            <a:r>
              <a:rPr lang="en-US" sz="1200" dirty="0" err="1"/>
              <a:t>Shangai</a:t>
            </a:r>
            <a:r>
              <a:rPr lang="en-US" sz="1200" dirty="0"/>
              <a:t>, China</a:t>
            </a:r>
          </a:p>
        </p:txBody>
      </p:sp>
      <p:sp>
        <p:nvSpPr>
          <p:cNvPr id="13" name="Text Box 5">
            <a:extLst>
              <a:ext uri="{FF2B5EF4-FFF2-40B4-BE49-F238E27FC236}">
                <a16:creationId xmlns:a16="http://schemas.microsoft.com/office/drawing/2014/main" id="{46B4C587-F233-4FF3-8456-9B421A3B3D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9899" y="2488422"/>
            <a:ext cx="1358052" cy="246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4" tIns="45717" rIns="91434" bIns="45717">
            <a:spAutoFit/>
          </a:bodyPr>
          <a:lstStyle/>
          <a:p>
            <a:pPr algn="ctr"/>
            <a:r>
              <a:rPr lang="en-GB" sz="1000" dirty="0"/>
              <a:t>X. Buffat, CAS, 2022</a:t>
            </a:r>
          </a:p>
        </p:txBody>
      </p:sp>
      <p:pic>
        <p:nvPicPr>
          <p:cNvPr id="5" name="Picture 4" descr="A picture containing shape&#10;&#10;Description automatically generated">
            <a:extLst>
              <a:ext uri="{FF2B5EF4-FFF2-40B4-BE49-F238E27FC236}">
                <a16:creationId xmlns:a16="http://schemas.microsoft.com/office/drawing/2014/main" id="{46D34669-905A-7BC9-46E5-A0877F93D79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900" y="1518271"/>
            <a:ext cx="1724600" cy="976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608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Outgassing of additive manufactured materials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93213" y="473737"/>
            <a:ext cx="8726047" cy="1662301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2000" indent="-7200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 </a:t>
            </a:r>
            <a:r>
              <a:rPr lang="en-GB" sz="1800" dirty="0">
                <a:solidFill>
                  <a:srgbClr val="FF3399"/>
                </a:solidFill>
              </a:rPr>
              <a:t>Recent technique</a:t>
            </a:r>
            <a:r>
              <a:rPr lang="en-GB" sz="1800" dirty="0"/>
              <a:t>, only few applications yet</a:t>
            </a:r>
          </a:p>
          <a:p>
            <a:pPr marL="72000" indent="-7200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 Additive manufactured stainless steel tube outgassing are </a:t>
            </a:r>
            <a:r>
              <a:rPr lang="en-GB" sz="1800" dirty="0">
                <a:solidFill>
                  <a:srgbClr val="FF3399"/>
                </a:solidFill>
              </a:rPr>
              <a:t>as low as </a:t>
            </a:r>
            <a:r>
              <a:rPr lang="en-GB" sz="1800" dirty="0"/>
              <a:t>conventional ones.</a:t>
            </a:r>
          </a:p>
          <a:p>
            <a:pPr marL="448056" lvl="1" indent="0">
              <a:buClr>
                <a:srgbClr val="00CC99"/>
              </a:buClr>
              <a:buNone/>
            </a:pPr>
            <a:endParaRPr lang="en-GB" sz="1600" dirty="0"/>
          </a:p>
          <a:p>
            <a:pPr marL="448056" lvl="1" indent="0">
              <a:buClr>
                <a:srgbClr val="00CC99"/>
              </a:buClr>
              <a:buNone/>
            </a:pPr>
            <a:endParaRPr lang="en-GB" sz="1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54CD220-A0A3-4B18-BF1B-498290BE14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0269" y="1216397"/>
            <a:ext cx="3071421" cy="15974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C922201-D74D-42EC-A24E-883DA67730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8097" y="1203252"/>
            <a:ext cx="1294670" cy="159749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EDB9E01-82D1-4697-A4E1-593F55679116}"/>
              </a:ext>
            </a:extLst>
          </p:cNvPr>
          <p:cNvSpPr txBox="1"/>
          <p:nvPr/>
        </p:nvSpPr>
        <p:spPr>
          <a:xfrm>
            <a:off x="2499480" y="2898872"/>
            <a:ext cx="4334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G. Sattonnay et al. Proc. of IPAC 2019, Melbourne, Australia 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9C68FF5-285D-46D4-BD0A-3B7BA7C96AAB}"/>
              </a:ext>
            </a:extLst>
          </p:cNvPr>
          <p:cNvGrpSpPr/>
          <p:nvPr/>
        </p:nvGrpSpPr>
        <p:grpSpPr>
          <a:xfrm>
            <a:off x="4043659" y="3307397"/>
            <a:ext cx="4692233" cy="2367322"/>
            <a:chOff x="3691390" y="3307397"/>
            <a:chExt cx="4692233" cy="2367322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72D8460E-9E8B-43CB-ABF9-398E9EEC314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4669" b="16643"/>
            <a:stretch/>
          </p:blipFill>
          <p:spPr>
            <a:xfrm>
              <a:off x="3691390" y="3959128"/>
              <a:ext cx="4692233" cy="1715591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5A79302-8E2B-4CE0-89E0-73140B48290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41507" y="3307397"/>
              <a:ext cx="3442116" cy="1084304"/>
            </a:xfrm>
            <a:prstGeom prst="rect">
              <a:avLst/>
            </a:prstGeom>
          </p:spPr>
        </p:pic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312116B2-7653-4A7E-9283-8CB015C6A9EA}"/>
              </a:ext>
            </a:extLst>
          </p:cNvPr>
          <p:cNvSpPr txBox="1"/>
          <p:nvPr/>
        </p:nvSpPr>
        <p:spPr>
          <a:xfrm>
            <a:off x="2829700" y="5736418"/>
            <a:ext cx="41690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N. </a:t>
            </a:r>
            <a:r>
              <a:rPr lang="en-US" sz="1200" dirty="0" err="1"/>
              <a:t>Delerue</a:t>
            </a:r>
            <a:r>
              <a:rPr lang="en-US" sz="1200" dirty="0"/>
              <a:t> et al. Proc. of IPAC 2019, Melbourne, Australia 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13846DBE-7249-4644-84CB-169B5417AA5C}"/>
              </a:ext>
            </a:extLst>
          </p:cNvPr>
          <p:cNvSpPr txBox="1">
            <a:spLocks/>
          </p:cNvSpPr>
          <p:nvPr/>
        </p:nvSpPr>
        <p:spPr>
          <a:xfrm>
            <a:off x="176140" y="3890812"/>
            <a:ext cx="3646352" cy="1662301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2000" indent="-7200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 Construction of an AM BPM</a:t>
            </a:r>
          </a:p>
          <a:p>
            <a:pPr marL="72000" indent="-7200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800" dirty="0"/>
              <a:t> Test on a photo-injector show results as good as conventional BPMs</a:t>
            </a:r>
          </a:p>
          <a:p>
            <a:pPr marL="448056" lvl="1" indent="0">
              <a:buClr>
                <a:srgbClr val="00CC99"/>
              </a:buClr>
              <a:buNone/>
            </a:pPr>
            <a:r>
              <a:rPr lang="en-GB" sz="1600" dirty="0">
                <a:solidFill>
                  <a:srgbClr val="FF3399"/>
                </a:solidFill>
                <a:sym typeface="Wingdings" panose="05000000000000000000" pitchFamily="2" charset="2"/>
              </a:rPr>
              <a:t> AM BPM became THOM-X baseline</a:t>
            </a:r>
            <a:endParaRPr lang="en-GB" sz="1600" dirty="0">
              <a:solidFill>
                <a:srgbClr val="FF3399"/>
              </a:solidFill>
            </a:endParaRPr>
          </a:p>
          <a:p>
            <a:pPr marL="448056" lvl="1" indent="0">
              <a:buClr>
                <a:srgbClr val="00CC99"/>
              </a:buClr>
              <a:buNone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4763821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17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-3922"/>
            <a:ext cx="9143999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3366FF"/>
                </a:solidFill>
                <a:latin typeface="Arial" pitchFamily="34" charset="0"/>
                <a:ea typeface="+mj-ea"/>
                <a:cs typeface="Arial" pitchFamily="34" charset="0"/>
              </a:rPr>
              <a:t>Outgassing of polymers &amp; elastomers</a:t>
            </a:r>
          </a:p>
        </p:txBody>
      </p:sp>
      <p:sp>
        <p:nvSpPr>
          <p:cNvPr id="3" name="Rectangle 2"/>
          <p:cNvSpPr/>
          <p:nvPr/>
        </p:nvSpPr>
        <p:spPr>
          <a:xfrm>
            <a:off x="34504" y="425067"/>
            <a:ext cx="910949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Plastic materials are </a:t>
            </a:r>
            <a:r>
              <a:rPr lang="en-US" sz="1600" dirty="0">
                <a:solidFill>
                  <a:srgbClr val="FF3399"/>
                </a:solidFill>
              </a:rPr>
              <a:t>highly porous </a:t>
            </a:r>
            <a:r>
              <a:rPr lang="en-US" sz="1600" dirty="0"/>
              <a:t>and contains much more water than metallic surfaces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Their outgassing rate is limited by a </a:t>
            </a:r>
            <a:r>
              <a:rPr lang="en-US" sz="1600" dirty="0">
                <a:solidFill>
                  <a:srgbClr val="FF3399"/>
                </a:solidFill>
              </a:rPr>
              <a:t>diffusion process </a:t>
            </a:r>
            <a:r>
              <a:rPr lang="en-US" sz="1600" dirty="0">
                <a:solidFill>
                  <a:schemeClr val="tx2"/>
                </a:solidFill>
              </a:rPr>
              <a:t>with a = 1/2</a:t>
            </a: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712775" y="1314799"/>
            <a:ext cx="2717322" cy="3679637"/>
            <a:chOff x="602139" y="2519100"/>
            <a:chExt cx="2552314" cy="3452238"/>
          </a:xfrm>
        </p:grpSpPr>
        <p:grpSp>
          <p:nvGrpSpPr>
            <p:cNvPr id="4" name="Group 11"/>
            <p:cNvGrpSpPr>
              <a:grpSpLocks/>
            </p:cNvGrpSpPr>
            <p:nvPr/>
          </p:nvGrpSpPr>
          <p:grpSpPr bwMode="auto">
            <a:xfrm>
              <a:off x="642906" y="2738430"/>
              <a:ext cx="2209800" cy="3232908"/>
              <a:chOff x="642906" y="2738430"/>
              <a:chExt cx="2209800" cy="3232908"/>
            </a:xfrm>
          </p:grpSpPr>
          <p:pic>
            <p:nvPicPr>
              <p:cNvPr id="24" name="Picture 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642906" y="2738430"/>
                <a:ext cx="2209800" cy="29051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5" name="Text Box 31"/>
              <p:cNvSpPr txBox="1">
                <a:spLocks noChangeArrowheads="1"/>
              </p:cNvSpPr>
              <p:nvPr/>
            </p:nvSpPr>
            <p:spPr bwMode="auto">
              <a:xfrm>
                <a:off x="843688" y="5595961"/>
                <a:ext cx="1939584" cy="3753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1435" tIns="45717" rIns="91435" bIns="45717"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latin typeface="Times New Roman" pitchFamily="18" charset="0"/>
                    <a:cs typeface="Times New Roman" pitchFamily="18" charset="0"/>
                  </a:rPr>
                  <a:t>A.G. Mathewson </a:t>
                </a:r>
                <a:r>
                  <a:rPr lang="en-GB" sz="1000" i="1" dirty="0">
                    <a:latin typeface="Times New Roman" pitchFamily="18" charset="0"/>
                    <a:cs typeface="Times New Roman" pitchFamily="18" charset="0"/>
                  </a:rPr>
                  <a:t>et al</a:t>
                </a:r>
                <a:r>
                  <a:rPr lang="en-GB" sz="1000" dirty="0">
                    <a:latin typeface="Times New Roman" pitchFamily="18" charset="0"/>
                    <a:cs typeface="Times New Roman" pitchFamily="18" charset="0"/>
                  </a:rPr>
                  <a:t>. </a:t>
                </a:r>
              </a:p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 err="1">
                    <a:latin typeface="Times New Roman" pitchFamily="18" charset="0"/>
                    <a:cs typeface="Times New Roman" pitchFamily="18" charset="0"/>
                  </a:rPr>
                  <a:t>J.Vac.Sci</a:t>
                </a:r>
                <a:r>
                  <a:rPr lang="en-GB" sz="1000" dirty="0">
                    <a:latin typeface="Times New Roman" pitchFamily="18" charset="0"/>
                    <a:cs typeface="Times New Roman" pitchFamily="18" charset="0"/>
                  </a:rPr>
                  <a:t>. 7(1), Jan/</a:t>
                </a:r>
                <a:r>
                  <a:rPr lang="en-GB" sz="1000" dirty="0" err="1">
                    <a:latin typeface="Times New Roman" pitchFamily="18" charset="0"/>
                    <a:cs typeface="Times New Roman" pitchFamily="18" charset="0"/>
                  </a:rPr>
                  <a:t>Fev</a:t>
                </a:r>
                <a:r>
                  <a:rPr lang="en-GB" sz="1000" dirty="0">
                    <a:latin typeface="Times New Roman" pitchFamily="18" charset="0"/>
                    <a:cs typeface="Times New Roman" pitchFamily="18" charset="0"/>
                  </a:rPr>
                  <a:t> 1989, 77-82</a:t>
                </a:r>
                <a:endParaRPr lang="en-US" sz="1000" dirty="0">
                  <a:latin typeface="Times New Roman" pitchFamily="18" charset="0"/>
                </a:endParaRPr>
              </a:p>
            </p:txBody>
          </p:sp>
          <p:sp>
            <p:nvSpPr>
              <p:cNvPr id="26" name="Rectangle 7"/>
              <p:cNvSpPr>
                <a:spLocks noChangeArrowheads="1"/>
              </p:cNvSpPr>
              <p:nvPr/>
            </p:nvSpPr>
            <p:spPr bwMode="auto">
              <a:xfrm>
                <a:off x="1571600" y="4881570"/>
                <a:ext cx="857238" cy="2310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000" b="1">
                    <a:solidFill>
                      <a:srgbClr val="00CC99"/>
                    </a:solidFill>
                    <a:latin typeface="Times New Roman" pitchFamily="18" charset="0"/>
                  </a:rPr>
                  <a:t>Unbaked Al</a:t>
                </a:r>
                <a:endParaRPr lang="fr-FR" sz="1000" b="1">
                  <a:solidFill>
                    <a:srgbClr val="00CC99"/>
                  </a:solidFill>
                  <a:latin typeface="Times New Roman" pitchFamily="18" charset="0"/>
                </a:endParaRPr>
              </a:p>
            </p:txBody>
          </p:sp>
        </p:grpSp>
        <p:sp>
          <p:nvSpPr>
            <p:cNvPr id="23" name="Rectangle 5"/>
            <p:cNvSpPr>
              <a:spLocks noChangeArrowheads="1"/>
            </p:cNvSpPr>
            <p:nvPr/>
          </p:nvSpPr>
          <p:spPr bwMode="auto">
            <a:xfrm>
              <a:off x="602139" y="2519100"/>
              <a:ext cx="2552314" cy="3465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rgbClr val="00CC99"/>
                  </a:solidFill>
                  <a:latin typeface="Times New Roman" pitchFamily="18" charset="0"/>
                </a:rPr>
                <a:t>Metallic surfaces </a:t>
              </a:r>
              <a:r>
                <a:rPr lang="en-US" sz="1400" dirty="0">
                  <a:solidFill>
                    <a:srgbClr val="00CC99"/>
                  </a:solidFill>
                  <a:latin typeface="Times New Roman" pitchFamily="18" charset="0"/>
                </a:rPr>
                <a:t>q ~ q</a:t>
              </a:r>
              <a:r>
                <a:rPr lang="en-US" sz="1400" baseline="-25000" dirty="0">
                  <a:solidFill>
                    <a:srgbClr val="00CC99"/>
                  </a:solidFill>
                  <a:latin typeface="Times New Roman" pitchFamily="18" charset="0"/>
                </a:rPr>
                <a:t>0</a:t>
              </a:r>
              <a:r>
                <a:rPr lang="en-US" sz="1400" dirty="0">
                  <a:solidFill>
                    <a:srgbClr val="00CC99"/>
                  </a:solidFill>
                  <a:latin typeface="Times New Roman" pitchFamily="18" charset="0"/>
                </a:rPr>
                <a:t>/t</a:t>
              </a:r>
              <a:endParaRPr lang="fr-FR" sz="1400" dirty="0">
                <a:solidFill>
                  <a:srgbClr val="00CC99"/>
                </a:solidFill>
                <a:latin typeface="Times New Roman" pitchFamily="18" charset="0"/>
              </a:endParaRPr>
            </a:p>
          </p:txBody>
        </p:sp>
      </p:grpSp>
      <p:cxnSp>
        <p:nvCxnSpPr>
          <p:cNvPr id="31" name="Straight Arrow Connector 15"/>
          <p:cNvCxnSpPr>
            <a:cxnSpLocks noChangeShapeType="1"/>
          </p:cNvCxnSpPr>
          <p:nvPr/>
        </p:nvCxnSpPr>
        <p:spPr bwMode="auto">
          <a:xfrm>
            <a:off x="3830739" y="3056622"/>
            <a:ext cx="785813" cy="1588"/>
          </a:xfrm>
          <a:prstGeom prst="straightConnector1">
            <a:avLst/>
          </a:prstGeom>
          <a:noFill/>
          <a:ln w="60325" algn="ctr">
            <a:solidFill>
              <a:srgbClr val="FF0066"/>
            </a:solidFill>
            <a:round/>
            <a:headEnd/>
            <a:tailEnd type="arrow" w="med" len="med"/>
          </a:ln>
        </p:spPr>
      </p:cxnSp>
      <p:sp>
        <p:nvSpPr>
          <p:cNvPr id="32" name="Rectangle 16"/>
          <p:cNvSpPr>
            <a:spLocks noChangeArrowheads="1"/>
          </p:cNvSpPr>
          <p:nvPr/>
        </p:nvSpPr>
        <p:spPr bwMode="auto">
          <a:xfrm>
            <a:off x="3555033" y="2483534"/>
            <a:ext cx="133722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FF0066"/>
                </a:solidFill>
                <a:latin typeface="Times New Roman" pitchFamily="18" charset="0"/>
              </a:rPr>
              <a:t>x 10</a:t>
            </a:r>
            <a:r>
              <a:rPr lang="en-US" sz="2000" b="1" baseline="30000" dirty="0">
                <a:solidFill>
                  <a:srgbClr val="FF0066"/>
                </a:solidFill>
                <a:latin typeface="Times New Roman" pitchFamily="18" charset="0"/>
              </a:rPr>
              <a:t>2</a:t>
            </a:r>
            <a:r>
              <a:rPr lang="en-US" sz="2000" b="1" dirty="0">
                <a:solidFill>
                  <a:srgbClr val="FF0066"/>
                </a:solidFill>
                <a:latin typeface="Times New Roman" pitchFamily="18" charset="0"/>
              </a:rPr>
              <a:t> - 10</a:t>
            </a:r>
            <a:r>
              <a:rPr lang="en-US" sz="2000" b="1" baseline="30000" dirty="0">
                <a:solidFill>
                  <a:srgbClr val="FF0066"/>
                </a:solidFill>
                <a:latin typeface="Times New Roman" pitchFamily="18" charset="0"/>
              </a:rPr>
              <a:t>5</a:t>
            </a:r>
            <a:r>
              <a:rPr lang="en-US" sz="2000" b="1" dirty="0">
                <a:solidFill>
                  <a:srgbClr val="FF0066"/>
                </a:solidFill>
                <a:latin typeface="Times New Roman" pitchFamily="18" charset="0"/>
              </a:rPr>
              <a:t> </a:t>
            </a:r>
            <a:endParaRPr lang="fr-FR" sz="2300" dirty="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27" name="Rectangle 6"/>
          <p:cNvSpPr>
            <a:spLocks noChangeArrowheads="1"/>
          </p:cNvSpPr>
          <p:nvPr/>
        </p:nvSpPr>
        <p:spPr bwMode="auto">
          <a:xfrm>
            <a:off x="155274" y="5329632"/>
            <a:ext cx="8790317" cy="800219"/>
          </a:xfrm>
          <a:prstGeom prst="rect">
            <a:avLst/>
          </a:prstGeom>
          <a:solidFill>
            <a:schemeClr val="bg1"/>
          </a:solidFill>
          <a:ln w="9525">
            <a:solidFill>
              <a:srgbClr val="FF0066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2300" b="1" dirty="0">
                <a:solidFill>
                  <a:srgbClr val="FF0066"/>
                </a:solidFill>
                <a:latin typeface="Times New Roman" pitchFamily="18" charset="0"/>
              </a:rPr>
              <a:t>Good Vacuum Design </a:t>
            </a:r>
            <a:r>
              <a:rPr lang="en-US" sz="2300" dirty="0">
                <a:solidFill>
                  <a:srgbClr val="FF0066"/>
                </a:solidFill>
                <a:latin typeface="Times New Roman" pitchFamily="18" charset="0"/>
              </a:rPr>
              <a:t>: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2300" dirty="0">
                <a:solidFill>
                  <a:srgbClr val="FF0066"/>
                </a:solidFill>
                <a:latin typeface="Times New Roman" pitchFamily="18" charset="0"/>
              </a:rPr>
              <a:t>Use ONLY metallic surfaces and reduce to ZERO the amount of plastics</a:t>
            </a:r>
          </a:p>
        </p:txBody>
      </p:sp>
      <p:sp>
        <p:nvSpPr>
          <p:cNvPr id="18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B9513A6-FCAA-49AB-985F-BCA9B3CAC5B1}"/>
                  </a:ext>
                </a:extLst>
              </p:cNvPr>
              <p:cNvSpPr txBox="1"/>
              <p:nvPr/>
            </p:nvSpPr>
            <p:spPr>
              <a:xfrm>
                <a:off x="3628103" y="1125251"/>
                <a:ext cx="1512620" cy="276999"/>
              </a:xfrm>
              <a:prstGeom prst="rect">
                <a:avLst/>
              </a:prstGeom>
              <a:noFill/>
              <a:ln>
                <a:solidFill>
                  <a:srgbClr val="FF3399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𝑞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p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p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B9513A6-FCAA-49AB-985F-BCA9B3CAC5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8103" y="1125251"/>
                <a:ext cx="1512620" cy="276999"/>
              </a:xfrm>
              <a:prstGeom prst="rect">
                <a:avLst/>
              </a:prstGeom>
              <a:blipFill>
                <a:blip r:embed="rId4"/>
                <a:stretch>
                  <a:fillRect b="-25532"/>
                </a:stretch>
              </a:blipFill>
              <a:ln>
                <a:solidFill>
                  <a:srgbClr val="FF3399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09E7D54D-E487-418A-B20F-57DA8C484E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8430" y="1334609"/>
            <a:ext cx="2553912" cy="4389537"/>
          </a:xfrm>
          <a:prstGeom prst="rect">
            <a:avLst/>
          </a:prstGeom>
        </p:spPr>
      </p:pic>
      <p:sp>
        <p:nvSpPr>
          <p:cNvPr id="29" name="Rectangle 8"/>
          <p:cNvSpPr>
            <a:spLocks noChangeArrowheads="1"/>
          </p:cNvSpPr>
          <p:nvPr/>
        </p:nvSpPr>
        <p:spPr bwMode="auto">
          <a:xfrm>
            <a:off x="5936165" y="1019857"/>
            <a:ext cx="274081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CC99"/>
                </a:solidFill>
                <a:latin typeface="Times New Roman" pitchFamily="18" charset="0"/>
              </a:rPr>
              <a:t>Plastic surfaces </a:t>
            </a:r>
            <a:r>
              <a:rPr lang="en-US" b="1" dirty="0">
                <a:solidFill>
                  <a:srgbClr val="FF3399"/>
                </a:solidFill>
                <a:latin typeface="Times New Roman" pitchFamily="18" charset="0"/>
              </a:rPr>
              <a:t>q ~ q</a:t>
            </a:r>
            <a:r>
              <a:rPr lang="en-US" b="1" baseline="-25000" dirty="0">
                <a:solidFill>
                  <a:srgbClr val="FF3399"/>
                </a:solidFill>
                <a:latin typeface="Times New Roman" pitchFamily="18" charset="0"/>
              </a:rPr>
              <a:t>0</a:t>
            </a:r>
            <a:r>
              <a:rPr lang="en-US" b="1" dirty="0">
                <a:solidFill>
                  <a:srgbClr val="FF3399"/>
                </a:solidFill>
                <a:latin typeface="Times New Roman" pitchFamily="18" charset="0"/>
              </a:rPr>
              <a:t>/√t</a:t>
            </a:r>
            <a:endParaRPr lang="fr-FR" sz="1400" b="1" dirty="0">
              <a:solidFill>
                <a:srgbClr val="FF3399"/>
              </a:solidFill>
              <a:latin typeface="Times New Roman" pitchFamily="18" charset="0"/>
            </a:endParaRPr>
          </a:p>
        </p:txBody>
      </p:sp>
      <p:sp>
        <p:nvSpPr>
          <p:cNvPr id="28" name="Text Box 31">
            <a:extLst>
              <a:ext uri="{FF2B5EF4-FFF2-40B4-BE49-F238E27FC236}">
                <a16:creationId xmlns:a16="http://schemas.microsoft.com/office/drawing/2014/main" id="{94300C4C-137D-4FBE-B644-8A6815B2E02F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7425205" y="3227316"/>
            <a:ext cx="2257339" cy="400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5" tIns="45717" rIns="91435" bIns="45717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000" dirty="0">
                <a:latin typeface="Times New Roman" pitchFamily="18" charset="0"/>
                <a:cs typeface="Times New Roman" pitchFamily="18" charset="0"/>
              </a:rPr>
              <a:t>R.N. Peacock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000" dirty="0" err="1">
                <a:latin typeface="Times New Roman" pitchFamily="18" charset="0"/>
                <a:cs typeface="Times New Roman" pitchFamily="18" charset="0"/>
              </a:rPr>
              <a:t>J.Vac.Sci</a:t>
            </a:r>
            <a:r>
              <a:rPr lang="en-GB" sz="1000" dirty="0">
                <a:latin typeface="Times New Roman" pitchFamily="18" charset="0"/>
                <a:cs typeface="Times New Roman" pitchFamily="18" charset="0"/>
              </a:rPr>
              <a:t>. 17(1), Jan/</a:t>
            </a:r>
            <a:r>
              <a:rPr lang="en-GB" sz="1000" dirty="0" err="1">
                <a:latin typeface="Times New Roman" pitchFamily="18" charset="0"/>
                <a:cs typeface="Times New Roman" pitchFamily="18" charset="0"/>
              </a:rPr>
              <a:t>Fev</a:t>
            </a:r>
            <a:r>
              <a:rPr lang="en-GB" sz="1000" dirty="0">
                <a:latin typeface="Times New Roman" pitchFamily="18" charset="0"/>
                <a:cs typeface="Times New Roman" pitchFamily="18" charset="0"/>
              </a:rPr>
              <a:t> 1980, 330-336</a:t>
            </a:r>
            <a:endParaRPr lang="en-US" sz="1000" dirty="0">
              <a:latin typeface="Times New Roman" pitchFamily="18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19E84273-EC50-8B2B-1A52-295993010A20}"/>
                  </a:ext>
                </a:extLst>
              </p14:cNvPr>
              <p14:cNvContentPartPr/>
              <p14:nvPr/>
            </p14:nvContentPartPr>
            <p14:xfrm>
              <a:off x="7705462" y="1252980"/>
              <a:ext cx="760111" cy="36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19E84273-EC50-8B2B-1A52-295993010A20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633482" y="1109340"/>
                <a:ext cx="903712" cy="28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9484786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18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-3922"/>
            <a:ext cx="9143999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3366FF"/>
                </a:solidFill>
                <a:latin typeface="Arial" pitchFamily="34" charset="0"/>
                <a:ea typeface="+mj-ea"/>
                <a:cs typeface="Arial" pitchFamily="34" charset="0"/>
              </a:rPr>
              <a:t>Outgassing of thin polymers</a:t>
            </a:r>
          </a:p>
        </p:txBody>
      </p:sp>
      <p:sp>
        <p:nvSpPr>
          <p:cNvPr id="3" name="Rectangle 2"/>
          <p:cNvSpPr/>
          <p:nvPr/>
        </p:nvSpPr>
        <p:spPr>
          <a:xfrm>
            <a:off x="101486" y="924493"/>
            <a:ext cx="550216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The </a:t>
            </a:r>
            <a:r>
              <a:rPr lang="en-US" sz="1600" dirty="0">
                <a:solidFill>
                  <a:srgbClr val="FF3399"/>
                </a:solidFill>
              </a:rPr>
              <a:t>thicker</a:t>
            </a:r>
            <a:r>
              <a:rPr lang="en-US" sz="1600" dirty="0"/>
              <a:t> the material, the more moisture is embedded</a:t>
            </a:r>
            <a:endParaRPr lang="en-US" sz="1600" dirty="0">
              <a:solidFill>
                <a:schemeClr val="tx2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US" sz="1600" dirty="0">
              <a:solidFill>
                <a:schemeClr val="tx2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 q decreases from 10</a:t>
            </a:r>
            <a:r>
              <a:rPr lang="en-US" sz="1600" baseline="30000" dirty="0">
                <a:solidFill>
                  <a:schemeClr val="tx2"/>
                </a:solidFill>
              </a:rPr>
              <a:t>-5</a:t>
            </a:r>
            <a:r>
              <a:rPr lang="en-US" sz="1600" dirty="0">
                <a:solidFill>
                  <a:schemeClr val="tx2"/>
                </a:solidFill>
              </a:rPr>
              <a:t> after 1h to 10</a:t>
            </a:r>
            <a:r>
              <a:rPr lang="en-US" sz="1600" baseline="30000" dirty="0">
                <a:solidFill>
                  <a:schemeClr val="tx2"/>
                </a:solidFill>
              </a:rPr>
              <a:t>-10</a:t>
            </a:r>
            <a:r>
              <a:rPr lang="en-US" sz="1600" dirty="0">
                <a:solidFill>
                  <a:schemeClr val="tx2"/>
                </a:solidFill>
              </a:rPr>
              <a:t>-10</a:t>
            </a:r>
            <a:r>
              <a:rPr lang="en-US" sz="1600" baseline="30000" dirty="0">
                <a:solidFill>
                  <a:schemeClr val="tx2"/>
                </a:solidFill>
              </a:rPr>
              <a:t>-7</a:t>
            </a:r>
            <a:r>
              <a:rPr lang="en-US" sz="1600" dirty="0">
                <a:solidFill>
                  <a:schemeClr val="tx2"/>
                </a:solidFill>
              </a:rPr>
              <a:t> after 100h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US" sz="1600" dirty="0">
              <a:solidFill>
                <a:schemeClr val="tx2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 Compared to </a:t>
            </a:r>
            <a:r>
              <a:rPr lang="en-US" sz="1600" dirty="0" err="1">
                <a:solidFill>
                  <a:schemeClr val="tx2"/>
                </a:solidFill>
              </a:rPr>
              <a:t>Vespel</a:t>
            </a:r>
            <a:r>
              <a:rPr lang="en-GB" sz="16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®</a:t>
            </a:r>
            <a:r>
              <a:rPr lang="en-US" sz="1600" dirty="0">
                <a:solidFill>
                  <a:schemeClr val="tx2"/>
                </a:solidFill>
              </a:rPr>
              <a:t> &amp; Kapton</a:t>
            </a:r>
            <a:r>
              <a:rPr lang="en-GB" sz="16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®</a:t>
            </a:r>
            <a:r>
              <a:rPr lang="en-US" sz="1600" dirty="0">
                <a:solidFill>
                  <a:schemeClr val="tx2"/>
                </a:solidFill>
              </a:rPr>
              <a:t>, PEEK has: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 larger diffusion coefficient hence faster q reduction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 lower moisture content hence lower q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>
              <a:solidFill>
                <a:schemeClr val="tx2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 Diffusion process in </a:t>
            </a:r>
            <a:r>
              <a:rPr lang="en-US" sz="1600" dirty="0">
                <a:solidFill>
                  <a:srgbClr val="FF3399"/>
                </a:solidFill>
              </a:rPr>
              <a:t>1/√t </a:t>
            </a:r>
            <a:r>
              <a:rPr lang="en-US" sz="1600" dirty="0">
                <a:solidFill>
                  <a:schemeClr val="tx2"/>
                </a:solidFill>
              </a:rPr>
              <a:t>then</a:t>
            </a:r>
            <a:r>
              <a:rPr lang="en-US" sz="1600" dirty="0">
                <a:solidFill>
                  <a:srgbClr val="FF3399"/>
                </a:solidFill>
              </a:rPr>
              <a:t> 1/t</a:t>
            </a:r>
            <a:r>
              <a:rPr lang="en-US" sz="1600" baseline="30000" dirty="0">
                <a:solidFill>
                  <a:srgbClr val="FF3399"/>
                </a:solidFill>
              </a:rPr>
              <a:t>3</a:t>
            </a:r>
            <a:r>
              <a:rPr lang="en-US" sz="1600" dirty="0">
                <a:solidFill>
                  <a:srgbClr val="FF3399"/>
                </a:solidFill>
              </a:rPr>
              <a:t> </a:t>
            </a:r>
            <a:r>
              <a:rPr lang="en-US" sz="1600" dirty="0">
                <a:solidFill>
                  <a:schemeClr val="tx2"/>
                </a:solidFill>
              </a:rPr>
              <a:t>after extended time (&gt;100 h)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>
              <a:solidFill>
                <a:schemeClr val="tx2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 Polymers thicker than ~ 1 mm requires </a:t>
            </a:r>
            <a:r>
              <a:rPr lang="en-US" sz="1600" dirty="0">
                <a:solidFill>
                  <a:srgbClr val="FF3399"/>
                </a:solidFill>
              </a:rPr>
              <a:t>more than 2 weeks </a:t>
            </a:r>
            <a:r>
              <a:rPr lang="en-US" sz="1600" dirty="0">
                <a:solidFill>
                  <a:schemeClr val="tx2"/>
                </a:solidFill>
              </a:rPr>
              <a:t>of pumping to reduce q significantly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US" sz="1600" dirty="0">
              <a:solidFill>
                <a:schemeClr val="tx2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 A </a:t>
            </a:r>
            <a:r>
              <a:rPr lang="en-US" sz="1600" dirty="0">
                <a:solidFill>
                  <a:srgbClr val="FF3399"/>
                </a:solidFill>
              </a:rPr>
              <a:t>bake-out</a:t>
            </a:r>
            <a:r>
              <a:rPr lang="en-US" sz="1600" dirty="0">
                <a:solidFill>
                  <a:schemeClr val="tx2"/>
                </a:solidFill>
              </a:rPr>
              <a:t> to 200˚C strongly reduce outgassing in the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>
                <a:solidFill>
                  <a:schemeClr val="tx2"/>
                </a:solidFill>
              </a:rPr>
              <a:t>10</a:t>
            </a:r>
            <a:r>
              <a:rPr lang="en-US" sz="1600" baseline="30000" dirty="0">
                <a:solidFill>
                  <a:schemeClr val="tx2"/>
                </a:solidFill>
              </a:rPr>
              <a:t>-11</a:t>
            </a:r>
            <a:r>
              <a:rPr lang="en-US" sz="1600" dirty="0">
                <a:solidFill>
                  <a:schemeClr val="tx2"/>
                </a:solidFill>
              </a:rPr>
              <a:t> – 10</a:t>
            </a:r>
            <a:r>
              <a:rPr lang="en-US" sz="1600" baseline="30000" dirty="0">
                <a:solidFill>
                  <a:schemeClr val="tx2"/>
                </a:solidFill>
              </a:rPr>
              <a:t>-10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/>
              <a:t>mbar.ℓ/s/cm</a:t>
            </a:r>
            <a:r>
              <a:rPr lang="en-US" sz="1600" baseline="30000" dirty="0"/>
              <a:t>2 </a:t>
            </a:r>
            <a:r>
              <a:rPr lang="en-US" sz="1600" dirty="0"/>
              <a:t>range</a:t>
            </a:r>
            <a:endParaRPr lang="en-US" sz="1600" dirty="0">
              <a:solidFill>
                <a:schemeClr val="tx2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US" sz="1600" dirty="0">
              <a:solidFill>
                <a:schemeClr val="tx2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>
                <a:solidFill>
                  <a:srgbClr val="FF3399"/>
                </a:solidFill>
              </a:rPr>
              <a:t>Venting</a:t>
            </a:r>
            <a:r>
              <a:rPr lang="en-US" sz="1600" dirty="0">
                <a:solidFill>
                  <a:schemeClr val="tx2"/>
                </a:solidFill>
              </a:rPr>
              <a:t> with N</a:t>
            </a:r>
            <a:r>
              <a:rPr lang="en-US" sz="1600" baseline="-25000" dirty="0">
                <a:solidFill>
                  <a:schemeClr val="tx2"/>
                </a:solidFill>
              </a:rPr>
              <a:t>2</a:t>
            </a:r>
            <a:r>
              <a:rPr lang="en-US" sz="1600" dirty="0">
                <a:solidFill>
                  <a:schemeClr val="tx2"/>
                </a:solidFill>
              </a:rPr>
              <a:t> or dry air preserve the bake-out benefit</a:t>
            </a:r>
          </a:p>
        </p:txBody>
      </p:sp>
      <p:sp>
        <p:nvSpPr>
          <p:cNvPr id="18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007DAE1-8EAF-4BB5-9264-C2930DDB1249}"/>
              </a:ext>
            </a:extLst>
          </p:cNvPr>
          <p:cNvSpPr/>
          <p:nvPr/>
        </p:nvSpPr>
        <p:spPr>
          <a:xfrm>
            <a:off x="5339519" y="5497381"/>
            <a:ext cx="343778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100" dirty="0"/>
              <a:t>S. </a:t>
            </a:r>
            <a:r>
              <a:rPr lang="en-US" sz="1100" dirty="0" err="1"/>
              <a:t>Sammartano</a:t>
            </a:r>
            <a:r>
              <a:rPr lang="en-US" sz="1100" dirty="0"/>
              <a:t> et al. CERN-ACC-Note-2020-0039 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4E649DC-F09C-4E77-A03B-A03DF7CEBC11}"/>
              </a:ext>
            </a:extLst>
          </p:cNvPr>
          <p:cNvGrpSpPr/>
          <p:nvPr/>
        </p:nvGrpSpPr>
        <p:grpSpPr>
          <a:xfrm>
            <a:off x="5536668" y="1099009"/>
            <a:ext cx="3043484" cy="4349799"/>
            <a:chOff x="5536668" y="1099009"/>
            <a:chExt cx="3043484" cy="4349799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323D808-3273-4627-BB59-042B66BD49F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36668" y="1099009"/>
              <a:ext cx="3043484" cy="4349799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C4954F44-5519-4F4C-A981-FBC9463A3BD1}"/>
                </a:ext>
              </a:extLst>
            </p:cNvPr>
            <p:cNvCxnSpPr/>
            <p:nvPr/>
          </p:nvCxnSpPr>
          <p:spPr>
            <a:xfrm>
              <a:off x="5898630" y="4122295"/>
              <a:ext cx="1506511" cy="269823"/>
            </a:xfrm>
            <a:prstGeom prst="line">
              <a:avLst/>
            </a:prstGeom>
            <a:ln>
              <a:solidFill>
                <a:srgbClr val="FF3399"/>
              </a:solidFill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3670210D-8858-4238-BEF6-0A0DCCD31670}"/>
                </a:ext>
              </a:extLst>
            </p:cNvPr>
            <p:cNvCxnSpPr>
              <a:cxnSpLocks/>
            </p:cNvCxnSpPr>
            <p:nvPr/>
          </p:nvCxnSpPr>
          <p:spPr>
            <a:xfrm>
              <a:off x="7060366" y="4174760"/>
              <a:ext cx="974361" cy="1116767"/>
            </a:xfrm>
            <a:prstGeom prst="line">
              <a:avLst/>
            </a:prstGeom>
            <a:ln>
              <a:solidFill>
                <a:srgbClr val="FF3399"/>
              </a:solidFill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EF00C5F-5999-432D-AE25-137068E259F1}"/>
                </a:ext>
              </a:extLst>
            </p:cNvPr>
            <p:cNvSpPr txBox="1"/>
            <p:nvPr/>
          </p:nvSpPr>
          <p:spPr>
            <a:xfrm>
              <a:off x="6488591" y="4062333"/>
              <a:ext cx="40427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rgbClr val="FF3399"/>
                  </a:solidFill>
                </a:rPr>
                <a:t>-0.5</a:t>
              </a:r>
              <a:endParaRPr lang="en-GB" sz="1000" dirty="0">
                <a:solidFill>
                  <a:srgbClr val="FF3399"/>
                </a:solidFill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AAD17587-F38B-4E6F-8A17-56DA4C531482}"/>
                </a:ext>
              </a:extLst>
            </p:cNvPr>
            <p:cNvSpPr txBox="1"/>
            <p:nvPr/>
          </p:nvSpPr>
          <p:spPr>
            <a:xfrm>
              <a:off x="7577873" y="4649443"/>
              <a:ext cx="29848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rgbClr val="FF3399"/>
                  </a:solidFill>
                </a:rPr>
                <a:t>-3</a:t>
              </a:r>
              <a:endParaRPr lang="en-GB" sz="1000" dirty="0">
                <a:solidFill>
                  <a:srgbClr val="FF3399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7DF19D0-F9CD-96FB-15AB-2C43A4AD6A90}"/>
              </a:ext>
            </a:extLst>
          </p:cNvPr>
          <p:cNvGrpSpPr/>
          <p:nvPr/>
        </p:nvGrpSpPr>
        <p:grpSpPr>
          <a:xfrm>
            <a:off x="5883078" y="1658135"/>
            <a:ext cx="2469479" cy="246221"/>
            <a:chOff x="5883078" y="1658135"/>
            <a:chExt cx="2469479" cy="246221"/>
          </a:xfrm>
        </p:grpSpPr>
        <p:cxnSp>
          <p:nvCxnSpPr>
            <p:cNvPr id="2" name="Straight Connector 1">
              <a:extLst>
                <a:ext uri="{FF2B5EF4-FFF2-40B4-BE49-F238E27FC236}">
                  <a16:creationId xmlns:a16="http://schemas.microsoft.com/office/drawing/2014/main" id="{40CB604F-736D-4FE5-841E-D37EFEDD2EB8}"/>
                </a:ext>
              </a:extLst>
            </p:cNvPr>
            <p:cNvCxnSpPr>
              <a:cxnSpLocks/>
            </p:cNvCxnSpPr>
            <p:nvPr/>
          </p:nvCxnSpPr>
          <p:spPr>
            <a:xfrm>
              <a:off x="6457724" y="1904356"/>
              <a:ext cx="1894833" cy="0"/>
            </a:xfrm>
            <a:prstGeom prst="line">
              <a:avLst/>
            </a:prstGeom>
            <a:ln>
              <a:solidFill>
                <a:srgbClr val="FF3399"/>
              </a:solidFill>
              <a:prstDash val="solid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025EFBA-A394-AB32-135F-C762B0501A46}"/>
                </a:ext>
              </a:extLst>
            </p:cNvPr>
            <p:cNvSpPr txBox="1"/>
            <p:nvPr/>
          </p:nvSpPr>
          <p:spPr>
            <a:xfrm>
              <a:off x="5883078" y="1658135"/>
              <a:ext cx="13404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rgbClr val="FF3399"/>
                  </a:solidFill>
                </a:rPr>
                <a:t>Increasing thickness</a:t>
              </a:r>
              <a:endParaRPr lang="en-GB" sz="1000" dirty="0">
                <a:solidFill>
                  <a:srgbClr val="FF3399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883455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19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-3922"/>
            <a:ext cx="9143999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3366FF"/>
                </a:solidFill>
                <a:latin typeface="Arial" pitchFamily="34" charset="0"/>
                <a:ea typeface="+mj-ea"/>
                <a:cs typeface="Arial" pitchFamily="34" charset="0"/>
              </a:rPr>
              <a:t>Outgassing of gauges filaments</a:t>
            </a:r>
          </a:p>
        </p:txBody>
      </p:sp>
      <p:sp>
        <p:nvSpPr>
          <p:cNvPr id="3" name="Rectangle 2"/>
          <p:cNvSpPr/>
          <p:nvPr/>
        </p:nvSpPr>
        <p:spPr>
          <a:xfrm>
            <a:off x="101486" y="494751"/>
            <a:ext cx="81658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During operation, filaments are heated to ~ 2 000˚C consequently desorbing gas and provoke also Electron Stimulated Desorption (ESD)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8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007DAE1-8EAF-4BB5-9264-C2930DDB1249}"/>
              </a:ext>
            </a:extLst>
          </p:cNvPr>
          <p:cNvSpPr/>
          <p:nvPr/>
        </p:nvSpPr>
        <p:spPr>
          <a:xfrm>
            <a:off x="2670116" y="5843119"/>
            <a:ext cx="343778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100" dirty="0"/>
              <a:t>S. Meunier, CERN, 2019 </a:t>
            </a: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83E9B65C-8B14-413E-BDF9-90C99E002C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0877949"/>
              </p:ext>
            </p:extLst>
          </p:nvPr>
        </p:nvGraphicFramePr>
        <p:xfrm>
          <a:off x="2459485" y="3110459"/>
          <a:ext cx="6380797" cy="2636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46617">
                  <a:extLst>
                    <a:ext uri="{9D8B030D-6E8A-4147-A177-3AD203B41FA5}">
                      <a16:colId xmlns:a16="http://schemas.microsoft.com/office/drawing/2014/main" val="265648002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3463012211"/>
                    </a:ext>
                  </a:extLst>
                </a:gridCol>
                <a:gridCol w="1186180">
                  <a:extLst>
                    <a:ext uri="{9D8B030D-6E8A-4147-A177-3AD203B41FA5}">
                      <a16:colId xmlns:a16="http://schemas.microsoft.com/office/drawing/2014/main" val="2042843155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431782959"/>
                    </a:ext>
                  </a:extLst>
                </a:gridCol>
              </a:tblGrid>
              <a:tr h="209196">
                <a:tc>
                  <a:txBody>
                    <a:bodyPr/>
                    <a:lstStyle/>
                    <a:p>
                      <a:r>
                        <a:rPr lang="en-US" dirty="0"/>
                        <a:t>RGA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Ion source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Filament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 (mbar.ℓ/s)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46076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Faraday/SEM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Vac. fired grid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W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2 10</a:t>
                      </a:r>
                      <a:r>
                        <a:rPr lang="en-US" sz="1600" baseline="30000" dirty="0"/>
                        <a:t>-9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96621749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Faraday/</a:t>
                      </a:r>
                      <a:r>
                        <a:rPr lang="en-US" sz="1600" dirty="0" err="1"/>
                        <a:t>Channeltron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Vac. fired grid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W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4 10</a:t>
                      </a:r>
                      <a:r>
                        <a:rPr lang="en-US" sz="1600" baseline="30000" dirty="0"/>
                        <a:t>-9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1081233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GB" sz="16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grid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W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4 10</a:t>
                      </a:r>
                      <a:r>
                        <a:rPr lang="en-US" sz="1600" baseline="30000" dirty="0"/>
                        <a:t>-8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0049776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Vac. fired open source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Y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8 10</a:t>
                      </a:r>
                      <a:r>
                        <a:rPr lang="en-US" sz="1600" baseline="30000" dirty="0"/>
                        <a:t>-9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613140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Open source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Y/W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2 10</a:t>
                      </a:r>
                      <a:r>
                        <a:rPr lang="en-US" sz="1600" baseline="30000" dirty="0"/>
                        <a:t>-8</a:t>
                      </a:r>
                      <a:endParaRPr lang="en-GB" sz="1600" baseline="300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5 10</a:t>
                      </a:r>
                      <a:r>
                        <a:rPr lang="en-US" sz="1600" baseline="30000" dirty="0"/>
                        <a:t>-7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47947179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091BF5A6-8159-49F6-90AA-BDBACFC7BC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86" y="3110459"/>
            <a:ext cx="2323837" cy="27326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28BFC1C-C66D-4AC8-9FE2-39DD867A38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0116" y="1111020"/>
            <a:ext cx="1345055" cy="188703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4336899-58D5-479E-A92C-E5D09A6B75A5}"/>
              </a:ext>
            </a:extLst>
          </p:cNvPr>
          <p:cNvSpPr txBox="1"/>
          <p:nvPr/>
        </p:nvSpPr>
        <p:spPr>
          <a:xfrm>
            <a:off x="4212464" y="1864471"/>
            <a:ext cx="46555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 = 2 10</a:t>
            </a:r>
            <a:r>
              <a:rPr lang="en-US" baseline="30000" dirty="0"/>
              <a:t>-9</a:t>
            </a:r>
            <a:r>
              <a:rPr lang="en-US" dirty="0"/>
              <a:t> mbar.ℓ/s for W filament</a:t>
            </a:r>
          </a:p>
          <a:p>
            <a:r>
              <a:rPr lang="en-US" dirty="0"/>
              <a:t>    = 1 10</a:t>
            </a:r>
            <a:r>
              <a:rPr lang="en-US" baseline="30000" dirty="0"/>
              <a:t>-10</a:t>
            </a:r>
            <a:r>
              <a:rPr lang="en-US" dirty="0"/>
              <a:t> mbar.ℓ/s for thoriated W filament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4168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ChangeArrowheads="1"/>
          </p:cNvSpPr>
          <p:nvPr/>
        </p:nvSpPr>
        <p:spPr bwMode="auto">
          <a:xfrm>
            <a:off x="1" y="192883"/>
            <a:ext cx="9144000" cy="1564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203" tIns="46811" rIns="92203" bIns="46811" anchor="ctr"/>
          <a:lstStyle/>
          <a:p>
            <a:pPr algn="ctr" defTabSz="975990"/>
            <a:r>
              <a:rPr lang="en-US" sz="3700" dirty="0">
                <a:solidFill>
                  <a:srgbClr val="FF0066"/>
                </a:solidFill>
                <a:latin typeface="+mj-lt"/>
              </a:rPr>
              <a:t>Vacuum Systems</a:t>
            </a:r>
          </a:p>
          <a:p>
            <a:pPr algn="ctr" defTabSz="975990"/>
            <a:r>
              <a:rPr lang="en-US" sz="3700" dirty="0">
                <a:solidFill>
                  <a:srgbClr val="FF0066"/>
                </a:solidFill>
                <a:latin typeface="+mj-lt"/>
              </a:rPr>
              <a:t>Slot 4</a:t>
            </a:r>
            <a:endParaRPr lang="fr-FR" sz="3900" dirty="0">
              <a:solidFill>
                <a:srgbClr val="FF0066"/>
              </a:solidFill>
            </a:endParaRPr>
          </a:p>
        </p:txBody>
      </p:sp>
      <p:sp>
        <p:nvSpPr>
          <p:cNvPr id="83971" name="Rectangle 3"/>
          <p:cNvSpPr>
            <a:spLocks noChangeArrowheads="1"/>
          </p:cNvSpPr>
          <p:nvPr/>
        </p:nvSpPr>
        <p:spPr bwMode="auto">
          <a:xfrm>
            <a:off x="0" y="1830224"/>
            <a:ext cx="91440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203" tIns="46811" rIns="92203" bIns="46811"/>
          <a:lstStyle/>
          <a:p>
            <a:pPr marL="334787" indent="-334787" algn="ctr" defTabSz="975990">
              <a:spcBef>
                <a:spcPct val="20000"/>
              </a:spcBef>
            </a:pPr>
            <a:r>
              <a:rPr lang="en-US" sz="2900" dirty="0">
                <a:solidFill>
                  <a:schemeClr val="accent2"/>
                </a:solidFill>
              </a:rPr>
              <a:t> </a:t>
            </a:r>
            <a:r>
              <a:rPr lang="en-US" sz="2900" dirty="0">
                <a:solidFill>
                  <a:srgbClr val="3366FF"/>
                </a:solidFill>
              </a:rPr>
              <a:t>V. Baglin</a:t>
            </a:r>
            <a:endParaRPr lang="en-US" sz="3100" dirty="0">
              <a:solidFill>
                <a:srgbClr val="3366FF"/>
              </a:solidFill>
            </a:endParaRPr>
          </a:p>
        </p:txBody>
      </p:sp>
      <p:sp>
        <p:nvSpPr>
          <p:cNvPr id="83973" name="Rectangle 5"/>
          <p:cNvSpPr>
            <a:spLocks noChangeArrowheads="1"/>
          </p:cNvSpPr>
          <p:nvPr/>
        </p:nvSpPr>
        <p:spPr bwMode="auto">
          <a:xfrm>
            <a:off x="0" y="2378864"/>
            <a:ext cx="9144000" cy="368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9365" tIns="45392" rIns="89365" bIns="45392">
            <a:spAutoFit/>
          </a:bodyPr>
          <a:lstStyle/>
          <a:p>
            <a:pPr algn="ctr" defTabSz="975990"/>
            <a:r>
              <a:rPr lang="en-US" dirty="0">
                <a:solidFill>
                  <a:srgbClr val="00CC99"/>
                </a:solidFill>
              </a:rPr>
              <a:t>CERN TE-VSC, Geneva</a:t>
            </a:r>
          </a:p>
        </p:txBody>
      </p:sp>
      <p:sp>
        <p:nvSpPr>
          <p:cNvPr id="83975" name="Line 7"/>
          <p:cNvSpPr>
            <a:spLocks noChangeShapeType="1"/>
          </p:cNvSpPr>
          <p:nvPr/>
        </p:nvSpPr>
        <p:spPr bwMode="auto">
          <a:xfrm>
            <a:off x="0" y="2850352"/>
            <a:ext cx="9144000" cy="0"/>
          </a:xfrm>
          <a:prstGeom prst="line">
            <a:avLst/>
          </a:prstGeom>
          <a:noFill/>
          <a:ln w="34925">
            <a:solidFill>
              <a:srgbClr val="FF0066"/>
            </a:solidFill>
            <a:round/>
            <a:headEnd/>
            <a:tailEnd/>
          </a:ln>
          <a:effectLst/>
        </p:spPr>
        <p:txBody>
          <a:bodyPr lIns="81711" tIns="40855" rIns="81711" bIns="40855"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2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02192" y="3535693"/>
            <a:ext cx="4752975" cy="21526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BD53B0B-9C03-532E-A796-B6091DD2E319}"/>
              </a:ext>
            </a:extLst>
          </p:cNvPr>
          <p:cNvSpPr txBox="1"/>
          <p:nvPr/>
        </p:nvSpPr>
        <p:spPr>
          <a:xfrm>
            <a:off x="0" y="5620519"/>
            <a:ext cx="9144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/>
              <a:t>https://indico.cern.ch/event/1470062/timetable/?view=standard#day-2025-02-17</a:t>
            </a:r>
          </a:p>
        </p:txBody>
      </p:sp>
    </p:spTree>
    <p:extLst>
      <p:ext uri="{BB962C8B-B14F-4D97-AF65-F5344CB8AC3E}">
        <p14:creationId xmlns:p14="http://schemas.microsoft.com/office/powerpoint/2010/main" val="38594702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20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011" y="1956196"/>
            <a:ext cx="907498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000" dirty="0"/>
              <a:t>3. </a:t>
            </a:r>
            <a:r>
              <a:rPr lang="en-GB" sz="4000" dirty="0">
                <a:solidFill>
                  <a:srgbClr val="FF0066"/>
                </a:solidFill>
              </a:rPr>
              <a:t>Qualification of materials</a:t>
            </a:r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291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Outgassing measurement by Accumulation</a:t>
            </a:r>
          </a:p>
        </p:txBody>
      </p:sp>
      <p:pic>
        <p:nvPicPr>
          <p:cNvPr id="32972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69800" y="3486091"/>
            <a:ext cx="2676026" cy="2250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34505" y="547200"/>
            <a:ext cx="51338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A sample is placed in an evacuated vessel and the leak valve closed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>
              <a:solidFill>
                <a:schemeClr val="tx2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>
                <a:solidFill>
                  <a:srgbClr val="FF3399"/>
                </a:solidFill>
              </a:rPr>
              <a:t>Desorbed gas accumulates </a:t>
            </a:r>
            <a:r>
              <a:rPr lang="en-US" sz="1600" dirty="0">
                <a:solidFill>
                  <a:schemeClr val="tx2"/>
                </a:solidFill>
              </a:rPr>
              <a:t>into the sample chamber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>
              <a:solidFill>
                <a:schemeClr val="tx2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 After some accumulation time t</a:t>
            </a:r>
            <a:r>
              <a:rPr lang="en-US" sz="1600" baseline="-25000" dirty="0">
                <a:solidFill>
                  <a:schemeClr val="tx2"/>
                </a:solidFill>
              </a:rPr>
              <a:t>acc</a:t>
            </a:r>
            <a:r>
              <a:rPr lang="en-US" sz="1600" dirty="0">
                <a:solidFill>
                  <a:schemeClr val="tx2"/>
                </a:solidFill>
              </a:rPr>
              <a:t>, the leak valve is opened and the mass spectra recorded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>
              <a:solidFill>
                <a:schemeClr val="tx2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 The leak valve is closed again and the procedure repeated every 1 to 72 h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023113" y="5822385"/>
            <a:ext cx="304736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200" dirty="0"/>
              <a:t>Courtesy I. </a:t>
            </a:r>
            <a:r>
              <a:rPr lang="en-US" sz="1200" dirty="0" err="1"/>
              <a:t>Wevers</a:t>
            </a:r>
            <a:r>
              <a:rPr lang="en-US" sz="1200" dirty="0"/>
              <a:t>, TE-VSC</a:t>
            </a:r>
          </a:p>
        </p:txBody>
      </p:sp>
      <p:sp>
        <p:nvSpPr>
          <p:cNvPr id="32973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27571" y="3945835"/>
            <a:ext cx="581602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With: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>
                <a:solidFill>
                  <a:schemeClr val="tx2"/>
                </a:solidFill>
              </a:rPr>
              <a:t>S</a:t>
            </a:r>
            <a:r>
              <a:rPr lang="en-US" sz="1600" baseline="-25000" dirty="0">
                <a:solidFill>
                  <a:schemeClr val="tx2"/>
                </a:solidFill>
              </a:rPr>
              <a:t>i</a:t>
            </a:r>
            <a:r>
              <a:rPr lang="en-US" sz="1600" dirty="0">
                <a:solidFill>
                  <a:schemeClr val="tx2"/>
                </a:solidFill>
              </a:rPr>
              <a:t> the pumping speed for gas, </a:t>
            </a:r>
            <a:r>
              <a:rPr lang="en-US" sz="1600" dirty="0" err="1">
                <a:solidFill>
                  <a:schemeClr val="tx2"/>
                </a:solidFill>
              </a:rPr>
              <a:t>i</a:t>
            </a:r>
            <a:endParaRPr lang="en-US" sz="1600" dirty="0">
              <a:solidFill>
                <a:schemeClr val="tx2"/>
              </a:solidFill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l-GR" sz="1600" dirty="0">
                <a:solidFill>
                  <a:schemeClr val="tx2"/>
                </a:solidFill>
              </a:rPr>
              <a:t>α</a:t>
            </a:r>
            <a:r>
              <a:rPr lang="en-US" sz="1600" dirty="0">
                <a:solidFill>
                  <a:schemeClr val="tx2"/>
                </a:solidFill>
              </a:rPr>
              <a:t> the RGA calibration factor for gas, </a:t>
            </a:r>
            <a:r>
              <a:rPr lang="en-US" sz="1600" dirty="0" err="1">
                <a:solidFill>
                  <a:schemeClr val="tx2"/>
                </a:solidFill>
              </a:rPr>
              <a:t>i</a:t>
            </a:r>
            <a:endParaRPr lang="en-US" sz="1600" dirty="0">
              <a:solidFill>
                <a:schemeClr val="tx2"/>
              </a:solidFill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>
                <a:solidFill>
                  <a:schemeClr val="tx2"/>
                </a:solidFill>
              </a:rPr>
              <a:t>I</a:t>
            </a:r>
            <a:r>
              <a:rPr lang="en-US" sz="1600" baseline="-25000" dirty="0">
                <a:solidFill>
                  <a:schemeClr val="tx2"/>
                </a:solidFill>
              </a:rPr>
              <a:t>RGA</a:t>
            </a:r>
            <a:r>
              <a:rPr lang="en-US" sz="1600" dirty="0">
                <a:solidFill>
                  <a:schemeClr val="tx2"/>
                </a:solidFill>
              </a:rPr>
              <a:t> the current recorded during the leak valve opening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 err="1">
                <a:solidFill>
                  <a:schemeClr val="tx2"/>
                </a:solidFill>
              </a:rPr>
              <a:t>Δt</a:t>
            </a:r>
            <a:r>
              <a:rPr lang="en-US" sz="1600" dirty="0">
                <a:solidFill>
                  <a:schemeClr val="tx2"/>
                </a:solidFill>
              </a:rPr>
              <a:t> the RGA recording duration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>
                <a:solidFill>
                  <a:schemeClr val="tx2"/>
                </a:solidFill>
              </a:rPr>
              <a:t>Δt</a:t>
            </a:r>
            <a:r>
              <a:rPr lang="en-US" sz="1600" baseline="-25000" dirty="0">
                <a:solidFill>
                  <a:schemeClr val="tx2"/>
                </a:solidFill>
              </a:rPr>
              <a:t>ac</a:t>
            </a:r>
            <a:r>
              <a:rPr lang="en-US" sz="1600" dirty="0">
                <a:solidFill>
                  <a:schemeClr val="tx2"/>
                </a:solidFill>
              </a:rPr>
              <a:t> the accumulation time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 typeface="Arial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 typeface="Arial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 Sensitive measurement but gas re-adsorption may matters</a:t>
            </a:r>
          </a:p>
        </p:txBody>
      </p:sp>
      <p:pic>
        <p:nvPicPr>
          <p:cNvPr id="23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6800" y="482816"/>
            <a:ext cx="4011057" cy="3072848"/>
          </a:xfrm>
          <a:prstGeom prst="rect">
            <a:avLst/>
          </a:prstGeom>
        </p:spPr>
      </p:pic>
      <p:pic>
        <p:nvPicPr>
          <p:cNvPr id="329738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91799" y="3155614"/>
            <a:ext cx="2876550" cy="800100"/>
          </a:xfrm>
          <a:prstGeom prst="rect">
            <a:avLst/>
          </a:prstGeom>
          <a:noFill/>
          <a:ln w="12700">
            <a:solidFill>
              <a:srgbClr val="FF3399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301742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Outgassing measurement: throughput method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0444" y="466609"/>
            <a:ext cx="6283966" cy="274373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6215438" y="2564008"/>
            <a:ext cx="1628972" cy="27699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P</a:t>
            </a:r>
            <a:r>
              <a:rPr lang="en-US" sz="1200" baseline="-25000" dirty="0">
                <a:solidFill>
                  <a:schemeClr val="tx1"/>
                </a:solidFill>
              </a:rPr>
              <a:t>2</a:t>
            </a:r>
            <a:r>
              <a:rPr lang="en-US" sz="1000" dirty="0">
                <a:solidFill>
                  <a:schemeClr val="tx1"/>
                </a:solidFill>
              </a:rPr>
              <a:t>base </a:t>
            </a:r>
            <a:r>
              <a:rPr lang="en-GB" sz="1200" dirty="0">
                <a:solidFill>
                  <a:schemeClr val="tx1"/>
                </a:solidFill>
              </a:rPr>
              <a:t>~ 3∙10</a:t>
            </a:r>
            <a:r>
              <a:rPr lang="en-GB" sz="1200" baseline="30000" dirty="0">
                <a:solidFill>
                  <a:schemeClr val="tx1"/>
                </a:solidFill>
              </a:rPr>
              <a:t>-10</a:t>
            </a:r>
            <a:r>
              <a:rPr lang="en-GB" sz="1200" dirty="0">
                <a:solidFill>
                  <a:schemeClr val="tx1"/>
                </a:solidFill>
              </a:rPr>
              <a:t> mbar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19201" y="3210339"/>
            <a:ext cx="396796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200" dirty="0"/>
              <a:t>J. </a:t>
            </a:r>
            <a:r>
              <a:rPr lang="en-US" sz="1200" dirty="0" err="1"/>
              <a:t>Kamiya</a:t>
            </a:r>
            <a:r>
              <a:rPr lang="en-US" sz="1200" dirty="0"/>
              <a:t> </a:t>
            </a:r>
            <a:r>
              <a:rPr lang="en-US" sz="1200" i="1" dirty="0"/>
              <a:t>et al.</a:t>
            </a:r>
            <a:r>
              <a:rPr lang="en-US" sz="1200" dirty="0"/>
              <a:t>, Vacuum 85 (2011) 1178-1181</a:t>
            </a:r>
          </a:p>
        </p:txBody>
      </p:sp>
      <p:sp>
        <p:nvSpPr>
          <p:cNvPr id="10" name="Rectangle 9"/>
          <p:cNvSpPr/>
          <p:nvPr/>
        </p:nvSpPr>
        <p:spPr>
          <a:xfrm>
            <a:off x="214182" y="3612996"/>
            <a:ext cx="49811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The component is connected to a pumping system via a conductance, C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Background is determined by a dry run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 The outgassing rate is </a:t>
            </a:r>
          </a:p>
        </p:txBody>
      </p:sp>
      <p:pic>
        <p:nvPicPr>
          <p:cNvPr id="3266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48917" y="4700794"/>
            <a:ext cx="2476500" cy="676275"/>
          </a:xfrm>
          <a:prstGeom prst="rect">
            <a:avLst/>
          </a:prstGeom>
          <a:noFill/>
          <a:ln w="19050">
            <a:solidFill>
              <a:srgbClr val="FF3399"/>
            </a:solidFill>
            <a:miter lim="800000"/>
            <a:headEnd/>
            <a:tailEnd/>
          </a:ln>
        </p:spPr>
      </p:pic>
      <p:pic>
        <p:nvPicPr>
          <p:cNvPr id="32665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602" y="3612996"/>
            <a:ext cx="2310816" cy="78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ZoneTexte 13"/>
          <p:cNvSpPr txBox="1"/>
          <p:nvPr/>
        </p:nvSpPr>
        <p:spPr>
          <a:xfrm rot="5400000">
            <a:off x="6571403" y="4335945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itchFamily="2" charset="2"/>
              </a:rPr>
              <a:t>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195306" y="5377069"/>
            <a:ext cx="35530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l-GR" sz="1600" dirty="0">
                <a:solidFill>
                  <a:schemeClr val="tx2"/>
                </a:solidFill>
              </a:rPr>
              <a:t>α</a:t>
            </a:r>
            <a:r>
              <a:rPr lang="en-US" sz="1600" dirty="0">
                <a:solidFill>
                  <a:schemeClr val="tx2"/>
                </a:solidFill>
              </a:rPr>
              <a:t> the RGA calibration factor for gas, </a:t>
            </a:r>
            <a:r>
              <a:rPr lang="en-US" sz="1600" dirty="0" err="1">
                <a:solidFill>
                  <a:schemeClr val="tx2"/>
                </a:solidFill>
              </a:rPr>
              <a:t>i</a:t>
            </a:r>
            <a:endParaRPr lang="en-US" sz="1600" dirty="0">
              <a:solidFill>
                <a:schemeClr val="tx2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>
                <a:solidFill>
                  <a:schemeClr val="tx2"/>
                </a:solidFill>
              </a:rPr>
              <a:t>I</a:t>
            </a:r>
            <a:r>
              <a:rPr lang="en-US" sz="1600" baseline="-25000" dirty="0">
                <a:solidFill>
                  <a:schemeClr val="tx2"/>
                </a:solidFill>
              </a:rPr>
              <a:t>i</a:t>
            </a:r>
            <a:r>
              <a:rPr lang="en-US" sz="1600" dirty="0">
                <a:solidFill>
                  <a:schemeClr val="tx2"/>
                </a:solidFill>
              </a:rPr>
              <a:t> the RGA current for gas I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 err="1">
                <a:solidFill>
                  <a:schemeClr val="tx2"/>
                </a:solidFill>
              </a:rPr>
              <a:t>c</a:t>
            </a:r>
            <a:r>
              <a:rPr lang="en-US" sz="1600" baseline="-25000" dirty="0" err="1">
                <a:solidFill>
                  <a:schemeClr val="tx2"/>
                </a:solidFill>
              </a:rPr>
              <a:t>i</a:t>
            </a:r>
            <a:r>
              <a:rPr lang="en-US" sz="1600" dirty="0">
                <a:solidFill>
                  <a:schemeClr val="tx2"/>
                </a:solidFill>
              </a:rPr>
              <a:t> the conductance for gas </a:t>
            </a:r>
            <a:r>
              <a:rPr lang="en-US" sz="1600" dirty="0" err="1">
                <a:solidFill>
                  <a:schemeClr val="tx2"/>
                </a:solidFill>
              </a:rPr>
              <a:t>i</a:t>
            </a:r>
            <a:endParaRPr lang="en-US" sz="1600" dirty="0">
              <a:solidFill>
                <a:schemeClr val="tx2"/>
              </a:solidFill>
            </a:endParaRPr>
          </a:p>
        </p:txBody>
      </p:sp>
      <p:pic>
        <p:nvPicPr>
          <p:cNvPr id="32666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66601" y="4740550"/>
            <a:ext cx="1981200" cy="523875"/>
          </a:xfrm>
          <a:prstGeom prst="rect">
            <a:avLst/>
          </a:prstGeom>
          <a:noFill/>
          <a:ln w="19050">
            <a:solidFill>
              <a:srgbClr val="FF3399"/>
            </a:solidFill>
            <a:miter lim="800000"/>
            <a:headEnd/>
            <a:tailEnd/>
          </a:ln>
        </p:spPr>
      </p:pic>
      <p:sp>
        <p:nvSpPr>
          <p:cNvPr id="17" name="Rectangle 16"/>
          <p:cNvSpPr/>
          <p:nvPr/>
        </p:nvSpPr>
        <p:spPr>
          <a:xfrm>
            <a:off x="377687" y="5586102"/>
            <a:ext cx="355305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fr-CH" sz="1600" dirty="0">
                <a:solidFill>
                  <a:schemeClr val="tx2"/>
                </a:solidFill>
              </a:rPr>
              <a:t>In N</a:t>
            </a:r>
            <a:r>
              <a:rPr lang="fr-CH" sz="1600" baseline="-25000" dirty="0">
                <a:solidFill>
                  <a:schemeClr val="tx2"/>
                </a:solidFill>
              </a:rPr>
              <a:t>2</a:t>
            </a:r>
            <a:r>
              <a:rPr lang="fr-CH" sz="1600" dirty="0">
                <a:solidFill>
                  <a:schemeClr val="tx2"/>
                </a:solidFill>
              </a:rPr>
              <a:t> </a:t>
            </a:r>
            <a:r>
              <a:rPr lang="fr-CH" sz="1600" dirty="0" err="1">
                <a:solidFill>
                  <a:schemeClr val="tx2"/>
                </a:solidFill>
              </a:rPr>
              <a:t>equivalent</a:t>
            </a:r>
            <a:r>
              <a:rPr lang="fr-CH" sz="1600" dirty="0">
                <a:solidFill>
                  <a:schemeClr val="tx2"/>
                </a:solidFill>
              </a:rPr>
              <a:t> no RGA </a:t>
            </a:r>
            <a:r>
              <a:rPr lang="fr-CH" sz="1600" dirty="0" err="1">
                <a:solidFill>
                  <a:schemeClr val="tx2"/>
                </a:solidFill>
              </a:rPr>
              <a:t>is</a:t>
            </a:r>
            <a:r>
              <a:rPr lang="fr-CH" sz="1600" dirty="0">
                <a:solidFill>
                  <a:schemeClr val="tx2"/>
                </a:solidFill>
              </a:rPr>
              <a:t> </a:t>
            </a:r>
            <a:r>
              <a:rPr lang="fr-CH" sz="1600" dirty="0" err="1">
                <a:solidFill>
                  <a:schemeClr val="tx2"/>
                </a:solidFill>
              </a:rPr>
              <a:t>needed</a:t>
            </a:r>
            <a:r>
              <a:rPr lang="fr-CH" sz="1600" dirty="0">
                <a:solidFill>
                  <a:schemeClr val="tx2"/>
                </a:solidFill>
              </a:rPr>
              <a:t>!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3295321" y="1496007"/>
            <a:ext cx="3722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</a:t>
            </a:r>
            <a:r>
              <a:rPr lang="en-US" sz="1400" baseline="-25000" dirty="0"/>
              <a:t>1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4501269" y="1510750"/>
            <a:ext cx="3722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</a:t>
            </a:r>
            <a:r>
              <a:rPr lang="en-US" sz="1400" baseline="-25000" dirty="0"/>
              <a:t>2</a:t>
            </a:r>
          </a:p>
        </p:txBody>
      </p:sp>
      <p:sp>
        <p:nvSpPr>
          <p:cNvPr id="20" name="ZoneTexte 17">
            <a:extLst>
              <a:ext uri="{FF2B5EF4-FFF2-40B4-BE49-F238E27FC236}">
                <a16:creationId xmlns:a16="http://schemas.microsoft.com/office/drawing/2014/main" id="{536D94AD-7E36-45DF-BB2A-3E3EE96C0780}"/>
              </a:ext>
            </a:extLst>
          </p:cNvPr>
          <p:cNvSpPr txBox="1"/>
          <p:nvPr/>
        </p:nvSpPr>
        <p:spPr>
          <a:xfrm>
            <a:off x="3773485" y="1516058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3399"/>
                </a:solidFill>
              </a:rPr>
              <a:t>C</a:t>
            </a:r>
            <a:endParaRPr lang="en-US" sz="1400" baseline="-25000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8952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Vacuum Acceptance Test Laboratory</a:t>
            </a:r>
          </a:p>
        </p:txBody>
      </p:sp>
      <p:pic>
        <p:nvPicPr>
          <p:cNvPr id="392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662" y="487140"/>
            <a:ext cx="8175122" cy="5248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F0275FC-B276-433E-96D1-9D3FFA78517F}"/>
              </a:ext>
            </a:extLst>
          </p:cNvPr>
          <p:cNvSpPr txBox="1"/>
          <p:nvPr/>
        </p:nvSpPr>
        <p:spPr>
          <a:xfrm>
            <a:off x="2302792" y="5781235"/>
            <a:ext cx="5109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LHC vacuum laboratory during LS1 (2013-2014)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81650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tested parts</a:t>
            </a:r>
          </a:p>
        </p:txBody>
      </p:sp>
      <p:pic>
        <p:nvPicPr>
          <p:cNvPr id="5" name="Picture 1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14018" y="1107772"/>
            <a:ext cx="1736332" cy="2572674"/>
          </a:xfrm>
          <a:prstGeom prst="rect">
            <a:avLst/>
          </a:prstGeom>
        </p:spPr>
      </p:pic>
      <p:pic>
        <p:nvPicPr>
          <p:cNvPr id="6" name="Picture 1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4530" y="1108599"/>
            <a:ext cx="3219045" cy="2572673"/>
          </a:xfrm>
          <a:prstGeom prst="rect">
            <a:avLst/>
          </a:prstGeom>
        </p:spPr>
      </p:pic>
      <p:pic>
        <p:nvPicPr>
          <p:cNvPr id="7" name="Picture 1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93157" y="3352727"/>
            <a:ext cx="1925527" cy="2599362"/>
          </a:xfrm>
          <a:prstGeom prst="rect">
            <a:avLst/>
          </a:prstGeom>
        </p:spPr>
      </p:pic>
      <p:pic>
        <p:nvPicPr>
          <p:cNvPr id="8" name="Picture 1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763575" y="3750220"/>
            <a:ext cx="2676135" cy="2201869"/>
          </a:xfrm>
          <a:prstGeom prst="rect">
            <a:avLst/>
          </a:prstGeom>
        </p:spPr>
      </p:pic>
      <p:pic>
        <p:nvPicPr>
          <p:cNvPr id="9" name="Picture 1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752545" y="1108599"/>
            <a:ext cx="2766139" cy="2159618"/>
          </a:xfrm>
          <a:prstGeom prst="rect">
            <a:avLst/>
          </a:prstGeom>
        </p:spPr>
      </p:pic>
      <p:pic>
        <p:nvPicPr>
          <p:cNvPr id="10" name="Picture 2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44530" y="3750220"/>
            <a:ext cx="3123344" cy="2201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2475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601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993" tIns="50790" rIns="99993" bIns="50790">
            <a:spAutoFit/>
          </a:bodyPr>
          <a:lstStyle/>
          <a:p>
            <a:pPr defTabSz="1092246"/>
            <a:r>
              <a:rPr lang="en-US" sz="3200" b="1" dirty="0">
                <a:solidFill>
                  <a:schemeClr val="bg1"/>
                </a:solidFill>
                <a:latin typeface="+mj-lt"/>
              </a:rPr>
              <a:t>LSS Vacuum Sectors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28601" y="6464"/>
            <a:ext cx="8769517" cy="513395"/>
          </a:xfrm>
          <a:prstGeom prst="rect">
            <a:avLst/>
          </a:prstGeom>
        </p:spPr>
        <p:txBody>
          <a:bodyPr wrap="square" lIns="81711" tIns="40855" rIns="81711" bIns="40855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2800" b="1" dirty="0">
                <a:solidFill>
                  <a:srgbClr val="3366FF"/>
                </a:solidFill>
              </a:rPr>
              <a:t>Vacuum Acceptance Tests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42842" y="459091"/>
            <a:ext cx="9001157" cy="1569654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Prior to LS1 installation ~</a:t>
            </a:r>
            <a:r>
              <a:rPr lang="en-GB" sz="1600" dirty="0">
                <a:solidFill>
                  <a:srgbClr val="FF0066"/>
                </a:solidFill>
              </a:rPr>
              <a:t>1200 LSS’s equipments </a:t>
            </a:r>
            <a:r>
              <a:rPr lang="en-GB" sz="1600" dirty="0"/>
              <a:t>have been baked and </a:t>
            </a:r>
            <a:r>
              <a:rPr lang="en-GB" sz="1600" dirty="0">
                <a:solidFill>
                  <a:srgbClr val="FF0066"/>
                </a:solidFill>
              </a:rPr>
              <a:t>validated at the surface </a:t>
            </a:r>
            <a:r>
              <a:rPr lang="en-GB" sz="1600" dirty="0"/>
              <a:t>:</a:t>
            </a:r>
          </a:p>
          <a:p>
            <a:pPr lvl="1">
              <a:buClr>
                <a:srgbClr val="00CC99"/>
              </a:buClr>
              <a:buFontTx/>
              <a:buChar char="•"/>
            </a:pPr>
            <a:r>
              <a:rPr lang="en-GB" sz="1600" dirty="0"/>
              <a:t> functional test</a:t>
            </a:r>
          </a:p>
          <a:p>
            <a:pPr lvl="1">
              <a:buClr>
                <a:srgbClr val="00CC99"/>
              </a:buClr>
              <a:buFontTx/>
              <a:buChar char="•"/>
            </a:pPr>
            <a:r>
              <a:rPr lang="en-GB" sz="1600" dirty="0"/>
              <a:t> pump down</a:t>
            </a:r>
          </a:p>
          <a:p>
            <a:pPr lvl="1">
              <a:buClr>
                <a:srgbClr val="00CC99"/>
              </a:buClr>
              <a:buFontTx/>
              <a:buChar char="•"/>
            </a:pPr>
            <a:r>
              <a:rPr lang="en-GB" sz="1600" dirty="0"/>
              <a:t> leak detection</a:t>
            </a:r>
          </a:p>
          <a:p>
            <a:pPr lvl="1">
              <a:buClr>
                <a:srgbClr val="00CC99"/>
              </a:buClr>
              <a:buFontTx/>
              <a:buChar char="•"/>
            </a:pPr>
            <a:r>
              <a:rPr lang="en-GB" sz="1600" dirty="0"/>
              <a:t> residual gas composition</a:t>
            </a:r>
          </a:p>
          <a:p>
            <a:pPr lvl="1">
              <a:buClr>
                <a:srgbClr val="00CC99"/>
              </a:buClr>
              <a:buFontTx/>
              <a:buChar char="•"/>
            </a:pPr>
            <a:r>
              <a:rPr lang="en-GB" sz="1600" dirty="0"/>
              <a:t> total outgassing rate</a:t>
            </a:r>
          </a:p>
        </p:txBody>
      </p:sp>
      <p:sp>
        <p:nvSpPr>
          <p:cNvPr id="19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303047" y="6311897"/>
            <a:ext cx="672255" cy="416708"/>
          </a:xfrm>
          <a:prstGeom prst="rect">
            <a:avLst/>
          </a:prstGeom>
        </p:spPr>
        <p:txBody>
          <a:bodyPr lIns="81711" tIns="40855" rIns="81711" bIns="40855"/>
          <a:lstStyle/>
          <a:p>
            <a:pPr algn="r"/>
            <a:fld id="{E68BEAA6-D8A5-4B44-AE3A-E98ED6049461}" type="slidenum">
              <a:rPr lang="en-US">
                <a:solidFill>
                  <a:schemeClr val="bg1"/>
                </a:solidFill>
              </a:rPr>
              <a:pPr algn="r"/>
              <a:t>25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838939" y="5818096"/>
            <a:ext cx="50851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200" dirty="0"/>
              <a:t>G. </a:t>
            </a:r>
            <a:r>
              <a:rPr lang="en-US" sz="1200" dirty="0" err="1"/>
              <a:t>Cattenoz</a:t>
            </a:r>
            <a:r>
              <a:rPr lang="en-US" sz="1200" dirty="0"/>
              <a:t> </a:t>
            </a:r>
            <a:r>
              <a:rPr lang="en-US" sz="1200" i="1" dirty="0"/>
              <a:t>et al. </a:t>
            </a:r>
            <a:r>
              <a:rPr lang="en-US" sz="1200" dirty="0"/>
              <a:t>, Proceeding of IPAC’14, Dresden, Germany</a:t>
            </a:r>
          </a:p>
        </p:txBody>
      </p:sp>
      <p:pic>
        <p:nvPicPr>
          <p:cNvPr id="31641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2946" y="2045864"/>
            <a:ext cx="4771175" cy="3394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1" y="2423550"/>
            <a:ext cx="3990251" cy="2750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ZoneTexte 16"/>
          <p:cNvSpPr txBox="1"/>
          <p:nvPr/>
        </p:nvSpPr>
        <p:spPr>
          <a:xfrm>
            <a:off x="407503" y="5294876"/>
            <a:ext cx="41346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CC99"/>
                </a:solidFill>
              </a:rPr>
              <a:t>Identification of virtual leaks by accumulation test</a:t>
            </a:r>
          </a:p>
          <a:p>
            <a:pPr algn="ctr"/>
            <a:r>
              <a:rPr lang="en-US" sz="1400" dirty="0">
                <a:solidFill>
                  <a:srgbClr val="00CC99"/>
                </a:solidFill>
              </a:rPr>
              <a:t>whilst pumping with NEG system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5408299" y="5370837"/>
            <a:ext cx="35670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rgbClr val="00CC99"/>
                </a:solidFill>
              </a:rPr>
              <a:t>Outgassing rate of some LHC components</a:t>
            </a:r>
          </a:p>
        </p:txBody>
      </p:sp>
    </p:spTree>
    <p:extLst>
      <p:ext uri="{BB962C8B-B14F-4D97-AF65-F5344CB8AC3E}">
        <p14:creationId xmlns:p14="http://schemas.microsoft.com/office/powerpoint/2010/main" val="7130752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9144000" cy="601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993" tIns="50790" rIns="99993" bIns="50790">
            <a:spAutoFit/>
          </a:bodyPr>
          <a:lstStyle/>
          <a:p>
            <a:pPr defTabSz="1092246"/>
            <a:r>
              <a:rPr lang="en-US" sz="3200" b="1" dirty="0">
                <a:solidFill>
                  <a:schemeClr val="bg1"/>
                </a:solidFill>
                <a:latin typeface="+mj-lt"/>
              </a:rPr>
              <a:t>LSS Vacuum Sectors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28601" y="6464"/>
            <a:ext cx="8769517" cy="513395"/>
          </a:xfrm>
          <a:prstGeom prst="rect">
            <a:avLst/>
          </a:prstGeom>
        </p:spPr>
        <p:txBody>
          <a:bodyPr wrap="square" lIns="81711" tIns="40855" rIns="81711" bIns="40855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2800" b="1" dirty="0">
                <a:solidFill>
                  <a:srgbClr val="3366FF"/>
                </a:solidFill>
              </a:rPr>
              <a:t>Magnet Kicker for Injection (MKI)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42842" y="459091"/>
            <a:ext cx="9001157" cy="584769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/>
              <a:t>  Total outgassing rate of this chain of 4 MKIs is ~ 5 10</a:t>
            </a:r>
            <a:r>
              <a:rPr lang="en-GB" sz="1600" baseline="30000" dirty="0"/>
              <a:t>-9</a:t>
            </a:r>
            <a:r>
              <a:rPr lang="en-GB" sz="1600" dirty="0"/>
              <a:t> </a:t>
            </a:r>
            <a:r>
              <a:rPr lang="en-US" sz="1600" dirty="0"/>
              <a:t>mbar.ℓ/s </a:t>
            </a:r>
          </a:p>
          <a:p>
            <a:pPr lvl="1">
              <a:buClr>
                <a:srgbClr val="00CC99"/>
              </a:buClr>
            </a:pPr>
            <a:r>
              <a:rPr lang="en-US" sz="1600" dirty="0">
                <a:sym typeface="Wingdings" panose="05000000000000000000" pitchFamily="2" charset="2"/>
              </a:rPr>
              <a:t> </a:t>
            </a:r>
            <a:r>
              <a:rPr lang="en-GB" sz="1600" dirty="0"/>
              <a:t>that corresponds to the outgassing of 2 VITON seals after 1 year of pumping </a:t>
            </a:r>
          </a:p>
        </p:txBody>
      </p:sp>
      <p:sp>
        <p:nvSpPr>
          <p:cNvPr id="19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303047" y="6311897"/>
            <a:ext cx="672255" cy="416708"/>
          </a:xfrm>
          <a:prstGeom prst="rect">
            <a:avLst/>
          </a:prstGeom>
        </p:spPr>
        <p:txBody>
          <a:bodyPr lIns="81711" tIns="40855" rIns="81711" bIns="40855"/>
          <a:lstStyle/>
          <a:p>
            <a:pPr algn="r"/>
            <a:fld id="{E68BEAA6-D8A5-4B44-AE3A-E98ED6049461}" type="slidenum">
              <a:rPr lang="en-US">
                <a:solidFill>
                  <a:schemeClr val="bg1"/>
                </a:solidFill>
              </a:rPr>
              <a:pPr algn="r"/>
              <a:t>26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1" name="Group 1">
            <a:extLst>
              <a:ext uri="{FF2B5EF4-FFF2-40B4-BE49-F238E27FC236}">
                <a16:creationId xmlns:a16="http://schemas.microsoft.com/office/drawing/2014/main" id="{D19FA2B2-85DA-4CEE-8CD9-B5217B52A4E0}"/>
              </a:ext>
            </a:extLst>
          </p:cNvPr>
          <p:cNvGrpSpPr>
            <a:grpSpLocks noChangeAspect="1"/>
          </p:cNvGrpSpPr>
          <p:nvPr/>
        </p:nvGrpSpPr>
        <p:grpSpPr>
          <a:xfrm>
            <a:off x="610984" y="1436462"/>
            <a:ext cx="5813012" cy="4163909"/>
            <a:chOff x="533400" y="4419600"/>
            <a:chExt cx="3657600" cy="2743200"/>
          </a:xfrm>
        </p:grpSpPr>
        <p:pic>
          <p:nvPicPr>
            <p:cNvPr id="22" name="Picture 2" descr="https://espace.cern.ch/te-vsc-lhc/LSS/Images/LSS%202/C5L2/2L_085.jpg">
              <a:extLst>
                <a:ext uri="{FF2B5EF4-FFF2-40B4-BE49-F238E27FC236}">
                  <a16:creationId xmlns:a16="http://schemas.microsoft.com/office/drawing/2014/main" id="{A88B032D-0F13-4046-AB59-FB8889D2EED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533400" y="4419600"/>
              <a:ext cx="3657600" cy="2743200"/>
            </a:xfrm>
            <a:prstGeom prst="rect">
              <a:avLst/>
            </a:prstGeom>
            <a:noFill/>
          </p:spPr>
        </p:pic>
        <p:sp>
          <p:nvSpPr>
            <p:cNvPr id="23" name="Text Box 5">
              <a:extLst>
                <a:ext uri="{FF2B5EF4-FFF2-40B4-BE49-F238E27FC236}">
                  <a16:creationId xmlns:a16="http://schemas.microsoft.com/office/drawing/2014/main" id="{C92252A8-DB54-437C-A62B-6B4028234E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48703" y="6748864"/>
              <a:ext cx="1052923" cy="278907"/>
            </a:xfrm>
            <a:prstGeom prst="rect">
              <a:avLst/>
            </a:prstGeom>
            <a:ln>
              <a:solidFill>
                <a:srgbClr val="00CC99"/>
              </a:solidFill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 algn="ctr"/>
              <a:r>
                <a:rPr lang="en-GB" sz="1600" dirty="0">
                  <a:solidFill>
                    <a:srgbClr val="00CC99"/>
                  </a:solidFill>
                </a:rPr>
                <a:t>LHC Kickers</a:t>
              </a: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0B72B323-B811-467C-9639-0A54B9F5358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850" t="13675" r="52452" b="51090"/>
          <a:stretch/>
        </p:blipFill>
        <p:spPr>
          <a:xfrm>
            <a:off x="7916503" y="2469473"/>
            <a:ext cx="722671" cy="715297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D46BF59-99CC-48D5-A850-51D7C4B7CDD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850" t="13675" r="52452" b="51090"/>
          <a:stretch/>
        </p:blipFill>
        <p:spPr>
          <a:xfrm>
            <a:off x="7935244" y="3808773"/>
            <a:ext cx="722671" cy="71529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768B059-29C5-4A6C-A8EE-52ECC5386845}"/>
              </a:ext>
            </a:extLst>
          </p:cNvPr>
          <p:cNvSpPr txBox="1"/>
          <p:nvPr/>
        </p:nvSpPr>
        <p:spPr>
          <a:xfrm>
            <a:off x="6865374" y="3318387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=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804300F-11A2-40FD-870A-30F366B597BA}"/>
              </a:ext>
            </a:extLst>
          </p:cNvPr>
          <p:cNvSpPr txBox="1"/>
          <p:nvPr/>
        </p:nvSpPr>
        <p:spPr>
          <a:xfrm>
            <a:off x="8118179" y="3282936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971177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27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-3922"/>
            <a:ext cx="9143999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3366FF"/>
                </a:solidFill>
                <a:latin typeface="Arial" pitchFamily="34" charset="0"/>
                <a:ea typeface="+mj-ea"/>
                <a:cs typeface="Arial" pitchFamily="34" charset="0"/>
              </a:rPr>
              <a:t>Cleaning Methods</a:t>
            </a:r>
          </a:p>
        </p:txBody>
      </p:sp>
      <p:sp>
        <p:nvSpPr>
          <p:cNvPr id="3" name="Rectangle 2"/>
          <p:cNvSpPr/>
          <p:nvPr/>
        </p:nvSpPr>
        <p:spPr>
          <a:xfrm>
            <a:off x="77640" y="384053"/>
            <a:ext cx="9066360" cy="284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>
                <a:solidFill>
                  <a:srgbClr val="00CC99"/>
                </a:solidFill>
              </a:rPr>
              <a:t> </a:t>
            </a:r>
            <a:r>
              <a:rPr lang="en-US" sz="1600" dirty="0">
                <a:solidFill>
                  <a:srgbClr val="FF3399"/>
                </a:solidFill>
              </a:rPr>
              <a:t>Chemical cleaning </a:t>
            </a:r>
            <a:r>
              <a:rPr lang="en-US" sz="1600" dirty="0"/>
              <a:t>is used to remove gross contamination such as grease, oil, fingerprints.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It can be needed to attack the surface with acids to etch the </a:t>
            </a:r>
            <a:r>
              <a:rPr lang="en-US" sz="1600" dirty="0">
                <a:solidFill>
                  <a:srgbClr val="FF3399"/>
                </a:solidFill>
              </a:rPr>
              <a:t>oxide layer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</a:t>
            </a:r>
            <a:r>
              <a:rPr lang="en-US" sz="1600" dirty="0">
                <a:solidFill>
                  <a:srgbClr val="FF3399"/>
                </a:solidFill>
              </a:rPr>
              <a:t>Passivation</a:t>
            </a:r>
            <a:r>
              <a:rPr lang="en-US" sz="1600" dirty="0"/>
              <a:t> can be helpful to produce a “stable” oxide layer on the surface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9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Example of CERN LHC beam screens :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400" dirty="0"/>
              <a:t>Degreasing with an alkaline detergent at 50°C in an ultrasonic bath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400" dirty="0"/>
              <a:t>Running tap water rinse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400" dirty="0"/>
              <a:t>Cold </a:t>
            </a:r>
            <a:r>
              <a:rPr lang="en-US" sz="1400" dirty="0" err="1"/>
              <a:t>demineralised</a:t>
            </a:r>
            <a:r>
              <a:rPr lang="en-US" sz="1400" dirty="0"/>
              <a:t> water rinse by immersion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400" dirty="0"/>
              <a:t>Rinse with alcohol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400" dirty="0"/>
              <a:t>Dry with ambient air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US" dirty="0">
              <a:solidFill>
                <a:srgbClr val="00000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38F3CED-81C0-1B9D-A6DA-A4090D3F32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0983"/>
          <a:stretch/>
        </p:blipFill>
        <p:spPr>
          <a:xfrm>
            <a:off x="4919214" y="1811708"/>
            <a:ext cx="3858087" cy="406338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7429131-153D-F72C-A53F-2CD4313DE6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362" y="2855260"/>
            <a:ext cx="4060772" cy="2996012"/>
          </a:xfrm>
          <a:prstGeom prst="rect">
            <a:avLst/>
          </a:prstGeom>
          <a:ln w="28575">
            <a:noFill/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05E20DC-0274-654A-E4A5-104B01A7ED97}"/>
              </a:ext>
            </a:extLst>
          </p:cNvPr>
          <p:cNvSpPr/>
          <p:nvPr/>
        </p:nvSpPr>
        <p:spPr>
          <a:xfrm>
            <a:off x="136443" y="5842232"/>
            <a:ext cx="874643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rgbClr val="0055A0"/>
                </a:solidFill>
              </a:rPr>
              <a:t>L. Ferreira, CERN TE-VSC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484167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28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-3922"/>
            <a:ext cx="9143999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3366FF"/>
                </a:solidFill>
                <a:latin typeface="Arial" pitchFamily="34" charset="0"/>
                <a:ea typeface="+mj-ea"/>
                <a:cs typeface="Arial" pitchFamily="34" charset="0"/>
              </a:rPr>
              <a:t>Surface analysis methods</a:t>
            </a:r>
          </a:p>
        </p:txBody>
      </p:sp>
      <p:sp>
        <p:nvSpPr>
          <p:cNvPr id="3" name="Rectangle 2"/>
          <p:cNvSpPr/>
          <p:nvPr/>
        </p:nvSpPr>
        <p:spPr>
          <a:xfrm>
            <a:off x="77639" y="519953"/>
            <a:ext cx="906636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>
                <a:solidFill>
                  <a:srgbClr val="FF3399"/>
                </a:solidFill>
              </a:rPr>
              <a:t> Surface analysis </a:t>
            </a:r>
            <a:r>
              <a:rPr lang="en-US" sz="1600" dirty="0"/>
              <a:t>is used to evaluate the cleanliness of a material, identify species, monitor a process etc.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US" sz="16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Auger electron Spectroscopy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US" sz="16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X-ray Photoelectron Spectroscopy</a:t>
            </a:r>
            <a:endParaRPr lang="en-US" sz="14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US" dirty="0">
              <a:solidFill>
                <a:srgbClr val="00000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E321CEE8-FCC2-427F-9D3A-0AE66F1A63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6682" y="2496419"/>
            <a:ext cx="5300248" cy="3014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E7610FA-2525-42A2-B6EB-B9630597DFDA}"/>
              </a:ext>
            </a:extLst>
          </p:cNvPr>
          <p:cNvSpPr/>
          <p:nvPr/>
        </p:nvSpPr>
        <p:spPr>
          <a:xfrm>
            <a:off x="77640" y="5649710"/>
            <a:ext cx="874643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rgbClr val="0055A0"/>
                </a:solidFill>
              </a:rPr>
              <a:t>The assessment of metal surface cleanliness by XPS, C. Scheuerlein and M. </a:t>
            </a:r>
            <a:r>
              <a:rPr lang="en-US" sz="1200" dirty="0" err="1">
                <a:solidFill>
                  <a:srgbClr val="0055A0"/>
                </a:solidFill>
              </a:rPr>
              <a:t>Taborelli</a:t>
            </a:r>
            <a:r>
              <a:rPr lang="en-US" sz="1200" dirty="0">
                <a:solidFill>
                  <a:srgbClr val="0055A0"/>
                </a:solidFill>
              </a:rPr>
              <a:t>, Appl. Surf. </a:t>
            </a:r>
            <a:r>
              <a:rPr lang="en-US" sz="1200" dirty="0" err="1">
                <a:solidFill>
                  <a:srgbClr val="0055A0"/>
                </a:solidFill>
              </a:rPr>
              <a:t>Sci</a:t>
            </a:r>
            <a:r>
              <a:rPr lang="en-US" sz="1200" dirty="0">
                <a:solidFill>
                  <a:srgbClr val="0055A0"/>
                </a:solidFill>
              </a:rPr>
              <a:t> 252 (2006) 4279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954629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29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-3922"/>
            <a:ext cx="9143999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3366FF"/>
                </a:solidFill>
                <a:latin typeface="Arial" pitchFamily="34" charset="0"/>
                <a:ea typeface="+mj-ea"/>
                <a:cs typeface="Arial" pitchFamily="34" charset="0"/>
              </a:rPr>
              <a:t>Example of adventitious carbon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566678"/>
            <a:ext cx="937427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>
                <a:solidFill>
                  <a:srgbClr val="FF3399"/>
                </a:solidFill>
              </a:rPr>
              <a:t> </a:t>
            </a:r>
            <a:r>
              <a:rPr lang="en-US" sz="1600" dirty="0"/>
              <a:t>Adventitious carbon =  a thin layer of carbonaceous material that deposits on air-exposed surfaces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>
              <a:solidFill>
                <a:srgbClr val="FF3399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>
                <a:solidFill>
                  <a:srgbClr val="FF3399"/>
                </a:solidFill>
              </a:rPr>
              <a:t>XPS analysis </a:t>
            </a:r>
            <a:r>
              <a:rPr lang="en-US" sz="1600" dirty="0"/>
              <a:t>of adventitious carbon around C1s at 284.8 eV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US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Adventitious carbon layer is aliphatic (hydrocarbons C, H, having an open chain structure) in nature and not graphitic, with functional groups of C, O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Presence of CO and CO</a:t>
            </a:r>
            <a:r>
              <a:rPr lang="en-US" sz="1600" baseline="-25000" dirty="0"/>
              <a:t>2</a:t>
            </a:r>
            <a:r>
              <a:rPr lang="en-US" sz="1600" dirty="0"/>
              <a:t> molecules bounded on the very near surface (nm)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US" sz="16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US" dirty="0">
              <a:solidFill>
                <a:srgbClr val="00000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E7610FA-2525-42A2-B6EB-B9630597DFDA}"/>
              </a:ext>
            </a:extLst>
          </p:cNvPr>
          <p:cNvSpPr/>
          <p:nvPr/>
        </p:nvSpPr>
        <p:spPr>
          <a:xfrm>
            <a:off x="77640" y="5821920"/>
            <a:ext cx="874643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rgbClr val="0055A0"/>
                </a:solidFill>
              </a:rPr>
              <a:t>LH Grey et al., Appl. Surf. Sci 635 (2024) 159319</a:t>
            </a:r>
            <a:endParaRPr lang="en-US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47C4CC4-4F1B-4673-50AD-25314D2286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0145" y="2817112"/>
            <a:ext cx="3741423" cy="3004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03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3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20482" y="712195"/>
            <a:ext cx="8415366" cy="3600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7" rIns="91435" bIns="45717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2600" dirty="0">
                <a:solidFill>
                  <a:srgbClr val="3366FF"/>
                </a:solidFill>
              </a:rPr>
              <a:t>Outline</a:t>
            </a:r>
            <a:endParaRPr lang="en-US" sz="2600" dirty="0"/>
          </a:p>
          <a:p>
            <a:pPr algn="ctr">
              <a:buClr>
                <a:schemeClr val="accent1"/>
              </a:buClr>
            </a:pPr>
            <a:endParaRPr lang="en-US" dirty="0"/>
          </a:p>
          <a:p>
            <a:pPr>
              <a:buClr>
                <a:srgbClr val="00CC99"/>
              </a:buClr>
            </a:pPr>
            <a:endParaRPr lang="en-US" sz="2000" dirty="0"/>
          </a:p>
          <a:p>
            <a:pPr marL="457200" indent="-457200" algn="ctr">
              <a:buClr>
                <a:schemeClr val="accent6">
                  <a:lumMod val="50000"/>
                </a:schemeClr>
              </a:buClr>
              <a:buAutoNum type="arabicPeriod"/>
            </a:pPr>
            <a:r>
              <a:rPr lang="en-US" sz="2400" dirty="0">
                <a:solidFill>
                  <a:srgbClr val="FF0066"/>
                </a:solidFill>
              </a:rPr>
              <a:t>Hydrogen reduction</a:t>
            </a:r>
          </a:p>
          <a:p>
            <a:pPr marL="457200" indent="-457200" algn="ctr">
              <a:buClr>
                <a:schemeClr val="accent6">
                  <a:lumMod val="50000"/>
                </a:schemeClr>
              </a:buClr>
              <a:buAutoNum type="arabicPeriod"/>
            </a:pPr>
            <a:endParaRPr lang="en-US" sz="2400" dirty="0">
              <a:solidFill>
                <a:srgbClr val="FF0066"/>
              </a:solidFill>
            </a:endParaRPr>
          </a:p>
          <a:p>
            <a:pPr marL="457200" indent="-457200" algn="ctr">
              <a:buClr>
                <a:schemeClr val="accent6">
                  <a:lumMod val="50000"/>
                </a:schemeClr>
              </a:buClr>
              <a:buAutoNum type="arabicPeriod"/>
            </a:pPr>
            <a:r>
              <a:rPr lang="en-US" sz="2400" dirty="0">
                <a:solidFill>
                  <a:srgbClr val="FF0066"/>
                </a:solidFill>
              </a:rPr>
              <a:t>Other materials</a:t>
            </a:r>
          </a:p>
          <a:p>
            <a:pPr marL="457200" indent="-457200" algn="ctr">
              <a:buClr>
                <a:schemeClr val="accent6">
                  <a:lumMod val="50000"/>
                </a:schemeClr>
              </a:buClr>
              <a:buAutoNum type="arabicPeriod"/>
            </a:pPr>
            <a:endParaRPr lang="en-US" sz="2400" dirty="0">
              <a:solidFill>
                <a:srgbClr val="FF0066"/>
              </a:solidFill>
            </a:endParaRPr>
          </a:p>
          <a:p>
            <a:pPr marL="457200" indent="-457200" algn="ctr">
              <a:buClr>
                <a:schemeClr val="accent6">
                  <a:lumMod val="50000"/>
                </a:schemeClr>
              </a:buClr>
              <a:buAutoNum type="arabicPeriod"/>
            </a:pPr>
            <a:r>
              <a:rPr lang="en-US" sz="2400" dirty="0">
                <a:solidFill>
                  <a:srgbClr val="FF0066"/>
                </a:solidFill>
              </a:rPr>
              <a:t>Qualification of materials</a:t>
            </a:r>
          </a:p>
          <a:p>
            <a:pPr algn="ctr">
              <a:buClr>
                <a:schemeClr val="accent6">
                  <a:lumMod val="50000"/>
                </a:schemeClr>
              </a:buClr>
            </a:pPr>
            <a:endParaRPr lang="en-US" sz="2400" dirty="0">
              <a:solidFill>
                <a:srgbClr val="FF0066"/>
              </a:solidFill>
            </a:endParaRPr>
          </a:p>
          <a:p>
            <a:pPr marL="457200" indent="-457200" algn="ctr">
              <a:buClr>
                <a:srgbClr val="00CC99"/>
              </a:buClr>
              <a:buAutoNum type="arabicPeriod"/>
            </a:pPr>
            <a:endParaRPr lang="en-US" sz="2000" dirty="0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1369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Slot 4 summary</a:t>
            </a:r>
          </a:p>
        </p:txBody>
      </p:sp>
      <p:sp>
        <p:nvSpPr>
          <p:cNvPr id="5" name="Rectangle 4"/>
          <p:cNvSpPr/>
          <p:nvPr/>
        </p:nvSpPr>
        <p:spPr>
          <a:xfrm>
            <a:off x="77640" y="547200"/>
            <a:ext cx="8804032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GB" sz="1600" dirty="0">
                <a:solidFill>
                  <a:srgbClr val="00CC99"/>
                </a:solidFill>
              </a:rPr>
              <a:t> </a:t>
            </a:r>
            <a:r>
              <a:rPr lang="en-GB" sz="1600" dirty="0">
                <a:solidFill>
                  <a:srgbClr val="FF3399"/>
                </a:solidFill>
              </a:rPr>
              <a:t>Vacuum firing </a:t>
            </a:r>
            <a:r>
              <a:rPr lang="en-GB" sz="1600" dirty="0">
                <a:solidFill>
                  <a:schemeClr val="tx2"/>
                </a:solidFill>
              </a:rPr>
              <a:t>is used to reduce by 2 orders of magnitude the hydrogen outgassing of baked material.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GB" sz="1600" dirty="0">
              <a:solidFill>
                <a:schemeClr val="tx2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GB" sz="1600" dirty="0">
              <a:solidFill>
                <a:schemeClr val="tx2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GB" sz="1600" dirty="0">
              <a:solidFill>
                <a:schemeClr val="tx2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 Other material than metals have their outgassing rate spread over several orders or magnitude with </a:t>
            </a:r>
            <a:r>
              <a:rPr lang="en-GB" sz="1600" dirty="0">
                <a:solidFill>
                  <a:srgbClr val="FF3399"/>
                </a:solidFill>
              </a:rPr>
              <a:t>plastics at the high extreme </a:t>
            </a:r>
            <a:r>
              <a:rPr lang="en-GB" sz="1600" dirty="0">
                <a:solidFill>
                  <a:schemeClr val="tx2"/>
                </a:solidFill>
              </a:rPr>
              <a:t>(x 10</a:t>
            </a:r>
            <a:r>
              <a:rPr lang="en-GB" sz="1600" baseline="30000" dirty="0">
                <a:solidFill>
                  <a:schemeClr val="tx2"/>
                </a:solidFill>
              </a:rPr>
              <a:t>5</a:t>
            </a:r>
            <a:r>
              <a:rPr lang="en-GB" sz="1600" dirty="0">
                <a:solidFill>
                  <a:schemeClr val="tx2"/>
                </a:solidFill>
              </a:rPr>
              <a:t> metallic surface)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GB" sz="1600" dirty="0">
              <a:solidFill>
                <a:schemeClr val="tx2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GB" sz="1600" dirty="0">
              <a:solidFill>
                <a:schemeClr val="tx2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GB" sz="1600" dirty="0">
              <a:solidFill>
                <a:schemeClr val="tx2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 </a:t>
            </a:r>
            <a:r>
              <a:rPr lang="en-GB" sz="1600" dirty="0">
                <a:solidFill>
                  <a:srgbClr val="FF3399"/>
                </a:solidFill>
              </a:rPr>
              <a:t>Vacuum instruments </a:t>
            </a:r>
            <a:r>
              <a:rPr lang="en-GB" sz="1600" dirty="0">
                <a:solidFill>
                  <a:schemeClr val="tx2"/>
                </a:solidFill>
              </a:rPr>
              <a:t>outgas!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GB" sz="1600" dirty="0">
              <a:solidFill>
                <a:schemeClr val="tx2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GB" sz="1600" dirty="0">
              <a:solidFill>
                <a:schemeClr val="tx2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GB" sz="1600" dirty="0">
              <a:solidFill>
                <a:schemeClr val="tx2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 Components must be </a:t>
            </a:r>
            <a:r>
              <a:rPr lang="en-GB" sz="1600" dirty="0">
                <a:solidFill>
                  <a:srgbClr val="FF3399"/>
                </a:solidFill>
              </a:rPr>
              <a:t>characterised in the laboratory </a:t>
            </a:r>
            <a:r>
              <a:rPr lang="en-GB" sz="1600" dirty="0">
                <a:solidFill>
                  <a:schemeClr val="tx2"/>
                </a:solidFill>
              </a:rPr>
              <a:t>with appropriate tools to guarantee a good performance in an accelerator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334436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31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4315971" y="3429000"/>
            <a:ext cx="4461329" cy="359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06" tIns="40853" rIns="81706" bIns="40853">
            <a:spAutoFit/>
          </a:bodyPr>
          <a:lstStyle/>
          <a:p>
            <a:r>
              <a:rPr lang="en-US" b="1" dirty="0">
                <a:solidFill>
                  <a:srgbClr val="FF0066"/>
                </a:solidFill>
              </a:rPr>
              <a:t>Thank you for your attention !!!</a:t>
            </a:r>
            <a:endParaRPr lang="en-US" b="1" dirty="0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86319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32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-3922"/>
            <a:ext cx="9143999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3366FF"/>
                </a:solidFill>
                <a:latin typeface="Arial" pitchFamily="34" charset="0"/>
                <a:ea typeface="+mj-ea"/>
                <a:cs typeface="Arial" pitchFamily="34" charset="0"/>
              </a:rPr>
              <a:t>Some References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443134"/>
            <a:ext cx="9144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lang="en-US" kern="0" dirty="0">
                <a:solidFill>
                  <a:srgbClr val="0055A0"/>
                </a:solidFill>
              </a:rPr>
              <a:t>J.L de Segovia, Physics of outgassing, CAS, CERN 99-05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  <a:defRPr/>
            </a:pPr>
            <a:r>
              <a:rPr kumimoji="0" lang="en-US" b="0" i="0" u="none" strike="noStrike" kern="0" cap="none" spc="0" normalizeH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 K. Jousten, Thermal outgassing, </a:t>
            </a:r>
            <a:r>
              <a:rPr lang="en-US" kern="0" dirty="0">
                <a:solidFill>
                  <a:srgbClr val="0055A0"/>
                </a:solidFill>
              </a:rPr>
              <a:t>CAS, CERN 99-05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  <a:defRPr/>
            </a:pPr>
            <a:r>
              <a:rPr lang="en-US" kern="0" dirty="0">
                <a:solidFill>
                  <a:srgbClr val="0055A0"/>
                </a:solidFill>
              </a:rPr>
              <a:t> H.F. Dylla, Water outgassing, CAS Vacuum in Accelerators, May 2006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</a:rPr>
              <a:t> P. Chiggiato, Thermal outgassing, CAS Vacuum in Accelerators, May 2006 &amp; Material &amp; properties: Outgassing, CERN ACC-2020-009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lang="en-US" dirty="0"/>
              <a:t>R. Calder, G. Lewin, Reduction of stainless-steel outgassing in ultra-high vacuum, Br J Appl. Phys, 18, 1967, 1459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  <a:defRPr/>
            </a:pPr>
            <a:r>
              <a:rPr lang="en-US" kern="0" dirty="0"/>
              <a:t> </a:t>
            </a:r>
            <a:r>
              <a:rPr lang="en-US" dirty="0"/>
              <a:t>R.J. Elsey, Outgassing of </a:t>
            </a:r>
            <a:r>
              <a:rPr lang="en-US"/>
              <a:t>vacuum materials, Vacuum </a:t>
            </a:r>
            <a:r>
              <a:rPr lang="en-US" dirty="0"/>
              <a:t>25, 7 (1975), 299</a:t>
            </a:r>
            <a:endParaRPr lang="en-US" kern="0" dirty="0"/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A. G. Mathewson, Making it Work, CAS,</a:t>
            </a:r>
            <a:r>
              <a:rPr kumimoji="0" lang="en-US" b="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</a:rPr>
              <a:t> CERN 92-03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r>
              <a:rPr lang="en-US" kern="0" baseline="0" dirty="0"/>
              <a:t> R. J. Reid, Cleaning</a:t>
            </a:r>
            <a:r>
              <a:rPr lang="en-US" kern="0" dirty="0"/>
              <a:t> for vacuum services, CAS, CERN 99-05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r>
              <a:rPr kumimoji="0" lang="en-US" b="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</a:rPr>
              <a:t> M. Taborelli, Cleaning and surface properties, CAS, CERN 2007-003 &amp; CERN ACC-2020-009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r>
              <a:rPr lang="en-US" kern="0" dirty="0"/>
              <a:t>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The physical basis of ultra-high vacuum, P.A. Redhead, J.P. Hobson, E.V.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Kornelsen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. AVS.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Scientific foundations of vacuum technique, S.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Dushman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, J.M Lafferty. J. Wiley &amp; sons. Elsevier Science.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Les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calculs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de la technique du vide, J.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Delafosse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, G.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Mongodin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, G.A.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</a:rPr>
              <a:t>Boutry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. Le vide.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SzTx/>
              <a:buFontTx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Vacuum Technology, A. Roth. Elsevier Science</a:t>
            </a:r>
            <a:endParaRPr kumimoji="0" lang="fr-FR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8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93492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4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011" y="1956196"/>
            <a:ext cx="907498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000" dirty="0"/>
              <a:t>1. </a:t>
            </a:r>
            <a:r>
              <a:rPr lang="en-GB" sz="4000" dirty="0">
                <a:solidFill>
                  <a:srgbClr val="FF0066"/>
                </a:solidFill>
              </a:rPr>
              <a:t>Hydrogen reduction</a:t>
            </a:r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123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5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-3922"/>
            <a:ext cx="9143999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3366FF"/>
                </a:solidFill>
                <a:latin typeface="Arial" pitchFamily="34" charset="0"/>
                <a:ea typeface="+mj-ea"/>
                <a:cs typeface="Arial" pitchFamily="34" charset="0"/>
              </a:rPr>
              <a:t>Vacuum firing</a:t>
            </a:r>
          </a:p>
        </p:txBody>
      </p:sp>
      <p:sp>
        <p:nvSpPr>
          <p:cNvPr id="3" name="Rectangle 2"/>
          <p:cNvSpPr/>
          <p:nvPr/>
        </p:nvSpPr>
        <p:spPr>
          <a:xfrm>
            <a:off x="77640" y="384053"/>
            <a:ext cx="90663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A method to </a:t>
            </a:r>
            <a:r>
              <a:rPr lang="en-US" sz="1600" dirty="0">
                <a:solidFill>
                  <a:srgbClr val="FF3399"/>
                </a:solidFill>
              </a:rPr>
              <a:t>reduce hydrogen content in stainless steel </a:t>
            </a:r>
            <a:r>
              <a:rPr lang="en-US" sz="1600" dirty="0"/>
              <a:t>(316 series)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Degassing of the material is performed in an oven at 950°C under vacuum (&lt;10</a:t>
            </a:r>
            <a:r>
              <a:rPr lang="en-US" sz="1600" baseline="30000" dirty="0"/>
              <a:t>-5</a:t>
            </a:r>
            <a:r>
              <a:rPr lang="en-US" sz="1600" dirty="0"/>
              <a:t> mbar) for 2 h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The high temperature allows to enhance hydrogen diffusion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053" y="1603025"/>
            <a:ext cx="5246015" cy="4192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1"/>
          <p:cNvSpPr txBox="1">
            <a:spLocks noChangeArrowheads="1"/>
          </p:cNvSpPr>
          <p:nvPr/>
        </p:nvSpPr>
        <p:spPr bwMode="auto">
          <a:xfrm>
            <a:off x="5652199" y="2175911"/>
            <a:ext cx="3419230" cy="304698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1600" dirty="0"/>
              <a:t>CERN large </a:t>
            </a:r>
            <a:r>
              <a:rPr lang="fr-FR" sz="1600" dirty="0" err="1"/>
              <a:t>furnace</a:t>
            </a:r>
            <a:endParaRPr lang="fr-FR" sz="1600" dirty="0"/>
          </a:p>
          <a:p>
            <a:endParaRPr lang="fr-FR" sz="1600" dirty="0"/>
          </a:p>
          <a:p>
            <a:r>
              <a:rPr lang="fr-FR" sz="1600" dirty="0" err="1"/>
              <a:t>Length</a:t>
            </a:r>
            <a:r>
              <a:rPr lang="fr-FR" sz="1600" dirty="0"/>
              <a:t>:  6 m</a:t>
            </a:r>
          </a:p>
          <a:p>
            <a:endParaRPr lang="fr-FR" sz="1600" dirty="0"/>
          </a:p>
          <a:p>
            <a:r>
              <a:rPr lang="fr-FR" sz="1600" dirty="0" err="1"/>
              <a:t>Diameter</a:t>
            </a:r>
            <a:r>
              <a:rPr lang="fr-FR" sz="1600" dirty="0"/>
              <a:t>:  1 m</a:t>
            </a:r>
          </a:p>
          <a:p>
            <a:endParaRPr lang="en-US" sz="1600" dirty="0"/>
          </a:p>
          <a:p>
            <a:r>
              <a:rPr lang="en-US" sz="1600" dirty="0"/>
              <a:t>Maximum charge weight: 1000 Kg</a:t>
            </a:r>
          </a:p>
          <a:p>
            <a:endParaRPr lang="fr-FR" sz="1600" dirty="0"/>
          </a:p>
          <a:p>
            <a:r>
              <a:rPr lang="fr-FR" sz="1600" dirty="0" err="1"/>
              <a:t>Ultimate</a:t>
            </a:r>
            <a:r>
              <a:rPr lang="fr-FR" sz="1600" dirty="0"/>
              <a:t> pressure: 10</a:t>
            </a:r>
            <a:r>
              <a:rPr lang="fr-FR" sz="1600" baseline="30000" dirty="0"/>
              <a:t>-9</a:t>
            </a:r>
            <a:r>
              <a:rPr lang="fr-FR" sz="1600" dirty="0"/>
              <a:t> mbar</a:t>
            </a:r>
          </a:p>
          <a:p>
            <a:endParaRPr lang="en-US" sz="1600" dirty="0"/>
          </a:p>
          <a:p>
            <a:r>
              <a:rPr lang="en-US" sz="1600" dirty="0"/>
              <a:t>P at the end of the treatment: </a:t>
            </a:r>
          </a:p>
          <a:p>
            <a:r>
              <a:rPr lang="en-US" sz="1600" dirty="0"/>
              <a:t>	</a:t>
            </a:r>
            <a:r>
              <a:rPr lang="fr-FR" sz="1600" dirty="0"/>
              <a:t>high 10</a:t>
            </a:r>
            <a:r>
              <a:rPr lang="fr-FR" sz="1600" baseline="30000" dirty="0"/>
              <a:t>-6 </a:t>
            </a:r>
            <a:r>
              <a:rPr lang="fr-FR" sz="1600" dirty="0"/>
              <a:t>mbar range</a:t>
            </a:r>
            <a:endParaRPr lang="en-US" sz="1600" dirty="0"/>
          </a:p>
        </p:txBody>
      </p:sp>
      <p:sp>
        <p:nvSpPr>
          <p:cNvPr id="16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703804" y="5831456"/>
            <a:ext cx="26577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200" dirty="0"/>
              <a:t>Courtesy P. Chiggiato, TE-VSC</a:t>
            </a:r>
          </a:p>
        </p:txBody>
      </p:sp>
    </p:spTree>
    <p:extLst>
      <p:ext uri="{BB962C8B-B14F-4D97-AF65-F5344CB8AC3E}">
        <p14:creationId xmlns:p14="http://schemas.microsoft.com/office/powerpoint/2010/main" val="129536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357958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>
                <a:solidFill>
                  <a:schemeClr val="bg1"/>
                </a:solidFill>
              </a:rPr>
              <a:pPr algn="r"/>
              <a:t>6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-3922"/>
            <a:ext cx="9143999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4" tIns="45717" rIns="91434" bIns="45717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3366FF"/>
                </a:solidFill>
                <a:latin typeface="Arial" pitchFamily="34" charset="0"/>
                <a:ea typeface="+mj-ea"/>
                <a:cs typeface="Arial" pitchFamily="34" charset="0"/>
              </a:rPr>
              <a:t>Impact on structural properties</a:t>
            </a:r>
          </a:p>
        </p:txBody>
      </p:sp>
      <p:sp>
        <p:nvSpPr>
          <p:cNvPr id="3" name="Rectangle 2"/>
          <p:cNvSpPr/>
          <p:nvPr/>
        </p:nvSpPr>
        <p:spPr>
          <a:xfrm>
            <a:off x="38819" y="519953"/>
            <a:ext cx="906636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Under the heat surface treatment </a:t>
            </a:r>
            <a:r>
              <a:rPr lang="en-US" sz="1600" dirty="0">
                <a:solidFill>
                  <a:srgbClr val="FF3399"/>
                </a:solidFill>
              </a:rPr>
              <a:t>304 series </a:t>
            </a:r>
            <a:r>
              <a:rPr lang="en-US" sz="1600" dirty="0"/>
              <a:t>stainless steel are recrystallized due to carbide precipitation at the grain boundaries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/>
              <a:t> 	</a:t>
            </a:r>
            <a:r>
              <a:rPr lang="en-US" sz="1600" dirty="0">
                <a:sym typeface="Wingdings" panose="05000000000000000000" pitchFamily="2" charset="2"/>
              </a:rPr>
              <a:t> </a:t>
            </a:r>
            <a:r>
              <a:rPr lang="en-US" sz="1600" dirty="0">
                <a:solidFill>
                  <a:srgbClr val="FF3399"/>
                </a:solidFill>
                <a:sym typeface="Wingdings" panose="05000000000000000000" pitchFamily="2" charset="2"/>
              </a:rPr>
              <a:t>cannot be used as material for flanges </a:t>
            </a:r>
            <a:r>
              <a:rPr lang="en-US" sz="1600" dirty="0">
                <a:sym typeface="Wingdings" panose="05000000000000000000" pitchFamily="2" charset="2"/>
              </a:rPr>
              <a:t>(leak at the level of the knife)!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>
                <a:sym typeface="Wingdings" panose="05000000000000000000" pitchFamily="2" charset="2"/>
              </a:rPr>
              <a:t>	 low carbon and low carbon nitrogen alloys stainless steel are used (316LN) </a:t>
            </a:r>
            <a:endParaRPr lang="en-US" sz="16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4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The hardness of the material is not modified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4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The surface is enriched in Fe due to the Cr evaporation during the heat treatment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4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When the material is brought back to atmospheric pressure, it keeps the memory of the treatment since the hydrogen diffusion at room temperature is small</a:t>
            </a:r>
          </a:p>
          <a:p>
            <a:pPr lvl="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>
                <a:sym typeface="Wingdings" panose="05000000000000000000" pitchFamily="2" charset="2"/>
              </a:rPr>
              <a:t> A </a:t>
            </a:r>
            <a:r>
              <a:rPr lang="en-US" sz="1600" dirty="0">
                <a:solidFill>
                  <a:srgbClr val="FF3399"/>
                </a:solidFill>
                <a:sym typeface="Wingdings" panose="05000000000000000000" pitchFamily="2" charset="2"/>
              </a:rPr>
              <a:t>single</a:t>
            </a:r>
            <a:r>
              <a:rPr lang="en-US" sz="1600" dirty="0">
                <a:sym typeface="Wingdings" panose="05000000000000000000" pitchFamily="2" charset="2"/>
              </a:rPr>
              <a:t> </a:t>
            </a:r>
            <a:r>
              <a:rPr lang="en-US" sz="1600" dirty="0">
                <a:solidFill>
                  <a:srgbClr val="FF3399"/>
                </a:solidFill>
                <a:sym typeface="Wingdings" panose="05000000000000000000" pitchFamily="2" charset="2"/>
              </a:rPr>
              <a:t>treatment</a:t>
            </a:r>
            <a:r>
              <a:rPr lang="en-US" sz="1600" dirty="0">
                <a:sym typeface="Wingdings" panose="05000000000000000000" pitchFamily="2" charset="2"/>
              </a:rPr>
              <a:t> is needed for the full life of the material</a:t>
            </a:r>
            <a:endParaRPr lang="en-US" sz="1600" dirty="0"/>
          </a:p>
        </p:txBody>
      </p:sp>
      <p:sp>
        <p:nvSpPr>
          <p:cNvPr id="16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372464" y="6373683"/>
            <a:ext cx="393411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>
                <a:solidFill>
                  <a:schemeClr val="bg1"/>
                </a:solidFill>
              </a:rPr>
              <a:t>Joint Universities Accelerator School, Archamps, February 2025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9519" y="2984346"/>
            <a:ext cx="3136824" cy="28939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2766" y="3338781"/>
            <a:ext cx="4992806" cy="116035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263565" y="5710486"/>
            <a:ext cx="396796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200" dirty="0"/>
              <a:t>L. Westerberg </a:t>
            </a:r>
            <a:r>
              <a:rPr lang="en-US" sz="1200" i="1" dirty="0"/>
              <a:t>et al.</a:t>
            </a:r>
            <a:r>
              <a:rPr lang="en-US" sz="1200" dirty="0"/>
              <a:t>, Vacuum 48 (1997) 771-773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25714" y="4630057"/>
            <a:ext cx="4317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 ~ 2 10</a:t>
            </a:r>
            <a:r>
              <a:rPr lang="en-GB" baseline="30000" dirty="0"/>
              <a:t>19</a:t>
            </a:r>
            <a:r>
              <a:rPr lang="en-GB" dirty="0"/>
              <a:t> H/cm</a:t>
            </a:r>
            <a:r>
              <a:rPr lang="en-GB" baseline="30000" dirty="0"/>
              <a:t>3</a:t>
            </a:r>
            <a:r>
              <a:rPr lang="en-GB" dirty="0"/>
              <a:t> reduced to 10</a:t>
            </a:r>
            <a:r>
              <a:rPr lang="en-GB" baseline="30000" dirty="0"/>
              <a:t>18</a:t>
            </a:r>
            <a:r>
              <a:rPr lang="en-GB" dirty="0"/>
              <a:t> H/cm</a:t>
            </a:r>
            <a:r>
              <a:rPr lang="en-GB" baseline="30000" dirty="0"/>
              <a:t>3</a:t>
            </a:r>
            <a:r>
              <a:rPr lang="en-GB" dirty="0"/>
              <a:t>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4E84808C-EB3B-A4F8-6801-B41870BFA655}"/>
                  </a:ext>
                </a:extLst>
              </p14:cNvPr>
              <p14:cNvContentPartPr/>
              <p14:nvPr/>
            </p14:nvContentPartPr>
            <p14:xfrm>
              <a:off x="7904694" y="4907404"/>
              <a:ext cx="30600" cy="40932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4E84808C-EB3B-A4F8-6801-B41870BFA655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850694" y="4799764"/>
                <a:ext cx="138240" cy="62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470D95E3-86D1-5200-7670-C1FF1D43E92A}"/>
                  </a:ext>
                </a:extLst>
              </p14:cNvPr>
              <p14:cNvContentPartPr/>
              <p14:nvPr/>
            </p14:nvContentPartPr>
            <p14:xfrm>
              <a:off x="7941774" y="4904164"/>
              <a:ext cx="30600" cy="44964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470D95E3-86D1-5200-7670-C1FF1D43E92A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869774" y="4760164"/>
                <a:ext cx="174240" cy="737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8998BF70-C762-8909-BAFA-922FC823FE5D}"/>
                  </a:ext>
                </a:extLst>
              </p14:cNvPr>
              <p14:cNvContentPartPr/>
              <p14:nvPr/>
            </p14:nvContentPartPr>
            <p14:xfrm>
              <a:off x="6238254" y="4911364"/>
              <a:ext cx="8640" cy="36828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8998BF70-C762-8909-BAFA-922FC823FE5D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166254" y="4767724"/>
                <a:ext cx="152280" cy="655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166671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Subsequent </a:t>
            </a:r>
            <a:r>
              <a:rPr lang="en-GB" dirty="0" err="1"/>
              <a:t>bakeouts</a:t>
            </a:r>
            <a:r>
              <a:rPr lang="en-GB" dirty="0"/>
              <a:t> following vacuum firing</a:t>
            </a:r>
          </a:p>
        </p:txBody>
      </p:sp>
      <p:sp>
        <p:nvSpPr>
          <p:cNvPr id="28" name="Rectangle 27"/>
          <p:cNvSpPr/>
          <p:nvPr/>
        </p:nvSpPr>
        <p:spPr>
          <a:xfrm>
            <a:off x="2514637" y="2023397"/>
            <a:ext cx="43558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200" dirty="0"/>
              <a:t>R. Calder, G. Lewin, Br J Appl. Phys, 18, 1967, 1459</a:t>
            </a:r>
          </a:p>
        </p:txBody>
      </p:sp>
      <p:sp>
        <p:nvSpPr>
          <p:cNvPr id="27" name="Rectangle 26"/>
          <p:cNvSpPr/>
          <p:nvPr/>
        </p:nvSpPr>
        <p:spPr>
          <a:xfrm>
            <a:off x="88997" y="565570"/>
            <a:ext cx="844655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As in previous lecture (slide 32), considering the achieved hydrogen surface concentration following the vacuum firing, the hydrogen outgassing rate after n successive bakeout at temperature T</a:t>
            </a:r>
            <a:r>
              <a:rPr lang="en-US" sz="1600" baseline="-25000" dirty="0"/>
              <a:t>BO</a:t>
            </a:r>
            <a:r>
              <a:rPr lang="en-US" sz="1600" dirty="0"/>
              <a:t> and duration t</a:t>
            </a:r>
            <a:r>
              <a:rPr lang="en-US" sz="1600" baseline="-25000" dirty="0"/>
              <a:t>BO</a:t>
            </a:r>
            <a:r>
              <a:rPr lang="en-US" sz="1600" dirty="0"/>
              <a:t> is obtained from the 1</a:t>
            </a:r>
            <a:r>
              <a:rPr lang="en-US" sz="1600" baseline="30000" dirty="0"/>
              <a:t>st</a:t>
            </a:r>
            <a:r>
              <a:rPr lang="en-US" sz="1600" dirty="0"/>
              <a:t> Fick Law: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1152536" y="1484275"/>
                <a:ext cx="6635727" cy="539122"/>
              </a:xfrm>
              <a:prstGeom prst="rect">
                <a:avLst/>
              </a:prstGeom>
              <a:noFill/>
              <a:ln>
                <a:solidFill>
                  <a:srgbClr val="FF3399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sub>
                          </m:s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𝑜</m:t>
                                  </m:r>
                                </m:sub>
                              </m:s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sub>
                              </m:sSub>
                            </m:e>
                          </m:d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𝜋</m:t>
                                          </m:r>
                                        </m:num>
                                        <m:den>
                                          <m:r>
                                            <a:rPr lang="en-GB" i="1">
                                              <a:latin typeface="Cambria Math" panose="02040503050406030204" pitchFamily="18" charset="0"/>
                                            </a:rPr>
                                            <m:t>𝐿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i="1" smtClean="0">
                                  <a:solidFill>
                                    <a:srgbClr val="FF3399"/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  <m:d>
                                <m:dPr>
                                  <m:ctrlPr>
                                    <a:rPr lang="en-GB" i="1">
                                      <a:solidFill>
                                        <a:srgbClr val="FF3399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i="1">
                                          <a:solidFill>
                                            <a:srgbClr val="FF3399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solidFill>
                                            <a:srgbClr val="FF3399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solidFill>
                                            <a:srgbClr val="FF3399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𝐹</m:t>
                                      </m:r>
                                    </m:sub>
                                  </m:sSub>
                                </m:e>
                              </m:d>
                              <m:sSub>
                                <m:sSubPr>
                                  <m:ctrlPr>
                                    <a:rPr lang="en-GB" i="1">
                                      <a:solidFill>
                                        <a:srgbClr val="FF3399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solidFill>
                                        <a:srgbClr val="FF3399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GB" i="1">
                                      <a:solidFill>
                                        <a:srgbClr val="FF3399"/>
                                      </a:solidFill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sub>
                              </m:sSub>
                            </m:sup>
                          </m:sSup>
                        </m:e>
                      </m:d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4 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𝑅𝑇</m:t>
                              </m:r>
                            </m:sub>
                          </m:s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𝜋</m:t>
                                      </m:r>
                                    </m:num>
                                    <m:den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  <m:d>
                                <m:d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𝐵𝑂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𝐵𝑂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2536" y="1484275"/>
                <a:ext cx="6635727" cy="53912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solidFill>
                  <a:srgbClr val="FF3399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7438017" y="1044090"/>
                <a:ext cx="1557285" cy="44018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𝑞</m:t>
                      </m:r>
                      <m:d>
                        <m:dPr>
                          <m:ctrlPr>
                            <a:rPr lang="en-GB" sz="1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2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2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𝐷</m:t>
                      </m:r>
                      <m:sSub>
                        <m:sSubPr>
                          <m:ctrlPr>
                            <a:rPr lang="en-GB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GB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1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GB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  <m:r>
                                    <a:rPr lang="en-GB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GB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GB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GB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GB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)</m:t>
                                  </m:r>
                                </m:num>
                                <m:den>
                                  <m:r>
                                    <a:rPr lang="en-GB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GB" sz="1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GB" sz="1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1200" b="0" i="1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</m:sSub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8017" y="1044090"/>
                <a:ext cx="1557285" cy="440185"/>
              </a:xfrm>
              <a:prstGeom prst="rect">
                <a:avLst/>
              </a:prstGeom>
              <a:blipFill>
                <a:blip r:embed="rId3"/>
                <a:stretch>
                  <a:fillRect l="-1563" b="-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61321" y="2281072"/>
            <a:ext cx="3618376" cy="3707266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5632491" y="5904028"/>
            <a:ext cx="26577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200" dirty="0"/>
              <a:t>Courtesy P. Chiggiato, TE-VSC</a:t>
            </a:r>
          </a:p>
        </p:txBody>
      </p:sp>
      <p:sp>
        <p:nvSpPr>
          <p:cNvPr id="33" name="Rectangle 32"/>
          <p:cNvSpPr/>
          <p:nvPr/>
        </p:nvSpPr>
        <p:spPr>
          <a:xfrm>
            <a:off x="124233" y="2404555"/>
            <a:ext cx="4835232" cy="3457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The diffusion terms dominates: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For </a:t>
            </a:r>
            <a:r>
              <a:rPr lang="en-US" sz="1600" dirty="0">
                <a:solidFill>
                  <a:srgbClr val="FF3399"/>
                </a:solidFill>
              </a:rPr>
              <a:t>thin sheets</a:t>
            </a:r>
            <a:r>
              <a:rPr lang="en-US" sz="1600" dirty="0"/>
              <a:t> (tubes), the initial content of the hydrogen is fully removed. The final outgassing is defined by the H</a:t>
            </a:r>
            <a:r>
              <a:rPr lang="en-US" sz="1600" baseline="-25000" dirty="0"/>
              <a:t>2</a:t>
            </a:r>
            <a:r>
              <a:rPr lang="en-US" sz="1600" dirty="0"/>
              <a:t> pressure in the furnace: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/>
              <a:t>q ~ 5 10</a:t>
            </a:r>
            <a:r>
              <a:rPr lang="en-US" sz="1600" baseline="30000" dirty="0"/>
              <a:t>-15</a:t>
            </a:r>
            <a:r>
              <a:rPr lang="en-US" sz="1600" dirty="0"/>
              <a:t> mbar.ℓ/(s.cm</a:t>
            </a:r>
            <a:r>
              <a:rPr lang="en-US" sz="1600" baseline="30000" dirty="0"/>
              <a:t>2</a:t>
            </a:r>
            <a:r>
              <a:rPr lang="en-US" sz="1600" dirty="0"/>
              <a:t>)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US" sz="16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6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For </a:t>
            </a:r>
            <a:r>
              <a:rPr lang="en-US" sz="1600" dirty="0">
                <a:solidFill>
                  <a:srgbClr val="FF3399"/>
                </a:solidFill>
              </a:rPr>
              <a:t>thick slab</a:t>
            </a:r>
            <a:r>
              <a:rPr lang="en-US" sz="1600" dirty="0"/>
              <a:t> (flanges),  the pressure in the furnace as limited influence: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/>
              <a:t>q ~ 10</a:t>
            </a:r>
            <a:r>
              <a:rPr lang="en-US" sz="1600" baseline="30000" dirty="0"/>
              <a:t>-13</a:t>
            </a:r>
            <a:r>
              <a:rPr lang="en-US" sz="1600" dirty="0"/>
              <a:t> mbar.ℓ/(s.cm</a:t>
            </a:r>
            <a:r>
              <a:rPr lang="en-US" sz="1600" baseline="30000" dirty="0"/>
              <a:t>2</a:t>
            </a:r>
            <a:r>
              <a:rPr lang="en-US" sz="1600" dirty="0"/>
              <a:t>)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endParaRPr lang="en-US" sz="1600" baseline="30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748068E-A74B-6A3D-6001-7773FFAA283A}"/>
                  </a:ext>
                </a:extLst>
              </p:cNvPr>
              <p:cNvSpPr txBox="1"/>
              <p:nvPr/>
            </p:nvSpPr>
            <p:spPr>
              <a:xfrm>
                <a:off x="1902685" y="2789328"/>
                <a:ext cx="1398973" cy="27270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i="1" smtClean="0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GB" sz="1200" b="0" i="1" smtClean="0"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en-GB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GB" sz="1200" b="0" i="1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sSup>
                        <m:sSupPr>
                          <m:ctrlPr>
                            <a:rPr lang="en-GB" sz="1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2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12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type m:val="skw"/>
                              <m:ctrlPr>
                                <a:rPr lang="en-GB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1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2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GB" sz="1200" b="0" i="1" smtClean="0">
                                      <a:latin typeface="Cambria Math" panose="02040503050406030204" pitchFamily="18" charset="0"/>
                                    </a:rPr>
                                    <m:t>𝑑𝑖𝑓𝑓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sz="1200" b="0" i="1" smtClean="0">
                                  <a:latin typeface="Cambria Math" panose="02040503050406030204" pitchFamily="18" charset="0"/>
                                </a:rPr>
                                <m:t>𝑘𝑇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748068E-A74B-6A3D-6001-7773FFAA28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2685" y="2789328"/>
                <a:ext cx="1398973" cy="272703"/>
              </a:xfrm>
              <a:prstGeom prst="rect">
                <a:avLst/>
              </a:prstGeom>
              <a:blipFill>
                <a:blip r:embed="rId5"/>
                <a:stretch>
                  <a:fillRect l="-1739" t="-90909" r="-18696" b="-1295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00C33868-9936-5374-24F8-C0C3860C49AA}"/>
                  </a:ext>
                </a:extLst>
              </p14:cNvPr>
              <p14:cNvContentPartPr/>
              <p14:nvPr/>
            </p14:nvContentPartPr>
            <p14:xfrm>
              <a:off x="655734" y="4262028"/>
              <a:ext cx="2257560" cy="8964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00C33868-9936-5374-24F8-C0C3860C49AA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84094" y="4118028"/>
                <a:ext cx="2401200" cy="377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EB81FEDF-69AD-98B3-D9D6-8EBDF2DFF10C}"/>
                  </a:ext>
                </a:extLst>
              </p14:cNvPr>
              <p14:cNvContentPartPr/>
              <p14:nvPr/>
            </p14:nvContentPartPr>
            <p14:xfrm>
              <a:off x="604254" y="5434188"/>
              <a:ext cx="2175480" cy="5976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EB81FEDF-69AD-98B3-D9D6-8EBDF2DFF10C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532614" y="5290188"/>
                <a:ext cx="2319120" cy="347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455798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Stainless steel 316 LN</a:t>
            </a:r>
          </a:p>
        </p:txBody>
      </p:sp>
      <p:pic>
        <p:nvPicPr>
          <p:cNvPr id="3358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97966" y="1215135"/>
            <a:ext cx="5443466" cy="4587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58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1393553"/>
            <a:ext cx="2857500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2359365" y="5802831"/>
            <a:ext cx="488626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200" dirty="0"/>
              <a:t>B. Versolatto, N. Hilleret, CERN Vacuum Technical Note 2002</a:t>
            </a:r>
          </a:p>
        </p:txBody>
      </p:sp>
      <p:sp>
        <p:nvSpPr>
          <p:cNvPr id="10" name="Rectangle 9"/>
          <p:cNvSpPr/>
          <p:nvPr/>
        </p:nvSpPr>
        <p:spPr>
          <a:xfrm>
            <a:off x="161568" y="421441"/>
            <a:ext cx="86842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1.5 mm thick sheet held at 300°C for 24 h, rate measured 120 h after the end of bake-out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baseline="30000" dirty="0"/>
              <a:t>  </a:t>
            </a:r>
            <a:r>
              <a:rPr lang="en-US" sz="1600" dirty="0">
                <a:solidFill>
                  <a:srgbClr val="FF3399"/>
                </a:solidFill>
              </a:rPr>
              <a:t>As expected from diffusion theory</a:t>
            </a:r>
            <a:r>
              <a:rPr lang="en-US" sz="1600" dirty="0"/>
              <a:t>: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/>
              <a:t>- H</a:t>
            </a:r>
            <a:r>
              <a:rPr lang="en-US" sz="1600" baseline="-25000" dirty="0"/>
              <a:t>2</a:t>
            </a:r>
            <a:r>
              <a:rPr lang="en-US" sz="1600" dirty="0"/>
              <a:t> outgassing rate of 6 10</a:t>
            </a:r>
            <a:r>
              <a:rPr lang="en-US" sz="1600" baseline="30000" dirty="0"/>
              <a:t>-15</a:t>
            </a:r>
            <a:r>
              <a:rPr lang="en-US" sz="1600" dirty="0"/>
              <a:t> mbar.ℓ/(s.cm</a:t>
            </a:r>
            <a:r>
              <a:rPr lang="en-US" sz="1600" baseline="30000" dirty="0"/>
              <a:t>2</a:t>
            </a:r>
            <a:r>
              <a:rPr lang="en-US" sz="1600" dirty="0"/>
              <a:t>) and a reduction of ~ 1.8 between each cycle</a:t>
            </a:r>
            <a:endParaRPr lang="en-US" sz="1600" baseline="30000" dirty="0"/>
          </a:p>
        </p:txBody>
      </p:sp>
    </p:spTree>
    <p:extLst>
      <p:ext uri="{BB962C8B-B14F-4D97-AF65-F5344CB8AC3E}">
        <p14:creationId xmlns:p14="http://schemas.microsoft.com/office/powerpoint/2010/main" val="4333900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Joint Universities Accelerator School, Archamps, February 2025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-118549"/>
            <a:ext cx="9144000" cy="547200"/>
          </a:xfrm>
        </p:spPr>
        <p:txBody>
          <a:bodyPr/>
          <a:lstStyle/>
          <a:p>
            <a:r>
              <a:rPr lang="en-GB" dirty="0"/>
              <a:t>Diffusion barrier: air baking</a:t>
            </a:r>
          </a:p>
        </p:txBody>
      </p:sp>
      <p:sp>
        <p:nvSpPr>
          <p:cNvPr id="6" name="Rectangle 5"/>
          <p:cNvSpPr/>
          <p:nvPr/>
        </p:nvSpPr>
        <p:spPr>
          <a:xfrm>
            <a:off x="88997" y="423186"/>
            <a:ext cx="89660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 The hydrogen diffusion is reduced by a </a:t>
            </a:r>
            <a:r>
              <a:rPr lang="en-US" sz="1600" dirty="0">
                <a:solidFill>
                  <a:srgbClr val="FF3399"/>
                </a:solidFill>
              </a:rPr>
              <a:t>diffusion barrier </a:t>
            </a:r>
            <a:r>
              <a:rPr lang="en-US" sz="1600" dirty="0"/>
              <a:t>created during the air bake-out</a:t>
            </a:r>
          </a:p>
        </p:txBody>
      </p:sp>
      <p:pic>
        <p:nvPicPr>
          <p:cNvPr id="400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82548" y="885755"/>
            <a:ext cx="4390530" cy="2387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88997" y="885755"/>
            <a:ext cx="4768246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Stainless steel tube: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/>
              <a:t> 8 m length, 1.2 m diameter, 2mm thick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Air fired at 400 deg for 38h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Then baked at 150 deg for 7 days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Oxide thickness x 10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q = 10</a:t>
            </a:r>
            <a:r>
              <a:rPr lang="en-US" sz="1600" baseline="30000" dirty="0"/>
              <a:t>-15</a:t>
            </a:r>
            <a:r>
              <a:rPr lang="en-US" sz="1600" dirty="0"/>
              <a:t> mbar.ℓ/s/cm</a:t>
            </a:r>
            <a:r>
              <a:rPr lang="en-US" sz="1600" baseline="30000" dirty="0"/>
              <a:t>2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0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Diffusion energy increased from 0.5 to 0.6 </a:t>
            </a:r>
            <a:r>
              <a:rPr lang="en-US" sz="1600" dirty="0" err="1"/>
              <a:t>eV</a:t>
            </a:r>
            <a:endParaRPr lang="en-US" sz="16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endParaRPr lang="en-US" sz="10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  <a:buFontTx/>
              <a:buChar char="•"/>
            </a:pPr>
            <a:r>
              <a:rPr lang="en-US" sz="1600" dirty="0"/>
              <a:t> </a:t>
            </a:r>
            <a:r>
              <a:rPr lang="en-US" sz="1600" dirty="0">
                <a:solidFill>
                  <a:srgbClr val="FF3399"/>
                </a:solidFill>
              </a:rPr>
              <a:t>Low cost!</a:t>
            </a:r>
          </a:p>
        </p:txBody>
      </p:sp>
      <p:pic>
        <p:nvPicPr>
          <p:cNvPr id="4003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9634" y="3691695"/>
            <a:ext cx="3659484" cy="2248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038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24128" y="3632474"/>
            <a:ext cx="4318448" cy="2307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5555520" y="3785562"/>
            <a:ext cx="13621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600" dirty="0">
                <a:solidFill>
                  <a:srgbClr val="FF3399"/>
                </a:solidFill>
              </a:rPr>
              <a:t>2x3 km arms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88997" y="3273041"/>
            <a:ext cx="878408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200" dirty="0"/>
              <a:t>Outgassing performance of an industrial prototype tube for the Virgo antenna, P. Marin </a:t>
            </a:r>
            <a:r>
              <a:rPr lang="en-US" sz="1200" i="1" dirty="0"/>
              <a:t>et al. </a:t>
            </a:r>
            <a:r>
              <a:rPr lang="en-US" sz="1200" dirty="0"/>
              <a:t>, Vacuum 49 (1998) 309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8724995-26DE-4466-A49F-4F9664A6790B}"/>
              </a:ext>
            </a:extLst>
          </p:cNvPr>
          <p:cNvSpPr/>
          <p:nvPr/>
        </p:nvSpPr>
        <p:spPr>
          <a:xfrm>
            <a:off x="0" y="5906602"/>
            <a:ext cx="878408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CC99"/>
              </a:buClr>
            </a:pPr>
            <a:r>
              <a:rPr lang="en-US" sz="1200" dirty="0"/>
              <a:t>VIRGO Gravitational Waves detector at Pisa, Italy</a:t>
            </a:r>
          </a:p>
        </p:txBody>
      </p:sp>
    </p:spTree>
    <p:extLst>
      <p:ext uri="{BB962C8B-B14F-4D97-AF65-F5344CB8AC3E}">
        <p14:creationId xmlns:p14="http://schemas.microsoft.com/office/powerpoint/2010/main" val="1947200500"/>
      </p:ext>
    </p:extLst>
  </p:cSld>
  <p:clrMapOvr>
    <a:masterClrMapping/>
  </p:clrMapOvr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57115</TotalTime>
  <Words>3028</Words>
  <Application>Microsoft Office PowerPoint</Application>
  <PresentationFormat>On-screen Show (4:3)</PresentationFormat>
  <Paragraphs>395</Paragraphs>
  <Slides>33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Arial</vt:lpstr>
      <vt:lpstr>Calibri</vt:lpstr>
      <vt:lpstr>Cambria Math</vt:lpstr>
      <vt:lpstr>Times New Roman</vt:lpstr>
      <vt:lpstr>Wingdings</vt:lpstr>
      <vt:lpstr>CERN(4-3)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Subsequent bakeouts following vacuum firing</vt:lpstr>
      <vt:lpstr>Stainless steel 316 LN</vt:lpstr>
      <vt:lpstr>Diffusion barrier: air baking</vt:lpstr>
      <vt:lpstr>Diffusion barrier: TiN coating</vt:lpstr>
      <vt:lpstr>PowerPoint Presentation</vt:lpstr>
      <vt:lpstr>PowerPoint Presentation</vt:lpstr>
      <vt:lpstr>Outgassing of ceramics</vt:lpstr>
      <vt:lpstr>Outgassing of ferrites</vt:lpstr>
      <vt:lpstr>Example TDI during RUN1 and 2</vt:lpstr>
      <vt:lpstr>Outgassing of additive manufactured materials</vt:lpstr>
      <vt:lpstr>PowerPoint Presentation</vt:lpstr>
      <vt:lpstr>PowerPoint Presentation</vt:lpstr>
      <vt:lpstr>PowerPoint Presentation</vt:lpstr>
      <vt:lpstr>PowerPoint Presentation</vt:lpstr>
      <vt:lpstr>Outgassing measurement by Accumulation</vt:lpstr>
      <vt:lpstr>Outgassing measurement: throughput method</vt:lpstr>
      <vt:lpstr>Vacuum Acceptance Test Laboratory</vt:lpstr>
      <vt:lpstr>Example of tested parts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Slot 4 summary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Vincent Baglin</cp:lastModifiedBy>
  <cp:revision>1933</cp:revision>
  <cp:lastPrinted>2024-02-26T15:04:33Z</cp:lastPrinted>
  <dcterms:created xsi:type="dcterms:W3CDTF">2012-11-30T11:04:26Z</dcterms:created>
  <dcterms:modified xsi:type="dcterms:W3CDTF">2025-02-24T10:42:38Z</dcterms:modified>
</cp:coreProperties>
</file>