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8"/>
  </p:notesMasterIdLst>
  <p:sldIdLst>
    <p:sldId id="256" r:id="rId2"/>
    <p:sldId id="281" r:id="rId3"/>
    <p:sldId id="276" r:id="rId4"/>
    <p:sldId id="279" r:id="rId5"/>
    <p:sldId id="278" r:id="rId6"/>
    <p:sldId id="258" r:id="rId7"/>
    <p:sldId id="260" r:id="rId8"/>
    <p:sldId id="261" r:id="rId9"/>
    <p:sldId id="786" r:id="rId10"/>
    <p:sldId id="648" r:id="rId11"/>
    <p:sldId id="752" r:id="rId12"/>
    <p:sldId id="754" r:id="rId13"/>
    <p:sldId id="749" r:id="rId14"/>
    <p:sldId id="755" r:id="rId15"/>
    <p:sldId id="777" r:id="rId16"/>
    <p:sldId id="782" r:id="rId17"/>
    <p:sldId id="750" r:id="rId18"/>
    <p:sldId id="756" r:id="rId19"/>
    <p:sldId id="757" r:id="rId20"/>
    <p:sldId id="758" r:id="rId21"/>
    <p:sldId id="760" r:id="rId22"/>
    <p:sldId id="762" r:id="rId23"/>
    <p:sldId id="775" r:id="rId24"/>
    <p:sldId id="779" r:id="rId25"/>
    <p:sldId id="783" r:id="rId26"/>
    <p:sldId id="766" r:id="rId27"/>
    <p:sldId id="767" r:id="rId28"/>
    <p:sldId id="768" r:id="rId29"/>
    <p:sldId id="770" r:id="rId30"/>
    <p:sldId id="771" r:id="rId31"/>
    <p:sldId id="772" r:id="rId32"/>
    <p:sldId id="781" r:id="rId33"/>
    <p:sldId id="784" r:id="rId34"/>
    <p:sldId id="776" r:id="rId35"/>
    <p:sldId id="769" r:id="rId36"/>
    <p:sldId id="773" r:id="rId3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84" autoAdjust="0"/>
    <p:restoredTop sz="91577" autoAdjust="0"/>
  </p:normalViewPr>
  <p:slideViewPr>
    <p:cSldViewPr snapToGrid="0" snapToObjects="1">
      <p:cViewPr varScale="1">
        <p:scale>
          <a:sx n="146" d="100"/>
          <a:sy n="146" d="100"/>
        </p:scale>
        <p:origin x="1248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E7325-6EC4-47AA-8155-C3E5D2278700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68E84-A5D5-435A-891B-E906150FC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970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978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29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31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18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267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99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71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073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35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203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00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157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785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19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552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203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861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758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291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209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6563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47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163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372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17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19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24FDF-D17C-FB54-ECB6-F457BD825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CB60C0-4A37-E874-091D-11803E58DA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F4871F-E36C-3F7B-10CF-7162606A05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922A6-A0FA-18FE-8116-A03EA59CEF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32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4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55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41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003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73765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924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139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884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954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259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550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916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38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6316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0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00000" y="164576"/>
            <a:ext cx="847268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59881" cy="90477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2025 RF Engineering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FC1E18-0811-0941-B609-8DC3C71FA8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FE7612-8BE1-D04D-BBD4-C3DFD4947A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26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10" Type="http://schemas.openxmlformats.org/officeDocument/2006/relationships/image" Target="../media/image20.jpe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2.JPG"/><Relationship Id="rId4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3.JPG"/><Relationship Id="rId4" Type="http://schemas.openxmlformats.org/officeDocument/2006/relationships/image" Target="../media/image21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6.emf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3.JPG"/><Relationship Id="rId4" Type="http://schemas.openxmlformats.org/officeDocument/2006/relationships/image" Target="../media/image21.JPG"/><Relationship Id="rId9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2.jpg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mmvRrQhj0LdqAJG" TargetMode="External"/><Relationship Id="rId2" Type="http://schemas.openxmlformats.org/officeDocument/2006/relationships/hyperlink" Target="https://e-publishing.cern.ch/index.php/CYRSP/article/view/1618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8.JP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5" Type="http://schemas.openxmlformats.org/officeDocument/2006/relationships/image" Target="../media/image22.JPG"/><Relationship Id="rId4" Type="http://schemas.openxmlformats.org/officeDocument/2006/relationships/image" Target="../media/image39.JPG"/><Relationship Id="rId9" Type="http://schemas.openxmlformats.org/officeDocument/2006/relationships/image" Target="../media/image4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39.JP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G"/><Relationship Id="rId5" Type="http://schemas.openxmlformats.org/officeDocument/2006/relationships/image" Target="../media/image42.JPG"/><Relationship Id="rId4" Type="http://schemas.openxmlformats.org/officeDocument/2006/relationships/image" Target="../media/image40.JPG"/><Relationship Id="rId9" Type="http://schemas.openxmlformats.org/officeDocument/2006/relationships/image" Target="../media/image47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JPG"/><Relationship Id="rId7" Type="http://schemas.openxmlformats.org/officeDocument/2006/relationships/image" Target="../media/image60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0.JPG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50.JP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G"/><Relationship Id="rId5" Type="http://schemas.openxmlformats.org/officeDocument/2006/relationships/image" Target="../media/image70.JPG"/><Relationship Id="rId4" Type="http://schemas.openxmlformats.org/officeDocument/2006/relationships/image" Target="../media/image69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 Engineering</a:t>
            </a:r>
            <a:br>
              <a:rPr lang="en-US" dirty="0"/>
            </a:br>
            <a:r>
              <a:rPr lang="en-US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(CERN) &amp; Manfred Wendt (BNL)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simplified RF System</a:t>
            </a:r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34560F9-2DC6-4935-BC5E-1C23B8C14608}"/>
              </a:ext>
            </a:extLst>
          </p:cNvPr>
          <p:cNvGrpSpPr/>
          <p:nvPr/>
        </p:nvGrpSpPr>
        <p:grpSpPr>
          <a:xfrm>
            <a:off x="3677138" y="1393535"/>
            <a:ext cx="7833967" cy="4391218"/>
            <a:chOff x="1083986" y="1533698"/>
            <a:chExt cx="7833967" cy="439121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2915E98-88B9-410C-873B-CDDE5092DEDC}"/>
                </a:ext>
              </a:extLst>
            </p:cNvPr>
            <p:cNvSpPr/>
            <p:nvPr/>
          </p:nvSpPr>
          <p:spPr bwMode="auto">
            <a:xfrm>
              <a:off x="1360777" y="2253216"/>
              <a:ext cx="666235" cy="662148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EED7F18-9CA1-4EF5-96AB-7314BA5A10C0}"/>
                </a:ext>
              </a:extLst>
            </p:cNvPr>
            <p:cNvCxnSpPr/>
            <p:nvPr/>
          </p:nvCxnSpPr>
          <p:spPr bwMode="auto">
            <a:xfrm flipV="1">
              <a:off x="1896337" y="4479239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272C781-1F72-4DE9-A5F7-EB445301F0AD}"/>
                </a:ext>
              </a:extLst>
            </p:cNvPr>
            <p:cNvCxnSpPr/>
            <p:nvPr/>
          </p:nvCxnSpPr>
          <p:spPr bwMode="auto">
            <a:xfrm flipV="1">
              <a:off x="1896337" y="4965272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2B649AD-15D3-4403-B70C-D5F1AB4F4623}"/>
                </a:ext>
              </a:extLst>
            </p:cNvPr>
            <p:cNvCxnSpPr/>
            <p:nvPr/>
          </p:nvCxnSpPr>
          <p:spPr bwMode="auto">
            <a:xfrm flipV="1">
              <a:off x="5385061" y="4466883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70EDB7F-6AA7-4179-BFD8-5ED0171A59C9}"/>
                </a:ext>
              </a:extLst>
            </p:cNvPr>
            <p:cNvCxnSpPr/>
            <p:nvPr/>
          </p:nvCxnSpPr>
          <p:spPr bwMode="auto">
            <a:xfrm flipV="1">
              <a:off x="5385061" y="4952916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A365F30-32FB-4DC6-B28A-FF900453AE94}"/>
                </a:ext>
              </a:extLst>
            </p:cNvPr>
            <p:cNvCxnSpPr/>
            <p:nvPr/>
          </p:nvCxnSpPr>
          <p:spPr bwMode="auto">
            <a:xfrm flipV="1">
              <a:off x="4772560" y="3507238"/>
              <a:ext cx="612501" cy="412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94D6DAE-9DD5-4C6E-A2AB-2E2140A65D7E}"/>
                </a:ext>
              </a:extLst>
            </p:cNvPr>
            <p:cNvCxnSpPr/>
            <p:nvPr/>
          </p:nvCxnSpPr>
          <p:spPr bwMode="auto">
            <a:xfrm flipV="1">
              <a:off x="4774448" y="3507239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C3BC311-BE60-4DE6-B7CC-F82C21C150DB}"/>
                </a:ext>
              </a:extLst>
            </p:cNvPr>
            <p:cNvCxnSpPr/>
            <p:nvPr/>
          </p:nvCxnSpPr>
          <p:spPr bwMode="auto">
            <a:xfrm flipV="1">
              <a:off x="5385061" y="3507239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7062603-C43B-4141-B6A7-E54BDF858CD0}"/>
                </a:ext>
              </a:extLst>
            </p:cNvPr>
            <p:cNvCxnSpPr/>
            <p:nvPr/>
          </p:nvCxnSpPr>
          <p:spPr bwMode="auto">
            <a:xfrm flipV="1">
              <a:off x="4772560" y="4952916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83B9AAD-AB0C-4EDC-9A29-5D90A66DB93B}"/>
                </a:ext>
              </a:extLst>
            </p:cNvPr>
            <p:cNvCxnSpPr/>
            <p:nvPr/>
          </p:nvCxnSpPr>
          <p:spPr bwMode="auto">
            <a:xfrm flipV="1">
              <a:off x="5383173" y="4952916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3C4C17A-9BC6-47A3-B2C9-A9A8491FDD8C}"/>
                </a:ext>
              </a:extLst>
            </p:cNvPr>
            <p:cNvCxnSpPr/>
            <p:nvPr/>
          </p:nvCxnSpPr>
          <p:spPr bwMode="auto">
            <a:xfrm flipV="1">
              <a:off x="4770672" y="5916677"/>
              <a:ext cx="612501" cy="412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1D9E51FD-A4AA-4AC0-8AD9-AE4B4E487530}"/>
                </a:ext>
              </a:extLst>
            </p:cNvPr>
            <p:cNvSpPr/>
            <p:nvPr/>
          </p:nvSpPr>
          <p:spPr bwMode="auto">
            <a:xfrm>
              <a:off x="5087813" y="3386126"/>
              <a:ext cx="168189" cy="242224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riangle 16">
              <a:extLst>
                <a:ext uri="{FF2B5EF4-FFF2-40B4-BE49-F238E27FC236}">
                  <a16:creationId xmlns:a16="http://schemas.microsoft.com/office/drawing/2014/main" id="{7B6B0177-FAA5-4C7A-9ACC-0D58C0F32A4C}"/>
                </a:ext>
              </a:extLst>
            </p:cNvPr>
            <p:cNvSpPr/>
            <p:nvPr/>
          </p:nvSpPr>
          <p:spPr bwMode="auto">
            <a:xfrm rot="5400000">
              <a:off x="3884590" y="2290934"/>
              <a:ext cx="716692" cy="582827"/>
            </a:xfrm>
            <a:prstGeom prst="triangle">
              <a:avLst/>
            </a:prstGeom>
            <a:solidFill>
              <a:srgbClr val="FFC0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indent="-5715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Char char="u"/>
              </a:pPr>
              <a:endPara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Rounded Rectangle 17">
              <a:extLst>
                <a:ext uri="{FF2B5EF4-FFF2-40B4-BE49-F238E27FC236}">
                  <a16:creationId xmlns:a16="http://schemas.microsoft.com/office/drawing/2014/main" id="{662A9AD6-F897-4EB6-A935-5B66C627508F}"/>
                </a:ext>
              </a:extLst>
            </p:cNvPr>
            <p:cNvSpPr/>
            <p:nvPr/>
          </p:nvSpPr>
          <p:spPr bwMode="auto">
            <a:xfrm>
              <a:off x="2589112" y="2288483"/>
              <a:ext cx="803189" cy="607606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</a:bodyPr>
            <a:lstStyle/>
            <a:p>
              <a:pPr marL="571500" indent="-57150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LLRF</a:t>
              </a:r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122F7CA4-FCFD-445E-A350-B70BCEDFCBF9}"/>
                </a:ext>
              </a:extLst>
            </p:cNvPr>
            <p:cNvSpPr/>
            <p:nvPr/>
          </p:nvSpPr>
          <p:spPr bwMode="auto">
            <a:xfrm>
              <a:off x="1541663" y="2462858"/>
              <a:ext cx="144552" cy="355728"/>
            </a:xfrm>
            <a:prstGeom prst="arc">
              <a:avLst>
                <a:gd name="adj1" fmla="val 2003013"/>
                <a:gd name="adj2" fmla="val 8580098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9C2F55D7-E89A-475A-A8E6-46972BF14019}"/>
                </a:ext>
              </a:extLst>
            </p:cNvPr>
            <p:cNvSpPr/>
            <p:nvPr/>
          </p:nvSpPr>
          <p:spPr bwMode="auto">
            <a:xfrm rot="10800000">
              <a:off x="1711614" y="2401675"/>
              <a:ext cx="168183" cy="358775"/>
            </a:xfrm>
            <a:prstGeom prst="arc">
              <a:avLst>
                <a:gd name="adj1" fmla="val 2064007"/>
                <a:gd name="adj2" fmla="val 8663158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DBFB959-93DE-4BCE-8B8B-C591C35E5927}"/>
                </a:ext>
              </a:extLst>
            </p:cNvPr>
            <p:cNvCxnSpPr>
              <a:stCxn id="38" idx="0"/>
              <a:endCxn id="37" idx="0"/>
            </p:cNvCxnSpPr>
            <p:nvPr/>
          </p:nvCxnSpPr>
          <p:spPr bwMode="auto">
            <a:xfrm flipH="1">
              <a:off x="1683755" y="2526238"/>
              <a:ext cx="31882" cy="160491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A8BDF8A-4120-462A-B86D-F7371FA3830C}"/>
                </a:ext>
              </a:extLst>
            </p:cNvPr>
            <p:cNvCxnSpPr>
              <a:stCxn id="38" idx="2"/>
            </p:cNvCxnSpPr>
            <p:nvPr/>
          </p:nvCxnSpPr>
          <p:spPr bwMode="auto">
            <a:xfrm>
              <a:off x="1875423" y="2523961"/>
              <a:ext cx="19262" cy="82522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623CC99-E318-427A-8C4F-937A03A4C1E2}"/>
                </a:ext>
              </a:extLst>
            </p:cNvPr>
            <p:cNvCxnSpPr/>
            <p:nvPr/>
          </p:nvCxnSpPr>
          <p:spPr bwMode="auto">
            <a:xfrm>
              <a:off x="1521310" y="2606483"/>
              <a:ext cx="22540" cy="93596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D4BED67-07DF-4203-A4ED-9054D8BA56E7}"/>
                </a:ext>
              </a:extLst>
            </p:cNvPr>
            <p:cNvCxnSpPr/>
            <p:nvPr/>
          </p:nvCxnSpPr>
          <p:spPr bwMode="auto">
            <a:xfrm>
              <a:off x="1360778" y="2611561"/>
              <a:ext cx="666235" cy="0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51E2086-DE25-48AB-A2E3-25F60498EEA6}"/>
                </a:ext>
              </a:extLst>
            </p:cNvPr>
            <p:cNvCxnSpPr/>
            <p:nvPr/>
          </p:nvCxnSpPr>
          <p:spPr bwMode="auto">
            <a:xfrm flipV="1">
              <a:off x="4534350" y="2579650"/>
              <a:ext cx="553463" cy="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FAACEDB-D02A-4396-B22D-9003CF5CC8C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90194" y="2565222"/>
              <a:ext cx="0" cy="967534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4BB28AF-6CE6-4053-84E2-7299564E5045}"/>
                </a:ext>
              </a:extLst>
            </p:cNvPr>
            <p:cNvCxnSpPr/>
            <p:nvPr/>
          </p:nvCxnSpPr>
          <p:spPr bwMode="auto">
            <a:xfrm flipV="1">
              <a:off x="3398059" y="2584290"/>
              <a:ext cx="553463" cy="0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CEE0B6A-076A-435A-BD22-BA84569D93A2}"/>
                </a:ext>
              </a:extLst>
            </p:cNvPr>
            <p:cNvCxnSpPr/>
            <p:nvPr/>
          </p:nvCxnSpPr>
          <p:spPr bwMode="auto">
            <a:xfrm flipV="1">
              <a:off x="2032770" y="2600366"/>
              <a:ext cx="553463" cy="0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C54A63D1-C3F4-415F-869A-CED8D98DAE6B}"/>
                </a:ext>
              </a:extLst>
            </p:cNvPr>
            <p:cNvSpPr/>
            <p:nvPr/>
          </p:nvSpPr>
          <p:spPr bwMode="auto">
            <a:xfrm rot="16200000">
              <a:off x="4686578" y="4181734"/>
              <a:ext cx="168189" cy="242224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1F58F36-D771-475B-8994-B79F90159CA5}"/>
                </a:ext>
              </a:extLst>
            </p:cNvPr>
            <p:cNvCxnSpPr/>
            <p:nvPr/>
          </p:nvCxnSpPr>
          <p:spPr bwMode="auto">
            <a:xfrm flipV="1">
              <a:off x="2985942" y="2885016"/>
              <a:ext cx="1888" cy="1344403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2CDDFFD-B570-466D-868A-56AED1F8AB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76324" y="4221101"/>
              <a:ext cx="1787998" cy="0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96050714-D462-4632-A64A-00082E1FF4E5}"/>
                </a:ext>
              </a:extLst>
            </p:cNvPr>
            <p:cNvSpPr/>
            <p:nvPr/>
          </p:nvSpPr>
          <p:spPr bwMode="auto">
            <a:xfrm>
              <a:off x="4784575" y="4386940"/>
              <a:ext cx="598597" cy="192813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triangl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FBE4A5BC-C3EC-46B5-B01A-1E3E6695398C}"/>
                </a:ext>
              </a:extLst>
            </p:cNvPr>
            <p:cNvSpPr/>
            <p:nvPr/>
          </p:nvSpPr>
          <p:spPr bwMode="auto">
            <a:xfrm rot="10800000">
              <a:off x="4780800" y="4865717"/>
              <a:ext cx="598597" cy="192813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BE49445-ADBB-46DD-9B5A-6C9AF56B2BF0}"/>
                </a:ext>
              </a:extLst>
            </p:cNvPr>
            <p:cNvCxnSpPr/>
            <p:nvPr/>
          </p:nvCxnSpPr>
          <p:spPr bwMode="auto">
            <a:xfrm>
              <a:off x="3496423" y="4733365"/>
              <a:ext cx="291321" cy="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BE1D80B-F79F-4D56-B932-F292F2AE9748}"/>
                </a:ext>
              </a:extLst>
            </p:cNvPr>
            <p:cNvSpPr/>
            <p:nvPr/>
          </p:nvSpPr>
          <p:spPr bwMode="auto">
            <a:xfrm>
              <a:off x="3310340" y="4666364"/>
              <a:ext cx="108000" cy="108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5D75473-B6E9-469C-851F-10EABFA9F95F}"/>
                </a:ext>
              </a:extLst>
            </p:cNvPr>
            <p:cNvSpPr txBox="1"/>
            <p:nvPr/>
          </p:nvSpPr>
          <p:spPr>
            <a:xfrm>
              <a:off x="1083986" y="1799107"/>
              <a:ext cx="10102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RF source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690E380-5128-477F-86E0-CC12DCCA79F6}"/>
                </a:ext>
              </a:extLst>
            </p:cNvPr>
            <p:cNvSpPr txBox="1"/>
            <p:nvPr/>
          </p:nvSpPr>
          <p:spPr>
            <a:xfrm>
              <a:off x="2455989" y="1537652"/>
              <a:ext cx="10406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/>
                <a:t>Low-level</a:t>
              </a:r>
              <a:br>
                <a:rPr lang="en-US" sz="1400"/>
              </a:br>
              <a:r>
                <a:rPr lang="en-US" sz="1400"/>
                <a:t>RF system</a:t>
              </a:r>
              <a:endParaRPr lang="en-US" sz="1400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3D7A7D5-193D-4743-99C2-5A700D054EFC}"/>
                </a:ext>
              </a:extLst>
            </p:cNvPr>
            <p:cNvSpPr txBox="1"/>
            <p:nvPr/>
          </p:nvSpPr>
          <p:spPr>
            <a:xfrm>
              <a:off x="4104378" y="1533698"/>
              <a:ext cx="10903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accent4"/>
                  </a:solidFill>
                </a:rPr>
                <a:t>High power</a:t>
              </a:r>
              <a:br>
                <a:rPr lang="en-US" sz="1400" dirty="0">
                  <a:solidFill>
                    <a:schemeClr val="accent4"/>
                  </a:solidFill>
                </a:rPr>
              </a:br>
              <a:r>
                <a:rPr lang="en-US" sz="1400" dirty="0">
                  <a:solidFill>
                    <a:schemeClr val="accent4"/>
                  </a:solidFill>
                </a:rPr>
                <a:t>RF system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C4BE8E7-8FAA-407F-83F9-3553C164F58C}"/>
                </a:ext>
              </a:extLst>
            </p:cNvPr>
            <p:cNvSpPr txBox="1"/>
            <p:nvPr/>
          </p:nvSpPr>
          <p:spPr>
            <a:xfrm>
              <a:off x="5647159" y="3046149"/>
              <a:ext cx="14975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accent4"/>
                  </a:solidFill>
                </a:rPr>
                <a:t>High power</a:t>
              </a:r>
              <a:br>
                <a:rPr lang="en-US" sz="1400" dirty="0">
                  <a:solidFill>
                    <a:schemeClr val="accent4"/>
                  </a:solidFill>
                </a:rPr>
              </a:br>
              <a:r>
                <a:rPr lang="en-US" sz="1400" dirty="0">
                  <a:solidFill>
                    <a:schemeClr val="accent4"/>
                  </a:solidFill>
                </a:rPr>
                <a:t>RF input coupler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6DD8340-1694-4C4F-9B7D-2754DE74BE19}"/>
                </a:ext>
              </a:extLst>
            </p:cNvPr>
            <p:cNvCxnSpPr>
              <a:endCxn id="57" idx="1"/>
            </p:cNvCxnSpPr>
            <p:nvPr/>
          </p:nvCxnSpPr>
          <p:spPr bwMode="auto">
            <a:xfrm flipV="1">
              <a:off x="5329598" y="3307759"/>
              <a:ext cx="317561" cy="137496"/>
            </a:xfrm>
            <a:prstGeom prst="line">
              <a:avLst/>
            </a:prstGeom>
            <a:noFill/>
            <a:ln w="15875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A4CFD00-F3BB-442D-A2FF-3B032FA6CA17}"/>
                </a:ext>
              </a:extLst>
            </p:cNvPr>
            <p:cNvCxnSpPr/>
            <p:nvPr/>
          </p:nvCxnSpPr>
          <p:spPr bwMode="auto">
            <a:xfrm flipV="1">
              <a:off x="5180481" y="2430236"/>
              <a:ext cx="345785" cy="150827"/>
            </a:xfrm>
            <a:prstGeom prst="line">
              <a:avLst/>
            </a:prstGeom>
            <a:noFill/>
            <a:ln w="15875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68B867A-656F-449A-8C16-BA3A56E56088}"/>
                </a:ext>
              </a:extLst>
            </p:cNvPr>
            <p:cNvSpPr txBox="1"/>
            <p:nvPr/>
          </p:nvSpPr>
          <p:spPr>
            <a:xfrm>
              <a:off x="5527716" y="2070647"/>
              <a:ext cx="185659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accent4"/>
                  </a:solidFill>
                </a:rPr>
                <a:t>High power RF</a:t>
              </a:r>
              <a:br>
                <a:rPr lang="en-US" sz="1400" dirty="0">
                  <a:solidFill>
                    <a:schemeClr val="accent4"/>
                  </a:solidFill>
                </a:rPr>
              </a:br>
              <a:r>
                <a:rPr lang="en-US" sz="1400" dirty="0">
                  <a:solidFill>
                    <a:schemeClr val="accent4"/>
                  </a:solidFill>
                </a:rPr>
                <a:t>waveguide or coaxial</a:t>
              </a:r>
              <a:br>
                <a:rPr lang="en-US" sz="1400" dirty="0">
                  <a:solidFill>
                    <a:schemeClr val="accent4"/>
                  </a:solidFill>
                </a:rPr>
              </a:br>
              <a:r>
                <a:rPr lang="en-US" sz="1400" dirty="0">
                  <a:solidFill>
                    <a:schemeClr val="accent4"/>
                  </a:solidFill>
                </a:rPr>
                <a:t>distribution system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740B97C-1181-4B25-8C10-3B10A02E4DDA}"/>
                </a:ext>
              </a:extLst>
            </p:cNvPr>
            <p:cNvSpPr txBox="1"/>
            <p:nvPr/>
          </p:nvSpPr>
          <p:spPr>
            <a:xfrm>
              <a:off x="5878338" y="3802181"/>
              <a:ext cx="30396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RF cavity resonator (“pillbox cavity”)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271B1B7-FB99-4880-A7DE-8377BCFAF03C}"/>
                </a:ext>
              </a:extLst>
            </p:cNvPr>
            <p:cNvCxnSpPr>
              <a:endCxn id="61" idx="1"/>
            </p:cNvCxnSpPr>
            <p:nvPr/>
          </p:nvCxnSpPr>
          <p:spPr bwMode="auto">
            <a:xfrm flipV="1">
              <a:off x="5386951" y="3956070"/>
              <a:ext cx="491387" cy="120674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1A19614-DA55-4D07-B9E1-65555A419D08}"/>
                </a:ext>
              </a:extLst>
            </p:cNvPr>
            <p:cNvSpPr txBox="1"/>
            <p:nvPr/>
          </p:nvSpPr>
          <p:spPr>
            <a:xfrm>
              <a:off x="3047159" y="4544591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0000"/>
                  </a:solidFill>
                </a:rPr>
                <a:t>q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EE3273A-0FB8-4479-BA8D-6BE4889D24DD}"/>
                </a:ext>
              </a:extLst>
            </p:cNvPr>
            <p:cNvSpPr txBox="1"/>
            <p:nvPr/>
          </p:nvSpPr>
          <p:spPr>
            <a:xfrm>
              <a:off x="3528375" y="471264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0000"/>
                  </a:solidFill>
                </a:rPr>
                <a:t>v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61CE63F-9581-45F6-A25F-C93631605BC1}"/>
                </a:ext>
              </a:extLst>
            </p:cNvPr>
            <p:cNvSpPr txBox="1"/>
            <p:nvPr/>
          </p:nvSpPr>
          <p:spPr>
            <a:xfrm>
              <a:off x="4931649" y="4874655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0EE229C-946E-403A-A1F9-0E391972E9F6}"/>
                </a:ext>
              </a:extLst>
            </p:cNvPr>
            <p:cNvSpPr txBox="1"/>
            <p:nvPr/>
          </p:nvSpPr>
          <p:spPr>
            <a:xfrm>
              <a:off x="3163569" y="4988164"/>
              <a:ext cx="6527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DBA722A-EA89-4E89-B79B-C43C188C5E2C}"/>
                </a:ext>
              </a:extLst>
            </p:cNvPr>
            <p:cNvSpPr txBox="1"/>
            <p:nvPr/>
          </p:nvSpPr>
          <p:spPr>
            <a:xfrm>
              <a:off x="6359053" y="5127019"/>
              <a:ext cx="1677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metallic beam pipe</a:t>
              </a: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5582E35-4F1F-426B-8AB2-BCC960AC5429}"/>
                </a:ext>
              </a:extLst>
            </p:cNvPr>
            <p:cNvCxnSpPr>
              <a:endCxn id="67" idx="1"/>
            </p:cNvCxnSpPr>
            <p:nvPr/>
          </p:nvCxnSpPr>
          <p:spPr bwMode="auto">
            <a:xfrm>
              <a:off x="6059528" y="4962124"/>
              <a:ext cx="299525" cy="318784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5F02E48-040E-4128-BE88-E0535B1E3998}"/>
                </a:ext>
              </a:extLst>
            </p:cNvPr>
            <p:cNvSpPr txBox="1"/>
            <p:nvPr/>
          </p:nvSpPr>
          <p:spPr>
            <a:xfrm>
              <a:off x="3036012" y="3671428"/>
              <a:ext cx="13083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RF field probe</a:t>
              </a:r>
              <a:br>
                <a:rPr lang="en-US" sz="1400" dirty="0"/>
              </a:br>
              <a:r>
                <a:rPr lang="en-US" sz="1400" dirty="0"/>
                <a:t>signal</a:t>
              </a:r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A8478F63-6816-4CF0-99A3-76D732B8ADB1}"/>
                </a:ext>
              </a:extLst>
            </p:cNvPr>
            <p:cNvSpPr/>
            <p:nvPr/>
          </p:nvSpPr>
          <p:spPr bwMode="auto">
            <a:xfrm rot="14972913" flipV="1">
              <a:off x="3209037" y="4561636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BA083757-EF56-4C3D-A401-9243326BA78F}"/>
                </a:ext>
              </a:extLst>
            </p:cNvPr>
            <p:cNvSpPr/>
            <p:nvPr/>
          </p:nvSpPr>
          <p:spPr bwMode="auto">
            <a:xfrm rot="4196364" flipV="1">
              <a:off x="3313165" y="4839200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8A7DBFDB-F15B-4868-B9E7-67F195EB0E9F}"/>
                </a:ext>
              </a:extLst>
            </p:cNvPr>
            <p:cNvSpPr/>
            <p:nvPr/>
          </p:nvSpPr>
          <p:spPr bwMode="auto">
            <a:xfrm rot="17499921">
              <a:off x="3320166" y="4567209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350512A3-BC13-44A1-8CFC-25BCE694CAA6}"/>
                </a:ext>
              </a:extLst>
            </p:cNvPr>
            <p:cNvSpPr/>
            <p:nvPr/>
          </p:nvSpPr>
          <p:spPr bwMode="auto">
            <a:xfrm rot="6827158">
              <a:off x="3213828" y="4841009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0C24B5B2-58F2-4186-9B22-2EBFEAB5C65C}"/>
                </a:ext>
              </a:extLst>
            </p:cNvPr>
            <p:cNvCxnSpPr/>
            <p:nvPr/>
          </p:nvCxnSpPr>
          <p:spPr bwMode="auto">
            <a:xfrm flipV="1">
              <a:off x="3362941" y="4489937"/>
              <a:ext cx="674" cy="462979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triangle" w="sm" len="sm"/>
            </a:ln>
            <a:effectLst/>
          </p:spPr>
        </p:cxnSp>
      </p:grpSp>
      <p:pic>
        <p:nvPicPr>
          <p:cNvPr id="76" name="Picture 75" descr="A picture containing indoor, several, line, subway&#10;&#10;Description automatically generated">
            <a:extLst>
              <a:ext uri="{FF2B5EF4-FFF2-40B4-BE49-F238E27FC236}">
                <a16:creationId xmlns:a16="http://schemas.microsoft.com/office/drawing/2014/main" id="{36F86944-64E1-4080-81E1-CD7162AEBC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0" r="16080" b="14438"/>
          <a:stretch/>
        </p:blipFill>
        <p:spPr>
          <a:xfrm>
            <a:off x="183385" y="1103095"/>
            <a:ext cx="3131282" cy="2517930"/>
          </a:xfrm>
          <a:prstGeom prst="rect">
            <a:avLst/>
          </a:prstGeom>
        </p:spPr>
      </p:pic>
      <p:pic>
        <p:nvPicPr>
          <p:cNvPr id="78" name="Picture 77" descr="A picture containing indoor, equipment, cluttered, messy&#10;&#10;Description automatically generated">
            <a:extLst>
              <a:ext uri="{FF2B5EF4-FFF2-40B4-BE49-F238E27FC236}">
                <a16:creationId xmlns:a16="http://schemas.microsoft.com/office/drawing/2014/main" id="{199FA2A6-6CD4-4D0B-A79A-757AF2D592F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5"/>
          <a:stretch/>
        </p:blipFill>
        <p:spPr>
          <a:xfrm rot="5400000">
            <a:off x="499348" y="3950370"/>
            <a:ext cx="2520061" cy="2003348"/>
          </a:xfrm>
          <a:prstGeom prst="rect">
            <a:avLst/>
          </a:prstGeom>
        </p:spPr>
      </p:pic>
      <p:sp>
        <p:nvSpPr>
          <p:cNvPr id="79" name="Arrow: Right 78">
            <a:extLst>
              <a:ext uri="{FF2B5EF4-FFF2-40B4-BE49-F238E27FC236}">
                <a16:creationId xmlns:a16="http://schemas.microsoft.com/office/drawing/2014/main" id="{7BB2CD35-6BA5-448B-9164-9B6F3FFC8C0E}"/>
              </a:ext>
            </a:extLst>
          </p:cNvPr>
          <p:cNvSpPr/>
          <p:nvPr/>
        </p:nvSpPr>
        <p:spPr bwMode="auto">
          <a:xfrm>
            <a:off x="2896702" y="3468019"/>
            <a:ext cx="1010213" cy="918583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BCB4A36-5572-4E2C-BC68-DE706A7F4A05}"/>
              </a:ext>
            </a:extLst>
          </p:cNvPr>
          <p:cNvSpPr txBox="1"/>
          <p:nvPr/>
        </p:nvSpPr>
        <p:spPr>
          <a:xfrm>
            <a:off x="55674" y="3692013"/>
            <a:ext cx="738664" cy="253365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/>
              <a:t>PS single cell cavity (“pillbox”)</a:t>
            </a:r>
            <a:endParaRPr lang="en-GB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890B72A-4664-411B-AA7B-7753EB23FFAB}"/>
              </a:ext>
            </a:extLst>
          </p:cNvPr>
          <p:cNvSpPr txBox="1"/>
          <p:nvPr/>
        </p:nvSpPr>
        <p:spPr>
          <a:xfrm>
            <a:off x="9369767" y="6102555"/>
            <a:ext cx="2124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Illustration stolen from M. Wendt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87112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60" y="164575"/>
            <a:ext cx="10566400" cy="629095"/>
          </a:xfrm>
        </p:spPr>
        <p:txBody>
          <a:bodyPr/>
          <a:lstStyle/>
          <a:p>
            <a:r>
              <a:rPr lang="en-US" dirty="0"/>
              <a:t>Purpose of this lecture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142532-8095-4309-A147-2E9CA268DC5B}"/>
              </a:ext>
            </a:extLst>
          </p:cNvPr>
          <p:cNvSpPr txBox="1"/>
          <p:nvPr/>
        </p:nvSpPr>
        <p:spPr>
          <a:xfrm>
            <a:off x="565680" y="1239915"/>
            <a:ext cx="114446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the introduction of Maxwell’s equation (lecture of Andrea Mostacci), you know already: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are the sources of electro-magnetic fields.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Differential form of Maxwell’s equations.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Now, we will look into: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Lorentz’ force (direct application of M.E. to particle accelerators).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Time-varying fields and the wave equation.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Plane waves as simplest solution of the wave equation, and corresponding terms like:</a:t>
            </a:r>
            <a:br>
              <a:rPr lang="en-US" dirty="0"/>
            </a:b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Frequency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f,</a:t>
            </a:r>
            <a:r>
              <a:rPr lang="en-US" dirty="0"/>
              <a:t> radian frequency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>and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wavelength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λ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Propagation constant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(real and complex), attenuation constant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 and phase constant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Phase velocity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>and wave impedance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Skin depth (penetration depth)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0907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text, clock, watch, gauge&#10;&#10;Description automatically generated">
            <a:extLst>
              <a:ext uri="{FF2B5EF4-FFF2-40B4-BE49-F238E27FC236}">
                <a16:creationId xmlns:a16="http://schemas.microsoft.com/office/drawing/2014/main" id="{3DEC2592-AE11-40F8-933B-AF4CAFD9FF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467" y="3793615"/>
            <a:ext cx="2466975" cy="542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60" y="164575"/>
            <a:ext cx="10566400" cy="629095"/>
          </a:xfrm>
        </p:spPr>
        <p:txBody>
          <a:bodyPr/>
          <a:lstStyle/>
          <a:p>
            <a:r>
              <a:rPr lang="en-US" dirty="0"/>
              <a:t>Purpose of this lecture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1414B3-8C43-4383-8459-C0F6CCD4DD94}"/>
              </a:ext>
            </a:extLst>
          </p:cNvPr>
          <p:cNvSpPr txBox="1"/>
          <p:nvPr/>
        </p:nvSpPr>
        <p:spPr>
          <a:xfrm>
            <a:off x="4521395" y="5097302"/>
            <a:ext cx="6797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Accelerating force</a:t>
            </a:r>
            <a:r>
              <a:rPr lang="en-US" dirty="0"/>
              <a:t> and </a:t>
            </a:r>
            <a:r>
              <a:rPr lang="en-US" i="1" dirty="0"/>
              <a:t>bending force</a:t>
            </a:r>
            <a:r>
              <a:rPr lang="en-US" dirty="0"/>
              <a:t> in a circular accelerator.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8B5B60-8AFA-45F4-8E22-5C49FA95BAA4}"/>
              </a:ext>
            </a:extLst>
          </p:cNvPr>
          <p:cNvCxnSpPr>
            <a:cxnSpLocks/>
          </p:cNvCxnSpPr>
          <p:nvPr/>
        </p:nvCxnSpPr>
        <p:spPr bwMode="auto">
          <a:xfrm flipV="1">
            <a:off x="5308698" y="4292019"/>
            <a:ext cx="1132947" cy="8581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B0DB2A1-1DFA-4286-8A2A-A5E301F786F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401770" y="4278813"/>
            <a:ext cx="117728" cy="8713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CE6A98C-BD59-42DB-AADE-0FA56795BEAD}"/>
              </a:ext>
            </a:extLst>
          </p:cNvPr>
          <p:cNvSpPr txBox="1"/>
          <p:nvPr/>
        </p:nvSpPr>
        <p:spPr>
          <a:xfrm>
            <a:off x="289597" y="1117171"/>
            <a:ext cx="11218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M.E. in differential form to Helmholtz’ equation… these give the basis of our field description.</a:t>
            </a:r>
            <a:endParaRPr lang="en-GB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DECF786-5DF5-472E-9882-35DF9F7C6DEB}"/>
              </a:ext>
            </a:extLst>
          </p:cNvPr>
          <p:cNvGrpSpPr/>
          <p:nvPr/>
        </p:nvGrpSpPr>
        <p:grpSpPr>
          <a:xfrm>
            <a:off x="335250" y="1777585"/>
            <a:ext cx="3917310" cy="3264425"/>
            <a:chOff x="335250" y="1547155"/>
            <a:chExt cx="3917310" cy="32644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E0955E1-CBDD-4586-A1A0-189FFF8CF113}"/>
                </a:ext>
              </a:extLst>
            </p:cNvPr>
            <p:cNvSpPr/>
            <p:nvPr/>
          </p:nvSpPr>
          <p:spPr bwMode="auto">
            <a:xfrm>
              <a:off x="335250" y="1547155"/>
              <a:ext cx="3917310" cy="3264425"/>
            </a:xfrm>
            <a:prstGeom prst="rect">
              <a:avLst/>
            </a:prstGeom>
            <a:noFill/>
            <a:ln w="3810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10" name="Picture 9" descr="Text&#10;&#10;Description automatically generated">
              <a:extLst>
                <a:ext uri="{FF2B5EF4-FFF2-40B4-BE49-F238E27FC236}">
                  <a16:creationId xmlns:a16="http://schemas.microsoft.com/office/drawing/2014/main" id="{EE17A885-572D-40A8-9CC0-423157D18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790" y="1781467"/>
              <a:ext cx="1288545" cy="426671"/>
            </a:xfrm>
            <a:prstGeom prst="rect">
              <a:avLst/>
            </a:prstGeom>
          </p:spPr>
        </p:pic>
        <p:pic>
          <p:nvPicPr>
            <p:cNvPr id="12" name="Picture 11" descr="A picture containing text, clock, watch&#10;&#10;Description automatically generated">
              <a:extLst>
                <a:ext uri="{FF2B5EF4-FFF2-40B4-BE49-F238E27FC236}">
                  <a16:creationId xmlns:a16="http://schemas.microsoft.com/office/drawing/2014/main" id="{2E2FA788-B967-41DA-A902-C7E4F9557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7846" y="1703775"/>
              <a:ext cx="1402689" cy="67536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2672BA0-524D-461D-BA92-2FF5A55233A3}"/>
                </a:ext>
              </a:extLst>
            </p:cNvPr>
            <p:cNvSpPr txBox="1"/>
            <p:nvPr/>
          </p:nvSpPr>
          <p:spPr>
            <a:xfrm>
              <a:off x="2158318" y="1781467"/>
              <a:ext cx="4924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or</a:t>
              </a:r>
              <a:endParaRPr lang="en-GB" dirty="0"/>
            </a:p>
          </p:txBody>
        </p:sp>
        <p:pic>
          <p:nvPicPr>
            <p:cNvPr id="17" name="Picture 16" descr="A picture containing text, clock, watch, gauge&#10;&#10;Description automatically generated">
              <a:extLst>
                <a:ext uri="{FF2B5EF4-FFF2-40B4-BE49-F238E27FC236}">
                  <a16:creationId xmlns:a16="http://schemas.microsoft.com/office/drawing/2014/main" id="{D48AE858-80C3-4E72-A633-A7B243756C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085" y="3840163"/>
              <a:ext cx="2000250" cy="718705"/>
            </a:xfrm>
            <a:prstGeom prst="rect">
              <a:avLst/>
            </a:prstGeom>
          </p:spPr>
        </p:pic>
        <p:pic>
          <p:nvPicPr>
            <p:cNvPr id="19" name="Picture 18" descr="A picture containing clock, watch, gauge&#10;&#10;Description automatically generated">
              <a:extLst>
                <a:ext uri="{FF2B5EF4-FFF2-40B4-BE49-F238E27FC236}">
                  <a16:creationId xmlns:a16="http://schemas.microsoft.com/office/drawing/2014/main" id="{CC0A4051-ED8C-4F26-B390-B50B738F8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680" y="2886113"/>
              <a:ext cx="2320636" cy="805295"/>
            </a:xfrm>
            <a:prstGeom prst="rect">
              <a:avLst/>
            </a:prstGeom>
          </p:spPr>
        </p:pic>
        <p:pic>
          <p:nvPicPr>
            <p:cNvPr id="21" name="Picture 20" descr="Text&#10;&#10;Description automatically generated">
              <a:extLst>
                <a:ext uri="{FF2B5EF4-FFF2-40B4-BE49-F238E27FC236}">
                  <a16:creationId xmlns:a16="http://schemas.microsoft.com/office/drawing/2014/main" id="{9F15AB68-37DE-4132-9321-08F28AD20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962" y="2326869"/>
              <a:ext cx="1281545" cy="458932"/>
            </a:xfrm>
            <a:prstGeom prst="rect">
              <a:avLst/>
            </a:prstGeom>
          </p:spPr>
        </p:pic>
      </p:grpSp>
      <p:pic>
        <p:nvPicPr>
          <p:cNvPr id="28" name="Picture 27" descr="A picture containing indoor&#10;&#10;Description automatically generated">
            <a:extLst>
              <a:ext uri="{FF2B5EF4-FFF2-40B4-BE49-F238E27FC236}">
                <a16:creationId xmlns:a16="http://schemas.microsoft.com/office/drawing/2014/main" id="{9861A3A3-92B2-409D-9C65-68CD3580235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85"/>
          <a:stretch/>
        </p:blipFill>
        <p:spPr>
          <a:xfrm>
            <a:off x="8246680" y="1934205"/>
            <a:ext cx="2112274" cy="1639354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5BFD8385-8BC7-49B1-833F-B53084E23B4D}"/>
              </a:ext>
            </a:extLst>
          </p:cNvPr>
          <p:cNvGrpSpPr/>
          <p:nvPr/>
        </p:nvGrpSpPr>
        <p:grpSpPr>
          <a:xfrm>
            <a:off x="9475640" y="2225231"/>
            <a:ext cx="230430" cy="694768"/>
            <a:chOff x="9475640" y="2225231"/>
            <a:chExt cx="230430" cy="694768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65E323A-214A-453D-9430-9C2F2241861B}"/>
                </a:ext>
              </a:extLst>
            </p:cNvPr>
            <p:cNvCxnSpPr/>
            <p:nvPr/>
          </p:nvCxnSpPr>
          <p:spPr bwMode="auto">
            <a:xfrm>
              <a:off x="9475640" y="2225232"/>
              <a:ext cx="0" cy="69476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873ADEC2-F520-4F4B-ADAA-BC62B0963F51}"/>
                </a:ext>
              </a:extLst>
            </p:cNvPr>
            <p:cNvCxnSpPr/>
            <p:nvPr/>
          </p:nvCxnSpPr>
          <p:spPr bwMode="auto">
            <a:xfrm>
              <a:off x="9590855" y="2225231"/>
              <a:ext cx="0" cy="69476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5755E29-5719-45DB-A68C-2697342BBF7D}"/>
                </a:ext>
              </a:extLst>
            </p:cNvPr>
            <p:cNvCxnSpPr/>
            <p:nvPr/>
          </p:nvCxnSpPr>
          <p:spPr bwMode="auto">
            <a:xfrm>
              <a:off x="9706070" y="2225231"/>
              <a:ext cx="0" cy="69476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FA5DA7F3-B8E0-4866-9D68-2ABD4F4347F5}"/>
              </a:ext>
            </a:extLst>
          </p:cNvPr>
          <p:cNvSpPr/>
          <p:nvPr/>
        </p:nvSpPr>
        <p:spPr bwMode="auto">
          <a:xfrm>
            <a:off x="4790230" y="2852925"/>
            <a:ext cx="384050" cy="36933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AD9B5B0-540A-4CA5-A43E-27564D1E4943}"/>
              </a:ext>
            </a:extLst>
          </p:cNvPr>
          <p:cNvCxnSpPr>
            <a:cxnSpLocks/>
          </p:cNvCxnSpPr>
          <p:nvPr/>
        </p:nvCxnSpPr>
        <p:spPr bwMode="auto">
          <a:xfrm flipV="1">
            <a:off x="5174280" y="2753882"/>
            <a:ext cx="230430" cy="1661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3" name="Picture 42" descr="Chart&#10;&#10;Description automatically generated">
            <a:extLst>
              <a:ext uri="{FF2B5EF4-FFF2-40B4-BE49-F238E27FC236}">
                <a16:creationId xmlns:a16="http://schemas.microsoft.com/office/drawing/2014/main" id="{61E39A16-E81F-4448-9002-D395F30CAE3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73" r="-1" b="8596"/>
          <a:stretch/>
        </p:blipFill>
        <p:spPr>
          <a:xfrm rot="5400000">
            <a:off x="5569662" y="2109018"/>
            <a:ext cx="1897584" cy="980103"/>
          </a:xfrm>
          <a:prstGeom prst="rect">
            <a:avLst/>
          </a:prstGeom>
          <a:noFill/>
          <a:ln>
            <a:noFill/>
            <a:prstDash/>
          </a:ln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7D42466-6DB4-4A23-B44F-00C135DA6898}"/>
              </a:ext>
            </a:extLst>
          </p:cNvPr>
          <p:cNvCxnSpPr>
            <a:cxnSpLocks/>
          </p:cNvCxnSpPr>
          <p:nvPr/>
        </p:nvCxnSpPr>
        <p:spPr bwMode="auto">
          <a:xfrm>
            <a:off x="6100525" y="2572614"/>
            <a:ext cx="41792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E2EC9B1-D0D0-4937-8D7A-F35ACEDBF045}"/>
              </a:ext>
            </a:extLst>
          </p:cNvPr>
          <p:cNvCxnSpPr>
            <a:cxnSpLocks/>
          </p:cNvCxnSpPr>
          <p:nvPr/>
        </p:nvCxnSpPr>
        <p:spPr bwMode="auto">
          <a:xfrm>
            <a:off x="6100525" y="2660900"/>
            <a:ext cx="41792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ADD87CB9-99BB-4AA8-B7AC-EB4851F3BE2F}"/>
              </a:ext>
            </a:extLst>
          </p:cNvPr>
          <p:cNvSpPr txBox="1"/>
          <p:nvPr/>
        </p:nvSpPr>
        <p:spPr>
          <a:xfrm>
            <a:off x="4819421" y="2803053"/>
            <a:ext cx="354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endParaRPr lang="en-GB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94550ED-5CD9-44F0-9884-4409F93B02AE}"/>
              </a:ext>
            </a:extLst>
          </p:cNvPr>
          <p:cNvCxnSpPr/>
          <p:nvPr/>
        </p:nvCxnSpPr>
        <p:spPr bwMode="auto">
          <a:xfrm flipH="1" flipV="1">
            <a:off x="6441645" y="2753882"/>
            <a:ext cx="76809" cy="10397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528BB35-64F0-4379-B4D0-31A31CBBD204}"/>
              </a:ext>
            </a:extLst>
          </p:cNvPr>
          <p:cNvCxnSpPr>
            <a:cxnSpLocks/>
          </p:cNvCxnSpPr>
          <p:nvPr/>
        </p:nvCxnSpPr>
        <p:spPr bwMode="auto">
          <a:xfrm flipV="1">
            <a:off x="7920237" y="2660900"/>
            <a:ext cx="1459392" cy="11584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1674894-F71D-4B4B-BA44-09677F3DE52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116671" y="3273748"/>
            <a:ext cx="1026487" cy="7605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6931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2" y="147316"/>
            <a:ext cx="10566400" cy="629095"/>
          </a:xfrm>
        </p:spPr>
        <p:txBody>
          <a:bodyPr/>
          <a:lstStyle/>
          <a:p>
            <a:r>
              <a:rPr lang="en-US" dirty="0"/>
              <a:t>Basic Wave Equation &amp; Figures of Merit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EC2C81-1890-499D-A28B-50E8D010B895}"/>
              </a:ext>
            </a:extLst>
          </p:cNvPr>
          <p:cNvSpPr txBox="1"/>
          <p:nvPr/>
        </p:nvSpPr>
        <p:spPr>
          <a:xfrm>
            <a:off x="220035" y="1095135"/>
            <a:ext cx="3802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</a:rPr>
              <a:t>… can’t spare you some </a:t>
            </a:r>
            <a:r>
              <a:rPr lang="en-US" i="1" dirty="0" err="1">
                <a:highlight>
                  <a:srgbClr val="FFFF00"/>
                </a:highlight>
              </a:rPr>
              <a:t>maths</a:t>
            </a:r>
            <a:r>
              <a:rPr lang="en-US" i="1" dirty="0">
                <a:highlight>
                  <a:srgbClr val="FFFF00"/>
                </a:highlight>
              </a:rPr>
              <a:t>, but at least it is not new…</a:t>
            </a:r>
            <a:endParaRPr lang="en-GB" i="1" dirty="0">
              <a:highlight>
                <a:srgbClr val="FFFF00"/>
              </a:highlight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68723606-7207-4BF3-B949-430D0179D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1780" y="2025832"/>
            <a:ext cx="426088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9pPr>
          </a:lstStyle>
          <a:p>
            <a:pPr algn="ctr" eaLnBrk="1" hangingPunct="1"/>
            <a:r>
              <a:rPr lang="en-US" altLang="x-none" i="1" dirty="0"/>
              <a:t>Wave equation</a:t>
            </a:r>
            <a:r>
              <a:rPr lang="en-US" altLang="x-none" dirty="0"/>
              <a:t> or </a:t>
            </a:r>
            <a:r>
              <a:rPr lang="en-US" altLang="x-none" i="1" dirty="0"/>
              <a:t>Helmholtz’ equation</a:t>
            </a:r>
          </a:p>
          <a:p>
            <a:pPr algn="ctr" eaLnBrk="1" hangingPunct="1"/>
            <a:endParaRPr lang="en-US" altLang="x-none" i="1" dirty="0"/>
          </a:p>
          <a:p>
            <a:pPr algn="ctr" eaLnBrk="1" hangingPunct="1"/>
            <a:r>
              <a:rPr lang="en-US" altLang="x-none" dirty="0"/>
              <a:t> </a:t>
            </a:r>
            <a:r>
              <a:rPr lang="en-US" altLang="x-none" dirty="0">
                <a:highlight>
                  <a:srgbClr val="FFFF00"/>
                </a:highlight>
              </a:rPr>
              <a:t>(see talk of Andrea Mostacci for details)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A2598-83C9-4B4E-919C-EEEE2FBE0574}"/>
              </a:ext>
            </a:extLst>
          </p:cNvPr>
          <p:cNvSpPr txBox="1"/>
          <p:nvPr/>
        </p:nvSpPr>
        <p:spPr>
          <a:xfrm>
            <a:off x="259702" y="1857003"/>
            <a:ext cx="2086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From Maxwell’s curl equations</a:t>
            </a:r>
          </a:p>
          <a:p>
            <a:pPr algn="ctr"/>
            <a:r>
              <a:rPr lang="en-US" dirty="0"/>
              <a:t>(“differential form”)</a:t>
            </a:r>
            <a:endParaRPr lang="en-GB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522C0AB-798E-47AF-AF28-AC63689AD762}"/>
              </a:ext>
            </a:extLst>
          </p:cNvPr>
          <p:cNvSpPr/>
          <p:nvPr/>
        </p:nvSpPr>
        <p:spPr bwMode="auto">
          <a:xfrm>
            <a:off x="2509340" y="2167415"/>
            <a:ext cx="706285" cy="3693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1828D8-CC04-4A5F-AF37-68184C86E6EF}"/>
              </a:ext>
            </a:extLst>
          </p:cNvPr>
          <p:cNvGrpSpPr/>
          <p:nvPr/>
        </p:nvGrpSpPr>
        <p:grpSpPr>
          <a:xfrm>
            <a:off x="3484459" y="4478799"/>
            <a:ext cx="8392858" cy="1354629"/>
            <a:chOff x="3484459" y="4478799"/>
            <a:chExt cx="8392858" cy="135462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27389E2-A61D-4302-BA16-B5C6D76B6B26}"/>
                </a:ext>
              </a:extLst>
            </p:cNvPr>
            <p:cNvGrpSpPr/>
            <p:nvPr/>
          </p:nvGrpSpPr>
          <p:grpSpPr>
            <a:xfrm>
              <a:off x="3484459" y="4617299"/>
              <a:ext cx="1060762" cy="646330"/>
              <a:chOff x="3191798" y="4389006"/>
              <a:chExt cx="1060762" cy="646330"/>
            </a:xfrm>
          </p:grpSpPr>
          <p:sp>
            <p:nvSpPr>
              <p:cNvPr id="19" name="Arrow: Right 18">
                <a:extLst>
                  <a:ext uri="{FF2B5EF4-FFF2-40B4-BE49-F238E27FC236}">
                    <a16:creationId xmlns:a16="http://schemas.microsoft.com/office/drawing/2014/main" id="{68593A3A-C3A1-49E2-898B-57A6ADCB1EE3}"/>
                  </a:ext>
                </a:extLst>
              </p:cNvPr>
              <p:cNvSpPr/>
              <p:nvPr/>
            </p:nvSpPr>
            <p:spPr bwMode="auto">
              <a:xfrm>
                <a:off x="3191798" y="4389006"/>
                <a:ext cx="1060762" cy="646330"/>
              </a:xfrm>
              <a:prstGeom prst="righ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3D316-693E-41A0-87DB-F2EFFDB3E676}"/>
                  </a:ext>
                </a:extLst>
              </p:cNvPr>
              <p:cNvSpPr txBox="1"/>
              <p:nvPr/>
            </p:nvSpPr>
            <p:spPr>
              <a:xfrm>
                <a:off x="3212365" y="4527505"/>
                <a:ext cx="8303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define</a:t>
                </a:r>
                <a:endParaRPr lang="en-GB" dirty="0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D964435-28B1-49B9-BB87-5A6B5ACB055F}"/>
                </a:ext>
              </a:extLst>
            </p:cNvPr>
            <p:cNvSpPr txBox="1"/>
            <p:nvPr/>
          </p:nvSpPr>
          <p:spPr>
            <a:xfrm>
              <a:off x="4905444" y="4478799"/>
              <a:ext cx="697187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Propagation constant </a:t>
              </a:r>
              <a:r>
                <a:rPr lang="en-US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i="1" dirty="0">
                  <a:solidFill>
                    <a:srgbClr val="C00000"/>
                  </a:solidFill>
                </a:rPr>
                <a:t> </a:t>
              </a:r>
              <a:br>
                <a:rPr lang="en-US" dirty="0"/>
              </a:br>
              <a:r>
                <a:rPr lang="en-US" dirty="0"/>
                <a:t>(or: phase constant, or wave number, or separation constant), </a:t>
              </a:r>
            </a:p>
            <a:p>
              <a:r>
                <a:rPr lang="en-US" dirty="0"/>
                <a:t>with unit 1/m</a:t>
              </a:r>
              <a:endParaRPr lang="en-GB" i="1" dirty="0"/>
            </a:p>
          </p:txBody>
        </p:sp>
        <p:pic>
          <p:nvPicPr>
            <p:cNvPr id="24" name="Picture 23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B6A822EB-0ED7-4926-9357-44BF9EA36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6554" y="5185728"/>
              <a:ext cx="1857375" cy="647700"/>
            </a:xfrm>
            <a:prstGeom prst="rect">
              <a:avLst/>
            </a:prstGeom>
            <a:ln w="28575">
              <a:solidFill>
                <a:srgbClr val="CC0000"/>
              </a:solidFill>
            </a:ln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C5B7D41-2371-4F58-B3D4-A7B866B1FC30}"/>
              </a:ext>
            </a:extLst>
          </p:cNvPr>
          <p:cNvGrpSpPr/>
          <p:nvPr/>
        </p:nvGrpSpPr>
        <p:grpSpPr>
          <a:xfrm>
            <a:off x="514159" y="3242017"/>
            <a:ext cx="11419401" cy="2990548"/>
            <a:chOff x="514159" y="3242017"/>
            <a:chExt cx="11419401" cy="299054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24E0AB7-787F-4CDE-9190-079573FFFA19}"/>
                </a:ext>
              </a:extLst>
            </p:cNvPr>
            <p:cNvSpPr txBox="1"/>
            <p:nvPr/>
          </p:nvSpPr>
          <p:spPr>
            <a:xfrm>
              <a:off x="719299" y="3707718"/>
              <a:ext cx="112142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Equally, we can write </a:t>
              </a:r>
              <a:r>
                <a:rPr lang="en-US" i="1" dirty="0"/>
                <a:t>Helmholtz’ equation</a:t>
              </a:r>
              <a:r>
                <a:rPr lang="en-US" dirty="0"/>
                <a:t> in phasor notation (source-free, linear media, harmonic time dependence): </a:t>
              </a:r>
              <a:endParaRPr lang="en-GB" dirty="0"/>
            </a:p>
          </p:txBody>
        </p:sp>
        <p:pic>
          <p:nvPicPr>
            <p:cNvPr id="18" name="Picture 17" descr="Text, letter&#10;&#10;Description automatically generated">
              <a:extLst>
                <a:ext uri="{FF2B5EF4-FFF2-40B4-BE49-F238E27FC236}">
                  <a16:creationId xmlns:a16="http://schemas.microsoft.com/office/drawing/2014/main" id="{5FF6ACB3-6FE3-4DFE-A747-15EA80BE0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919" y="4465401"/>
              <a:ext cx="2393349" cy="936144"/>
            </a:xfrm>
            <a:prstGeom prst="rect">
              <a:avLst/>
            </a:prstGeom>
          </p:spPr>
        </p:pic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A33B0C7-560F-42A7-9BE6-673C1071D71D}"/>
                </a:ext>
              </a:extLst>
            </p:cNvPr>
            <p:cNvSpPr/>
            <p:nvPr/>
          </p:nvSpPr>
          <p:spPr bwMode="auto">
            <a:xfrm>
              <a:off x="514159" y="3423526"/>
              <a:ext cx="11159165" cy="2809039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5564DA-F101-4697-865F-53C9BA1381F7}"/>
                </a:ext>
              </a:extLst>
            </p:cNvPr>
            <p:cNvSpPr txBox="1"/>
            <p:nvPr/>
          </p:nvSpPr>
          <p:spPr>
            <a:xfrm>
              <a:off x="992521" y="3242017"/>
              <a:ext cx="2645559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C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What you should know: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456818F-89C5-40D7-88F7-5C4980FFCD07}"/>
              </a:ext>
            </a:extLst>
          </p:cNvPr>
          <p:cNvGrpSpPr/>
          <p:nvPr/>
        </p:nvGrpSpPr>
        <p:grpSpPr>
          <a:xfrm>
            <a:off x="1655661" y="5568693"/>
            <a:ext cx="4670768" cy="523875"/>
            <a:chOff x="1655661" y="5568693"/>
            <a:chExt cx="4670768" cy="523875"/>
          </a:xfrm>
        </p:grpSpPr>
        <p:pic>
          <p:nvPicPr>
            <p:cNvPr id="29" name="Picture 28" descr="Text&#10;&#10;Description automatically generated">
              <a:extLst>
                <a:ext uri="{FF2B5EF4-FFF2-40B4-BE49-F238E27FC236}">
                  <a16:creationId xmlns:a16="http://schemas.microsoft.com/office/drawing/2014/main" id="{1C06D50F-625D-4F1E-9949-52E776D3F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661" y="5568693"/>
              <a:ext cx="1381125" cy="523875"/>
            </a:xfrm>
            <a:prstGeom prst="rect">
              <a:avLst/>
            </a:prstGeom>
            <a:ln w="19050">
              <a:solidFill>
                <a:srgbClr val="CC0000"/>
              </a:solidFill>
            </a:ln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156C2E1-1D97-45F9-87C2-20BEFB69EBD4}"/>
                </a:ext>
              </a:extLst>
            </p:cNvPr>
            <p:cNvSpPr txBox="1"/>
            <p:nvPr/>
          </p:nvSpPr>
          <p:spPr>
            <a:xfrm>
              <a:off x="3100409" y="5664795"/>
              <a:ext cx="3226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is the </a:t>
              </a:r>
              <a:r>
                <a:rPr lang="en-US" i="1" dirty="0">
                  <a:solidFill>
                    <a:srgbClr val="C00000"/>
                  </a:solidFill>
                </a:rPr>
                <a:t>radian frequency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CD0B7C74-D43C-4BA3-8D4D-FBCB242B989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0" t="2135" r="5190" b="4016"/>
          <a:stretch/>
        </p:blipFill>
        <p:spPr>
          <a:xfrm>
            <a:off x="3279726" y="1512745"/>
            <a:ext cx="1965400" cy="165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5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60" y="164575"/>
            <a:ext cx="10566400" cy="629095"/>
          </a:xfrm>
        </p:spPr>
        <p:txBody>
          <a:bodyPr/>
          <a:lstStyle/>
          <a:p>
            <a:r>
              <a:rPr lang="en-US" dirty="0"/>
              <a:t>Basic Wave Equation &amp; Figures of Merit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70BC7A-1931-EA48-AC50-AA54DB31B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631" y="3002683"/>
            <a:ext cx="2984500" cy="266700"/>
          </a:xfrm>
          <a:prstGeom prst="rect">
            <a:avLst/>
          </a:prstGeom>
        </p:spPr>
      </p:pic>
      <p:pic>
        <p:nvPicPr>
          <p:cNvPr id="4" name="Picture 3" descr="latex-image-1.pdf">
            <a:extLst>
              <a:ext uri="{FF2B5EF4-FFF2-40B4-BE49-F238E27FC236}">
                <a16:creationId xmlns:a16="http://schemas.microsoft.com/office/drawing/2014/main" id="{8B4F6993-3259-4C85-9A64-B6B4E67E3F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90" y="3223457"/>
            <a:ext cx="1920250" cy="57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B2D5C7-5997-4B71-8295-6741D640E019}"/>
              </a:ext>
            </a:extLst>
          </p:cNvPr>
          <p:cNvSpPr txBox="1"/>
          <p:nvPr/>
        </p:nvSpPr>
        <p:spPr>
          <a:xfrm>
            <a:off x="220035" y="2063281"/>
            <a:ext cx="5954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Simplest solution is: Plane wave (</a:t>
            </a:r>
            <a:r>
              <a:rPr lang="en-US" u="sng" dirty="0"/>
              <a:t>no variation in x and y</a:t>
            </a:r>
            <a:r>
              <a:rPr lang="en-US" dirty="0"/>
              <a:t>). We assume propagation in z-direction:</a:t>
            </a:r>
            <a:endParaRPr lang="en-GB" dirty="0"/>
          </a:p>
        </p:txBody>
      </p:sp>
      <p:pic>
        <p:nvPicPr>
          <p:cNvPr id="12" name="Picture 11" descr="Text, letter&#10;&#10;Description automatically generated">
            <a:extLst>
              <a:ext uri="{FF2B5EF4-FFF2-40B4-BE49-F238E27FC236}">
                <a16:creationId xmlns:a16="http://schemas.microsoft.com/office/drawing/2014/main" id="{05E91DDF-5898-4E58-BB8A-D77A7223518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248"/>
          <a:stretch/>
        </p:blipFill>
        <p:spPr>
          <a:xfrm>
            <a:off x="220035" y="1265650"/>
            <a:ext cx="2393349" cy="390858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F2BC3710-99C2-4402-944C-46A5722E0FC4}"/>
              </a:ext>
            </a:extLst>
          </p:cNvPr>
          <p:cNvSpPr/>
          <p:nvPr/>
        </p:nvSpPr>
        <p:spPr bwMode="auto">
          <a:xfrm rot="11082299">
            <a:off x="2654084" y="1229136"/>
            <a:ext cx="806505" cy="62909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ABE6D8-53FF-4433-A708-A62131B842E7}"/>
              </a:ext>
            </a:extLst>
          </p:cNvPr>
          <p:cNvSpPr txBox="1"/>
          <p:nvPr/>
        </p:nvSpPr>
        <p:spPr>
          <a:xfrm>
            <a:off x="3511846" y="1438168"/>
            <a:ext cx="3725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the equation to solve…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21E696-D56E-4869-8CC0-601B18274AAB}"/>
              </a:ext>
            </a:extLst>
          </p:cNvPr>
          <p:cNvSpPr txBox="1"/>
          <p:nvPr/>
        </p:nvSpPr>
        <p:spPr>
          <a:xfrm>
            <a:off x="329555" y="4819667"/>
            <a:ext cx="88388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We will now consider 3 different cases to introduce the yet unknown figures of merit.</a:t>
            </a:r>
          </a:p>
          <a:p>
            <a:pPr marL="342900" indent="-342900">
              <a:buAutoNum type="arabicPeriod"/>
            </a:pPr>
            <a:r>
              <a:rPr lang="en-US" i="1" dirty="0"/>
              <a:t>Plane wave in a lossless medium,</a:t>
            </a:r>
          </a:p>
          <a:p>
            <a:pPr marL="342900" indent="-342900">
              <a:buAutoNum type="arabicPeriod"/>
            </a:pPr>
            <a:r>
              <a:rPr lang="en-US" i="1" dirty="0"/>
              <a:t>Plane wave in lossy medium,</a:t>
            </a:r>
          </a:p>
          <a:p>
            <a:pPr marL="342900" indent="-342900">
              <a:buAutoNum type="arabicPeriod"/>
            </a:pPr>
            <a:r>
              <a:rPr lang="en-US" i="1" dirty="0"/>
              <a:t>Plane wave in a good conductor.    </a:t>
            </a:r>
            <a:endParaRPr lang="en-GB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BF310A-B05F-471F-AAFB-FCD17B11D5A5}"/>
              </a:ext>
            </a:extLst>
          </p:cNvPr>
          <p:cNvSpPr txBox="1"/>
          <p:nvPr/>
        </p:nvSpPr>
        <p:spPr>
          <a:xfrm>
            <a:off x="412060" y="4306322"/>
            <a:ext cx="1044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>and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/>
              <a:t> denote the wave amplitudes for travelling in positive and negative z-direction.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D8DA01B-DE5E-4C88-A838-152FF65ADF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750" y="3421919"/>
            <a:ext cx="6061455" cy="33339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1F50455-7A76-4F08-A4BF-18930D451BBB}"/>
              </a:ext>
            </a:extLst>
          </p:cNvPr>
          <p:cNvGrpSpPr/>
          <p:nvPr/>
        </p:nvGrpSpPr>
        <p:grpSpPr>
          <a:xfrm>
            <a:off x="4905445" y="2501582"/>
            <a:ext cx="5530320" cy="536117"/>
            <a:chOff x="4905445" y="2501582"/>
            <a:chExt cx="5530320" cy="536117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5BB1632-A0C9-4B76-94A6-73A31DDCBBFC}"/>
                </a:ext>
              </a:extLst>
            </p:cNvPr>
            <p:cNvCxnSpPr/>
            <p:nvPr/>
          </p:nvCxnSpPr>
          <p:spPr bwMode="auto">
            <a:xfrm flipH="1">
              <a:off x="4905445" y="2781577"/>
              <a:ext cx="230430" cy="25612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0F563E8-0F7C-4E00-874C-0EC735543CA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26042" y="2704850"/>
              <a:ext cx="768100" cy="8194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371594F-F587-43F1-92E3-F803E017C057}"/>
                </a:ext>
              </a:extLst>
            </p:cNvPr>
            <p:cNvSpPr txBox="1"/>
            <p:nvPr/>
          </p:nvSpPr>
          <p:spPr>
            <a:xfrm>
              <a:off x="5865570" y="2501582"/>
              <a:ext cx="45701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Exponential function in frequency domain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8639C1A-4EA6-47CB-86AC-CB0FD62A912A}"/>
              </a:ext>
            </a:extLst>
          </p:cNvPr>
          <p:cNvGrpSpPr/>
          <p:nvPr/>
        </p:nvGrpSpPr>
        <p:grpSpPr>
          <a:xfrm>
            <a:off x="4748977" y="3725219"/>
            <a:ext cx="6762163" cy="369332"/>
            <a:chOff x="4596577" y="3572819"/>
            <a:chExt cx="6762163" cy="369332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4FE8CF8-3813-4F2E-A723-27ED9FE5E38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596577" y="3572819"/>
              <a:ext cx="308868" cy="18999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02F8DCD-C06F-48D9-8373-379196D8AAAE}"/>
                </a:ext>
              </a:extLst>
            </p:cNvPr>
            <p:cNvCxnSpPr>
              <a:cxnSpLocks/>
              <a:endCxn id="24" idx="1"/>
            </p:cNvCxnSpPr>
            <p:nvPr/>
          </p:nvCxnSpPr>
          <p:spPr bwMode="auto">
            <a:xfrm>
              <a:off x="4905445" y="3757485"/>
              <a:ext cx="18831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899D231-2197-49E6-816B-BBDCC4CD1384}"/>
                </a:ext>
              </a:extLst>
            </p:cNvPr>
            <p:cNvSpPr txBox="1"/>
            <p:nvPr/>
          </p:nvSpPr>
          <p:spPr>
            <a:xfrm>
              <a:off x="6788545" y="3572819"/>
              <a:ext cx="45701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Real part of e-function in time domain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6016C0C-C7C6-4EC8-A472-6CD9563BDA9A}"/>
              </a:ext>
            </a:extLst>
          </p:cNvPr>
          <p:cNvSpPr/>
          <p:nvPr/>
        </p:nvSpPr>
        <p:spPr>
          <a:xfrm>
            <a:off x="2013939" y="2315692"/>
            <a:ext cx="7212103" cy="175432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Quiz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Test your knowledge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0364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8" y="164575"/>
            <a:ext cx="7337868" cy="629095"/>
          </a:xfrm>
        </p:spPr>
        <p:txBody>
          <a:bodyPr/>
          <a:lstStyle/>
          <a:p>
            <a:r>
              <a:rPr lang="en-US" dirty="0"/>
              <a:t>Quiz no. 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D52D79-94B0-4D7F-95B3-BD009B599E88}"/>
              </a:ext>
            </a:extLst>
          </p:cNvPr>
          <p:cNvSpPr txBox="1"/>
          <p:nvPr/>
        </p:nvSpPr>
        <p:spPr>
          <a:xfrm>
            <a:off x="482681" y="1261393"/>
            <a:ext cx="1197196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What is the unit of frequency?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m</a:t>
            </a:r>
            <a:br>
              <a:rPr lang="en-US" dirty="0"/>
            </a:br>
            <a:r>
              <a:rPr lang="en-US" dirty="0"/>
              <a:t>- 1/sec </a:t>
            </a:r>
            <a:br>
              <a:rPr lang="en-US" dirty="0"/>
            </a:br>
            <a:r>
              <a:rPr lang="en-US" dirty="0"/>
              <a:t>- mm/sec</a:t>
            </a:r>
            <a:br>
              <a:rPr lang="en-US" dirty="0"/>
            </a:br>
            <a:r>
              <a:rPr lang="en-US" dirty="0"/>
              <a:t>- Ohm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accent6"/>
                </a:solidFill>
              </a:rPr>
              <a:t>With increasing frequency, does the wavelength of a microwave reduce or increase? </a:t>
            </a:r>
            <a:br>
              <a:rPr lang="en-GB" b="1" dirty="0">
                <a:solidFill>
                  <a:schemeClr val="accent6"/>
                </a:solidFill>
              </a:rPr>
            </a:br>
            <a:endParaRPr lang="en-GB" b="1" dirty="0">
              <a:solidFill>
                <a:schemeClr val="accent6"/>
              </a:solidFill>
            </a:endParaRPr>
          </a:p>
          <a:p>
            <a:pPr lvl="1"/>
            <a:r>
              <a:rPr lang="en-GB" dirty="0"/>
              <a:t>- wavelength reduces with increasing frequency</a:t>
            </a:r>
            <a:br>
              <a:rPr lang="en-GB" dirty="0"/>
            </a:br>
            <a:r>
              <a:rPr lang="en-GB" dirty="0"/>
              <a:t>- wavelength increases with increasing frequency</a:t>
            </a:r>
            <a:br>
              <a:rPr lang="en-GB" dirty="0"/>
            </a:br>
            <a:r>
              <a:rPr lang="en-GB" dirty="0"/>
              <a:t>- wavelength is a constant and does not change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accent6"/>
                </a:solidFill>
              </a:rPr>
              <a:t>What is the phase velocity of a wave travelling in vacuum?</a:t>
            </a:r>
          </a:p>
          <a:p>
            <a:pPr lvl="1"/>
            <a:br>
              <a:rPr lang="en-GB" dirty="0">
                <a:solidFill>
                  <a:schemeClr val="accent6"/>
                </a:solidFill>
              </a:rPr>
            </a:br>
            <a:r>
              <a:rPr lang="en-GB" dirty="0"/>
              <a:t>- </a:t>
            </a:r>
            <a:r>
              <a:rPr lang="en-GB" i="1" dirty="0" err="1"/>
              <a:t>v</a:t>
            </a:r>
            <a:r>
              <a:rPr lang="en-GB" i="1" baseline="-25000" dirty="0" err="1"/>
              <a:t>p</a:t>
            </a:r>
            <a:r>
              <a:rPr lang="en-GB" i="1" dirty="0"/>
              <a:t>= </a:t>
            </a:r>
            <a:r>
              <a:rPr lang="el-GR" i="1" dirty="0"/>
              <a:t>λ</a:t>
            </a:r>
            <a:r>
              <a:rPr lang="en-GB" i="1" dirty="0"/>
              <a:t>· f </a:t>
            </a:r>
            <a:br>
              <a:rPr lang="en-GB" dirty="0"/>
            </a:br>
            <a:r>
              <a:rPr lang="en-GB" dirty="0"/>
              <a:t>- c</a:t>
            </a:r>
            <a:r>
              <a:rPr lang="en-GB" baseline="-25000" dirty="0"/>
              <a:t>0</a:t>
            </a:r>
            <a:r>
              <a:rPr lang="en-GB" dirty="0"/>
              <a:t> (speed-of-light)</a:t>
            </a:r>
            <a:br>
              <a:rPr lang="en-GB" dirty="0"/>
            </a:br>
            <a:r>
              <a:rPr lang="en-GB" dirty="0"/>
              <a:t>- </a:t>
            </a:r>
            <a:r>
              <a:rPr lang="el-GR" dirty="0"/>
              <a:t>ω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7941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8" y="164575"/>
            <a:ext cx="7337868" cy="629095"/>
          </a:xfrm>
        </p:spPr>
        <p:txBody>
          <a:bodyPr/>
          <a:lstStyle/>
          <a:p>
            <a:r>
              <a:rPr lang="en-US" dirty="0"/>
              <a:t>Quiz no. 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D52D79-94B0-4D7F-95B3-BD009B599E88}"/>
              </a:ext>
            </a:extLst>
          </p:cNvPr>
          <p:cNvSpPr txBox="1"/>
          <p:nvPr/>
        </p:nvSpPr>
        <p:spPr>
          <a:xfrm>
            <a:off x="482681" y="1261393"/>
            <a:ext cx="1197196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What is the unit of frequency?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m</a:t>
            </a:r>
            <a:br>
              <a:rPr lang="en-US" dirty="0"/>
            </a:br>
            <a:r>
              <a:rPr lang="en-US" dirty="0"/>
              <a:t>- 1/sec </a:t>
            </a:r>
            <a:r>
              <a:rPr lang="en-US" sz="18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(correct answer)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en-US" dirty="0"/>
            </a:br>
            <a:r>
              <a:rPr lang="en-US" dirty="0"/>
              <a:t>- mm/sec</a:t>
            </a:r>
            <a:br>
              <a:rPr lang="en-US" dirty="0"/>
            </a:br>
            <a:r>
              <a:rPr lang="en-US" dirty="0"/>
              <a:t>- Ohm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accent6"/>
                </a:solidFill>
              </a:rPr>
              <a:t>With increasing frequency, does the wavelength of a microwave reduce or increase? </a:t>
            </a:r>
            <a:br>
              <a:rPr lang="en-GB" b="1" dirty="0">
                <a:solidFill>
                  <a:schemeClr val="accent6"/>
                </a:solidFill>
              </a:rPr>
            </a:br>
            <a:endParaRPr lang="en-GB" b="1" dirty="0">
              <a:solidFill>
                <a:schemeClr val="accent6"/>
              </a:solidFill>
            </a:endParaRPr>
          </a:p>
          <a:p>
            <a:pPr lvl="1"/>
            <a:r>
              <a:rPr lang="en-GB" dirty="0"/>
              <a:t>- wavelength reduces with increasing frequency </a:t>
            </a:r>
            <a:r>
              <a:rPr lang="en-US" sz="18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(correct answer)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en-GB" dirty="0"/>
            </a:br>
            <a:r>
              <a:rPr lang="en-GB" dirty="0"/>
              <a:t>- wavelength increases with increasing frequency</a:t>
            </a:r>
            <a:br>
              <a:rPr lang="en-GB" dirty="0"/>
            </a:br>
            <a:r>
              <a:rPr lang="en-GB" dirty="0"/>
              <a:t>- wavelength is a constant and does not change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accent6"/>
                </a:solidFill>
              </a:rPr>
              <a:t>What is the phase velocity of a wave travelling in vacuum?</a:t>
            </a:r>
          </a:p>
          <a:p>
            <a:pPr lvl="1"/>
            <a:br>
              <a:rPr lang="en-GB" dirty="0">
                <a:solidFill>
                  <a:schemeClr val="accent6"/>
                </a:solidFill>
              </a:rPr>
            </a:br>
            <a:r>
              <a:rPr lang="en-GB" dirty="0"/>
              <a:t>- </a:t>
            </a:r>
            <a:r>
              <a:rPr lang="en-GB" i="1" dirty="0" err="1"/>
              <a:t>v</a:t>
            </a:r>
            <a:r>
              <a:rPr lang="en-GB" i="1" baseline="-25000" dirty="0" err="1"/>
              <a:t>p</a:t>
            </a:r>
            <a:r>
              <a:rPr lang="en-GB" i="1" dirty="0"/>
              <a:t>= </a:t>
            </a:r>
            <a:r>
              <a:rPr lang="el-GR" i="1" dirty="0"/>
              <a:t>λ</a:t>
            </a:r>
            <a:r>
              <a:rPr lang="en-GB" i="1" dirty="0"/>
              <a:t>· f  </a:t>
            </a:r>
            <a:r>
              <a:rPr lang="en-US" sz="18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(correct answer)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en-GB" dirty="0"/>
            </a:br>
            <a:r>
              <a:rPr lang="en-GB" dirty="0"/>
              <a:t>- c</a:t>
            </a:r>
            <a:r>
              <a:rPr lang="en-GB" baseline="-25000" dirty="0"/>
              <a:t>0</a:t>
            </a:r>
            <a:r>
              <a:rPr lang="en-GB" dirty="0"/>
              <a:t> (speed-of-light) </a:t>
            </a:r>
            <a:r>
              <a:rPr lang="en-US" sz="18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(correct answer)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en-GB" dirty="0"/>
            </a:br>
            <a:r>
              <a:rPr lang="en-GB" dirty="0"/>
              <a:t>- </a:t>
            </a:r>
            <a:r>
              <a:rPr lang="el-GR" dirty="0"/>
              <a:t>ω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2918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60" y="164575"/>
            <a:ext cx="10566400" cy="629095"/>
          </a:xfrm>
        </p:spPr>
        <p:txBody>
          <a:bodyPr/>
          <a:lstStyle/>
          <a:p>
            <a:r>
              <a:rPr lang="en-US" dirty="0"/>
              <a:t>Basic Wave Equation &amp; Figures of Merit</a:t>
            </a:r>
            <a:endParaRPr lang="en-GB" dirty="0"/>
          </a:p>
        </p:txBody>
      </p:sp>
      <p:pic>
        <p:nvPicPr>
          <p:cNvPr id="4" name="Picture 3" descr="latex-image-1.pdf">
            <a:extLst>
              <a:ext uri="{FF2B5EF4-FFF2-40B4-BE49-F238E27FC236}">
                <a16:creationId xmlns:a16="http://schemas.microsoft.com/office/drawing/2014/main" id="{8B4F6993-3259-4C85-9A64-B6B4E67E3F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2" y="1847822"/>
            <a:ext cx="1739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B2D5C7-5997-4B71-8295-6741D640E019}"/>
              </a:ext>
            </a:extLst>
          </p:cNvPr>
          <p:cNvSpPr txBox="1"/>
          <p:nvPr/>
        </p:nvSpPr>
        <p:spPr>
          <a:xfrm>
            <a:off x="220034" y="1266255"/>
            <a:ext cx="1056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</a:rPr>
              <a:t>1. Solution for plane wave in a lossless medium</a:t>
            </a:r>
            <a:endParaRPr lang="en-GB" b="1" i="1" u="sng" dirty="0">
              <a:solidFill>
                <a:srgbClr val="FF0000"/>
              </a:solidFill>
            </a:endParaRPr>
          </a:p>
        </p:txBody>
      </p:sp>
      <p:pic>
        <p:nvPicPr>
          <p:cNvPr id="14" name="Picture 1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0B6464D-E382-4398-BFF5-1FC34F1063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31" y="1847822"/>
            <a:ext cx="1493184" cy="520700"/>
          </a:xfrm>
          <a:prstGeom prst="rect">
            <a:avLst/>
          </a:prstGeom>
          <a:ln w="28575">
            <a:noFill/>
          </a:ln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87CE3749-23F1-43D6-9D51-77991FB246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734" y="1910826"/>
            <a:ext cx="1135260" cy="430616"/>
          </a:xfrm>
          <a:prstGeom prst="rect">
            <a:avLst/>
          </a:prstGeom>
          <a:ln w="19050"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9C01532-AE90-4417-A753-A3AD68C9CB56}"/>
              </a:ext>
            </a:extLst>
          </p:cNvPr>
          <p:cNvGrpSpPr/>
          <p:nvPr/>
        </p:nvGrpSpPr>
        <p:grpSpPr>
          <a:xfrm>
            <a:off x="1218565" y="3095415"/>
            <a:ext cx="4168190" cy="545801"/>
            <a:chOff x="1218565" y="3095415"/>
            <a:chExt cx="4168190" cy="545801"/>
          </a:xfrm>
        </p:grpSpPr>
        <p:sp>
          <p:nvSpPr>
            <p:cNvPr id="16" name="Left Brace 15">
              <a:extLst>
                <a:ext uri="{FF2B5EF4-FFF2-40B4-BE49-F238E27FC236}">
                  <a16:creationId xmlns:a16="http://schemas.microsoft.com/office/drawing/2014/main" id="{B50E2892-14A9-40D0-8D99-E49574B356B3}"/>
                </a:ext>
              </a:extLst>
            </p:cNvPr>
            <p:cNvSpPr/>
            <p:nvPr/>
          </p:nvSpPr>
          <p:spPr bwMode="auto">
            <a:xfrm rot="16200000">
              <a:off x="4672068" y="2522288"/>
              <a:ext cx="141559" cy="1287814"/>
            </a:xfrm>
            <a:prstGeom prst="leftBrace">
              <a:avLst/>
            </a:prstGeom>
            <a:noFill/>
            <a:ln w="952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FF9900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731760B-BDAE-41DA-A3F4-D7F5EDFCFD04}"/>
                </a:ext>
              </a:extLst>
            </p:cNvPr>
            <p:cNvSpPr txBox="1"/>
            <p:nvPr/>
          </p:nvSpPr>
          <p:spPr>
            <a:xfrm>
              <a:off x="1218565" y="3271884"/>
              <a:ext cx="4168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9900"/>
                  </a:solidFill>
                </a:rPr>
                <a:t>wave travelling in positive z-direction</a:t>
              </a:r>
              <a:endParaRPr lang="en-GB" dirty="0">
                <a:solidFill>
                  <a:srgbClr val="FF9900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5F81F14-AF4E-4741-8D24-26E5CBCFC93E}"/>
              </a:ext>
            </a:extLst>
          </p:cNvPr>
          <p:cNvSpPr txBox="1"/>
          <p:nvPr/>
        </p:nvSpPr>
        <p:spPr>
          <a:xfrm>
            <a:off x="425102" y="4373295"/>
            <a:ext cx="409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can we “see” that?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016DE79-DDDF-4403-B1B5-3A4BCFC59B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590" y="2750577"/>
            <a:ext cx="6895785" cy="36997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78C7817-1709-47DA-AF45-CBD8E8E62912}"/>
              </a:ext>
            </a:extLst>
          </p:cNvPr>
          <p:cNvGrpSpPr/>
          <p:nvPr/>
        </p:nvGrpSpPr>
        <p:grpSpPr>
          <a:xfrm>
            <a:off x="5959561" y="3086571"/>
            <a:ext cx="4092154" cy="554645"/>
            <a:chOff x="5959561" y="3086571"/>
            <a:chExt cx="4092154" cy="55464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E14C4A2-730A-4293-BEE0-DC03607EC66E}"/>
                </a:ext>
              </a:extLst>
            </p:cNvPr>
            <p:cNvSpPr txBox="1"/>
            <p:nvPr/>
          </p:nvSpPr>
          <p:spPr>
            <a:xfrm>
              <a:off x="5959561" y="3271884"/>
              <a:ext cx="4092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9900"/>
                  </a:solidFill>
                </a:rPr>
                <a:t>wave travelling in negative z-direction</a:t>
              </a:r>
              <a:endParaRPr lang="en-GB" dirty="0">
                <a:solidFill>
                  <a:srgbClr val="FF9900"/>
                </a:solidFill>
              </a:endParaRPr>
            </a:p>
          </p:txBody>
        </p:sp>
        <p:sp>
          <p:nvSpPr>
            <p:cNvPr id="26" name="Left Brace 25">
              <a:extLst>
                <a:ext uri="{FF2B5EF4-FFF2-40B4-BE49-F238E27FC236}">
                  <a16:creationId xmlns:a16="http://schemas.microsoft.com/office/drawing/2014/main" id="{1BC1B565-8B05-43ED-BBBA-81FFDEFFDA3D}"/>
                </a:ext>
              </a:extLst>
            </p:cNvPr>
            <p:cNvSpPr/>
            <p:nvPr/>
          </p:nvSpPr>
          <p:spPr bwMode="auto">
            <a:xfrm rot="16200000">
              <a:off x="6532689" y="2513444"/>
              <a:ext cx="141559" cy="1287814"/>
            </a:xfrm>
            <a:prstGeom prst="leftBrace">
              <a:avLst/>
            </a:prstGeom>
            <a:noFill/>
            <a:ln w="952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FF9900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32BFF45-E1DE-41FE-A7B0-A0258D5EFE88}"/>
              </a:ext>
            </a:extLst>
          </p:cNvPr>
          <p:cNvSpPr txBox="1"/>
          <p:nvPr/>
        </p:nvSpPr>
        <p:spPr>
          <a:xfrm>
            <a:off x="395900" y="5182116"/>
            <a:ext cx="11537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Keep the cosine argument constant to maintain a fixed point of the wave: for increasing time, z has to increase as well </a:t>
            </a:r>
            <a:r>
              <a:rPr lang="en-US" dirty="0">
                <a:sym typeface="Wingdings" panose="05000000000000000000" pitchFamily="2" charset="2"/>
              </a:rPr>
              <a:t> this describes a propagation in positive z-direction. 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B546DD-C723-4B7A-9EA9-8B8DB310DE25}"/>
              </a:ext>
            </a:extLst>
          </p:cNvPr>
          <p:cNvGrpSpPr/>
          <p:nvPr/>
        </p:nvGrpSpPr>
        <p:grpSpPr>
          <a:xfrm>
            <a:off x="2869980" y="4661456"/>
            <a:ext cx="2799552" cy="637079"/>
            <a:chOff x="2869980" y="4661456"/>
            <a:chExt cx="2799552" cy="637079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C38C240-9FD5-47C2-B284-F78F5E1008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0199" t="-30857" r="26762" b="174"/>
            <a:stretch/>
          </p:blipFill>
          <p:spPr>
            <a:xfrm>
              <a:off x="4770429" y="4661456"/>
              <a:ext cx="899103" cy="483501"/>
            </a:xfrm>
            <a:prstGeom prst="rect">
              <a:avLst/>
            </a:prstGeom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6A7243C-ADFC-45C8-B449-BFE7D82E2FC7}"/>
                </a:ext>
              </a:extLst>
            </p:cNvPr>
            <p:cNvCxnSpPr>
              <a:cxnSpLocks/>
              <a:endCxn id="27" idx="1"/>
            </p:cNvCxnSpPr>
            <p:nvPr/>
          </p:nvCxnSpPr>
          <p:spPr bwMode="auto">
            <a:xfrm flipV="1">
              <a:off x="2869980" y="4903207"/>
              <a:ext cx="1900449" cy="39532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7986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60" y="164575"/>
            <a:ext cx="10566400" cy="629095"/>
          </a:xfrm>
        </p:spPr>
        <p:txBody>
          <a:bodyPr/>
          <a:lstStyle/>
          <a:p>
            <a:r>
              <a:rPr lang="en-US" dirty="0"/>
              <a:t>Basic Wave Equation &amp; Figures of Merit</a:t>
            </a:r>
            <a:endParaRPr lang="en-GB" dirty="0"/>
          </a:p>
        </p:txBody>
      </p:sp>
      <p:pic>
        <p:nvPicPr>
          <p:cNvPr id="4" name="Picture 3" descr="latex-image-1.pdf">
            <a:extLst>
              <a:ext uri="{FF2B5EF4-FFF2-40B4-BE49-F238E27FC236}">
                <a16:creationId xmlns:a16="http://schemas.microsoft.com/office/drawing/2014/main" id="{8B4F6993-3259-4C85-9A64-B6B4E67E3F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2" y="1847822"/>
            <a:ext cx="1739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B2D5C7-5997-4B71-8295-6741D640E019}"/>
              </a:ext>
            </a:extLst>
          </p:cNvPr>
          <p:cNvSpPr txBox="1"/>
          <p:nvPr/>
        </p:nvSpPr>
        <p:spPr>
          <a:xfrm>
            <a:off x="220034" y="1266255"/>
            <a:ext cx="1056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</a:rPr>
              <a:t>1. Solution for plane wave in a lossless medium</a:t>
            </a:r>
            <a:endParaRPr lang="en-GB" b="1" i="1" u="sng" dirty="0">
              <a:solidFill>
                <a:srgbClr val="FF0000"/>
              </a:solidFill>
            </a:endParaRPr>
          </a:p>
        </p:txBody>
      </p:sp>
      <p:pic>
        <p:nvPicPr>
          <p:cNvPr id="14" name="Picture 1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0B6464D-E382-4398-BFF5-1FC34F1063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31" y="1847822"/>
            <a:ext cx="1493184" cy="520700"/>
          </a:xfrm>
          <a:prstGeom prst="rect">
            <a:avLst/>
          </a:prstGeom>
          <a:ln w="28575">
            <a:noFill/>
          </a:ln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87CE3749-23F1-43D6-9D51-77991FB246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734" y="1910826"/>
            <a:ext cx="1135260" cy="430616"/>
          </a:xfrm>
          <a:prstGeom prst="rect">
            <a:avLst/>
          </a:prstGeom>
          <a:ln w="19050">
            <a:noFill/>
          </a:ln>
        </p:spPr>
      </p:pic>
      <p:sp>
        <p:nvSpPr>
          <p:cNvPr id="16" name="Left Brace 15">
            <a:extLst>
              <a:ext uri="{FF2B5EF4-FFF2-40B4-BE49-F238E27FC236}">
                <a16:creationId xmlns:a16="http://schemas.microsoft.com/office/drawing/2014/main" id="{B50E2892-14A9-40D0-8D99-E49574B356B3}"/>
              </a:ext>
            </a:extLst>
          </p:cNvPr>
          <p:cNvSpPr/>
          <p:nvPr/>
        </p:nvSpPr>
        <p:spPr bwMode="auto">
          <a:xfrm rot="16200000">
            <a:off x="4672068" y="2522288"/>
            <a:ext cx="141559" cy="1287814"/>
          </a:xfrm>
          <a:prstGeom prst="leftBrace">
            <a:avLst/>
          </a:prstGeom>
          <a:noFill/>
          <a:ln w="952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FF9900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31760B-BDAE-41DA-A3F4-D7F5EDFCFD04}"/>
              </a:ext>
            </a:extLst>
          </p:cNvPr>
          <p:cNvSpPr txBox="1"/>
          <p:nvPr/>
        </p:nvSpPr>
        <p:spPr>
          <a:xfrm>
            <a:off x="1218565" y="3271884"/>
            <a:ext cx="4168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9900"/>
                </a:solidFill>
              </a:rPr>
              <a:t>wave travelling in positive z-direction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14C4A2-730A-4293-BEE0-DC03607EC66E}"/>
              </a:ext>
            </a:extLst>
          </p:cNvPr>
          <p:cNvSpPr txBox="1"/>
          <p:nvPr/>
        </p:nvSpPr>
        <p:spPr>
          <a:xfrm>
            <a:off x="5959561" y="3271884"/>
            <a:ext cx="4092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9900"/>
                </a:solidFill>
              </a:rPr>
              <a:t>wave travelling in negative z-direction</a:t>
            </a:r>
            <a:endParaRPr lang="en-GB" dirty="0">
              <a:solidFill>
                <a:srgbClr val="FF990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016DE79-DDDF-4403-B1B5-3A4BCFC59B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590" y="2750577"/>
            <a:ext cx="6895785" cy="369979"/>
          </a:xfrm>
          <a:prstGeom prst="rect">
            <a:avLst/>
          </a:prstGeom>
        </p:spPr>
      </p:pic>
      <p:sp>
        <p:nvSpPr>
          <p:cNvPr id="26" name="Left Brace 25">
            <a:extLst>
              <a:ext uri="{FF2B5EF4-FFF2-40B4-BE49-F238E27FC236}">
                <a16:creationId xmlns:a16="http://schemas.microsoft.com/office/drawing/2014/main" id="{1BC1B565-8B05-43ED-BBBA-81FFDEFFDA3D}"/>
              </a:ext>
            </a:extLst>
          </p:cNvPr>
          <p:cNvSpPr/>
          <p:nvPr/>
        </p:nvSpPr>
        <p:spPr bwMode="auto">
          <a:xfrm rot="16200000">
            <a:off x="6532689" y="2513444"/>
            <a:ext cx="141559" cy="1287814"/>
          </a:xfrm>
          <a:prstGeom prst="leftBrace">
            <a:avLst/>
          </a:prstGeom>
          <a:noFill/>
          <a:ln w="952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FF9900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527341-EDE5-46F8-882A-211C6B3F824B}"/>
              </a:ext>
            </a:extLst>
          </p:cNvPr>
          <p:cNvGrpSpPr/>
          <p:nvPr/>
        </p:nvGrpSpPr>
        <p:grpSpPr>
          <a:xfrm>
            <a:off x="719300" y="5770093"/>
            <a:ext cx="6298420" cy="486160"/>
            <a:chOff x="719300" y="5770093"/>
            <a:chExt cx="6298420" cy="48616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745379C-6C47-45D1-849F-FF5B97EE9745}"/>
                </a:ext>
              </a:extLst>
            </p:cNvPr>
            <p:cNvSpPr txBox="1"/>
            <p:nvPr/>
          </p:nvSpPr>
          <p:spPr>
            <a:xfrm>
              <a:off x="719300" y="5886920"/>
              <a:ext cx="5568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 free-space, this would be the speed of light: </a:t>
              </a:r>
              <a:endParaRPr lang="en-GB" dirty="0"/>
            </a:p>
          </p:txBody>
        </p:sp>
        <p:pic>
          <p:nvPicPr>
            <p:cNvPr id="13" name="Picture 12" descr="A close-up of a calculator&#10;&#10;Description automatically generated with low confidence">
              <a:extLst>
                <a:ext uri="{FF2B5EF4-FFF2-40B4-BE49-F238E27FC236}">
                  <a16:creationId xmlns:a16="http://schemas.microsoft.com/office/drawing/2014/main" id="{6B49E0D6-02FC-485D-A041-287017C23C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272"/>
            <a:stretch/>
          </p:blipFill>
          <p:spPr>
            <a:xfrm>
              <a:off x="5558330" y="5770093"/>
              <a:ext cx="1459390" cy="48616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BA1CEEE-DB3D-4E9F-8BC5-2259152277B4}"/>
              </a:ext>
            </a:extLst>
          </p:cNvPr>
          <p:cNvGrpSpPr/>
          <p:nvPr/>
        </p:nvGrpSpPr>
        <p:grpSpPr>
          <a:xfrm>
            <a:off x="379978" y="3768327"/>
            <a:ext cx="11159165" cy="2579453"/>
            <a:chOff x="379978" y="3768327"/>
            <a:chExt cx="11159165" cy="257945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8E9F07D-060E-447C-9E6D-C73DBC29BD48}"/>
                </a:ext>
              </a:extLst>
            </p:cNvPr>
            <p:cNvGrpSpPr/>
            <p:nvPr/>
          </p:nvGrpSpPr>
          <p:grpSpPr>
            <a:xfrm>
              <a:off x="488870" y="4043480"/>
              <a:ext cx="1676132" cy="784830"/>
              <a:chOff x="3191798" y="4389006"/>
              <a:chExt cx="1060762" cy="784830"/>
            </a:xfrm>
          </p:grpSpPr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A91F1330-004C-496E-BEB8-A9ED211BEF84}"/>
                  </a:ext>
                </a:extLst>
              </p:cNvPr>
              <p:cNvSpPr/>
              <p:nvPr/>
            </p:nvSpPr>
            <p:spPr bwMode="auto">
              <a:xfrm>
                <a:off x="3191798" y="4389006"/>
                <a:ext cx="1060762" cy="646330"/>
              </a:xfrm>
              <a:prstGeom prst="righ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7B9E571-3204-46AB-8215-996E8D7ACDFD}"/>
                  </a:ext>
                </a:extLst>
              </p:cNvPr>
              <p:cNvSpPr txBox="1"/>
              <p:nvPr/>
            </p:nvSpPr>
            <p:spPr>
              <a:xfrm>
                <a:off x="3212365" y="4527505"/>
                <a:ext cx="8303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We define</a:t>
                </a:r>
                <a:endParaRPr lang="en-GB" dirty="0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235C865-7C64-4080-B1DE-A81305DEB843}"/>
                </a:ext>
              </a:extLst>
            </p:cNvPr>
            <p:cNvSpPr txBox="1"/>
            <p:nvPr/>
          </p:nvSpPr>
          <p:spPr>
            <a:xfrm>
              <a:off x="2199015" y="4181979"/>
              <a:ext cx="77758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+mj-lt"/>
                  <a:cs typeface="Times New Roman" panose="02020603050405020304" pitchFamily="18" charset="0"/>
                </a:rPr>
                <a:t>Phase velocity </a:t>
              </a:r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as the velocity at which a fixed phase point travels:</a:t>
              </a:r>
              <a:endParaRPr lang="en-GB" dirty="0"/>
            </a:p>
          </p:txBody>
        </p:sp>
        <p:pic>
          <p:nvPicPr>
            <p:cNvPr id="7" name="Picture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84A6A219-7370-4BB0-95DD-026767987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2200" y="4586220"/>
              <a:ext cx="2115157" cy="360310"/>
            </a:xfrm>
            <a:prstGeom prst="rect">
              <a:avLst/>
            </a:prstGeom>
          </p:spPr>
        </p:pic>
        <p:pic>
          <p:nvPicPr>
            <p:cNvPr id="9" name="Picture 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09B61BFF-B215-49FA-AD58-7BB76909D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4712" y="5003605"/>
              <a:ext cx="4236383" cy="59839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F744DA5B-BE95-4D61-818E-2857AA2C35E7}"/>
                </a:ext>
              </a:extLst>
            </p:cNvPr>
            <p:cNvSpPr/>
            <p:nvPr/>
          </p:nvSpPr>
          <p:spPr bwMode="auto">
            <a:xfrm>
              <a:off x="379978" y="3822725"/>
              <a:ext cx="11159165" cy="2525055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8CE81E1-9CF5-407E-AB0B-A5C8EE5A97CF}"/>
                </a:ext>
              </a:extLst>
            </p:cNvPr>
            <p:cNvSpPr txBox="1"/>
            <p:nvPr/>
          </p:nvSpPr>
          <p:spPr>
            <a:xfrm>
              <a:off x="8553920" y="3768327"/>
              <a:ext cx="2735270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C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What you should know 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586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818A5A7-18B1-46D8-9B83-C51EB76BACE6}"/>
              </a:ext>
            </a:extLst>
          </p:cNvPr>
          <p:cNvGrpSpPr/>
          <p:nvPr/>
        </p:nvGrpSpPr>
        <p:grpSpPr>
          <a:xfrm>
            <a:off x="8371479" y="1070052"/>
            <a:ext cx="3754106" cy="1806443"/>
            <a:chOff x="8823432" y="1070052"/>
            <a:chExt cx="3754106" cy="180644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E95FF5-E4AA-4D15-B59F-66211E12EC90}"/>
                </a:ext>
              </a:extLst>
            </p:cNvPr>
            <p:cNvGrpSpPr/>
            <p:nvPr/>
          </p:nvGrpSpPr>
          <p:grpSpPr>
            <a:xfrm>
              <a:off x="8823432" y="1070052"/>
              <a:ext cx="2896686" cy="1805833"/>
              <a:chOff x="8823432" y="1070052"/>
              <a:chExt cx="2896686" cy="1805833"/>
            </a:xfrm>
          </p:grpSpPr>
          <p:pic>
            <p:nvPicPr>
              <p:cNvPr id="4" name="Picture 3" descr="Shape&#10;&#10;Description automatically generated with medium confidence">
                <a:extLst>
                  <a:ext uri="{FF2B5EF4-FFF2-40B4-BE49-F238E27FC236}">
                    <a16:creationId xmlns:a16="http://schemas.microsoft.com/office/drawing/2014/main" id="{C7766D97-82B7-40B9-B176-5A7429E7B5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530"/>
              <a:stretch/>
            </p:blipFill>
            <p:spPr>
              <a:xfrm>
                <a:off x="8823432" y="1070052"/>
                <a:ext cx="2879693" cy="1805833"/>
              </a:xfrm>
              <a:prstGeom prst="rect">
                <a:avLst/>
              </a:prstGeom>
            </p:spPr>
          </p:pic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458DA9D-580F-4BFA-AF1E-03F54983C23C}"/>
                  </a:ext>
                </a:extLst>
              </p:cNvPr>
              <p:cNvCxnSpPr/>
              <p:nvPr/>
            </p:nvCxnSpPr>
            <p:spPr bwMode="auto">
              <a:xfrm>
                <a:off x="8899566" y="1163105"/>
                <a:ext cx="0" cy="119055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981477B-3F89-449A-AB66-E6694A795129}"/>
                  </a:ext>
                </a:extLst>
              </p:cNvPr>
              <p:cNvCxnSpPr/>
              <p:nvPr/>
            </p:nvCxnSpPr>
            <p:spPr bwMode="auto">
              <a:xfrm>
                <a:off x="11720118" y="1163105"/>
                <a:ext cx="0" cy="119055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FAB94F70-4CC2-418E-933F-F3AEE09AD756}"/>
                  </a:ext>
                </a:extLst>
              </p:cNvPr>
              <p:cNvCxnSpPr/>
              <p:nvPr/>
            </p:nvCxnSpPr>
            <p:spPr bwMode="auto">
              <a:xfrm>
                <a:off x="8899566" y="2161635"/>
                <a:ext cx="2803564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2FCDB67-D032-4D06-BECD-284931ACE038}"/>
                  </a:ext>
                </a:extLst>
              </p:cNvPr>
              <p:cNvSpPr txBox="1"/>
              <p:nvPr/>
            </p:nvSpPr>
            <p:spPr>
              <a:xfrm>
                <a:off x="9168400" y="1969610"/>
                <a:ext cx="3072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l-GR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λ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48" name="Picture 47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3B25ED77-6275-4611-A0A6-8FDC457B68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6" r="67810"/>
            <a:stretch/>
          </p:blipFill>
          <p:spPr>
            <a:xfrm>
              <a:off x="11694223" y="1070662"/>
              <a:ext cx="883315" cy="180583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60" y="164575"/>
            <a:ext cx="10566400" cy="629095"/>
          </a:xfrm>
        </p:spPr>
        <p:txBody>
          <a:bodyPr/>
          <a:lstStyle/>
          <a:p>
            <a:r>
              <a:rPr lang="en-US" dirty="0"/>
              <a:t>Basic Wave Equation &amp; Figures of Merit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B2D5C7-5997-4B71-8295-6741D640E019}"/>
              </a:ext>
            </a:extLst>
          </p:cNvPr>
          <p:cNvSpPr txBox="1"/>
          <p:nvPr/>
        </p:nvSpPr>
        <p:spPr>
          <a:xfrm>
            <a:off x="220035" y="1230154"/>
            <a:ext cx="1056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</a:rPr>
              <a:t>1. Solution for plane wave in a lossless medium</a:t>
            </a:r>
            <a:endParaRPr lang="en-GB" b="1" i="1" u="sng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8E9F07D-060E-447C-9E6D-C73DBC29BD48}"/>
              </a:ext>
            </a:extLst>
          </p:cNvPr>
          <p:cNvGrpSpPr/>
          <p:nvPr/>
        </p:nvGrpSpPr>
        <p:grpSpPr>
          <a:xfrm>
            <a:off x="444142" y="1921715"/>
            <a:ext cx="1676132" cy="784830"/>
            <a:chOff x="3191798" y="4389006"/>
            <a:chExt cx="1060762" cy="784830"/>
          </a:xfrm>
        </p:grpSpPr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A91F1330-004C-496E-BEB8-A9ED211BEF84}"/>
                </a:ext>
              </a:extLst>
            </p:cNvPr>
            <p:cNvSpPr/>
            <p:nvPr/>
          </p:nvSpPr>
          <p:spPr bwMode="auto">
            <a:xfrm>
              <a:off x="3191798" y="4389006"/>
              <a:ext cx="1060762" cy="64633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7B9E571-3204-46AB-8215-996E8D7ACDFD}"/>
                </a:ext>
              </a:extLst>
            </p:cNvPr>
            <p:cNvSpPr txBox="1"/>
            <p:nvPr/>
          </p:nvSpPr>
          <p:spPr>
            <a:xfrm>
              <a:off x="3212365" y="4527505"/>
              <a:ext cx="8303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We define</a:t>
              </a:r>
              <a:endParaRPr lang="en-GB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235C865-7C64-4080-B1DE-A81305DEB843}"/>
              </a:ext>
            </a:extLst>
          </p:cNvPr>
          <p:cNvSpPr txBox="1"/>
          <p:nvPr/>
        </p:nvSpPr>
        <p:spPr>
          <a:xfrm>
            <a:off x="2154287" y="2060214"/>
            <a:ext cx="77758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Wavelength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as the distance between two successive </a:t>
            </a:r>
            <a:br>
              <a:rPr lang="en-US" dirty="0">
                <a:latin typeface="+mj-lt"/>
                <a:cs typeface="Times New Roman" panose="02020603050405020304" pitchFamily="18" charset="0"/>
              </a:rPr>
            </a:br>
            <a:r>
              <a:rPr lang="en-US" dirty="0">
                <a:latin typeface="+mj-lt"/>
                <a:cs typeface="Times New Roman" panose="02020603050405020304" pitchFamily="18" charset="0"/>
              </a:rPr>
              <a:t>reference points on the wave at a fixed instant in time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B866199-5E9E-448E-B081-39E3FB176E1B}"/>
              </a:ext>
            </a:extLst>
          </p:cNvPr>
          <p:cNvGrpSpPr/>
          <p:nvPr/>
        </p:nvGrpSpPr>
        <p:grpSpPr>
          <a:xfrm>
            <a:off x="527275" y="2888316"/>
            <a:ext cx="3443281" cy="1155164"/>
            <a:chOff x="1124173" y="2888316"/>
            <a:chExt cx="3443281" cy="115516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C2BB1C4-A754-4E54-96B3-DA76AFE64E6F}"/>
                </a:ext>
              </a:extLst>
            </p:cNvPr>
            <p:cNvSpPr txBox="1"/>
            <p:nvPr/>
          </p:nvSpPr>
          <p:spPr>
            <a:xfrm>
              <a:off x="1457666" y="3674148"/>
              <a:ext cx="1279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Position ‘z’</a:t>
              </a:r>
              <a:endParaRPr lang="en-GB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1E6EE8F-FFAA-4BD4-BA73-43F257FCF47B}"/>
                </a:ext>
              </a:extLst>
            </p:cNvPr>
            <p:cNvSpPr txBox="1"/>
            <p:nvPr/>
          </p:nvSpPr>
          <p:spPr>
            <a:xfrm>
              <a:off x="2913814" y="3607115"/>
              <a:ext cx="1579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Position ‘z+</a:t>
              </a:r>
              <a:r>
                <a:rPr lang="el-GR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λ</a:t>
              </a:r>
              <a:r>
                <a:rPr lang="en-US" dirty="0"/>
                <a:t>’</a:t>
              </a:r>
              <a:endParaRPr lang="en-GB" dirty="0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8D07F04-4F2A-451E-A160-417D61C1B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4173" y="2888316"/>
              <a:ext cx="3443281" cy="353589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F0E7539-8054-4796-B9D7-3A9358C3F58C}"/>
                </a:ext>
              </a:extLst>
            </p:cNvPr>
            <p:cNvCxnSpPr>
              <a:stCxn id="6" idx="0"/>
            </p:cNvCxnSpPr>
            <p:nvPr/>
          </p:nvCxnSpPr>
          <p:spPr bwMode="auto">
            <a:xfrm flipH="1" flipV="1">
              <a:off x="1956931" y="3174883"/>
              <a:ext cx="140494" cy="49926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49AA20B-F74D-4DA5-911B-675F50C2571C}"/>
                </a:ext>
              </a:extLst>
            </p:cNvPr>
            <p:cNvCxnSpPr/>
            <p:nvPr/>
          </p:nvCxnSpPr>
          <p:spPr bwMode="auto">
            <a:xfrm flipH="1" flipV="1">
              <a:off x="3451441" y="3224935"/>
              <a:ext cx="140494" cy="49926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3B7C0E7-BC09-492B-B76F-5A9951A0E93E}"/>
              </a:ext>
            </a:extLst>
          </p:cNvPr>
          <p:cNvGrpSpPr/>
          <p:nvPr/>
        </p:nvGrpSpPr>
        <p:grpSpPr>
          <a:xfrm>
            <a:off x="4636610" y="3623115"/>
            <a:ext cx="3878212" cy="958386"/>
            <a:chOff x="3907609" y="4821992"/>
            <a:chExt cx="3878212" cy="958386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F744DA5B-BE95-4D61-818E-2857AA2C35E7}"/>
                </a:ext>
              </a:extLst>
            </p:cNvPr>
            <p:cNvSpPr/>
            <p:nvPr/>
          </p:nvSpPr>
          <p:spPr bwMode="auto">
            <a:xfrm>
              <a:off x="3907609" y="4868333"/>
              <a:ext cx="3878212" cy="912045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8CE81E1-9CF5-407E-AB0B-A5C8EE5A97CF}"/>
                </a:ext>
              </a:extLst>
            </p:cNvPr>
            <p:cNvSpPr txBox="1"/>
            <p:nvPr/>
          </p:nvSpPr>
          <p:spPr>
            <a:xfrm>
              <a:off x="4082074" y="4821992"/>
              <a:ext cx="3541775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C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What you should know by heart: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85643EB0-EE48-4E96-BDDE-D737D1CB7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6610" y="5273605"/>
              <a:ext cx="1000125" cy="381000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D7DF9C4-9BE4-44CD-BCED-7D8E2FC50CB8}"/>
              </a:ext>
            </a:extLst>
          </p:cNvPr>
          <p:cNvGrpSpPr/>
          <p:nvPr/>
        </p:nvGrpSpPr>
        <p:grpSpPr>
          <a:xfrm>
            <a:off x="4675015" y="2809769"/>
            <a:ext cx="4224551" cy="632238"/>
            <a:chOff x="5679630" y="2809769"/>
            <a:chExt cx="4224551" cy="632238"/>
          </a:xfrm>
        </p:grpSpPr>
        <p:pic>
          <p:nvPicPr>
            <p:cNvPr id="30" name="Picture 29" descr="Text&#10;&#10;Description automatically generated">
              <a:extLst>
                <a:ext uri="{FF2B5EF4-FFF2-40B4-BE49-F238E27FC236}">
                  <a16:creationId xmlns:a16="http://schemas.microsoft.com/office/drawing/2014/main" id="{4794B7AD-47DF-4000-BFD8-818308992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3187" y="2809769"/>
              <a:ext cx="3220994" cy="632238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BFB8683-4662-4281-81EF-B6705A01C66E}"/>
                </a:ext>
              </a:extLst>
            </p:cNvPr>
            <p:cNvSpPr txBox="1"/>
            <p:nvPr/>
          </p:nvSpPr>
          <p:spPr>
            <a:xfrm>
              <a:off x="5679630" y="287588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Hence: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AA6CEFF-F26A-469E-A5F6-39B6E94CFB8D}"/>
              </a:ext>
            </a:extLst>
          </p:cNvPr>
          <p:cNvGrpSpPr/>
          <p:nvPr/>
        </p:nvGrpSpPr>
        <p:grpSpPr>
          <a:xfrm>
            <a:off x="511701" y="4806915"/>
            <a:ext cx="10882631" cy="1456987"/>
            <a:chOff x="511701" y="4806915"/>
            <a:chExt cx="10882631" cy="145698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61FB9B2-F6AD-43E6-9C56-50774AF8C4F5}"/>
                </a:ext>
              </a:extLst>
            </p:cNvPr>
            <p:cNvGrpSpPr/>
            <p:nvPr/>
          </p:nvGrpSpPr>
          <p:grpSpPr>
            <a:xfrm>
              <a:off x="511701" y="4806915"/>
              <a:ext cx="1676132" cy="784830"/>
              <a:chOff x="3191798" y="4389006"/>
              <a:chExt cx="1060762" cy="784830"/>
            </a:xfrm>
          </p:grpSpPr>
          <p:sp>
            <p:nvSpPr>
              <p:cNvPr id="38" name="Arrow: Right 37">
                <a:extLst>
                  <a:ext uri="{FF2B5EF4-FFF2-40B4-BE49-F238E27FC236}">
                    <a16:creationId xmlns:a16="http://schemas.microsoft.com/office/drawing/2014/main" id="{1E3FFD55-F470-461C-A794-D02A18BEDED6}"/>
                  </a:ext>
                </a:extLst>
              </p:cNvPr>
              <p:cNvSpPr/>
              <p:nvPr/>
            </p:nvSpPr>
            <p:spPr bwMode="auto">
              <a:xfrm>
                <a:off x="3191798" y="4389006"/>
                <a:ext cx="1060762" cy="646330"/>
              </a:xfrm>
              <a:prstGeom prst="righ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930253F-9E4F-468E-A60B-69E38C645FA6}"/>
                  </a:ext>
                </a:extLst>
              </p:cNvPr>
              <p:cNvSpPr txBox="1"/>
              <p:nvPr/>
            </p:nvSpPr>
            <p:spPr>
              <a:xfrm>
                <a:off x="3212365" y="4527505"/>
                <a:ext cx="8303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We define</a:t>
                </a:r>
                <a:endParaRPr lang="en-GB" dirty="0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AFE45F8-0655-48A1-A4CB-B4583EEE6102}"/>
                </a:ext>
              </a:extLst>
            </p:cNvPr>
            <p:cNvSpPr txBox="1"/>
            <p:nvPr/>
          </p:nvSpPr>
          <p:spPr>
            <a:xfrm>
              <a:off x="2220331" y="4981515"/>
              <a:ext cx="752414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+mj-lt"/>
                  <a:cs typeface="Times New Roman" panose="02020603050405020304" pitchFamily="18" charset="0"/>
                </a:rPr>
                <a:t>Wave impedance for plane waves = intrinsic impedance of a medium</a:t>
              </a:r>
              <a:endParaRPr lang="en-GB" dirty="0"/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8872F5C-982B-4C41-87B8-744BDEC3AB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" r="44924" b="-16994"/>
            <a:stretch/>
          </p:blipFill>
          <p:spPr>
            <a:xfrm>
              <a:off x="3064749" y="5500110"/>
              <a:ext cx="905807" cy="646330"/>
            </a:xfrm>
            <a:prstGeom prst="rect">
              <a:avLst/>
            </a:prstGeom>
          </p:spPr>
        </p:pic>
        <p:pic>
          <p:nvPicPr>
            <p:cNvPr id="42" name="Picture 14" descr="latex-image-1.pdf">
              <a:extLst>
                <a:ext uri="{FF2B5EF4-FFF2-40B4-BE49-F238E27FC236}">
                  <a16:creationId xmlns:a16="http://schemas.microsoft.com/office/drawing/2014/main" id="{EC97CE5E-336D-4897-8046-1962566AE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8865" y="5533856"/>
              <a:ext cx="2032475" cy="588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88B1488-B99A-40B0-A2B7-3BE7F170297C}"/>
                </a:ext>
              </a:extLst>
            </p:cNvPr>
            <p:cNvSpPr txBox="1"/>
            <p:nvPr/>
          </p:nvSpPr>
          <p:spPr>
            <a:xfrm>
              <a:off x="7632200" y="5617571"/>
              <a:ext cx="37621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 vacuum, </a:t>
              </a:r>
              <a:br>
                <a:rPr lang="en-US" dirty="0"/>
              </a:br>
              <a:r>
                <a:rPr lang="en-US" dirty="0"/>
                <a:t>also called </a:t>
              </a:r>
              <a:r>
                <a:rPr lang="en-US" i="1" dirty="0"/>
                <a:t>vacuum impedance</a:t>
              </a:r>
              <a:endParaRPr lang="en-GB" i="1" dirty="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342306A-2F30-4435-8E65-6657482CAC74}"/>
              </a:ext>
            </a:extLst>
          </p:cNvPr>
          <p:cNvCxnSpPr>
            <a:cxnSpLocks/>
          </p:cNvCxnSpPr>
          <p:nvPr/>
        </p:nvCxnSpPr>
        <p:spPr bwMode="auto">
          <a:xfrm>
            <a:off x="9023687" y="1163105"/>
            <a:ext cx="28279" cy="134295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83AD1A5-5100-47CF-AE19-E219683B6CD4}"/>
              </a:ext>
            </a:extLst>
          </p:cNvPr>
          <p:cNvCxnSpPr>
            <a:cxnSpLocks/>
          </p:cNvCxnSpPr>
          <p:nvPr/>
        </p:nvCxnSpPr>
        <p:spPr bwMode="auto">
          <a:xfrm>
            <a:off x="11872518" y="1160167"/>
            <a:ext cx="0" cy="13458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8FACF58-7304-476A-84A3-910F85B35BFD}"/>
              </a:ext>
            </a:extLst>
          </p:cNvPr>
          <p:cNvCxnSpPr/>
          <p:nvPr/>
        </p:nvCxnSpPr>
        <p:spPr bwMode="auto">
          <a:xfrm>
            <a:off x="9051966" y="2314035"/>
            <a:ext cx="28035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AEEDB99-0611-4720-B50A-5C01481AE333}"/>
              </a:ext>
            </a:extLst>
          </p:cNvPr>
          <p:cNvSpPr txBox="1"/>
          <p:nvPr/>
        </p:nvSpPr>
        <p:spPr>
          <a:xfrm>
            <a:off x="9320800" y="2122010"/>
            <a:ext cx="3072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0F36479-610E-4E02-BA49-2C33F82E32C0}"/>
              </a:ext>
            </a:extLst>
          </p:cNvPr>
          <p:cNvCxnSpPr>
            <a:cxnSpLocks/>
          </p:cNvCxnSpPr>
          <p:nvPr/>
        </p:nvCxnSpPr>
        <p:spPr bwMode="auto">
          <a:xfrm>
            <a:off x="11209501" y="1160167"/>
            <a:ext cx="27532" cy="108471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5966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5ED9E-A8C1-BD35-F8B8-8A5E82AB2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F3CA9-43F9-B3FB-B228-A1608A99D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989" y="997285"/>
            <a:ext cx="11323529" cy="544397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Basic concepts of RF engineering, with some focus on particle accelerators</a:t>
            </a:r>
          </a:p>
          <a:p>
            <a:pPr>
              <a:lnSpc>
                <a:spcPct val="120000"/>
              </a:lnSpc>
            </a:pPr>
            <a:r>
              <a:rPr lang="en-US" dirty="0"/>
              <a:t>This course material was presented several times at previous JUAS’s, still evolving…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Topics, scope and presentation style is based on personal preferences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and on some feedback from the JUAS 2023 and 2024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Not meant to be complete or comprehensive, focus on the basics of ‘classic’ analog RF techniques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Not covered: particle beam dynamics, LLRF, digital RF.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Additional material, examples and exercises can be found in </a:t>
            </a:r>
            <a:r>
              <a:rPr lang="en-US" i="1" dirty="0"/>
              <a:t>chapter II.2 – RF engineering</a:t>
            </a:r>
            <a:r>
              <a:rPr lang="en-US" dirty="0"/>
              <a:t> of the JUAS Book:</a:t>
            </a:r>
            <a:br>
              <a:rPr lang="en-US" dirty="0"/>
            </a:br>
            <a:r>
              <a:rPr lang="en-US" dirty="0">
                <a:hlinkClick r:id="rId2"/>
              </a:rPr>
              <a:t>https://e-publishing.cern.ch/index.php/CYRSP/article/view/1618</a:t>
            </a:r>
            <a:endParaRPr lang="en-US" dirty="0"/>
          </a:p>
          <a:p>
            <a:pPr lvl="3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Highly recommended!!!</a:t>
            </a:r>
          </a:p>
          <a:p>
            <a:pPr>
              <a:lnSpc>
                <a:spcPct val="120000"/>
              </a:lnSpc>
            </a:pPr>
            <a:r>
              <a:rPr lang="en-US" dirty="0"/>
              <a:t>Let’s try to learn interactive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For most sessions we tried to include some little quiz, please don’t be shy and answer!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Try to work in teams with your colleagues, also for the exam preparation, </a:t>
            </a:r>
            <a:r>
              <a:rPr lang="en-US" dirty="0">
                <a:solidFill>
                  <a:srgbClr val="FF0000"/>
                </a:solidFill>
              </a:rPr>
              <a:t>but NOT during the exam!!!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Make use of additional material / demo-software with links for download provided on indico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Also, please </a:t>
            </a:r>
            <a:r>
              <a:rPr lang="en-US" u="sng" dirty="0"/>
              <a:t>exercise</a:t>
            </a:r>
            <a:r>
              <a:rPr lang="en-US" dirty="0"/>
              <a:t> on previous exams, and actively follow the tutorials</a:t>
            </a:r>
          </a:p>
          <a:p>
            <a:pPr>
              <a:lnSpc>
                <a:spcPct val="110000"/>
              </a:lnSpc>
            </a:pPr>
            <a:r>
              <a:rPr lang="en-US" dirty="0"/>
              <a:t>Active student participation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Quiz, Q&amp;A, PC software examples (using CST Studio, </a:t>
            </a:r>
            <a:r>
              <a:rPr lang="en-US" dirty="0" err="1"/>
              <a:t>Dellsperger</a:t>
            </a:r>
            <a:r>
              <a:rPr lang="en-US" dirty="0"/>
              <a:t> Smith, </a:t>
            </a:r>
            <a:r>
              <a:rPr lang="en-US" dirty="0" err="1"/>
              <a:t>Qucs</a:t>
            </a:r>
            <a:r>
              <a:rPr lang="en-US" dirty="0"/>
              <a:t>, etc.)</a:t>
            </a:r>
          </a:p>
          <a:p>
            <a:pPr>
              <a:lnSpc>
                <a:spcPct val="110000"/>
              </a:lnSpc>
            </a:pPr>
            <a:r>
              <a:rPr lang="en-US" dirty="0"/>
              <a:t>Please install and test the software</a:t>
            </a:r>
          </a:p>
          <a:p>
            <a:pPr lvl="1">
              <a:lnSpc>
                <a:spcPct val="110000"/>
              </a:lnSpc>
            </a:pPr>
            <a:r>
              <a:rPr lang="de-CH" u="sng" dirty="0">
                <a:hlinkClick r:id="rId3"/>
              </a:rPr>
              <a:t>https://cernbox.cern.ch/s/mmvRrQhj0LdqAJG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The CST Studio Suite 2025 needs to be installed BEFORE the lecture!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Please attend the RF engineering software installation session Wednesday, 19</a:t>
            </a:r>
            <a:r>
              <a:rPr lang="en-US" baseline="30000" dirty="0"/>
              <a:t>th</a:t>
            </a:r>
            <a:r>
              <a:rPr lang="en-US" dirty="0"/>
              <a:t> Feb. 2025, 16:15, room 13/2-005</a:t>
            </a:r>
          </a:p>
        </p:txBody>
      </p:sp>
    </p:spTree>
    <p:extLst>
      <p:ext uri="{BB962C8B-B14F-4D97-AF65-F5344CB8AC3E}">
        <p14:creationId xmlns:p14="http://schemas.microsoft.com/office/powerpoint/2010/main" val="5026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60" y="164575"/>
            <a:ext cx="10566400" cy="629095"/>
          </a:xfrm>
        </p:spPr>
        <p:txBody>
          <a:bodyPr/>
          <a:lstStyle/>
          <a:p>
            <a:r>
              <a:rPr lang="en-US" dirty="0"/>
              <a:t>Basic Wave Equation &amp; Figures of Merit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B2D5C7-5997-4B71-8295-6741D640E019}"/>
              </a:ext>
            </a:extLst>
          </p:cNvPr>
          <p:cNvSpPr txBox="1"/>
          <p:nvPr/>
        </p:nvSpPr>
        <p:spPr>
          <a:xfrm>
            <a:off x="220034" y="1266255"/>
            <a:ext cx="1056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</a:rPr>
              <a:t>2. Solution for plane wave in a conductive (lossy) medium </a:t>
            </a:r>
            <a:endParaRPr lang="en-GB" b="1" i="1" u="sng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90CEC0-83B9-4EA5-B39D-49397D7F9E25}"/>
              </a:ext>
            </a:extLst>
          </p:cNvPr>
          <p:cNvSpPr txBox="1"/>
          <p:nvPr/>
        </p:nvSpPr>
        <p:spPr>
          <a:xfrm>
            <a:off x="412059" y="1671312"/>
            <a:ext cx="1125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Take the plane wave description for harmonic time dependence (slide 9), and the propagation constant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/>
              <a:t>. </a:t>
            </a:r>
          </a:p>
          <a:p>
            <a:r>
              <a:rPr lang="en-US" dirty="0"/>
              <a:t>In the case of conductive medium, we observe losses and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/>
              <a:t>  </a:t>
            </a:r>
            <a:r>
              <a:rPr lang="en-GB" dirty="0"/>
              <a:t>becomes complex.</a:t>
            </a:r>
            <a:endParaRPr lang="en-US" dirty="0"/>
          </a:p>
        </p:txBody>
      </p:sp>
      <p:pic>
        <p:nvPicPr>
          <p:cNvPr id="18" name="Picture 17" descr="Diagram, schematic&#10;&#10;Description automatically generated">
            <a:extLst>
              <a:ext uri="{FF2B5EF4-FFF2-40B4-BE49-F238E27FC236}">
                <a16:creationId xmlns:a16="http://schemas.microsoft.com/office/drawing/2014/main" id="{1F39ACE9-71CF-4EC9-A6D1-3F95AA5E87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874" y="2418519"/>
            <a:ext cx="2171700" cy="7239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0A0B372-F9EB-4F65-B8FB-7ED0E6B168BB}"/>
              </a:ext>
            </a:extLst>
          </p:cNvPr>
          <p:cNvSpPr txBox="1"/>
          <p:nvPr/>
        </p:nvSpPr>
        <p:spPr>
          <a:xfrm>
            <a:off x="412059" y="2570385"/>
            <a:ext cx="2112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Remember? From: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0734AA-AA5A-49AE-A5C4-D853C25BED9A}"/>
              </a:ext>
            </a:extLst>
          </p:cNvPr>
          <p:cNvSpPr txBox="1"/>
          <p:nvPr/>
        </p:nvSpPr>
        <p:spPr>
          <a:xfrm>
            <a:off x="412059" y="3225465"/>
            <a:ext cx="8641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we now take </a:t>
            </a:r>
            <a:r>
              <a:rPr lang="en-US" u="sng" dirty="0"/>
              <a:t>conductive (lossy) medium</a:t>
            </a:r>
            <a:r>
              <a:rPr lang="en-US" dirty="0"/>
              <a:t>, </a:t>
            </a:r>
            <a:r>
              <a:rPr lang="en-US" i="1" dirty="0"/>
              <a:t>conductivity 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/>
              <a:t> remains in the equations</a:t>
            </a:r>
            <a:r>
              <a:rPr lang="en-US" dirty="0"/>
              <a:t>.</a:t>
            </a:r>
          </a:p>
        </p:txBody>
      </p:sp>
      <p:pic>
        <p:nvPicPr>
          <p:cNvPr id="24" name="Picture 23" descr="A picture containing text, clock, watch, gauge&#10;&#10;Description automatically generated">
            <a:extLst>
              <a:ext uri="{FF2B5EF4-FFF2-40B4-BE49-F238E27FC236}">
                <a16:creationId xmlns:a16="http://schemas.microsoft.com/office/drawing/2014/main" id="{98B99537-D3C4-419B-8ACF-8AC8DBE2F4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1" t="2013" b="8211"/>
          <a:stretch/>
        </p:blipFill>
        <p:spPr>
          <a:xfrm>
            <a:off x="574531" y="3672214"/>
            <a:ext cx="2679499" cy="829456"/>
          </a:xfrm>
          <a:prstGeom prst="rect">
            <a:avLst/>
          </a:prstGeom>
        </p:spPr>
      </p:pic>
      <p:pic>
        <p:nvPicPr>
          <p:cNvPr id="26" name="Picture 25" descr="Text, letter&#10;&#10;Description automatically generated">
            <a:extLst>
              <a:ext uri="{FF2B5EF4-FFF2-40B4-BE49-F238E27FC236}">
                <a16:creationId xmlns:a16="http://schemas.microsoft.com/office/drawing/2014/main" id="{E3DF817B-224E-4D2F-9810-55E8BDC51F4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52"/>
          <a:stretch/>
        </p:blipFill>
        <p:spPr>
          <a:xfrm>
            <a:off x="2450691" y="2563595"/>
            <a:ext cx="2301401" cy="40011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A473CF7-B4A7-49D4-941A-A7B429A3171B}"/>
              </a:ext>
            </a:extLst>
          </p:cNvPr>
          <p:cNvGrpSpPr/>
          <p:nvPr/>
        </p:nvGrpSpPr>
        <p:grpSpPr>
          <a:xfrm>
            <a:off x="3428570" y="3791667"/>
            <a:ext cx="4376709" cy="590550"/>
            <a:chOff x="3428570" y="3791667"/>
            <a:chExt cx="4376709" cy="590550"/>
          </a:xfrm>
        </p:grpSpPr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B4BCC0BE-6859-4FD0-BB2D-56B6A90C25B1}"/>
                </a:ext>
              </a:extLst>
            </p:cNvPr>
            <p:cNvSpPr/>
            <p:nvPr/>
          </p:nvSpPr>
          <p:spPr bwMode="auto">
            <a:xfrm>
              <a:off x="3428570" y="3882694"/>
              <a:ext cx="345645" cy="291026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29" name="Picture 28" descr="Diagram&#10;&#10;Description automatically generated">
              <a:extLst>
                <a:ext uri="{FF2B5EF4-FFF2-40B4-BE49-F238E27FC236}">
                  <a16:creationId xmlns:a16="http://schemas.microsoft.com/office/drawing/2014/main" id="{8AD483E3-00B0-44B0-B6EA-CD160EEBC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1504" y="3791667"/>
              <a:ext cx="3533775" cy="590550"/>
            </a:xfrm>
            <a:prstGeom prst="rect">
              <a:avLst/>
            </a:prstGeom>
          </p:spPr>
        </p:pic>
      </p:grp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B803B76A-7393-4B2E-9E3C-0DC3EEAA0A1F}"/>
              </a:ext>
            </a:extLst>
          </p:cNvPr>
          <p:cNvSpPr/>
          <p:nvPr/>
        </p:nvSpPr>
        <p:spPr bwMode="auto">
          <a:xfrm>
            <a:off x="5157588" y="2647913"/>
            <a:ext cx="345645" cy="29102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D3340EF-713C-445D-B1C7-92B7A001E3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945" y="2570385"/>
            <a:ext cx="1497795" cy="52230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B8A3DDBA-8FE1-4C19-92C7-6626F12443EC}"/>
              </a:ext>
            </a:extLst>
          </p:cNvPr>
          <p:cNvSpPr txBox="1"/>
          <p:nvPr/>
        </p:nvSpPr>
        <p:spPr>
          <a:xfrm>
            <a:off x="4559800" y="4493573"/>
            <a:ext cx="341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Complex propagation constant 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9FD7000C-7C68-491C-AB85-5A56FC2F8013}"/>
              </a:ext>
            </a:extLst>
          </p:cNvPr>
          <p:cNvSpPr/>
          <p:nvPr/>
        </p:nvSpPr>
        <p:spPr bwMode="auto">
          <a:xfrm rot="16200000">
            <a:off x="5934036" y="3552561"/>
            <a:ext cx="247122" cy="1843441"/>
          </a:xfrm>
          <a:prstGeom prst="leftBrac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F1CE374-1AC8-4B29-B619-C5206A01B8F3}"/>
              </a:ext>
            </a:extLst>
          </p:cNvPr>
          <p:cNvGrpSpPr/>
          <p:nvPr/>
        </p:nvGrpSpPr>
        <p:grpSpPr>
          <a:xfrm>
            <a:off x="680895" y="5229759"/>
            <a:ext cx="4959338" cy="685151"/>
            <a:chOff x="680895" y="5229759"/>
            <a:chExt cx="4959338" cy="68515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9E1C934-484A-44EC-B2A8-DBEE73F5DEF2}"/>
                </a:ext>
              </a:extLst>
            </p:cNvPr>
            <p:cNvGrpSpPr/>
            <p:nvPr/>
          </p:nvGrpSpPr>
          <p:grpSpPr>
            <a:xfrm>
              <a:off x="680895" y="5268580"/>
              <a:ext cx="1060762" cy="646330"/>
              <a:chOff x="3191798" y="4389006"/>
              <a:chExt cx="1060762" cy="646330"/>
            </a:xfrm>
          </p:grpSpPr>
          <p:sp>
            <p:nvSpPr>
              <p:cNvPr id="8" name="Arrow: Right 7">
                <a:extLst>
                  <a:ext uri="{FF2B5EF4-FFF2-40B4-BE49-F238E27FC236}">
                    <a16:creationId xmlns:a16="http://schemas.microsoft.com/office/drawing/2014/main" id="{835A0687-6049-4CD2-8DFB-CB4E329FA6A8}"/>
                  </a:ext>
                </a:extLst>
              </p:cNvPr>
              <p:cNvSpPr/>
              <p:nvPr/>
            </p:nvSpPr>
            <p:spPr bwMode="auto">
              <a:xfrm>
                <a:off x="3191798" y="4389006"/>
                <a:ext cx="1060762" cy="646330"/>
              </a:xfrm>
              <a:prstGeom prst="righ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9A4FDB-6A1B-43B6-B1FB-60FD7A7CE22D}"/>
                  </a:ext>
                </a:extLst>
              </p:cNvPr>
              <p:cNvSpPr txBox="1"/>
              <p:nvPr/>
            </p:nvSpPr>
            <p:spPr>
              <a:xfrm>
                <a:off x="3212365" y="4527505"/>
                <a:ext cx="8303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define</a:t>
                </a:r>
                <a:endParaRPr lang="en-GB" dirty="0"/>
              </a:p>
            </p:txBody>
          </p:sp>
        </p:grpSp>
        <p:pic>
          <p:nvPicPr>
            <p:cNvPr id="39" name="Picture 38" descr="A picture containing text, clock, watch&#10;&#10;Description automatically generated">
              <a:extLst>
                <a:ext uri="{FF2B5EF4-FFF2-40B4-BE49-F238E27FC236}">
                  <a16:creationId xmlns:a16="http://schemas.microsoft.com/office/drawing/2014/main" id="{A5346EAC-5180-4822-896D-9DD92B59F3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0" t="11849"/>
            <a:stretch/>
          </p:blipFill>
          <p:spPr>
            <a:xfrm>
              <a:off x="1908197" y="5229759"/>
              <a:ext cx="3732036" cy="680108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EC56E50-9DAC-4733-B03C-63E968FA233F}"/>
              </a:ext>
            </a:extLst>
          </p:cNvPr>
          <p:cNvGrpSpPr/>
          <p:nvPr/>
        </p:nvGrpSpPr>
        <p:grpSpPr>
          <a:xfrm>
            <a:off x="2223492" y="4696365"/>
            <a:ext cx="6224591" cy="1544326"/>
            <a:chOff x="2223492" y="4696365"/>
            <a:chExt cx="6224591" cy="1544326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44251519-0B65-4381-B9F6-713E8D4C92D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13785" y="5677287"/>
              <a:ext cx="374464" cy="38814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DF6FFAB-5E2A-48F8-92DF-C76DAC86B39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619541" y="5229759"/>
              <a:ext cx="187232" cy="14598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272BAFB-251A-4736-AC0A-8166880463D5}"/>
                </a:ext>
              </a:extLst>
            </p:cNvPr>
            <p:cNvCxnSpPr/>
            <p:nvPr/>
          </p:nvCxnSpPr>
          <p:spPr bwMode="auto">
            <a:xfrm>
              <a:off x="5288249" y="6065431"/>
              <a:ext cx="615726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C3C181F-8A34-4E4B-B404-BD0BD91781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06773" y="5229759"/>
              <a:ext cx="36612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3DF17F5-D7D9-45F3-8E45-12620528C250}"/>
                </a:ext>
              </a:extLst>
            </p:cNvPr>
            <p:cNvSpPr txBox="1"/>
            <p:nvPr/>
          </p:nvSpPr>
          <p:spPr>
            <a:xfrm>
              <a:off x="6122068" y="5045093"/>
              <a:ext cx="2326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C0000"/>
                  </a:solidFill>
                </a:rPr>
                <a:t>phase constant</a:t>
              </a:r>
              <a:endParaRPr lang="en-GB" i="1" dirty="0">
                <a:solidFill>
                  <a:srgbClr val="CC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22B13ED-07DE-46AA-B21B-43B3382A5330}"/>
                </a:ext>
              </a:extLst>
            </p:cNvPr>
            <p:cNvSpPr txBox="1"/>
            <p:nvPr/>
          </p:nvSpPr>
          <p:spPr>
            <a:xfrm>
              <a:off x="5868449" y="5871359"/>
              <a:ext cx="2326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C0000"/>
                  </a:solidFill>
                </a:rPr>
                <a:t>attenuation constant</a:t>
              </a:r>
              <a:endParaRPr lang="en-GB" i="1" dirty="0">
                <a:solidFill>
                  <a:srgbClr val="CC0000"/>
                </a:solidFill>
              </a:endParaRP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0CC3C84-4363-4412-A096-B240468C0E1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223492" y="4696365"/>
              <a:ext cx="684893" cy="71806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EA86C24-6219-4BBF-AF9A-D228213F20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08385" y="4696365"/>
              <a:ext cx="165141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DF27A5D-B486-4FAA-80E9-5DECB8C9F593}"/>
              </a:ext>
            </a:extLst>
          </p:cNvPr>
          <p:cNvGrpSpPr/>
          <p:nvPr/>
        </p:nvGrpSpPr>
        <p:grpSpPr>
          <a:xfrm>
            <a:off x="8211962" y="3744313"/>
            <a:ext cx="2574472" cy="660131"/>
            <a:chOff x="8211962" y="3744313"/>
            <a:chExt cx="2574472" cy="660131"/>
          </a:xfrm>
        </p:grpSpPr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B8B5E902-5B7F-4676-B363-39169F95C032}"/>
                </a:ext>
              </a:extLst>
            </p:cNvPr>
            <p:cNvSpPr/>
            <p:nvPr/>
          </p:nvSpPr>
          <p:spPr bwMode="auto">
            <a:xfrm>
              <a:off x="8211962" y="3898795"/>
              <a:ext cx="345645" cy="291026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58" name="Picture 57" descr="Text&#10;&#10;Description automatically generated">
              <a:extLst>
                <a:ext uri="{FF2B5EF4-FFF2-40B4-BE49-F238E27FC236}">
                  <a16:creationId xmlns:a16="http://schemas.microsoft.com/office/drawing/2014/main" id="{10B68CFE-EA68-425B-ABA7-079DC2631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2754" y="3744313"/>
              <a:ext cx="1963680" cy="6601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690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60" y="164575"/>
            <a:ext cx="10566400" cy="629095"/>
          </a:xfrm>
        </p:spPr>
        <p:txBody>
          <a:bodyPr/>
          <a:lstStyle/>
          <a:p>
            <a:r>
              <a:rPr lang="en-US" dirty="0"/>
              <a:t>Basic Wave Equation &amp; Figures of Merit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B2D5C7-5997-4B71-8295-6741D640E019}"/>
              </a:ext>
            </a:extLst>
          </p:cNvPr>
          <p:cNvSpPr txBox="1"/>
          <p:nvPr/>
        </p:nvSpPr>
        <p:spPr>
          <a:xfrm>
            <a:off x="220034" y="1266255"/>
            <a:ext cx="1056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</a:rPr>
              <a:t>2. Solution for plane wave in a conductive medium (lossy) </a:t>
            </a:r>
            <a:endParaRPr lang="en-GB" b="1" i="1" u="sng" dirty="0">
              <a:solidFill>
                <a:srgbClr val="FF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4EC3806-6939-46EA-9510-2FC851BCBFEA}"/>
              </a:ext>
            </a:extLst>
          </p:cNvPr>
          <p:cNvGrpSpPr/>
          <p:nvPr/>
        </p:nvGrpSpPr>
        <p:grpSpPr>
          <a:xfrm>
            <a:off x="502760" y="1802887"/>
            <a:ext cx="7985386" cy="2202188"/>
            <a:chOff x="502760" y="1802887"/>
            <a:chExt cx="7985386" cy="220218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9E1C934-484A-44EC-B2A8-DBEE73F5DEF2}"/>
                </a:ext>
              </a:extLst>
            </p:cNvPr>
            <p:cNvGrpSpPr/>
            <p:nvPr/>
          </p:nvGrpSpPr>
          <p:grpSpPr>
            <a:xfrm>
              <a:off x="720958" y="3032964"/>
              <a:ext cx="1060762" cy="646330"/>
              <a:chOff x="3191798" y="4389006"/>
              <a:chExt cx="1060762" cy="646330"/>
            </a:xfrm>
          </p:grpSpPr>
          <p:sp>
            <p:nvSpPr>
              <p:cNvPr id="8" name="Arrow: Right 7">
                <a:extLst>
                  <a:ext uri="{FF2B5EF4-FFF2-40B4-BE49-F238E27FC236}">
                    <a16:creationId xmlns:a16="http://schemas.microsoft.com/office/drawing/2014/main" id="{835A0687-6049-4CD2-8DFB-CB4E329FA6A8}"/>
                  </a:ext>
                </a:extLst>
              </p:cNvPr>
              <p:cNvSpPr/>
              <p:nvPr/>
            </p:nvSpPr>
            <p:spPr bwMode="auto">
              <a:xfrm>
                <a:off x="3191798" y="4389006"/>
                <a:ext cx="1060762" cy="646330"/>
              </a:xfrm>
              <a:prstGeom prst="righ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9A4FDB-6A1B-43B6-B1FB-60FD7A7CE22D}"/>
                  </a:ext>
                </a:extLst>
              </p:cNvPr>
              <p:cNvSpPr txBox="1"/>
              <p:nvPr/>
            </p:nvSpPr>
            <p:spPr>
              <a:xfrm>
                <a:off x="3212365" y="4527505"/>
                <a:ext cx="8303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define</a:t>
                </a:r>
                <a:endParaRPr lang="en-GB" dirty="0"/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8A3DDBA-8FE1-4C19-92C7-6626F12443EC}"/>
                </a:ext>
              </a:extLst>
            </p:cNvPr>
            <p:cNvSpPr txBox="1"/>
            <p:nvPr/>
          </p:nvSpPr>
          <p:spPr>
            <a:xfrm>
              <a:off x="4599863" y="2257957"/>
              <a:ext cx="34130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Complex propagation constant 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  <p:pic>
          <p:nvPicPr>
            <p:cNvPr id="39" name="Picture 38" descr="A picture containing text, clock, watch&#10;&#10;Description automatically generated">
              <a:extLst>
                <a:ext uri="{FF2B5EF4-FFF2-40B4-BE49-F238E27FC236}">
                  <a16:creationId xmlns:a16="http://schemas.microsoft.com/office/drawing/2014/main" id="{A5346EAC-5180-4822-896D-9DD92B59F3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0" t="11849"/>
            <a:stretch/>
          </p:blipFill>
          <p:spPr>
            <a:xfrm>
              <a:off x="1948260" y="2994143"/>
              <a:ext cx="3732036" cy="680108"/>
            </a:xfrm>
            <a:prstGeom prst="rect">
              <a:avLst/>
            </a:prstGeom>
          </p:spPr>
        </p:pic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44251519-0B65-4381-B9F6-713E8D4C92D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53848" y="3441671"/>
              <a:ext cx="374464" cy="38814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DF6FFAB-5E2A-48F8-92DF-C76DAC86B39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659604" y="2994143"/>
              <a:ext cx="187232" cy="14598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272BAFB-251A-4736-AC0A-8166880463D5}"/>
                </a:ext>
              </a:extLst>
            </p:cNvPr>
            <p:cNvCxnSpPr/>
            <p:nvPr/>
          </p:nvCxnSpPr>
          <p:spPr bwMode="auto">
            <a:xfrm>
              <a:off x="5328312" y="3829815"/>
              <a:ext cx="615726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C3C181F-8A34-4E4B-B404-BD0BD91781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46836" y="2994143"/>
              <a:ext cx="36612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3DF17F5-D7D9-45F3-8E45-12620528C250}"/>
                </a:ext>
              </a:extLst>
            </p:cNvPr>
            <p:cNvSpPr txBox="1"/>
            <p:nvPr/>
          </p:nvSpPr>
          <p:spPr>
            <a:xfrm>
              <a:off x="6162131" y="2809477"/>
              <a:ext cx="2326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C0000"/>
                  </a:solidFill>
                </a:rPr>
                <a:t>phase constant</a:t>
              </a:r>
              <a:endParaRPr lang="en-GB" i="1" dirty="0">
                <a:solidFill>
                  <a:srgbClr val="CC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22B13ED-07DE-46AA-B21B-43B3382A5330}"/>
                </a:ext>
              </a:extLst>
            </p:cNvPr>
            <p:cNvSpPr txBox="1"/>
            <p:nvPr/>
          </p:nvSpPr>
          <p:spPr>
            <a:xfrm>
              <a:off x="5908512" y="3635743"/>
              <a:ext cx="2326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C0000"/>
                  </a:solidFill>
                </a:rPr>
                <a:t>attenuation constant</a:t>
              </a:r>
              <a:endParaRPr lang="en-GB" i="1" dirty="0">
                <a:solidFill>
                  <a:srgbClr val="CC0000"/>
                </a:solidFill>
              </a:endParaRP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0CC3C84-4363-4412-A096-B240468C0E1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263555" y="2460749"/>
              <a:ext cx="684893" cy="71806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EA86C24-6219-4BBF-AF9A-D228213F20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48448" y="2460749"/>
              <a:ext cx="165141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C7DF2022-9893-424F-AA96-FA99B1E13EF4}"/>
                </a:ext>
              </a:extLst>
            </p:cNvPr>
            <p:cNvSpPr/>
            <p:nvPr/>
          </p:nvSpPr>
          <p:spPr bwMode="auto">
            <a:xfrm>
              <a:off x="502760" y="1984534"/>
              <a:ext cx="7731768" cy="2020541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3C2CE5A-F454-4614-8E38-C0C0F3E38E4F}"/>
                </a:ext>
              </a:extLst>
            </p:cNvPr>
            <p:cNvSpPr txBox="1"/>
            <p:nvPr/>
          </p:nvSpPr>
          <p:spPr>
            <a:xfrm>
              <a:off x="706983" y="1802887"/>
              <a:ext cx="2623858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C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What you should know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62D6125-1D25-4415-8FA8-A2C82B607C91}"/>
              </a:ext>
            </a:extLst>
          </p:cNvPr>
          <p:cNvGrpSpPr/>
          <p:nvPr/>
        </p:nvGrpSpPr>
        <p:grpSpPr>
          <a:xfrm>
            <a:off x="416946" y="4177730"/>
            <a:ext cx="11778853" cy="2031325"/>
            <a:chOff x="231516" y="4131185"/>
            <a:chExt cx="11778853" cy="203132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332363A-7F0F-4B78-ACFB-6E1FBD040811}"/>
                </a:ext>
              </a:extLst>
            </p:cNvPr>
            <p:cNvSpPr txBox="1"/>
            <p:nvPr/>
          </p:nvSpPr>
          <p:spPr>
            <a:xfrm>
              <a:off x="231516" y="4131185"/>
              <a:ext cx="11778853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Important remarks:</a:t>
              </a:r>
            </a:p>
            <a:p>
              <a:endParaRPr lang="en-US" dirty="0"/>
            </a:p>
            <a:p>
              <a:pPr marL="342900" indent="-342900">
                <a:buAutoNum type="arabicPeriod"/>
              </a:pPr>
              <a:r>
                <a:rPr lang="en-US" dirty="0"/>
                <a:t>The same equation for the complex propagation constant was derived in the lecture of Andrea Mostacci by using a complex permittivity. </a:t>
              </a:r>
            </a:p>
            <a:p>
              <a:pPr marL="342900" indent="-342900">
                <a:buAutoNum type="arabicPeriod"/>
              </a:pPr>
              <a:r>
                <a:rPr lang="en-US" dirty="0"/>
                <a:t>If the conductivity is zero, we obtain: </a:t>
              </a:r>
            </a:p>
            <a:p>
              <a:pPr marL="342900" indent="-342900">
                <a:buAutoNum type="arabicPeriod"/>
              </a:pPr>
              <a:r>
                <a:rPr lang="en-US" dirty="0"/>
                <a:t>In textbooks, formulae for attenuation constant differs, depending on the used definition. </a:t>
              </a:r>
              <a:br>
                <a:rPr lang="en-US" dirty="0"/>
              </a:br>
              <a:r>
                <a:rPr lang="en-US" i="1" dirty="0"/>
                <a:t>Be careful and check the naming convention used in the different books before you start calculating! </a:t>
              </a:r>
              <a:endParaRPr lang="en-GB" i="1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EB9F80C-75B3-4907-9089-1BFC82B3A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9370" y="5248160"/>
              <a:ext cx="1850035" cy="3617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120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60" y="164575"/>
            <a:ext cx="10566400" cy="629095"/>
          </a:xfrm>
        </p:spPr>
        <p:txBody>
          <a:bodyPr/>
          <a:lstStyle/>
          <a:p>
            <a:r>
              <a:rPr lang="en-US" dirty="0"/>
              <a:t>Basic Wave Equation &amp; Figures of Merit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B2D5C7-5997-4B71-8295-6741D640E019}"/>
              </a:ext>
            </a:extLst>
          </p:cNvPr>
          <p:cNvSpPr txBox="1"/>
          <p:nvPr/>
        </p:nvSpPr>
        <p:spPr>
          <a:xfrm>
            <a:off x="220034" y="1266255"/>
            <a:ext cx="1056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</a:rPr>
              <a:t>3. Solution for plane wave in a good conductor (good, but not perfect!)</a:t>
            </a:r>
            <a:endParaRPr lang="en-GB" b="1" i="1" u="sng" dirty="0">
              <a:solidFill>
                <a:srgbClr val="FF0000"/>
              </a:solidFill>
            </a:endParaRPr>
          </a:p>
        </p:txBody>
      </p:sp>
      <p:pic>
        <p:nvPicPr>
          <p:cNvPr id="24" name="Picture 23" descr="A picture containing text, clock, watch, gauge&#10;&#10;Description automatically generated">
            <a:extLst>
              <a:ext uri="{FF2B5EF4-FFF2-40B4-BE49-F238E27FC236}">
                <a16:creationId xmlns:a16="http://schemas.microsoft.com/office/drawing/2014/main" id="{98B99537-D3C4-419B-8ACF-8AC8DBE2F4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1" t="2013" b="8211"/>
          <a:stretch/>
        </p:blipFill>
        <p:spPr>
          <a:xfrm>
            <a:off x="454292" y="2046420"/>
            <a:ext cx="2679499" cy="82945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B265394-EDBF-4597-916B-BFDA66EAE7AA}"/>
              </a:ext>
            </a:extLst>
          </p:cNvPr>
          <p:cNvGrpSpPr/>
          <p:nvPr/>
        </p:nvGrpSpPr>
        <p:grpSpPr>
          <a:xfrm>
            <a:off x="3308331" y="2165873"/>
            <a:ext cx="4376709" cy="590550"/>
            <a:chOff x="3308331" y="2165873"/>
            <a:chExt cx="4376709" cy="590550"/>
          </a:xfrm>
        </p:grpSpPr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B4BCC0BE-6859-4FD0-BB2D-56B6A90C25B1}"/>
                </a:ext>
              </a:extLst>
            </p:cNvPr>
            <p:cNvSpPr/>
            <p:nvPr/>
          </p:nvSpPr>
          <p:spPr bwMode="auto">
            <a:xfrm>
              <a:off x="3308331" y="2256900"/>
              <a:ext cx="345645" cy="291026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29" name="Picture 28" descr="Diagram&#10;&#10;Description automatically generated">
              <a:extLst>
                <a:ext uri="{FF2B5EF4-FFF2-40B4-BE49-F238E27FC236}">
                  <a16:creationId xmlns:a16="http://schemas.microsoft.com/office/drawing/2014/main" id="{8AD483E3-00B0-44B0-B6EA-CD160EEBC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1265" y="2165873"/>
              <a:ext cx="3533775" cy="590550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6837BFC-1EF0-45C3-BA2C-B4F19A83BF74}"/>
              </a:ext>
            </a:extLst>
          </p:cNvPr>
          <p:cNvGrpSpPr/>
          <p:nvPr/>
        </p:nvGrpSpPr>
        <p:grpSpPr>
          <a:xfrm>
            <a:off x="8091723" y="2118519"/>
            <a:ext cx="2574472" cy="660131"/>
            <a:chOff x="8091723" y="2118519"/>
            <a:chExt cx="2574472" cy="660131"/>
          </a:xfrm>
        </p:grpSpPr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B8B5E902-5B7F-4676-B363-39169F95C032}"/>
                </a:ext>
              </a:extLst>
            </p:cNvPr>
            <p:cNvSpPr/>
            <p:nvPr/>
          </p:nvSpPr>
          <p:spPr bwMode="auto">
            <a:xfrm>
              <a:off x="8091723" y="2273001"/>
              <a:ext cx="345645" cy="291026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58" name="Picture 57" descr="Text&#10;&#10;Description automatically generated">
              <a:extLst>
                <a:ext uri="{FF2B5EF4-FFF2-40B4-BE49-F238E27FC236}">
                  <a16:creationId xmlns:a16="http://schemas.microsoft.com/office/drawing/2014/main" id="{10B68CFE-EA68-425B-ABA7-079DC2631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2515" y="2118519"/>
              <a:ext cx="1963680" cy="660131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9F68C4D-3748-4A65-A790-317C73D556EB}"/>
              </a:ext>
            </a:extLst>
          </p:cNvPr>
          <p:cNvGrpSpPr/>
          <p:nvPr/>
        </p:nvGrpSpPr>
        <p:grpSpPr>
          <a:xfrm>
            <a:off x="412060" y="3153385"/>
            <a:ext cx="11252666" cy="374652"/>
            <a:chOff x="412060" y="3153385"/>
            <a:chExt cx="11252666" cy="37465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10734AA-AA5A-49AE-A5C4-D853C25BED9A}"/>
                </a:ext>
              </a:extLst>
            </p:cNvPr>
            <p:cNvSpPr txBox="1"/>
            <p:nvPr/>
          </p:nvSpPr>
          <p:spPr>
            <a:xfrm>
              <a:off x="412060" y="3153385"/>
              <a:ext cx="11252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Good conductor means that </a:t>
              </a:r>
              <a:r>
                <a:rPr lang="en-US" i="1" dirty="0"/>
                <a:t>displacement current is considerably smaller than conduction current: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DEE87E0-8DC1-4176-A85D-3BC82C665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9822" y="3175612"/>
              <a:ext cx="1057275" cy="352425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0B82CEA-EB39-4E5F-BE1D-17692566433D}"/>
              </a:ext>
            </a:extLst>
          </p:cNvPr>
          <p:cNvGrpSpPr/>
          <p:nvPr/>
        </p:nvGrpSpPr>
        <p:grpSpPr>
          <a:xfrm>
            <a:off x="526214" y="3582620"/>
            <a:ext cx="5056457" cy="702185"/>
            <a:chOff x="526214" y="3582620"/>
            <a:chExt cx="5056457" cy="702185"/>
          </a:xfrm>
        </p:grpSpPr>
        <p:sp>
          <p:nvSpPr>
            <p:cNvPr id="64" name="Arrow: Right 63">
              <a:extLst>
                <a:ext uri="{FF2B5EF4-FFF2-40B4-BE49-F238E27FC236}">
                  <a16:creationId xmlns:a16="http://schemas.microsoft.com/office/drawing/2014/main" id="{2AC5C86C-C5C0-4A9B-9E2E-95413B5EE2FA}"/>
                </a:ext>
              </a:extLst>
            </p:cNvPr>
            <p:cNvSpPr/>
            <p:nvPr/>
          </p:nvSpPr>
          <p:spPr bwMode="auto">
            <a:xfrm>
              <a:off x="526214" y="3771559"/>
              <a:ext cx="345645" cy="291026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87" name="Picture 86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C973C96B-BDF6-4B11-953D-E852729D9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477" y="3582620"/>
              <a:ext cx="4684194" cy="702185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7CF0E7-A6B5-47F7-9082-9697AD625C9A}"/>
              </a:ext>
            </a:extLst>
          </p:cNvPr>
          <p:cNvGrpSpPr/>
          <p:nvPr/>
        </p:nvGrpSpPr>
        <p:grpSpPr>
          <a:xfrm>
            <a:off x="859220" y="4409158"/>
            <a:ext cx="7925130" cy="1785002"/>
            <a:chOff x="359955" y="4293944"/>
            <a:chExt cx="7925130" cy="178500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6AA3072-A650-4BBD-B490-C66D54C7BC7F}"/>
                </a:ext>
              </a:extLst>
            </p:cNvPr>
            <p:cNvGrpSpPr/>
            <p:nvPr/>
          </p:nvGrpSpPr>
          <p:grpSpPr>
            <a:xfrm>
              <a:off x="450465" y="4888390"/>
              <a:ext cx="1060762" cy="646330"/>
              <a:chOff x="3191798" y="4389006"/>
              <a:chExt cx="1060762" cy="646330"/>
            </a:xfrm>
          </p:grpSpPr>
          <p:sp>
            <p:nvSpPr>
              <p:cNvPr id="67" name="Arrow: Right 66">
                <a:extLst>
                  <a:ext uri="{FF2B5EF4-FFF2-40B4-BE49-F238E27FC236}">
                    <a16:creationId xmlns:a16="http://schemas.microsoft.com/office/drawing/2014/main" id="{53B858E6-AB6C-4FD9-8CB5-3248030BAAAC}"/>
                  </a:ext>
                </a:extLst>
              </p:cNvPr>
              <p:cNvSpPr/>
              <p:nvPr/>
            </p:nvSpPr>
            <p:spPr bwMode="auto">
              <a:xfrm>
                <a:off x="3191798" y="4389006"/>
                <a:ext cx="1060762" cy="646330"/>
              </a:xfrm>
              <a:prstGeom prst="righ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421FF63-66E9-4341-A175-889D77E4D260}"/>
                  </a:ext>
                </a:extLst>
              </p:cNvPr>
              <p:cNvSpPr txBox="1"/>
              <p:nvPr/>
            </p:nvSpPr>
            <p:spPr>
              <a:xfrm>
                <a:off x="3191798" y="4522412"/>
                <a:ext cx="8303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define</a:t>
                </a:r>
                <a:endParaRPr lang="en-GB" dirty="0"/>
              </a:p>
            </p:txBody>
          </p:sp>
        </p:grpSp>
        <p:pic>
          <p:nvPicPr>
            <p:cNvPr id="69" name="Picture 5" descr="latex-image-1.pdf">
              <a:extLst>
                <a:ext uri="{FF2B5EF4-FFF2-40B4-BE49-F238E27FC236}">
                  <a16:creationId xmlns:a16="http://schemas.microsoft.com/office/drawing/2014/main" id="{EE63623B-17EA-4ACA-8959-A10C5DBAE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9683" y="4927062"/>
              <a:ext cx="1714500" cy="55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8CA75B1-8317-4F46-AF73-A1C2BC09D4B2}"/>
                </a:ext>
              </a:extLst>
            </p:cNvPr>
            <p:cNvSpPr txBox="1"/>
            <p:nvPr/>
          </p:nvSpPr>
          <p:spPr>
            <a:xfrm>
              <a:off x="1602615" y="5021796"/>
              <a:ext cx="36106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skin depth (= penetration depth):</a:t>
              </a:r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8536D60-23BF-47C2-9FFE-9F75B1874135}"/>
                </a:ext>
              </a:extLst>
            </p:cNvPr>
            <p:cNvSpPr txBox="1"/>
            <p:nvPr/>
          </p:nvSpPr>
          <p:spPr>
            <a:xfrm>
              <a:off x="450465" y="5648815"/>
              <a:ext cx="78346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Depth over which amplitude of the EM-field will decrease by a factor of 1/e.</a:t>
              </a:r>
              <a:endParaRPr lang="en-GB" dirty="0"/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677D123F-9D2A-4CE5-A4F8-DF0F5CA6496C}"/>
                </a:ext>
              </a:extLst>
            </p:cNvPr>
            <p:cNvSpPr/>
            <p:nvPr/>
          </p:nvSpPr>
          <p:spPr bwMode="auto">
            <a:xfrm>
              <a:off x="359955" y="4475592"/>
              <a:ext cx="7925130" cy="1603354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695BB44-17C4-4887-B4F5-77442C3CD1C1}"/>
                </a:ext>
              </a:extLst>
            </p:cNvPr>
            <p:cNvSpPr txBox="1"/>
            <p:nvPr/>
          </p:nvSpPr>
          <p:spPr>
            <a:xfrm>
              <a:off x="564178" y="4293944"/>
              <a:ext cx="2498890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C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What you should know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6A80F8D-00FC-432F-87A6-BD9FB6A291B3}"/>
              </a:ext>
            </a:extLst>
          </p:cNvPr>
          <p:cNvGrpSpPr/>
          <p:nvPr/>
        </p:nvGrpSpPr>
        <p:grpSpPr>
          <a:xfrm>
            <a:off x="10472356" y="4745483"/>
            <a:ext cx="1055097" cy="740379"/>
            <a:chOff x="10830020" y="5529465"/>
            <a:chExt cx="1055097" cy="74037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15EE956-4A90-42D9-A1E1-24A61B358771}"/>
                </a:ext>
              </a:extLst>
            </p:cNvPr>
            <p:cNvSpPr txBox="1"/>
            <p:nvPr/>
          </p:nvSpPr>
          <p:spPr>
            <a:xfrm>
              <a:off x="10830020" y="5529465"/>
              <a:ext cx="10550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Side remark:</a:t>
              </a:r>
              <a:endParaRPr lang="en-GB" sz="1200" dirty="0"/>
            </a:p>
          </p:txBody>
        </p:sp>
        <p:pic>
          <p:nvPicPr>
            <p:cNvPr id="31" name="Picture 30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41CC3200-7EB5-4DB1-A175-7CA198AEA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2055" y="5766449"/>
              <a:ext cx="819480" cy="5033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529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4626130-D30B-4F7A-A560-487B16BAB718}"/>
              </a:ext>
            </a:extLst>
          </p:cNvPr>
          <p:cNvGrpSpPr/>
          <p:nvPr/>
        </p:nvGrpSpPr>
        <p:grpSpPr>
          <a:xfrm>
            <a:off x="2255500" y="1086295"/>
            <a:ext cx="7618074" cy="5295050"/>
            <a:chOff x="2255500" y="1086295"/>
            <a:chExt cx="6965615" cy="4839298"/>
          </a:xfrm>
        </p:grpSpPr>
        <p:pic>
          <p:nvPicPr>
            <p:cNvPr id="3" name="Picture 2" descr="Table&#10;&#10;Description automatically generated">
              <a:extLst>
                <a:ext uri="{FF2B5EF4-FFF2-40B4-BE49-F238E27FC236}">
                  <a16:creationId xmlns:a16="http://schemas.microsoft.com/office/drawing/2014/main" id="{5170D772-0A0C-428B-BFD2-F0A5E5E047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5500" y="1086295"/>
              <a:ext cx="6965615" cy="425431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B6DDC39-5076-43AE-92AC-20C2B7C762E1}"/>
                </a:ext>
              </a:extLst>
            </p:cNvPr>
            <p:cNvSpPr txBox="1"/>
            <p:nvPr/>
          </p:nvSpPr>
          <p:spPr>
            <a:xfrm>
              <a:off x="2639550" y="5617816"/>
              <a:ext cx="52614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Source: </a:t>
              </a:r>
              <a:r>
                <a:rPr lang="en-US" sz="1400" dirty="0" err="1"/>
                <a:t>Pozar</a:t>
              </a:r>
              <a:r>
                <a:rPr lang="en-US" sz="1400" dirty="0"/>
                <a:t>, Microwave engineering, 4</a:t>
              </a:r>
              <a:r>
                <a:rPr lang="en-US" sz="1400" baseline="30000" dirty="0"/>
                <a:t>th</a:t>
              </a:r>
              <a:r>
                <a:rPr lang="en-US" sz="1400" dirty="0"/>
                <a:t> ed., Wiley</a:t>
              </a:r>
              <a:endParaRPr lang="en-GB" sz="1400" dirty="0"/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3EED6F04-1691-4940-A132-25B1240DC8B9}"/>
              </a:ext>
            </a:extLst>
          </p:cNvPr>
          <p:cNvSpPr txBox="1">
            <a:spLocks/>
          </p:cNvSpPr>
          <p:nvPr/>
        </p:nvSpPr>
        <p:spPr>
          <a:xfrm>
            <a:off x="412060" y="164575"/>
            <a:ext cx="10566400" cy="62909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r>
              <a:rPr lang="en-US" kern="0" dirty="0"/>
              <a:t>Plane wave propagation at a glance…</a:t>
            </a:r>
            <a:endParaRPr lang="en-GB" kern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DEE457-9BC9-41B2-9B09-11A25AD6C486}"/>
              </a:ext>
            </a:extLst>
          </p:cNvPr>
          <p:cNvSpPr/>
          <p:nvPr/>
        </p:nvSpPr>
        <p:spPr>
          <a:xfrm>
            <a:off x="2489949" y="2967335"/>
            <a:ext cx="7212103" cy="175432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2</a:t>
            </a:r>
            <a:r>
              <a:rPr lang="en-US" sz="5400" b="1" cap="none" spc="0" baseline="30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nd</a:t>
            </a:r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quiz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Test your knowledge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3012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8" y="164575"/>
            <a:ext cx="7337868" cy="629095"/>
          </a:xfrm>
        </p:spPr>
        <p:txBody>
          <a:bodyPr/>
          <a:lstStyle/>
          <a:p>
            <a:r>
              <a:rPr lang="en-US" dirty="0"/>
              <a:t>Quiz no. 2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CBAE8B-66C3-48D5-91FC-9186B7CABBF3}"/>
              </a:ext>
            </a:extLst>
          </p:cNvPr>
          <p:cNvSpPr txBox="1"/>
          <p:nvPr/>
        </p:nvSpPr>
        <p:spPr>
          <a:xfrm>
            <a:off x="335251" y="1101013"/>
            <a:ext cx="8721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table shows the different electrical conductivities of copper, gold and aluminum: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9C32D2A-BEF3-4B3F-B704-97DFB86D3E42}"/>
              </a:ext>
            </a:extLst>
          </p:cNvPr>
          <p:cNvGrpSpPr/>
          <p:nvPr/>
        </p:nvGrpSpPr>
        <p:grpSpPr>
          <a:xfrm>
            <a:off x="450465" y="1441664"/>
            <a:ext cx="5337702" cy="2427679"/>
            <a:chOff x="325208" y="1815990"/>
            <a:chExt cx="5337702" cy="2427679"/>
          </a:xfrm>
        </p:grpSpPr>
        <p:pic>
          <p:nvPicPr>
            <p:cNvPr id="5" name="Picture 4" descr="Table&#10;&#10;Description automatically generated">
              <a:extLst>
                <a:ext uri="{FF2B5EF4-FFF2-40B4-BE49-F238E27FC236}">
                  <a16:creationId xmlns:a16="http://schemas.microsoft.com/office/drawing/2014/main" id="{A992EAA3-4298-463F-A447-FB5A59E382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1" t="10478" r="20484" b="3234"/>
            <a:stretch/>
          </p:blipFill>
          <p:spPr>
            <a:xfrm>
              <a:off x="335251" y="1815990"/>
              <a:ext cx="5327659" cy="215068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EE89D10-8209-4ABC-BF66-2CA5C2B6B57D}"/>
                </a:ext>
              </a:extLst>
            </p:cNvPr>
            <p:cNvSpPr txBox="1"/>
            <p:nvPr/>
          </p:nvSpPr>
          <p:spPr>
            <a:xfrm>
              <a:off x="325208" y="3966670"/>
              <a:ext cx="52325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Source: https://en.wikipedia.org/wiki/Electrical_resistivity_and_conductivity</a:t>
              </a:r>
              <a:endParaRPr lang="en-GB" sz="120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E384D02-282E-4EFF-9A62-E273190BC09A}"/>
              </a:ext>
            </a:extLst>
          </p:cNvPr>
          <p:cNvSpPr txBox="1"/>
          <p:nvPr/>
        </p:nvSpPr>
        <p:spPr>
          <a:xfrm>
            <a:off x="680895" y="3927857"/>
            <a:ext cx="98316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Which metal has the lowest field penetration depth?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Silver </a:t>
            </a:r>
            <a:br>
              <a:rPr lang="en-US" dirty="0"/>
            </a:br>
            <a:r>
              <a:rPr lang="en-US" dirty="0"/>
              <a:t>- Calcium</a:t>
            </a:r>
            <a:br>
              <a:rPr lang="en-US" dirty="0"/>
            </a:br>
            <a:r>
              <a:rPr lang="en-US" dirty="0"/>
              <a:t>- Gold</a:t>
            </a:r>
            <a:br>
              <a:rPr lang="en-US" dirty="0">
                <a:solidFill>
                  <a:schemeClr val="accent6"/>
                </a:solidFill>
              </a:rPr>
            </a:b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Does the skin depth increase or reduce with increasing frequency?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skin depth increases with increasing frequency</a:t>
            </a:r>
            <a:br>
              <a:rPr lang="en-US" dirty="0"/>
            </a:br>
            <a:r>
              <a:rPr lang="en-US" dirty="0"/>
              <a:t>- skin depth reduces with increasing frequency 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6" name="Picture 5" descr="latex-image-1.pdf">
            <a:extLst>
              <a:ext uri="{FF2B5EF4-FFF2-40B4-BE49-F238E27FC236}">
                <a16:creationId xmlns:a16="http://schemas.microsoft.com/office/drawing/2014/main" id="{6F126678-4A62-5FBD-FB24-33A7C08027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712" y="2224871"/>
            <a:ext cx="2540863" cy="82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27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8" y="164575"/>
            <a:ext cx="7337868" cy="629095"/>
          </a:xfrm>
        </p:spPr>
        <p:txBody>
          <a:bodyPr/>
          <a:lstStyle/>
          <a:p>
            <a:r>
              <a:rPr lang="en-US" dirty="0"/>
              <a:t>Quiz no. 2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CBAE8B-66C3-48D5-91FC-9186B7CABBF3}"/>
              </a:ext>
            </a:extLst>
          </p:cNvPr>
          <p:cNvSpPr txBox="1"/>
          <p:nvPr/>
        </p:nvSpPr>
        <p:spPr>
          <a:xfrm>
            <a:off x="335251" y="1101013"/>
            <a:ext cx="8721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table shows the different electrical conductivities of copper, gold and aluminum: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9C32D2A-BEF3-4B3F-B704-97DFB86D3E42}"/>
              </a:ext>
            </a:extLst>
          </p:cNvPr>
          <p:cNvGrpSpPr/>
          <p:nvPr/>
        </p:nvGrpSpPr>
        <p:grpSpPr>
          <a:xfrm>
            <a:off x="450465" y="1441664"/>
            <a:ext cx="5337702" cy="2427679"/>
            <a:chOff x="325208" y="1815990"/>
            <a:chExt cx="5337702" cy="2427679"/>
          </a:xfrm>
        </p:grpSpPr>
        <p:pic>
          <p:nvPicPr>
            <p:cNvPr id="5" name="Picture 4" descr="Table&#10;&#10;Description automatically generated">
              <a:extLst>
                <a:ext uri="{FF2B5EF4-FFF2-40B4-BE49-F238E27FC236}">
                  <a16:creationId xmlns:a16="http://schemas.microsoft.com/office/drawing/2014/main" id="{A992EAA3-4298-463F-A447-FB5A59E382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1" t="10478" r="20484" b="3234"/>
            <a:stretch/>
          </p:blipFill>
          <p:spPr>
            <a:xfrm>
              <a:off x="335251" y="1815990"/>
              <a:ext cx="5327659" cy="215068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EE89D10-8209-4ABC-BF66-2CA5C2B6B57D}"/>
                </a:ext>
              </a:extLst>
            </p:cNvPr>
            <p:cNvSpPr txBox="1"/>
            <p:nvPr/>
          </p:nvSpPr>
          <p:spPr>
            <a:xfrm>
              <a:off x="325208" y="3966670"/>
              <a:ext cx="52325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Source: https://en.wikipedia.org/wiki/Electrical_resistivity_and_conductivity</a:t>
              </a:r>
              <a:endParaRPr lang="en-GB" sz="120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E384D02-282E-4EFF-9A62-E273190BC09A}"/>
              </a:ext>
            </a:extLst>
          </p:cNvPr>
          <p:cNvSpPr txBox="1"/>
          <p:nvPr/>
        </p:nvSpPr>
        <p:spPr>
          <a:xfrm>
            <a:off x="680895" y="3927857"/>
            <a:ext cx="98316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Which metal has the lowest field penetration depth?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Silver </a:t>
            </a:r>
            <a:r>
              <a:rPr lang="en-US" sz="1800" b="0" i="0" u="none" strike="noStrike" dirty="0">
                <a:solidFill>
                  <a:srgbClr val="008000"/>
                </a:solidFill>
                <a:effectLst/>
                <a:latin typeface="Arial" panose="020B0604020202020204" pitchFamily="34" charset="0"/>
              </a:rPr>
              <a:t>(correct answer)</a:t>
            </a:r>
            <a:br>
              <a:rPr lang="en-US" dirty="0"/>
            </a:br>
            <a:r>
              <a:rPr lang="en-US" dirty="0"/>
              <a:t>- Calcium</a:t>
            </a:r>
            <a:br>
              <a:rPr lang="en-US" dirty="0"/>
            </a:br>
            <a:r>
              <a:rPr lang="en-US" dirty="0"/>
              <a:t>- Gold</a:t>
            </a:r>
            <a:br>
              <a:rPr lang="en-US" dirty="0">
                <a:solidFill>
                  <a:schemeClr val="accent6"/>
                </a:solidFill>
              </a:rPr>
            </a:b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Does the skin depth increase or reduce with increasing frequency?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skin depth increases with increasing frequency</a:t>
            </a:r>
            <a:br>
              <a:rPr lang="en-US" dirty="0"/>
            </a:br>
            <a:r>
              <a:rPr lang="en-US" dirty="0"/>
              <a:t>- skin depth reduces with increasing frequency </a:t>
            </a:r>
            <a:r>
              <a:rPr lang="en-US" sz="1800" b="0" i="0" u="none" strike="noStrike" dirty="0">
                <a:solidFill>
                  <a:srgbClr val="008000"/>
                </a:solidFill>
                <a:effectLst/>
                <a:latin typeface="Arial" panose="020B0604020202020204" pitchFamily="34" charset="0"/>
              </a:rPr>
              <a:t>(correct answer)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6" name="Picture 5" descr="latex-image-1.pdf">
            <a:extLst>
              <a:ext uri="{FF2B5EF4-FFF2-40B4-BE49-F238E27FC236}">
                <a16:creationId xmlns:a16="http://schemas.microsoft.com/office/drawing/2014/main" id="{6F126678-4A62-5FBD-FB24-33A7C08027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712" y="2224871"/>
            <a:ext cx="2540863" cy="82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647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7" y="164575"/>
            <a:ext cx="8105967" cy="629095"/>
          </a:xfrm>
        </p:spPr>
        <p:txBody>
          <a:bodyPr/>
          <a:lstStyle/>
          <a:p>
            <a:r>
              <a:rPr lang="en-US" dirty="0"/>
              <a:t>RF Engineering terms…decibels: </a:t>
            </a:r>
            <a:r>
              <a:rPr lang="en-US" i="1" dirty="0"/>
              <a:t>dB</a:t>
            </a:r>
            <a:endParaRPr lang="en-GB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A89954-AA38-453C-BDC4-E72E5FF4CDF5}"/>
              </a:ext>
            </a:extLst>
          </p:cNvPr>
          <p:cNvSpPr txBox="1"/>
          <p:nvPr/>
        </p:nvSpPr>
        <p:spPr>
          <a:xfrm>
            <a:off x="488870" y="1239915"/>
            <a:ext cx="109646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C00000"/>
                </a:solidFill>
              </a:rPr>
              <a:t>Decibels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are used to express large number ranges by </a:t>
            </a:r>
            <a:r>
              <a:rPr lang="en-US" i="1" dirty="0">
                <a:solidFill>
                  <a:srgbClr val="C00000"/>
                </a:solidFill>
              </a:rPr>
              <a:t>using the base 10 logarithm of numbers</a:t>
            </a:r>
            <a:r>
              <a:rPr lang="en-US" i="1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Decibels </a:t>
            </a:r>
            <a:r>
              <a:rPr lang="en-US" dirty="0"/>
              <a:t>are very handy to cover several orders of magnitude, for example power from </a:t>
            </a:r>
            <a:r>
              <a:rPr lang="en-US" i="1" dirty="0" err="1"/>
              <a:t>mW</a:t>
            </a:r>
            <a:r>
              <a:rPr lang="en-US" dirty="0"/>
              <a:t> to </a:t>
            </a:r>
            <a:r>
              <a:rPr lang="en-US" i="1" dirty="0"/>
              <a:t>MW</a:t>
            </a:r>
            <a:r>
              <a:rPr lang="en-US" dirty="0"/>
              <a:t>…</a:t>
            </a:r>
            <a:endParaRPr lang="en-US" i="1" dirty="0"/>
          </a:p>
        </p:txBody>
      </p:sp>
      <p:pic>
        <p:nvPicPr>
          <p:cNvPr id="13" name="Picture 12" descr="Company name&#10;&#10;Description automatically generated with medium confidence">
            <a:extLst>
              <a:ext uri="{FF2B5EF4-FFF2-40B4-BE49-F238E27FC236}">
                <a16:creationId xmlns:a16="http://schemas.microsoft.com/office/drawing/2014/main" id="{EBE9E373-D130-4FA6-97CC-33473F4F8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370" y="2354630"/>
            <a:ext cx="2838450" cy="77152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82ED725-2CFC-48A2-ABDF-16A30D722D08}"/>
              </a:ext>
            </a:extLst>
          </p:cNvPr>
          <p:cNvSpPr txBox="1"/>
          <p:nvPr/>
        </p:nvSpPr>
        <p:spPr>
          <a:xfrm>
            <a:off x="488870" y="3429000"/>
            <a:ext cx="10834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Although the ratio gives a dimensionless expression, we call the result </a:t>
            </a:r>
            <a:r>
              <a:rPr lang="en-US" i="1" dirty="0"/>
              <a:t>“Bel” - </a:t>
            </a:r>
            <a:r>
              <a:rPr lang="en-US" dirty="0"/>
              <a:t>after Alexander Bell.</a:t>
            </a:r>
            <a:br>
              <a:rPr lang="en-US" dirty="0"/>
            </a:br>
            <a:r>
              <a:rPr lang="en-US" dirty="0"/>
              <a:t>The factor of “10” then just compensates for </a:t>
            </a:r>
            <a:r>
              <a:rPr lang="en-US" i="1" dirty="0" err="1"/>
              <a:t>deci</a:t>
            </a:r>
            <a:r>
              <a:rPr lang="en-US" i="1" dirty="0"/>
              <a:t>-Bel (dB)</a:t>
            </a:r>
            <a:r>
              <a:rPr lang="en-US" dirty="0"/>
              <a:t>. </a:t>
            </a:r>
            <a:r>
              <a:rPr lang="en-US" sz="1000" i="1" dirty="0"/>
              <a:t>(yes, with only one ‘l’, must have been a physicist typing…)</a:t>
            </a:r>
            <a:endParaRPr lang="en-GB" sz="1000" i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1280E96-5446-44C0-83C2-DE6BE85DD842}"/>
              </a:ext>
            </a:extLst>
          </p:cNvPr>
          <p:cNvGrpSpPr/>
          <p:nvPr/>
        </p:nvGrpSpPr>
        <p:grpSpPr>
          <a:xfrm>
            <a:off x="738502" y="4273910"/>
            <a:ext cx="3398843" cy="1381501"/>
            <a:chOff x="738502" y="4273910"/>
            <a:chExt cx="3398843" cy="138150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15C274-8568-4FDE-AD3C-B9BCC4B728E9}"/>
                </a:ext>
              </a:extLst>
            </p:cNvPr>
            <p:cNvSpPr txBox="1"/>
            <p:nvPr/>
          </p:nvSpPr>
          <p:spPr>
            <a:xfrm>
              <a:off x="738502" y="4273910"/>
              <a:ext cx="3398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Let’s develop this:</a:t>
              </a:r>
            </a:p>
          </p:txBody>
        </p:sp>
        <p:pic>
          <p:nvPicPr>
            <p:cNvPr id="17" name="Picture 16" descr="Text&#10;&#10;Description automatically generated">
              <a:extLst>
                <a:ext uri="{FF2B5EF4-FFF2-40B4-BE49-F238E27FC236}">
                  <a16:creationId xmlns:a16="http://schemas.microsoft.com/office/drawing/2014/main" id="{111AE949-E2C7-421F-A33F-1C1B8CBA4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157" y="4807686"/>
              <a:ext cx="1276350" cy="847725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F529285-3CE3-49A1-B1A9-24A52881E170}"/>
              </a:ext>
            </a:extLst>
          </p:cNvPr>
          <p:cNvGrpSpPr/>
          <p:nvPr/>
        </p:nvGrpSpPr>
        <p:grpSpPr>
          <a:xfrm>
            <a:off x="2812372" y="4807686"/>
            <a:ext cx="5575938" cy="733425"/>
            <a:chOff x="2812372" y="4807686"/>
            <a:chExt cx="5575938" cy="733425"/>
          </a:xfrm>
        </p:grpSpPr>
        <p:pic>
          <p:nvPicPr>
            <p:cNvPr id="19" name="Picture 18" descr="Diagram&#10;&#10;Description automatically generated">
              <a:extLst>
                <a:ext uri="{FF2B5EF4-FFF2-40B4-BE49-F238E27FC236}">
                  <a16:creationId xmlns:a16="http://schemas.microsoft.com/office/drawing/2014/main" id="{E6BD244F-B201-44D6-9632-C00B0B859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2435" y="4807686"/>
              <a:ext cx="5095875" cy="733425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98463F92-EE21-472E-954A-A73F727D34B8}"/>
                </a:ext>
              </a:extLst>
            </p:cNvPr>
            <p:cNvSpPr/>
            <p:nvPr/>
          </p:nvSpPr>
          <p:spPr bwMode="auto">
            <a:xfrm>
              <a:off x="2812372" y="5007729"/>
              <a:ext cx="268835" cy="366713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7F02EB6-367B-4A8F-B06E-71F4F08A3016}"/>
              </a:ext>
            </a:extLst>
          </p:cNvPr>
          <p:cNvSpPr txBox="1"/>
          <p:nvPr/>
        </p:nvSpPr>
        <p:spPr>
          <a:xfrm>
            <a:off x="738502" y="5920689"/>
            <a:ext cx="446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Trivial. Just like </a:t>
            </a:r>
            <a:r>
              <a:rPr lang="en-US" i="1" dirty="0"/>
              <a:t>1 </a:t>
            </a:r>
            <a:r>
              <a:rPr lang="en-US" i="1" dirty="0" err="1"/>
              <a:t>deci</a:t>
            </a:r>
            <a:r>
              <a:rPr lang="en-US" i="1" dirty="0"/>
              <a:t>-meter = 0.1 meter</a:t>
            </a:r>
            <a:r>
              <a:rPr lang="en-US" dirty="0"/>
              <a:t>. 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5E3BC8F-2D88-4600-923D-F93B49C10A17}"/>
              </a:ext>
            </a:extLst>
          </p:cNvPr>
          <p:cNvGrpSpPr/>
          <p:nvPr/>
        </p:nvGrpSpPr>
        <p:grpSpPr>
          <a:xfrm>
            <a:off x="8787602" y="4907698"/>
            <a:ext cx="2190244" cy="533400"/>
            <a:chOff x="8787602" y="4907698"/>
            <a:chExt cx="2190244" cy="533400"/>
          </a:xfrm>
        </p:grpSpPr>
        <p:pic>
          <p:nvPicPr>
            <p:cNvPr id="21" name="Picture 20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44F5099F-B91B-4121-B853-7E68108D9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9996" y="4907698"/>
              <a:ext cx="1847850" cy="533400"/>
            </a:xfrm>
            <a:prstGeom prst="rect">
              <a:avLst/>
            </a:prstGeom>
          </p:spPr>
        </p:pic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C9F8FFAD-16E5-494E-B8AE-AB5252AD1093}"/>
                </a:ext>
              </a:extLst>
            </p:cNvPr>
            <p:cNvSpPr/>
            <p:nvPr/>
          </p:nvSpPr>
          <p:spPr bwMode="auto">
            <a:xfrm>
              <a:off x="8787602" y="4991041"/>
              <a:ext cx="268835" cy="366713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564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00" y="164575"/>
            <a:ext cx="8525909" cy="629095"/>
          </a:xfrm>
        </p:spPr>
        <p:txBody>
          <a:bodyPr/>
          <a:lstStyle/>
          <a:p>
            <a:r>
              <a:rPr lang="en-US" sz="3000" dirty="0"/>
              <a:t>RF Engineering terms…decibels: </a:t>
            </a:r>
            <a:r>
              <a:rPr lang="en-US" sz="3000" i="1" dirty="0"/>
              <a:t>dB</a:t>
            </a:r>
            <a:r>
              <a:rPr lang="en-US" sz="3000" dirty="0"/>
              <a:t> and </a:t>
            </a:r>
            <a:r>
              <a:rPr lang="en-US" sz="3000" i="1" dirty="0"/>
              <a:t>dBm</a:t>
            </a:r>
            <a:endParaRPr lang="en-GB" sz="3000" i="1" dirty="0"/>
          </a:p>
        </p:txBody>
      </p:sp>
      <p:pic>
        <p:nvPicPr>
          <p:cNvPr id="11" name="Picture 10" descr="Logo, company name&#10;&#10;Description automatically generated with medium confidence">
            <a:extLst>
              <a:ext uri="{FF2B5EF4-FFF2-40B4-BE49-F238E27FC236}">
                <a16:creationId xmlns:a16="http://schemas.microsoft.com/office/drawing/2014/main" id="{81069E07-E591-41A2-B919-C6CA11FC97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328" y="1956965"/>
            <a:ext cx="2667000" cy="81915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82ED725-2CFC-48A2-ABDF-16A30D722D08}"/>
              </a:ext>
            </a:extLst>
          </p:cNvPr>
          <p:cNvSpPr txBox="1"/>
          <p:nvPr/>
        </p:nvSpPr>
        <p:spPr>
          <a:xfrm>
            <a:off x="759590" y="1394067"/>
            <a:ext cx="5551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Backwards conversion is also possible, of course:</a:t>
            </a:r>
            <a:endParaRPr lang="en-GB" sz="1000" i="1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8BFE498-277E-4835-ABD7-3B817905E53A}"/>
              </a:ext>
            </a:extLst>
          </p:cNvPr>
          <p:cNvSpPr/>
          <p:nvPr/>
        </p:nvSpPr>
        <p:spPr bwMode="auto">
          <a:xfrm>
            <a:off x="5326644" y="2183184"/>
            <a:ext cx="268835" cy="36671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2CD7998A-3E52-4F72-94DF-E61301DD53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795" y="1985540"/>
            <a:ext cx="1514475" cy="7620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9349F83-7725-4B90-A5BE-9D1304BEE5CF}"/>
              </a:ext>
            </a:extLst>
          </p:cNvPr>
          <p:cNvGrpSpPr/>
          <p:nvPr/>
        </p:nvGrpSpPr>
        <p:grpSpPr>
          <a:xfrm>
            <a:off x="759590" y="3532528"/>
            <a:ext cx="10048520" cy="1628122"/>
            <a:chOff x="759590" y="3532528"/>
            <a:chExt cx="10048520" cy="162812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B31D0E0-1C23-48F7-8089-33DF36ADD5A1}"/>
                </a:ext>
              </a:extLst>
            </p:cNvPr>
            <p:cNvSpPr txBox="1"/>
            <p:nvPr/>
          </p:nvSpPr>
          <p:spPr>
            <a:xfrm>
              <a:off x="759590" y="3532528"/>
              <a:ext cx="10048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Very often, the </a:t>
              </a:r>
              <a:r>
                <a:rPr lang="en-US" i="1" dirty="0">
                  <a:solidFill>
                    <a:srgbClr val="C00000"/>
                  </a:solidFill>
                </a:rPr>
                <a:t>power of 1 </a:t>
              </a:r>
              <a:r>
                <a:rPr lang="en-US" i="1" dirty="0" err="1">
                  <a:solidFill>
                    <a:srgbClr val="C00000"/>
                  </a:solidFill>
                </a:rPr>
                <a:t>mW</a:t>
              </a:r>
              <a:r>
                <a:rPr lang="en-US" i="1" dirty="0">
                  <a:solidFill>
                    <a:srgbClr val="C00000"/>
                  </a:solidFill>
                </a:rPr>
                <a:t> </a:t>
              </a:r>
              <a:r>
                <a:rPr lang="en-US" i="1" dirty="0"/>
                <a:t>is taken as reference quantity</a:t>
              </a:r>
              <a:r>
                <a:rPr lang="en-US" dirty="0"/>
                <a:t>. In this case, </a:t>
              </a:r>
              <a:r>
                <a:rPr lang="en-US" dirty="0">
                  <a:solidFill>
                    <a:srgbClr val="C00000"/>
                  </a:solidFill>
                </a:rPr>
                <a:t>we speak of </a:t>
              </a:r>
              <a:r>
                <a:rPr lang="en-US" i="1" dirty="0">
                  <a:solidFill>
                    <a:srgbClr val="C00000"/>
                  </a:solidFill>
                </a:rPr>
                <a:t>“dBm”</a:t>
              </a:r>
              <a:r>
                <a:rPr lang="en-US" i="1" dirty="0"/>
                <a:t>:</a:t>
              </a:r>
              <a:endParaRPr lang="en-GB" sz="1000" i="1" dirty="0"/>
            </a:p>
          </p:txBody>
        </p:sp>
        <p:pic>
          <p:nvPicPr>
            <p:cNvPr id="7" name="Picture 6" descr="Logo, company name&#10;&#10;Description automatically generated with medium confidence">
              <a:extLst>
                <a:ext uri="{FF2B5EF4-FFF2-40B4-BE49-F238E27FC236}">
                  <a16:creationId xmlns:a16="http://schemas.microsoft.com/office/drawing/2014/main" id="{C124ECFA-1A44-40A9-900A-0448A05EA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3648" y="4389125"/>
              <a:ext cx="3514725" cy="771525"/>
            </a:xfrm>
            <a:prstGeom prst="rect">
              <a:avLst/>
            </a:prstGeom>
            <a:ln w="28575">
              <a:solidFill>
                <a:srgbClr val="CC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56329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82ED725-2CFC-48A2-ABDF-16A30D722D08}"/>
              </a:ext>
            </a:extLst>
          </p:cNvPr>
          <p:cNvSpPr txBox="1"/>
          <p:nvPr/>
        </p:nvSpPr>
        <p:spPr>
          <a:xfrm>
            <a:off x="759589" y="1143157"/>
            <a:ext cx="10444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Finally, let’s speak about </a:t>
            </a:r>
            <a:r>
              <a:rPr lang="en-US" i="1" dirty="0">
                <a:solidFill>
                  <a:srgbClr val="C00000"/>
                </a:solidFill>
              </a:rPr>
              <a:t>voltage decibels </a:t>
            </a:r>
            <a:r>
              <a:rPr lang="en-US" dirty="0"/>
              <a:t>and </a:t>
            </a:r>
            <a:r>
              <a:rPr lang="en-US" i="1" dirty="0">
                <a:solidFill>
                  <a:srgbClr val="C00000"/>
                </a:solidFill>
              </a:rPr>
              <a:t>power decibels </a:t>
            </a:r>
            <a:br>
              <a:rPr lang="en-US" i="1" dirty="0"/>
            </a:br>
            <a:r>
              <a:rPr lang="en-US" dirty="0"/>
              <a:t>(that’s just </a:t>
            </a:r>
            <a:r>
              <a:rPr lang="en-US" dirty="0">
                <a:solidFill>
                  <a:srgbClr val="C00000"/>
                </a:solidFill>
              </a:rPr>
              <a:t>nonsense</a:t>
            </a:r>
            <a:r>
              <a:rPr lang="en-US" dirty="0"/>
              <a:t>!).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A670A4D-EB97-407C-803F-7F670320CC86}"/>
              </a:ext>
            </a:extLst>
          </p:cNvPr>
          <p:cNvGrpSpPr/>
          <p:nvPr/>
        </p:nvGrpSpPr>
        <p:grpSpPr>
          <a:xfrm>
            <a:off x="1141755" y="5025575"/>
            <a:ext cx="2810485" cy="965716"/>
            <a:chOff x="1141755" y="5025575"/>
            <a:chExt cx="2810485" cy="965716"/>
          </a:xfrm>
        </p:grpSpPr>
        <p:pic>
          <p:nvPicPr>
            <p:cNvPr id="17" name="Picture 16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1E4F359F-BB27-4BC4-A203-EA26FA65C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1755" y="5343591"/>
              <a:ext cx="2733675" cy="6477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6F71292-787E-4D17-A20D-2BE554844597}"/>
                </a:ext>
              </a:extLst>
            </p:cNvPr>
            <p:cNvSpPr txBox="1"/>
            <p:nvPr/>
          </p:nvSpPr>
          <p:spPr>
            <a:xfrm>
              <a:off x="1141755" y="5025575"/>
              <a:ext cx="2810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Let’s use the identity:</a:t>
              </a:r>
              <a:endParaRPr lang="en-GB" i="1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1F7AE77-2D8D-70D7-4890-2BCA7EBC38D6}"/>
              </a:ext>
            </a:extLst>
          </p:cNvPr>
          <p:cNvGrpSpPr/>
          <p:nvPr/>
        </p:nvGrpSpPr>
        <p:grpSpPr>
          <a:xfrm>
            <a:off x="4070978" y="5255834"/>
            <a:ext cx="6118973" cy="918017"/>
            <a:chOff x="4070978" y="5255834"/>
            <a:chExt cx="6118973" cy="918017"/>
          </a:xfrm>
        </p:grpSpPr>
        <p:pic>
          <p:nvPicPr>
            <p:cNvPr id="39" name="Picture 38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FCE3025B-D049-3465-657F-E8F7E75602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44427" y="5255834"/>
              <a:ext cx="5745524" cy="918017"/>
            </a:xfrm>
            <a:prstGeom prst="rect">
              <a:avLst/>
            </a:prstGeom>
          </p:spPr>
        </p:pic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53B209D0-F2E3-49F0-AC71-3757D350504E}"/>
                </a:ext>
              </a:extLst>
            </p:cNvPr>
            <p:cNvSpPr/>
            <p:nvPr/>
          </p:nvSpPr>
          <p:spPr bwMode="auto">
            <a:xfrm>
              <a:off x="4070978" y="5522818"/>
              <a:ext cx="307889" cy="38405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5F00B2F-454F-4845-B8A8-7168D0363D86}"/>
              </a:ext>
            </a:extLst>
          </p:cNvPr>
          <p:cNvGrpSpPr/>
          <p:nvPr/>
        </p:nvGrpSpPr>
        <p:grpSpPr>
          <a:xfrm>
            <a:off x="4775943" y="5833736"/>
            <a:ext cx="3897956" cy="353770"/>
            <a:chOff x="4775942" y="5801986"/>
            <a:chExt cx="4046813" cy="353770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1D7B133-7DCD-4D63-96FB-2F1A61C6F6D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775942" y="5801986"/>
              <a:ext cx="224876" cy="35376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1B74879-183D-4040-8175-CA0DCEF4A8C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666754" y="5801986"/>
              <a:ext cx="156001" cy="35377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9896F3A-48D3-4B93-BC84-E21ED7276F30}"/>
                </a:ext>
              </a:extLst>
            </p:cNvPr>
            <p:cNvCxnSpPr/>
            <p:nvPr/>
          </p:nvCxnSpPr>
          <p:spPr bwMode="auto">
            <a:xfrm>
              <a:off x="4996055" y="6145112"/>
              <a:ext cx="1688169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262D868-448A-4528-9CC7-B2697950AE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45673" y="6141466"/>
              <a:ext cx="172822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E4154D-1E32-4CBC-93E8-7C49BADB4B4F}"/>
              </a:ext>
            </a:extLst>
          </p:cNvPr>
          <p:cNvGrpSpPr/>
          <p:nvPr/>
        </p:nvGrpSpPr>
        <p:grpSpPr>
          <a:xfrm>
            <a:off x="6096000" y="6005638"/>
            <a:ext cx="1385316" cy="590129"/>
            <a:chOff x="6170074" y="5957840"/>
            <a:chExt cx="1385316" cy="590129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0A3F55E-BB80-4791-8829-BB34952C3B77}"/>
                </a:ext>
              </a:extLst>
            </p:cNvPr>
            <p:cNvSpPr txBox="1"/>
            <p:nvPr/>
          </p:nvSpPr>
          <p:spPr>
            <a:xfrm>
              <a:off x="6648990" y="5957840"/>
              <a:ext cx="336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ym typeface="Wingdings" panose="05000000000000000000" pitchFamily="2" charset="2"/>
                </a:rPr>
                <a:t></a:t>
              </a:r>
              <a:endParaRPr lang="en-GB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E97B3CD-78F4-43B6-A676-4CB5B66DD5F0}"/>
                </a:ext>
              </a:extLst>
            </p:cNvPr>
            <p:cNvSpPr txBox="1"/>
            <p:nvPr/>
          </p:nvSpPr>
          <p:spPr>
            <a:xfrm>
              <a:off x="6170074" y="6270970"/>
              <a:ext cx="13853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“voltage decibels”</a:t>
              </a:r>
              <a:endParaRPr lang="en-GB" sz="1200" i="1" dirty="0"/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5D979DB2-C385-4B8D-87BB-5E37DB733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721" y="204422"/>
            <a:ext cx="9392535" cy="629095"/>
          </a:xfrm>
        </p:spPr>
        <p:txBody>
          <a:bodyPr/>
          <a:lstStyle/>
          <a:p>
            <a:r>
              <a:rPr lang="en-US" sz="3000" kern="0" dirty="0"/>
              <a:t>RF Engineering terms…decibels: </a:t>
            </a:r>
            <a:r>
              <a:rPr lang="en-US" sz="3000" i="1" kern="0" dirty="0"/>
              <a:t>dB</a:t>
            </a:r>
            <a:br>
              <a:rPr lang="en-GB" sz="3000" i="1" kern="0" dirty="0"/>
            </a:br>
            <a:endParaRPr lang="en-GB" sz="3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C3CC033-36BD-4E34-9332-404BD68A1AC5}"/>
              </a:ext>
            </a:extLst>
          </p:cNvPr>
          <p:cNvGrpSpPr/>
          <p:nvPr/>
        </p:nvGrpSpPr>
        <p:grpSpPr>
          <a:xfrm>
            <a:off x="847440" y="3210566"/>
            <a:ext cx="2966731" cy="1140911"/>
            <a:chOff x="847440" y="3210566"/>
            <a:chExt cx="2966731" cy="114091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7B10C4-6504-42B1-8024-B51C5F735290}"/>
                </a:ext>
              </a:extLst>
            </p:cNvPr>
            <p:cNvSpPr txBox="1"/>
            <p:nvPr/>
          </p:nvSpPr>
          <p:spPr>
            <a:xfrm>
              <a:off x="847440" y="3210566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Remember?</a:t>
              </a:r>
              <a:endParaRPr lang="en-GB" i="1" dirty="0"/>
            </a:p>
          </p:txBody>
        </p:sp>
        <p:pic>
          <p:nvPicPr>
            <p:cNvPr id="38" name="Picture 37" descr="Company name&#10;&#10;Description automatically generated with medium confidence">
              <a:extLst>
                <a:ext uri="{FF2B5EF4-FFF2-40B4-BE49-F238E27FC236}">
                  <a16:creationId xmlns:a16="http://schemas.microsoft.com/office/drawing/2014/main" id="{6D799212-D70E-498B-ABA0-8D3EEE76A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5721" y="3579952"/>
              <a:ext cx="2838450" cy="771525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078F727-5541-47F4-ABE5-6EAF2CA1B541}"/>
              </a:ext>
            </a:extLst>
          </p:cNvPr>
          <p:cNvSpPr txBox="1"/>
          <p:nvPr/>
        </p:nvSpPr>
        <p:spPr>
          <a:xfrm>
            <a:off x="759589" y="2369867"/>
            <a:ext cx="102028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However, if we express our power values in voltages…. we could create </a:t>
            </a:r>
            <a:r>
              <a:rPr lang="en-US" i="1" dirty="0">
                <a:solidFill>
                  <a:srgbClr val="C00000"/>
                </a:solidFill>
              </a:rPr>
              <a:t>voltage decibels</a:t>
            </a:r>
            <a:r>
              <a:rPr lang="en-US" dirty="0"/>
              <a:t>… </a:t>
            </a:r>
            <a:r>
              <a:rPr lang="en-US" sz="2200" dirty="0">
                <a:sym typeface="Wingdings" panose="05000000000000000000" pitchFamily="2" charset="2"/>
              </a:rPr>
              <a:t></a:t>
            </a:r>
            <a:endParaRPr lang="en-GB" sz="2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7E7D33-4682-44F1-B192-8738354CFB3D}"/>
              </a:ext>
            </a:extLst>
          </p:cNvPr>
          <p:cNvSpPr txBox="1"/>
          <p:nvPr/>
        </p:nvSpPr>
        <p:spPr>
          <a:xfrm>
            <a:off x="759589" y="1907518"/>
            <a:ext cx="1045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rgbClr val="C00000"/>
                </a:solidFill>
              </a:rPr>
              <a:t>There is only one type of decibels as it is a ratio. A value given in dB is always the same.</a:t>
            </a:r>
            <a:endParaRPr lang="en-GB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4A7F01C-2AF1-E74E-AA8E-33B40AF352EC}"/>
              </a:ext>
            </a:extLst>
          </p:cNvPr>
          <p:cNvGrpSpPr/>
          <p:nvPr/>
        </p:nvGrpSpPr>
        <p:grpSpPr>
          <a:xfrm>
            <a:off x="7230049" y="3463172"/>
            <a:ext cx="3026045" cy="828450"/>
            <a:chOff x="7230049" y="3463172"/>
            <a:chExt cx="3026045" cy="828450"/>
          </a:xfrm>
        </p:grpSpPr>
        <p:pic>
          <p:nvPicPr>
            <p:cNvPr id="33" name="Picture 32" descr="Text, schematic&#10;&#10;Description automatically generated">
              <a:extLst>
                <a:ext uri="{FF2B5EF4-FFF2-40B4-BE49-F238E27FC236}">
                  <a16:creationId xmlns:a16="http://schemas.microsoft.com/office/drawing/2014/main" id="{5C9637C1-47CE-96D6-199A-9E93995F7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05771" y="3463172"/>
              <a:ext cx="2550323" cy="828450"/>
            </a:xfrm>
            <a:prstGeom prst="rect">
              <a:avLst/>
            </a:prstGeom>
          </p:spPr>
        </p:pic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6EA797F0-B106-4439-A58F-1E93451788E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553920" y="3928266"/>
              <a:ext cx="268835" cy="2227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085C00A-3568-4680-92A7-259BD06EE87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78492" y="3569975"/>
              <a:ext cx="320338" cy="2100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9C911EB4-9A19-4EFE-81B9-823C008740BD}"/>
                </a:ext>
              </a:extLst>
            </p:cNvPr>
            <p:cNvSpPr/>
            <p:nvPr/>
          </p:nvSpPr>
          <p:spPr bwMode="auto">
            <a:xfrm>
              <a:off x="7230049" y="3660381"/>
              <a:ext cx="307889" cy="38405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29CAD-789A-4696-8936-B2B9EF08C926}"/>
              </a:ext>
            </a:extLst>
          </p:cNvPr>
          <p:cNvGrpSpPr/>
          <p:nvPr/>
        </p:nvGrpSpPr>
        <p:grpSpPr>
          <a:xfrm>
            <a:off x="8515515" y="3928265"/>
            <a:ext cx="1776036" cy="1079445"/>
            <a:chOff x="8515515" y="3928265"/>
            <a:chExt cx="1776036" cy="107944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05C64CA-606A-4CF6-AD19-F0F8BEC78015}"/>
                </a:ext>
              </a:extLst>
            </p:cNvPr>
            <p:cNvGrpSpPr/>
            <p:nvPr/>
          </p:nvGrpSpPr>
          <p:grpSpPr>
            <a:xfrm>
              <a:off x="8515515" y="4483835"/>
              <a:ext cx="1776036" cy="523875"/>
              <a:chOff x="8515515" y="4483835"/>
              <a:chExt cx="1776036" cy="523875"/>
            </a:xfrm>
          </p:grpSpPr>
          <p:pic>
            <p:nvPicPr>
              <p:cNvPr id="13" name="Picture 12" descr="A picture containing text, clock, watch, gauge&#10;&#10;Description automatically generated">
                <a:extLst>
                  <a:ext uri="{FF2B5EF4-FFF2-40B4-BE49-F238E27FC236}">
                    <a16:creationId xmlns:a16="http://schemas.microsoft.com/office/drawing/2014/main" id="{E40F8FDF-A599-4A98-B79D-336607DD96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43776" y="4483835"/>
                <a:ext cx="1247775" cy="523875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A5C8915-41E1-41C3-89A0-A279B1C0126F}"/>
                  </a:ext>
                </a:extLst>
              </p:cNvPr>
              <p:cNvSpPr txBox="1"/>
              <p:nvPr/>
            </p:nvSpPr>
            <p:spPr>
              <a:xfrm>
                <a:off x="8515515" y="4529301"/>
                <a:ext cx="808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/>
                  <a:t>If (!):</a:t>
                </a:r>
                <a:endParaRPr lang="en-GB" i="1" dirty="0"/>
              </a:p>
            </p:txBody>
          </p: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53CF23C-60DC-4508-8872-AFF07634E40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599119" y="3928265"/>
              <a:ext cx="76807" cy="72034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11" name="Picture 10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4A9D2D7F-ECE7-C897-AD2B-087F9C7A032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022" b="1964"/>
          <a:stretch/>
        </p:blipFill>
        <p:spPr>
          <a:xfrm>
            <a:off x="5078532" y="3009605"/>
            <a:ext cx="1270553" cy="714051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6646ED23-DAAC-6D4B-D0C0-F6E2695E97E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9851" t="7778" r="4337" b="6870"/>
          <a:stretch/>
        </p:blipFill>
        <p:spPr>
          <a:xfrm>
            <a:off x="5094692" y="3895347"/>
            <a:ext cx="1275827" cy="75326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01338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7" y="164575"/>
            <a:ext cx="7875537" cy="629095"/>
          </a:xfrm>
        </p:spPr>
        <p:txBody>
          <a:bodyPr/>
          <a:lstStyle/>
          <a:p>
            <a:r>
              <a:rPr lang="en-US" dirty="0"/>
              <a:t>RF Engineering terms…decibels: </a:t>
            </a:r>
            <a:r>
              <a:rPr lang="en-US" i="1" dirty="0"/>
              <a:t>dB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2ED725-2CFC-48A2-ABDF-16A30D722D08}"/>
              </a:ext>
            </a:extLst>
          </p:cNvPr>
          <p:cNvSpPr txBox="1"/>
          <p:nvPr/>
        </p:nvSpPr>
        <p:spPr>
          <a:xfrm>
            <a:off x="598046" y="1611573"/>
            <a:ext cx="1044427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Remember what we said before: </a:t>
            </a:r>
            <a:br>
              <a:rPr lang="en-US" sz="2000" dirty="0"/>
            </a:br>
            <a:r>
              <a:rPr lang="en-US" b="1" u="sng" dirty="0">
                <a:solidFill>
                  <a:srgbClr val="C00000"/>
                </a:solidFill>
              </a:rPr>
              <a:t>There is only one type of decibels as it is a ratio. A value given in dB is always the same.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D7C540A-CEA1-4DE4-9400-69A6FF62DE52}"/>
              </a:ext>
            </a:extLst>
          </p:cNvPr>
          <p:cNvGrpSpPr/>
          <p:nvPr/>
        </p:nvGrpSpPr>
        <p:grpSpPr>
          <a:xfrm>
            <a:off x="1256970" y="2753822"/>
            <a:ext cx="3571665" cy="1060581"/>
            <a:chOff x="1256970" y="2753822"/>
            <a:chExt cx="3571665" cy="1060581"/>
          </a:xfrm>
        </p:grpSpPr>
        <p:pic>
          <p:nvPicPr>
            <p:cNvPr id="29" name="Picture 28" descr="Company name&#10;&#10;Description automatically generated with medium confidence">
              <a:extLst>
                <a:ext uri="{FF2B5EF4-FFF2-40B4-BE49-F238E27FC236}">
                  <a16:creationId xmlns:a16="http://schemas.microsoft.com/office/drawing/2014/main" id="{48B49BE9-740C-4C18-8510-D3920EF12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2185" y="2753822"/>
              <a:ext cx="2838450" cy="771525"/>
            </a:xfrm>
            <a:prstGeom prst="rect">
              <a:avLst/>
            </a:prstGeom>
            <a:ln w="28575">
              <a:solidFill>
                <a:srgbClr val="CC0000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A40CB0B-BF27-4CD4-A582-D2B88316F812}"/>
                </a:ext>
              </a:extLst>
            </p:cNvPr>
            <p:cNvSpPr txBox="1"/>
            <p:nvPr/>
          </p:nvSpPr>
          <p:spPr>
            <a:xfrm>
              <a:off x="1256970" y="3537404"/>
              <a:ext cx="35716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(Power value as input)</a:t>
              </a:r>
              <a:endParaRPr lang="en-GB" sz="1200" i="1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8E294F-9AA1-4114-BA30-0E22FB9676BD}"/>
              </a:ext>
            </a:extLst>
          </p:cNvPr>
          <p:cNvGrpSpPr/>
          <p:nvPr/>
        </p:nvGrpSpPr>
        <p:grpSpPr>
          <a:xfrm>
            <a:off x="5820184" y="2743595"/>
            <a:ext cx="3571665" cy="1070808"/>
            <a:chOff x="5988007" y="2743595"/>
            <a:chExt cx="3571665" cy="1070808"/>
          </a:xfrm>
        </p:grpSpPr>
        <p:pic>
          <p:nvPicPr>
            <p:cNvPr id="6" name="Picture 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BCB1B38B-6DC4-4FDC-988D-27A4F4CB1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2743595"/>
              <a:ext cx="2790825" cy="762000"/>
            </a:xfrm>
            <a:prstGeom prst="rect">
              <a:avLst/>
            </a:prstGeom>
            <a:ln w="28575">
              <a:solidFill>
                <a:srgbClr val="CC0000"/>
              </a:solidFill>
            </a:ln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B3BCE36-DD43-4B88-B2E6-D3EF1C8EEB50}"/>
                </a:ext>
              </a:extLst>
            </p:cNvPr>
            <p:cNvSpPr txBox="1"/>
            <p:nvPr/>
          </p:nvSpPr>
          <p:spPr>
            <a:xfrm>
              <a:off x="5988007" y="3537404"/>
              <a:ext cx="35716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(Voltage value as input)</a:t>
              </a:r>
              <a:endParaRPr lang="en-GB" sz="1200" i="1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B698FF-F57E-4A11-8009-4588DE794ADE}"/>
              </a:ext>
            </a:extLst>
          </p:cNvPr>
          <p:cNvGrpSpPr/>
          <p:nvPr/>
        </p:nvGrpSpPr>
        <p:grpSpPr>
          <a:xfrm>
            <a:off x="3561270" y="3675903"/>
            <a:ext cx="7863967" cy="2578527"/>
            <a:chOff x="3561270" y="3675903"/>
            <a:chExt cx="7863967" cy="2578527"/>
          </a:xfrm>
        </p:grpSpPr>
        <p:pic>
          <p:nvPicPr>
            <p:cNvPr id="18" name="Picture 17" descr="Logo&#10;&#10;Description automatically generated">
              <a:extLst>
                <a:ext uri="{FF2B5EF4-FFF2-40B4-BE49-F238E27FC236}">
                  <a16:creationId xmlns:a16="http://schemas.microsoft.com/office/drawing/2014/main" id="{FD3AB65F-FFB5-47FD-98CF-F385BAE7C6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8412" y="5387655"/>
              <a:ext cx="5076825" cy="866775"/>
            </a:xfrm>
            <a:prstGeom prst="rect">
              <a:avLst/>
            </a:prstGeom>
          </p:spPr>
        </p:pic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F856252-928B-4308-8C4F-7779E5DD8E0A}"/>
                </a:ext>
              </a:extLst>
            </p:cNvPr>
            <p:cNvCxnSpPr/>
            <p:nvPr/>
          </p:nvCxnSpPr>
          <p:spPr bwMode="auto">
            <a:xfrm>
              <a:off x="3561270" y="3675903"/>
              <a:ext cx="2918780" cy="214513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D4B8118-4FBC-4268-80A6-627C60FF0300}"/>
              </a:ext>
            </a:extLst>
          </p:cNvPr>
          <p:cNvSpPr txBox="1"/>
          <p:nvPr/>
        </p:nvSpPr>
        <p:spPr>
          <a:xfrm>
            <a:off x="598046" y="1105717"/>
            <a:ext cx="6567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This can be confusing, if you are not used to it.</a:t>
            </a:r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5286A2D-E9F6-489E-F1B6-31873AB265B4}"/>
              </a:ext>
            </a:extLst>
          </p:cNvPr>
          <p:cNvGrpSpPr/>
          <p:nvPr/>
        </p:nvGrpSpPr>
        <p:grpSpPr>
          <a:xfrm>
            <a:off x="6480050" y="3675903"/>
            <a:ext cx="4897848" cy="1217393"/>
            <a:chOff x="6480050" y="3675903"/>
            <a:chExt cx="4897848" cy="1217393"/>
          </a:xfrm>
        </p:grpSpPr>
        <p:pic>
          <p:nvPicPr>
            <p:cNvPr id="21" name="Picture 20" descr="Logo, company name&#10;&#10;Description automatically generated">
              <a:extLst>
                <a:ext uri="{FF2B5EF4-FFF2-40B4-BE49-F238E27FC236}">
                  <a16:creationId xmlns:a16="http://schemas.microsoft.com/office/drawing/2014/main" id="{CD9227EE-FCDD-D105-56C9-B71CA1EAEC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188" t="9014" b="4554"/>
            <a:stretch/>
          </p:blipFill>
          <p:spPr>
            <a:xfrm>
              <a:off x="6480050" y="4194095"/>
              <a:ext cx="4897848" cy="699201"/>
            </a:xfrm>
            <a:prstGeom prst="rect">
              <a:avLst/>
            </a:prstGeom>
          </p:spPr>
        </p:pic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DE4F6A94-9597-4037-9C6D-0497A3DE45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91745" y="3675903"/>
              <a:ext cx="585365" cy="66813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C7B7FD-36A5-482D-3BED-F5DFDE1968A6}"/>
              </a:ext>
            </a:extLst>
          </p:cNvPr>
          <p:cNvGrpSpPr/>
          <p:nvPr/>
        </p:nvGrpSpPr>
        <p:grpSpPr>
          <a:xfrm>
            <a:off x="488870" y="4114406"/>
            <a:ext cx="3612507" cy="1645502"/>
            <a:chOff x="488870" y="4114406"/>
            <a:chExt cx="3612507" cy="164550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4A06D5B-CFAC-476C-A72F-CD04C57F41FF}"/>
                </a:ext>
              </a:extLst>
            </p:cNvPr>
            <p:cNvSpPr txBox="1"/>
            <p:nvPr/>
          </p:nvSpPr>
          <p:spPr>
            <a:xfrm>
              <a:off x="488870" y="4114406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Example:</a:t>
              </a:r>
              <a:endParaRPr lang="en-GB" dirty="0"/>
            </a:p>
          </p:txBody>
        </p:sp>
        <p:pic>
          <p:nvPicPr>
            <p:cNvPr id="7" name="Picture 6" descr="A picture containing text, clock, watch, gauge&#10;&#10;Description automatically generated">
              <a:extLst>
                <a:ext uri="{FF2B5EF4-FFF2-40B4-BE49-F238E27FC236}">
                  <a16:creationId xmlns:a16="http://schemas.microsoft.com/office/drawing/2014/main" id="{557A1A0D-0024-C4A5-3600-9A937CD9A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5498" y="4543696"/>
              <a:ext cx="3395879" cy="405581"/>
            </a:xfrm>
            <a:prstGeom prst="rect">
              <a:avLst/>
            </a:prstGeom>
          </p:spPr>
        </p:pic>
        <p:pic>
          <p:nvPicPr>
            <p:cNvPr id="13" name="Picture 12" descr="A picture containing text, watch, clock, gauge&#10;&#10;Description automatically generated">
              <a:extLst>
                <a:ext uri="{FF2B5EF4-FFF2-40B4-BE49-F238E27FC236}">
                  <a16:creationId xmlns:a16="http://schemas.microsoft.com/office/drawing/2014/main" id="{C579F859-0B5D-111C-7968-D8D7E7029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5498" y="5111965"/>
              <a:ext cx="1052037" cy="647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322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Engineering Lecture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57655-1434-2E49-A9B9-9F6F27248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04710"/>
            <a:ext cx="10566400" cy="5215468"/>
          </a:xfrm>
        </p:spPr>
        <p:txBody>
          <a:bodyPr lIns="90000"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Basic concepts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Introduction in RF engineering for particle accelerators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Transmission-lines (TEM and waveguides), cylindrical (“pill-box”) resonator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Standing waves, Smith-chart, scattering parameters 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Some RF engineering details and examples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Accelerating structures (standing / travelling wave)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RF measurement techniques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diode detector, oscilloscope, spectrum analyzer, vector network analyzer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RF components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Transmission-line components, couplers, filters, amplifiers, power RF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Preparation for the RF exam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Tutorials, Q&amp;A</a:t>
            </a:r>
          </a:p>
        </p:txBody>
      </p:sp>
    </p:spTree>
    <p:extLst>
      <p:ext uri="{BB962C8B-B14F-4D97-AF65-F5344CB8AC3E}">
        <p14:creationId xmlns:p14="http://schemas.microsoft.com/office/powerpoint/2010/main" val="345425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7" y="164575"/>
            <a:ext cx="7875537" cy="629095"/>
          </a:xfrm>
        </p:spPr>
        <p:txBody>
          <a:bodyPr/>
          <a:lstStyle/>
          <a:p>
            <a:r>
              <a:rPr lang="en-US" dirty="0"/>
              <a:t>RF Engineering terms…decibels: </a:t>
            </a:r>
            <a:r>
              <a:rPr lang="en-US" i="1" dirty="0"/>
              <a:t>dB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2C9ED7-9A7E-4E70-A9D8-C0D6B6535679}"/>
              </a:ext>
            </a:extLst>
          </p:cNvPr>
          <p:cNvSpPr txBox="1"/>
          <p:nvPr/>
        </p:nvSpPr>
        <p:spPr>
          <a:xfrm>
            <a:off x="336559" y="1047890"/>
            <a:ext cx="11712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S-parameters, the standard measurement value used in RF (more details later) are often expressed in </a:t>
            </a:r>
            <a:r>
              <a:rPr lang="en-US" dirty="0" err="1"/>
              <a:t>dB.</a:t>
            </a:r>
            <a:br>
              <a:rPr lang="en-US" dirty="0"/>
            </a:br>
            <a:r>
              <a:rPr lang="en-US" dirty="0"/>
              <a:t>Per definition, </a:t>
            </a:r>
            <a:r>
              <a:rPr lang="en-US" dirty="0">
                <a:solidFill>
                  <a:srgbClr val="C00000"/>
                </a:solidFill>
              </a:rPr>
              <a:t>S-parameters are already ratios thus no explicit reference is needed</a:t>
            </a:r>
            <a:r>
              <a:rPr lang="en-US" dirty="0"/>
              <a:t>.</a:t>
            </a:r>
          </a:p>
        </p:txBody>
      </p:sp>
      <p:graphicFrame>
        <p:nvGraphicFramePr>
          <p:cNvPr id="17" name="Group 114">
            <a:extLst>
              <a:ext uri="{FF2B5EF4-FFF2-40B4-BE49-F238E27FC236}">
                <a16:creationId xmlns:a16="http://schemas.microsoft.com/office/drawing/2014/main" id="{D997D5F8-303F-4775-92A5-4F8C5E0BD1B7}"/>
              </a:ext>
            </a:extLst>
          </p:cNvPr>
          <p:cNvGraphicFramePr>
            <a:graphicFrameLocks noGrp="1"/>
          </p:cNvGraphicFramePr>
          <p:nvPr/>
        </p:nvGraphicFramePr>
        <p:xfrm>
          <a:off x="2946790" y="2891330"/>
          <a:ext cx="6605660" cy="3317567"/>
        </p:xfrm>
        <a:graphic>
          <a:graphicData uri="http://schemas.openxmlformats.org/drawingml/2006/table">
            <a:tbl>
              <a:tblPr/>
              <a:tblGrid>
                <a:gridCol w="1497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7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power ratio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V, I, E or H ratio, S-parameter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-20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0.01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-10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0.32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-3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0.50 (-50</a:t>
                      </a: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%)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0.71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-1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0.794 (about -20%)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0.891  (about-11%)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1.258 (about+26%)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1.122 (about+12%)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2.00 (+100%)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1.41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10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3.16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20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n * 10 dB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15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15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n/2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B71751D-B1FA-41CA-8921-2013E82F233F}"/>
              </a:ext>
            </a:extLst>
          </p:cNvPr>
          <p:cNvSpPr txBox="1"/>
          <p:nvPr/>
        </p:nvSpPr>
        <p:spPr>
          <a:xfrm>
            <a:off x="355561" y="2385108"/>
            <a:ext cx="4762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common values expressed in dB: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6526C8-2A25-4400-9B4D-DB3BB0FE5C81}"/>
              </a:ext>
            </a:extLst>
          </p:cNvPr>
          <p:cNvSpPr txBox="1"/>
          <p:nvPr/>
        </p:nvSpPr>
        <p:spPr>
          <a:xfrm>
            <a:off x="336559" y="1830708"/>
            <a:ext cx="4204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Power ratio = voltage ratio squared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9105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7" y="164575"/>
            <a:ext cx="7875537" cy="629095"/>
          </a:xfrm>
        </p:spPr>
        <p:txBody>
          <a:bodyPr/>
          <a:lstStyle/>
          <a:p>
            <a:r>
              <a:rPr lang="en-US" dirty="0"/>
              <a:t>RF Engineering terms…decibels: </a:t>
            </a:r>
            <a:r>
              <a:rPr lang="en-US" i="1" dirty="0"/>
              <a:t>dB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80D89FC-D511-4367-A548-A2523241E0B7}"/>
              </a:ext>
            </a:extLst>
          </p:cNvPr>
          <p:cNvGrpSpPr/>
          <p:nvPr/>
        </p:nvGrpSpPr>
        <p:grpSpPr>
          <a:xfrm>
            <a:off x="412060" y="1047890"/>
            <a:ext cx="11636714" cy="2469743"/>
            <a:chOff x="412060" y="1047890"/>
            <a:chExt cx="11636714" cy="246974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52C9ED7-9A7E-4E70-A9D8-C0D6B6535679}"/>
                </a:ext>
              </a:extLst>
            </p:cNvPr>
            <p:cNvSpPr txBox="1"/>
            <p:nvPr/>
          </p:nvSpPr>
          <p:spPr>
            <a:xfrm>
              <a:off x="2639550" y="1047890"/>
              <a:ext cx="9409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Let’s have a closer look and </a:t>
              </a:r>
              <a:r>
                <a:rPr lang="en-US" b="1" dirty="0"/>
                <a:t>let’s talk RF-engineering</a:t>
              </a:r>
              <a:r>
                <a:rPr lang="en-US" dirty="0"/>
                <a:t>:</a:t>
              </a:r>
              <a:endParaRPr lang="en-GB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448BA1E-46B5-49CD-8365-DAE912F5AC0B}"/>
                </a:ext>
              </a:extLst>
            </p:cNvPr>
            <p:cNvGrpSpPr/>
            <p:nvPr/>
          </p:nvGrpSpPr>
          <p:grpSpPr>
            <a:xfrm>
              <a:off x="412060" y="1355130"/>
              <a:ext cx="4454980" cy="2162503"/>
              <a:chOff x="412060" y="1434019"/>
              <a:chExt cx="4454980" cy="2162503"/>
            </a:xfrm>
          </p:grpSpPr>
          <p:pic>
            <p:nvPicPr>
              <p:cNvPr id="9" name="Picture 8" descr="Table&#10;&#10;Description automatically generated">
                <a:extLst>
                  <a:ext uri="{FF2B5EF4-FFF2-40B4-BE49-F238E27FC236}">
                    <a16:creationId xmlns:a16="http://schemas.microsoft.com/office/drawing/2014/main" id="{8ADE6355-3C94-4C69-B0D3-D758007164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870" y="1434019"/>
                <a:ext cx="4261669" cy="2162503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C0BA48E-33CA-4979-B3D3-03F75CD7ABBA}"/>
                  </a:ext>
                </a:extLst>
              </p:cNvPr>
              <p:cNvSpPr/>
              <p:nvPr/>
            </p:nvSpPr>
            <p:spPr bwMode="auto">
              <a:xfrm>
                <a:off x="412060" y="2008015"/>
                <a:ext cx="4454980" cy="230430"/>
              </a:xfrm>
              <a:prstGeom prst="rect">
                <a:avLst/>
              </a:prstGeom>
              <a:noFill/>
              <a:ln w="28575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056177E-4A6E-4ABF-9A61-27DB3CDD61C9}"/>
                  </a:ext>
                </a:extLst>
              </p:cNvPr>
              <p:cNvSpPr/>
              <p:nvPr/>
            </p:nvSpPr>
            <p:spPr bwMode="auto">
              <a:xfrm>
                <a:off x="412060" y="2772574"/>
                <a:ext cx="4454980" cy="230430"/>
              </a:xfrm>
              <a:prstGeom prst="rect">
                <a:avLst/>
              </a:prstGeom>
              <a:noFill/>
              <a:ln w="28575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77EB2A-DC0E-4842-91FB-6CB8ADD2A18E}"/>
              </a:ext>
            </a:extLst>
          </p:cNvPr>
          <p:cNvGrpSpPr/>
          <p:nvPr/>
        </p:nvGrpSpPr>
        <p:grpSpPr>
          <a:xfrm>
            <a:off x="5333649" y="1436029"/>
            <a:ext cx="6616055" cy="1608392"/>
            <a:chOff x="5333649" y="1436029"/>
            <a:chExt cx="6616055" cy="16083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C83608B-3735-4090-BFC3-0DCE23321EA4}"/>
                </a:ext>
              </a:extLst>
            </p:cNvPr>
            <p:cNvSpPr/>
            <p:nvPr/>
          </p:nvSpPr>
          <p:spPr bwMode="auto">
            <a:xfrm>
              <a:off x="5333649" y="1436029"/>
              <a:ext cx="6616055" cy="1608392"/>
            </a:xfrm>
            <a:prstGeom prst="rect">
              <a:avLst/>
            </a:prstGeom>
            <a:solidFill>
              <a:srgbClr val="CCFF66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01058AA-A984-45D1-B505-4CA3A0145B6E}"/>
                </a:ext>
              </a:extLst>
            </p:cNvPr>
            <p:cNvSpPr txBox="1"/>
            <p:nvPr/>
          </p:nvSpPr>
          <p:spPr>
            <a:xfrm>
              <a:off x="5341269" y="1498842"/>
              <a:ext cx="2611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“I measure 3dB less” </a:t>
              </a:r>
              <a:r>
                <a:rPr lang="en-US" dirty="0">
                  <a:solidFill>
                    <a:srgbClr val="FF0000"/>
                  </a:solidFill>
                  <a:sym typeface="Wingdings" panose="05000000000000000000" pitchFamily="2" charset="2"/>
                </a:rPr>
                <a:t>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2D14419-6348-4DE9-A6E0-8FBCDB024EA1}"/>
                </a:ext>
              </a:extLst>
            </p:cNvPr>
            <p:cNvSpPr txBox="1"/>
            <p:nvPr/>
          </p:nvSpPr>
          <p:spPr>
            <a:xfrm>
              <a:off x="7837595" y="1488894"/>
              <a:ext cx="37529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ym typeface="Wingdings" panose="05000000000000000000" pitchFamily="2" charset="2"/>
                </a:rPr>
                <a:t>The measured power is only half of the reference power.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7870832-4C43-48DE-9EB5-EC81A8337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7543" y="2155702"/>
              <a:ext cx="3980125" cy="433391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118FF78-12E3-41B0-BFA8-D75570BAF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8025" y="2610063"/>
              <a:ext cx="2934566" cy="38201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CB1D034-910F-4C47-A93A-188572339DB5}"/>
              </a:ext>
            </a:extLst>
          </p:cNvPr>
          <p:cNvGrpSpPr/>
          <p:nvPr/>
        </p:nvGrpSpPr>
        <p:grpSpPr>
          <a:xfrm>
            <a:off x="0" y="3536440"/>
            <a:ext cx="8741448" cy="1147739"/>
            <a:chOff x="0" y="3458243"/>
            <a:chExt cx="8741448" cy="114773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5E289D-34AF-43EF-92EF-3AFB305770D6}"/>
                </a:ext>
              </a:extLst>
            </p:cNvPr>
            <p:cNvSpPr/>
            <p:nvPr/>
          </p:nvSpPr>
          <p:spPr bwMode="auto">
            <a:xfrm>
              <a:off x="66415" y="3458243"/>
              <a:ext cx="8065050" cy="1141438"/>
            </a:xfrm>
            <a:prstGeom prst="rect">
              <a:avLst/>
            </a:prstGeom>
            <a:solidFill>
              <a:srgbClr val="CDD3E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A277C9B-54D3-4325-99CE-7B22377F1019}"/>
                </a:ext>
              </a:extLst>
            </p:cNvPr>
            <p:cNvGrpSpPr/>
            <p:nvPr/>
          </p:nvGrpSpPr>
          <p:grpSpPr>
            <a:xfrm>
              <a:off x="0" y="3467405"/>
              <a:ext cx="8741448" cy="1138577"/>
              <a:chOff x="432314" y="3966670"/>
              <a:chExt cx="8741448" cy="1138577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403C2944-E7EC-4ACF-9A37-15123C52AAE7}"/>
                  </a:ext>
                </a:extLst>
              </p:cNvPr>
              <p:cNvGrpSpPr/>
              <p:nvPr/>
            </p:nvGrpSpPr>
            <p:grpSpPr>
              <a:xfrm>
                <a:off x="432314" y="3966670"/>
                <a:ext cx="8054655" cy="796074"/>
                <a:chOff x="432314" y="3966670"/>
                <a:chExt cx="8054655" cy="796074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23D4072-1B94-4460-8297-63998F7BE0F5}"/>
                    </a:ext>
                  </a:extLst>
                </p:cNvPr>
                <p:cNvSpPr txBox="1"/>
                <p:nvPr/>
              </p:nvSpPr>
              <p:spPr>
                <a:xfrm>
                  <a:off x="432314" y="3966670"/>
                  <a:ext cx="34076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FF0000"/>
                      </a:solidFill>
                    </a:rPr>
                    <a:t>“ We see a 3dB increase…” </a:t>
                  </a:r>
                  <a:r>
                    <a:rPr lang="en-US" dirty="0">
                      <a:sym typeface="Wingdings" panose="05000000000000000000" pitchFamily="2" charset="2"/>
                    </a:rPr>
                    <a:t> </a:t>
                  </a:r>
                  <a:endParaRPr lang="en-GB" dirty="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01B8FF5-AD86-47CF-B06A-E24EFA67FE6A}"/>
                    </a:ext>
                  </a:extLst>
                </p:cNvPr>
                <p:cNvSpPr txBox="1"/>
                <p:nvPr/>
              </p:nvSpPr>
              <p:spPr>
                <a:xfrm>
                  <a:off x="3686344" y="4006844"/>
                  <a:ext cx="480062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ym typeface="Wingdings" panose="05000000000000000000" pitchFamily="2" charset="2"/>
                    </a:rPr>
                    <a:t>The measured power is twice the reference power.</a:t>
                  </a:r>
                </a:p>
              </p:txBody>
            </p:sp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BA7312A8-0FFD-451E-8FDC-0AF741A8CB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63848" y="4326319"/>
                  <a:ext cx="3735798" cy="436425"/>
                </a:xfrm>
                <a:prstGeom prst="rect">
                  <a:avLst/>
                </a:prstGeom>
              </p:spPr>
            </p:pic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DD07AB5-9299-4241-8B9C-E621EDEFA487}"/>
                  </a:ext>
                </a:extLst>
              </p:cNvPr>
              <p:cNvSpPr txBox="1"/>
              <p:nvPr/>
            </p:nvSpPr>
            <p:spPr>
              <a:xfrm>
                <a:off x="3566631" y="4766693"/>
                <a:ext cx="56071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ym typeface="Wingdings" panose="05000000000000000000" pitchFamily="2" charset="2"/>
                  </a:rPr>
                  <a:t>But: the measured voltage is higher by a factor ~1.5.</a:t>
                </a:r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6F4D07F-ABD1-4DE2-BA7F-8746D958542E}"/>
              </a:ext>
            </a:extLst>
          </p:cNvPr>
          <p:cNvSpPr txBox="1"/>
          <p:nvPr/>
        </p:nvSpPr>
        <p:spPr>
          <a:xfrm>
            <a:off x="4905445" y="4926795"/>
            <a:ext cx="7044259" cy="615553"/>
          </a:xfrm>
          <a:prstGeom prst="rect">
            <a:avLst/>
          </a:prstGeom>
          <a:solidFill>
            <a:srgbClr val="E3E4D6"/>
          </a:solidFill>
          <a:ln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“ I hardly see any signal anymore”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sz="1600" dirty="0">
                <a:sym typeface="Wingdings" panose="05000000000000000000" pitchFamily="2" charset="2"/>
              </a:rPr>
              <a:t>(Yup, I put in a 20 dB attenuator)</a:t>
            </a:r>
          </a:p>
          <a:p>
            <a:r>
              <a:rPr lang="en-US" sz="1600" dirty="0">
                <a:sym typeface="Wingdings" panose="05000000000000000000" pitchFamily="2" charset="2"/>
              </a:rPr>
              <a:t>… so our signal went down by a factor of….? </a:t>
            </a:r>
            <a:endParaRPr lang="en-GB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A81D60-BF0E-4723-97B9-7A9F68DF9E77}"/>
              </a:ext>
            </a:extLst>
          </p:cNvPr>
          <p:cNvSpPr txBox="1"/>
          <p:nvPr/>
        </p:nvSpPr>
        <p:spPr>
          <a:xfrm>
            <a:off x="164701" y="5784964"/>
            <a:ext cx="11884073" cy="369332"/>
          </a:xfrm>
          <a:prstGeom prst="rect">
            <a:avLst/>
          </a:prstGeom>
          <a:solidFill>
            <a:srgbClr val="FFCC99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“</a:t>
            </a:r>
            <a:r>
              <a:rPr lang="en-US" i="1" dirty="0" err="1">
                <a:solidFill>
                  <a:srgbClr val="FF0000"/>
                </a:solidFill>
              </a:rPr>
              <a:t>Upps</a:t>
            </a:r>
            <a:r>
              <a:rPr lang="en-US" i="1" dirty="0">
                <a:solidFill>
                  <a:srgbClr val="FF0000"/>
                </a:solidFill>
              </a:rPr>
              <a:t>, 33 dB more power, is that enough?”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  <a:r>
              <a:rPr lang="en-US" sz="1600" dirty="0">
                <a:sym typeface="Wingdings" panose="05000000000000000000" pitchFamily="2" charset="2"/>
              </a:rPr>
              <a:t>33dB = 20dB + 10dB + 3dB </a:t>
            </a:r>
            <a:r>
              <a:rPr lang="en-US" i="1" dirty="0">
                <a:sym typeface="Wingdings" panose="05000000000000000000" pitchFamily="2" charset="2"/>
              </a:rPr>
              <a:t>(</a:t>
            </a:r>
            <a:r>
              <a:rPr lang="en-US" sz="1600" i="1" dirty="0">
                <a:sym typeface="Wingdings" panose="05000000000000000000" pitchFamily="2" charset="2"/>
              </a:rPr>
              <a:t>so your power increases by: 100*10*2 = </a:t>
            </a:r>
            <a:r>
              <a:rPr lang="en-US" sz="1600" b="1" i="1" dirty="0">
                <a:sym typeface="Wingdings" panose="05000000000000000000" pitchFamily="2" charset="2"/>
              </a:rPr>
              <a:t>2000</a:t>
            </a:r>
            <a:r>
              <a:rPr lang="en-US" sz="1600" i="1" dirty="0">
                <a:sym typeface="Wingdings" panose="05000000000000000000" pitchFamily="2" charset="2"/>
              </a:rPr>
              <a:t>)</a:t>
            </a:r>
            <a:endParaRPr lang="en-GB" sz="1600" i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205190-7E63-418A-B96D-E9014D0B3902}"/>
              </a:ext>
            </a:extLst>
          </p:cNvPr>
          <p:cNvSpPr/>
          <p:nvPr/>
        </p:nvSpPr>
        <p:spPr>
          <a:xfrm>
            <a:off x="2716360" y="2573390"/>
            <a:ext cx="7212103" cy="175432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Last quiz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Test your knowledge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4364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8" y="164575"/>
            <a:ext cx="7337868" cy="629095"/>
          </a:xfrm>
        </p:spPr>
        <p:txBody>
          <a:bodyPr/>
          <a:lstStyle/>
          <a:p>
            <a:r>
              <a:rPr lang="en-US" dirty="0"/>
              <a:t>Quiz no. 3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D52D79-94B0-4D7F-95B3-BD009B599E88}"/>
              </a:ext>
            </a:extLst>
          </p:cNvPr>
          <p:cNvSpPr txBox="1"/>
          <p:nvPr/>
        </p:nvSpPr>
        <p:spPr>
          <a:xfrm>
            <a:off x="834515" y="1443841"/>
            <a:ext cx="105229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If I have -5dB on a signal, is this amplifying or reducing the signal?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amplifying the signal</a:t>
            </a:r>
            <a:br>
              <a:rPr lang="en-US" dirty="0"/>
            </a:br>
            <a:r>
              <a:rPr lang="en-US" dirty="0"/>
              <a:t>- reducing the signal</a:t>
            </a:r>
            <a:br>
              <a:rPr lang="en-US" dirty="0"/>
            </a:br>
            <a:r>
              <a:rPr lang="en-US" dirty="0"/>
              <a:t>- both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If my amplifier gives an amplification of 0dB, can I be happy with this?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yes, this is a good amplification value</a:t>
            </a:r>
            <a:br>
              <a:rPr lang="en-US" dirty="0"/>
            </a:br>
            <a:r>
              <a:rPr lang="en-US" dirty="0"/>
              <a:t>- no, this is a poor amplification value</a:t>
            </a:r>
            <a:br>
              <a:rPr lang="en-US" dirty="0"/>
            </a:br>
            <a:r>
              <a:rPr lang="en-US" dirty="0"/>
              <a:t>- this is not amplifying</a:t>
            </a: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If we see a 3dB increase, the measured power is:</a:t>
            </a:r>
            <a:br>
              <a:rPr lang="en-US" b="1" dirty="0">
                <a:solidFill>
                  <a:schemeClr val="accent6"/>
                </a:solidFill>
              </a:rPr>
            </a:br>
            <a:r>
              <a:rPr lang="en-US" dirty="0"/>
              <a:t>- half the reference power</a:t>
            </a:r>
            <a:br>
              <a:rPr lang="en-US" dirty="0"/>
            </a:br>
            <a:r>
              <a:rPr lang="en-US" dirty="0"/>
              <a:t>- twice the reference power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power does not change, only the voltage changes</a:t>
            </a:r>
          </a:p>
        </p:txBody>
      </p:sp>
    </p:spTree>
    <p:extLst>
      <p:ext uri="{BB962C8B-B14F-4D97-AF65-F5344CB8AC3E}">
        <p14:creationId xmlns:p14="http://schemas.microsoft.com/office/powerpoint/2010/main" val="10648216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8" y="164575"/>
            <a:ext cx="7337868" cy="629095"/>
          </a:xfrm>
        </p:spPr>
        <p:txBody>
          <a:bodyPr/>
          <a:lstStyle/>
          <a:p>
            <a:r>
              <a:rPr lang="en-US" dirty="0"/>
              <a:t>Quiz no. 3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D52D79-94B0-4D7F-95B3-BD009B599E88}"/>
              </a:ext>
            </a:extLst>
          </p:cNvPr>
          <p:cNvSpPr txBox="1"/>
          <p:nvPr/>
        </p:nvSpPr>
        <p:spPr>
          <a:xfrm>
            <a:off x="834515" y="1443841"/>
            <a:ext cx="105229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If I have -5dB on a signal, is this amplifying or reducing the signal?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amplifying the signal</a:t>
            </a:r>
            <a:br>
              <a:rPr lang="en-US" dirty="0"/>
            </a:br>
            <a:r>
              <a:rPr lang="en-US" dirty="0"/>
              <a:t>- reducing the signal </a:t>
            </a:r>
            <a:r>
              <a:rPr lang="en-US" sz="18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(correct answer)</a:t>
            </a:r>
            <a:br>
              <a:rPr lang="en-US" dirty="0"/>
            </a:br>
            <a:r>
              <a:rPr lang="en-US" dirty="0"/>
              <a:t>- both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If my amplifier gives an amplification of 0dB, can I be happy with this?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yes, this is a good amplification value</a:t>
            </a:r>
            <a:br>
              <a:rPr lang="en-US" dirty="0"/>
            </a:br>
            <a:r>
              <a:rPr lang="en-US" dirty="0"/>
              <a:t>- no, this is a poor amplification value</a:t>
            </a:r>
            <a:br>
              <a:rPr lang="en-US" dirty="0"/>
            </a:br>
            <a:r>
              <a:rPr lang="en-US" dirty="0"/>
              <a:t>- this is not amplifying </a:t>
            </a:r>
            <a:r>
              <a:rPr lang="en-US" sz="18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(correct answer)</a:t>
            </a: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/>
                </a:solidFill>
              </a:rPr>
              <a:t>If we see a 3dB increase, the measured power is:</a:t>
            </a:r>
            <a:br>
              <a:rPr lang="en-US" b="1" dirty="0">
                <a:solidFill>
                  <a:schemeClr val="accent6"/>
                </a:solidFill>
              </a:rPr>
            </a:br>
            <a:r>
              <a:rPr lang="en-US" dirty="0"/>
              <a:t>- half the reference power</a:t>
            </a:r>
            <a:br>
              <a:rPr lang="en-US" dirty="0"/>
            </a:br>
            <a:r>
              <a:rPr lang="en-US" dirty="0"/>
              <a:t>- twice the reference power </a:t>
            </a:r>
            <a:r>
              <a:rPr lang="en-US" sz="18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(correct answer)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/>
              <a:t>- power does not change, only the voltage changes</a:t>
            </a:r>
          </a:p>
        </p:txBody>
      </p:sp>
    </p:spTree>
    <p:extLst>
      <p:ext uri="{BB962C8B-B14F-4D97-AF65-F5344CB8AC3E}">
        <p14:creationId xmlns:p14="http://schemas.microsoft.com/office/powerpoint/2010/main" val="11684615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685376-F3A7-4B34-A877-FEEDACF49267}"/>
              </a:ext>
            </a:extLst>
          </p:cNvPr>
          <p:cNvSpPr/>
          <p:nvPr/>
        </p:nvSpPr>
        <p:spPr>
          <a:xfrm>
            <a:off x="1194657" y="2306611"/>
            <a:ext cx="9802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0352573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685376-F3A7-4B34-A877-FEEDACF49267}"/>
              </a:ext>
            </a:extLst>
          </p:cNvPr>
          <p:cNvSpPr/>
          <p:nvPr/>
        </p:nvSpPr>
        <p:spPr>
          <a:xfrm>
            <a:off x="2562740" y="2276850"/>
            <a:ext cx="6391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Let’s have a break!</a:t>
            </a:r>
          </a:p>
        </p:txBody>
      </p:sp>
    </p:spTree>
    <p:extLst>
      <p:ext uri="{BB962C8B-B14F-4D97-AF65-F5344CB8AC3E}">
        <p14:creationId xmlns:p14="http://schemas.microsoft.com/office/powerpoint/2010/main" val="10669810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8" y="164575"/>
            <a:ext cx="7337868" cy="629095"/>
          </a:xfrm>
        </p:spPr>
        <p:txBody>
          <a:bodyPr/>
          <a:lstStyle/>
          <a:p>
            <a:r>
              <a:rPr lang="en-US" dirty="0"/>
              <a:t>Further reading…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D52D79-94B0-4D7F-95B3-BD009B599E88}"/>
              </a:ext>
            </a:extLst>
          </p:cNvPr>
          <p:cNvSpPr txBox="1"/>
          <p:nvPr/>
        </p:nvSpPr>
        <p:spPr>
          <a:xfrm>
            <a:off x="834515" y="2123230"/>
            <a:ext cx="108061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POZAR, David M., </a:t>
            </a:r>
            <a:r>
              <a:rPr lang="en-US" i="1" dirty="0">
                <a:solidFill>
                  <a:schemeClr val="accent6"/>
                </a:solidFill>
              </a:rPr>
              <a:t>“Microwave Engineering”</a:t>
            </a:r>
            <a:r>
              <a:rPr lang="en-US" dirty="0">
                <a:solidFill>
                  <a:schemeClr val="accent6"/>
                </a:solidFill>
              </a:rPr>
              <a:t>, 4</a:t>
            </a:r>
            <a:r>
              <a:rPr lang="en-US" baseline="30000" dirty="0">
                <a:solidFill>
                  <a:schemeClr val="accent6"/>
                </a:solidFill>
              </a:rPr>
              <a:t>th</a:t>
            </a:r>
            <a:r>
              <a:rPr lang="en-US" dirty="0">
                <a:solidFill>
                  <a:schemeClr val="accent6"/>
                </a:solidFill>
              </a:rPr>
              <a:t> edition, Wiley and sons.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ZHANG, </a:t>
            </a:r>
            <a:r>
              <a:rPr lang="en-US" dirty="0" err="1">
                <a:solidFill>
                  <a:schemeClr val="accent6"/>
                </a:solidFill>
              </a:rPr>
              <a:t>Keqian</a:t>
            </a:r>
            <a:r>
              <a:rPr lang="en-US" dirty="0">
                <a:solidFill>
                  <a:schemeClr val="accent6"/>
                </a:solidFill>
              </a:rPr>
              <a:t>, “</a:t>
            </a:r>
            <a:r>
              <a:rPr lang="en-US" i="1" dirty="0">
                <a:solidFill>
                  <a:schemeClr val="accent6"/>
                </a:solidFill>
              </a:rPr>
              <a:t>Electromagnetic Theory for Microwaves and Optoelectronics</a:t>
            </a:r>
            <a:r>
              <a:rPr lang="en-US" dirty="0">
                <a:solidFill>
                  <a:schemeClr val="accent6"/>
                </a:solidFill>
              </a:rPr>
              <a:t>”, 2</a:t>
            </a:r>
            <a:r>
              <a:rPr lang="en-US" baseline="30000" dirty="0">
                <a:solidFill>
                  <a:schemeClr val="accent6"/>
                </a:solidFill>
              </a:rPr>
              <a:t>nd</a:t>
            </a:r>
            <a:r>
              <a:rPr lang="en-US" dirty="0">
                <a:solidFill>
                  <a:schemeClr val="accent6"/>
                </a:solidFill>
              </a:rPr>
              <a:t> edition, Springer</a:t>
            </a:r>
            <a:endParaRPr lang="en-GB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accent6"/>
              </a:solidFill>
            </a:endParaRPr>
          </a:p>
          <a:p>
            <a:endParaRPr lang="en-GB" dirty="0">
              <a:solidFill>
                <a:schemeClr val="accent6"/>
              </a:solidFill>
            </a:endParaRPr>
          </a:p>
          <a:p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32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00" y="0"/>
            <a:ext cx="8487505" cy="598311"/>
          </a:xfrm>
        </p:spPr>
        <p:txBody>
          <a:bodyPr/>
          <a:lstStyle/>
          <a:p>
            <a:r>
              <a:rPr lang="en-US" dirty="0"/>
              <a:t>RF Engineering Schedule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38BC36AF-E1F1-941D-99F2-8341BBF4DA29}"/>
              </a:ext>
            </a:extLst>
          </p:cNvPr>
          <p:cNvGraphicFramePr>
            <a:graphicFrameLocks noGrp="1"/>
          </p:cNvGraphicFramePr>
          <p:nvPr/>
        </p:nvGraphicFramePr>
        <p:xfrm>
          <a:off x="119742" y="1016726"/>
          <a:ext cx="11952516" cy="5669280"/>
        </p:xfrm>
        <a:graphic>
          <a:graphicData uri="http://schemas.openxmlformats.org/drawingml/2006/table">
            <a:tbl>
              <a:tblPr firstRow="1" bandRow="1"/>
              <a:tblGrid>
                <a:gridCol w="1979991">
                  <a:extLst>
                    <a:ext uri="{9D8B030D-6E8A-4147-A177-3AD203B41FA5}">
                      <a16:colId xmlns:a16="http://schemas.microsoft.com/office/drawing/2014/main" val="3372231779"/>
                    </a:ext>
                  </a:extLst>
                </a:gridCol>
                <a:gridCol w="2765778">
                  <a:extLst>
                    <a:ext uri="{9D8B030D-6E8A-4147-A177-3AD203B41FA5}">
                      <a16:colId xmlns:a16="http://schemas.microsoft.com/office/drawing/2014/main" val="788805110"/>
                    </a:ext>
                  </a:extLst>
                </a:gridCol>
                <a:gridCol w="2370667">
                  <a:extLst>
                    <a:ext uri="{9D8B030D-6E8A-4147-A177-3AD203B41FA5}">
                      <a16:colId xmlns:a16="http://schemas.microsoft.com/office/drawing/2014/main" val="1863398963"/>
                    </a:ext>
                  </a:extLst>
                </a:gridCol>
                <a:gridCol w="2190044">
                  <a:extLst>
                    <a:ext uri="{9D8B030D-6E8A-4147-A177-3AD203B41FA5}">
                      <a16:colId xmlns:a16="http://schemas.microsoft.com/office/drawing/2014/main" val="837148675"/>
                    </a:ext>
                  </a:extLst>
                </a:gridCol>
                <a:gridCol w="2646036">
                  <a:extLst>
                    <a:ext uri="{9D8B030D-6E8A-4147-A177-3AD203B41FA5}">
                      <a16:colId xmlns:a16="http://schemas.microsoft.com/office/drawing/2014/main" val="1681338961"/>
                    </a:ext>
                  </a:extLst>
                </a:gridCol>
              </a:tblGrid>
              <a:tr h="4865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Wednesday, 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r>
                        <a:rPr lang="en-US" sz="16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Feb., AM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Thursday, 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r>
                        <a:rPr lang="en-US" sz="1600" b="1" baseline="30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Feb., AM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Friday, 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</a:t>
                      </a:r>
                      <a:r>
                        <a:rPr lang="en-US" sz="1600" b="1" baseline="30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rst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Feb., AM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Monday, 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r>
                        <a:rPr lang="en-US" sz="1600" b="1" baseline="30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Feb., AM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Tuesday, 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r>
                        <a:rPr lang="en-US" sz="1600" b="1" baseline="30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Feb., AM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8409607"/>
                  </a:ext>
                </a:extLst>
              </a:tr>
              <a:tr h="11011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Manfred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Introduction to the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Smith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Chart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</a:p>
                    <a:p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Christine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Pillbox Resonator I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Christine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</a:p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Accelerating Structures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Manfred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</a:p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measurement techniques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225456"/>
                  </a:ext>
                </a:extLst>
              </a:tr>
              <a:tr h="281694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 minutes break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620134"/>
                  </a:ext>
                </a:extLst>
              </a:tr>
              <a:tr h="1306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</a:p>
                    <a:p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Christine &amp; Manfred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</a:p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Some practical notes</a:t>
                      </a:r>
                    </a:p>
                    <a:p>
                      <a:r>
                        <a:rPr lang="en-US" sz="1600" i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Christine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  <a:br>
                        <a:rPr lang="en-US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</a:b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RF Introduction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 </a:t>
                      </a:r>
                    </a:p>
                    <a:p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Christine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Transmission-lines II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</a:p>
                    <a:p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Michela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3D Numerical Analysis of</a:t>
                      </a:r>
                    </a:p>
                    <a:p>
                      <a:r>
                        <a:rPr lang="en-US" sz="16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Pillbox Eigenmodes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Manfred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</a:p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components – 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 selection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</a:p>
                    <a:p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Michele, Manfred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Tutorials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(exam prep on S-parameters, Smith chart and pill-box resonator)</a:t>
                      </a:r>
                      <a:endParaRPr lang="en-US" sz="1600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246019"/>
                  </a:ext>
                </a:extLst>
              </a:tr>
              <a:tr h="281694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 minutes break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840186"/>
                  </a:ext>
                </a:extLst>
              </a:tr>
              <a:tr h="1306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i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Christine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 Transmission-lines I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</a:p>
                    <a:p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Manfred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S-Parameters</a:t>
                      </a:r>
                      <a:endParaRPr lang="en-US" sz="1600" baseline="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11:00</a:t>
                      </a:r>
                    </a:p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Engineering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Manfred:</a:t>
                      </a:r>
                      <a:b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PC exercise with </a:t>
                      </a:r>
                      <a:r>
                        <a:rPr lang="en-US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Qucs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Christine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</a:p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Pillbox Resonator II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708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199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00" y="0"/>
            <a:ext cx="8487505" cy="598311"/>
          </a:xfrm>
        </p:spPr>
        <p:txBody>
          <a:bodyPr/>
          <a:lstStyle/>
          <a:p>
            <a:r>
              <a:rPr lang="en-US" dirty="0"/>
              <a:t>RF Engineering Schedule</a:t>
            </a: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A00AC96F-409C-D04A-85CB-B7BB44D81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154410"/>
              </p:ext>
            </p:extLst>
          </p:nvPr>
        </p:nvGraphicFramePr>
        <p:xfrm>
          <a:off x="2220686" y="1245326"/>
          <a:ext cx="7924799" cy="4870348"/>
        </p:xfrm>
        <a:graphic>
          <a:graphicData uri="http://schemas.openxmlformats.org/drawingml/2006/table">
            <a:tbl>
              <a:tblPr firstRow="1" bandRow="1"/>
              <a:tblGrid>
                <a:gridCol w="2394857">
                  <a:extLst>
                    <a:ext uri="{9D8B030D-6E8A-4147-A177-3AD203B41FA5}">
                      <a16:colId xmlns:a16="http://schemas.microsoft.com/office/drawing/2014/main" val="3009608557"/>
                    </a:ext>
                  </a:extLst>
                </a:gridCol>
                <a:gridCol w="2732314">
                  <a:extLst>
                    <a:ext uri="{9D8B030D-6E8A-4147-A177-3AD203B41FA5}">
                      <a16:colId xmlns:a16="http://schemas.microsoft.com/office/drawing/2014/main" val="222844664"/>
                    </a:ext>
                  </a:extLst>
                </a:gridCol>
                <a:gridCol w="2797628">
                  <a:extLst>
                    <a:ext uri="{9D8B030D-6E8A-4147-A177-3AD203B41FA5}">
                      <a16:colId xmlns:a16="http://schemas.microsoft.com/office/drawing/2014/main" val="2587122062"/>
                    </a:ext>
                  </a:extLst>
                </a:gridCol>
              </a:tblGrid>
              <a:tr h="785978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Monday, 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lang="en-US" sz="1600" b="1" baseline="30000" dirty="0">
                          <a:solidFill>
                            <a:schemeClr val="bg1"/>
                          </a:solidFill>
                        </a:rPr>
                        <a:t>rd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 March, AM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Tuesday, 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  <a:r>
                        <a:rPr lang="en-US" sz="1600" b="1" baseline="30000" dirty="0">
                          <a:solidFill>
                            <a:schemeClr val="bg1"/>
                          </a:solidFill>
                        </a:rPr>
                        <a:t>th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 March, all day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Wednesday, 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12</a:t>
                      </a:r>
                      <a:r>
                        <a:rPr lang="en-US" sz="1600" b="1" baseline="30000" dirty="0">
                          <a:solidFill>
                            <a:schemeClr val="bg1"/>
                          </a:solidFill>
                        </a:rPr>
                        <a:t>th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 March, all day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8409607"/>
                  </a:ext>
                </a:extLst>
              </a:tr>
              <a:tr h="197463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9:00 </a:t>
                      </a:r>
                      <a:br>
                        <a:rPr lang="en-US" sz="1600" b="1" dirty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Morning until 10:30</a:t>
                      </a:r>
                    </a:p>
                    <a:p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Written Examination</a:t>
                      </a:r>
                    </a:p>
                    <a:p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RF Engineering</a:t>
                      </a:r>
                      <a:br>
                        <a:rPr lang="en-US" sz="1600" dirty="0"/>
                      </a:b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600" b="1" dirty="0"/>
                        <a:t>9:30</a:t>
                      </a:r>
                    </a:p>
                    <a:p>
                      <a:r>
                        <a:rPr lang="en-US" sz="1600" b="1" dirty="0"/>
                        <a:t>All day (CERN </a:t>
                      </a:r>
                      <a:r>
                        <a:rPr lang="en-US" sz="1600" b="1" dirty="0" err="1"/>
                        <a:t>Prevessin</a:t>
                      </a:r>
                      <a:r>
                        <a:rPr lang="en-US" sz="1600" b="1" dirty="0"/>
                        <a:t>)</a:t>
                      </a:r>
                    </a:p>
                    <a:p>
                      <a:endParaRPr lang="en-US" sz="1600" b="1" dirty="0"/>
                    </a:p>
                    <a:p>
                      <a:r>
                        <a:rPr lang="en-US" sz="1600" b="1" dirty="0"/>
                        <a:t>Practical Days</a:t>
                      </a:r>
                    </a:p>
                    <a:p>
                      <a:r>
                        <a:rPr lang="en-US" sz="1600" b="1" dirty="0"/>
                        <a:t>RF Measurements</a:t>
                      </a:r>
                    </a:p>
                    <a:p>
                      <a:r>
                        <a:rPr lang="en-US" sz="1600" i="1" dirty="0"/>
                        <a:t>Michele</a:t>
                      </a:r>
                      <a:br>
                        <a:rPr lang="en-US" sz="1600" dirty="0"/>
                      </a:b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600" b="1" dirty="0"/>
                        <a:t>9:30</a:t>
                      </a:r>
                    </a:p>
                    <a:p>
                      <a:r>
                        <a:rPr lang="en-US" sz="1600" b="1" dirty="0"/>
                        <a:t>All day (CERN </a:t>
                      </a:r>
                      <a:r>
                        <a:rPr lang="en-US" sz="1600" b="1" dirty="0" err="1"/>
                        <a:t>Prevessin</a:t>
                      </a:r>
                      <a:r>
                        <a:rPr lang="en-US" sz="1600" b="1" dirty="0"/>
                        <a:t>)</a:t>
                      </a:r>
                    </a:p>
                    <a:p>
                      <a:endParaRPr lang="en-US" sz="1600" b="1" dirty="0"/>
                    </a:p>
                    <a:p>
                      <a:r>
                        <a:rPr lang="en-US" sz="1600" b="1" dirty="0"/>
                        <a:t>Practical Days</a:t>
                      </a:r>
                    </a:p>
                    <a:p>
                      <a:r>
                        <a:rPr lang="en-US" sz="1600" b="1" dirty="0"/>
                        <a:t>RF Measurements</a:t>
                      </a:r>
                    </a:p>
                    <a:p>
                      <a:r>
                        <a:rPr lang="en-US" sz="1600" i="1"/>
                        <a:t>Michele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225456"/>
                  </a:ext>
                </a:extLst>
              </a:tr>
              <a:tr h="2109731">
                <a:tc>
                  <a:txBody>
                    <a:bodyPr/>
                    <a:lstStyle/>
                    <a:p>
                      <a:endParaRPr lang="en-US" sz="1600" baseline="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baseline="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baseline="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246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031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9BA60-32F0-8D47-B337-65217E924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RF (Radio Frequency)?</a:t>
            </a:r>
          </a:p>
        </p:txBody>
      </p:sp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2444474-7315-4169-B10F-2D51A91F08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9485"/>
            <a:ext cx="12192000" cy="49863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34919E-1B5B-4372-85C5-5082836B3065}"/>
              </a:ext>
            </a:extLst>
          </p:cNvPr>
          <p:cNvSpPr txBox="1"/>
          <p:nvPr/>
        </p:nvSpPr>
        <p:spPr>
          <a:xfrm>
            <a:off x="0" y="5991480"/>
            <a:ext cx="5760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en.wikipedia.org/wiki/Radio_spectrum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C9709AF-AEE1-487F-A717-DDB08F1CACC3}"/>
              </a:ext>
            </a:extLst>
          </p:cNvPr>
          <p:cNvSpPr/>
          <p:nvPr/>
        </p:nvSpPr>
        <p:spPr bwMode="auto">
          <a:xfrm>
            <a:off x="104820" y="3621025"/>
            <a:ext cx="12020765" cy="2370455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885D241-7509-463B-8E01-EDD27C36B4AA}"/>
              </a:ext>
            </a:extLst>
          </p:cNvPr>
          <p:cNvGrpSpPr/>
          <p:nvPr/>
        </p:nvGrpSpPr>
        <p:grpSpPr>
          <a:xfrm>
            <a:off x="7017720" y="1526559"/>
            <a:ext cx="2264980" cy="2090152"/>
            <a:chOff x="6480050" y="3028668"/>
            <a:chExt cx="1919335" cy="182131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7AD800F-6451-4C48-B005-B04C4725B80B}"/>
                </a:ext>
              </a:extLst>
            </p:cNvPr>
            <p:cNvGrpSpPr/>
            <p:nvPr/>
          </p:nvGrpSpPr>
          <p:grpSpPr>
            <a:xfrm>
              <a:off x="6480050" y="3030291"/>
              <a:ext cx="1919335" cy="1752175"/>
              <a:chOff x="2255500" y="3160165"/>
              <a:chExt cx="1919335" cy="1752175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AB996EB-B5FF-406E-86E7-0BAA2D026A57}"/>
                  </a:ext>
                </a:extLst>
              </p:cNvPr>
              <p:cNvCxnSpPr/>
              <p:nvPr/>
            </p:nvCxnSpPr>
            <p:spPr bwMode="auto">
              <a:xfrm>
                <a:off x="2255500" y="3160165"/>
                <a:ext cx="1805035" cy="1613010"/>
              </a:xfrm>
              <a:prstGeom prst="line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879AF72D-CD89-4406-B9AD-651948813EF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07900" y="3312565"/>
                <a:ext cx="1766935" cy="1599775"/>
              </a:xfrm>
              <a:prstGeom prst="line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22BE62E3-A775-4575-BA52-09C0FBE863CA}"/>
                  </a:ext>
                </a:extLst>
              </p:cNvPr>
              <p:cNvCxnSpPr/>
              <p:nvPr/>
            </p:nvCxnSpPr>
            <p:spPr bwMode="auto">
              <a:xfrm>
                <a:off x="2293600" y="3236365"/>
                <a:ext cx="1805035" cy="1613010"/>
              </a:xfrm>
              <a:prstGeom prst="line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F7BAC54-BB77-45C6-816A-2E20A8AF323C}"/>
                  </a:ext>
                </a:extLst>
              </p:cNvPr>
              <p:cNvCxnSpPr/>
              <p:nvPr/>
            </p:nvCxnSpPr>
            <p:spPr bwMode="auto">
              <a:xfrm>
                <a:off x="2331700" y="3160165"/>
                <a:ext cx="1805035" cy="1613010"/>
              </a:xfrm>
              <a:prstGeom prst="line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B51650D-38AC-4BB4-BCA7-51D93CFBB7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18221" y="3173400"/>
                <a:ext cx="1652635" cy="1484560"/>
              </a:xfrm>
              <a:prstGeom prst="line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8EE20DA-0633-42FC-B58E-DBBDE1C2AC73}"/>
                </a:ext>
              </a:extLst>
            </p:cNvPr>
            <p:cNvGrpSpPr/>
            <p:nvPr/>
          </p:nvGrpSpPr>
          <p:grpSpPr>
            <a:xfrm>
              <a:off x="6551079" y="3028668"/>
              <a:ext cx="1766935" cy="1821317"/>
              <a:chOff x="2491093" y="3234743"/>
              <a:chExt cx="1838351" cy="1919335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E2189330-5675-4D90-8F60-42E0651AF625}"/>
                  </a:ext>
                </a:extLst>
              </p:cNvPr>
              <p:cNvGrpSpPr/>
              <p:nvPr/>
            </p:nvGrpSpPr>
            <p:grpSpPr>
              <a:xfrm rot="5860814">
                <a:off x="2450601" y="3275235"/>
                <a:ext cx="1919335" cy="1838351"/>
                <a:chOff x="2255500" y="3073989"/>
                <a:chExt cx="1919335" cy="1838351"/>
              </a:xfrm>
            </p:grpSpPr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DCCA9673-7EF0-4460-B071-541703A9916A}"/>
                    </a:ext>
                  </a:extLst>
                </p:cNvPr>
                <p:cNvCxnSpPr/>
                <p:nvPr/>
              </p:nvCxnSpPr>
              <p:spPr bwMode="auto">
                <a:xfrm>
                  <a:off x="2255500" y="3160165"/>
                  <a:ext cx="1805035" cy="1613010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2F280846-24D2-4161-AD13-7F42809021D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407900" y="3312565"/>
                  <a:ext cx="1766935" cy="1599775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FE89E386-610B-49A7-95EB-9D7C2843FFF1}"/>
                    </a:ext>
                  </a:extLst>
                </p:cNvPr>
                <p:cNvCxnSpPr/>
                <p:nvPr/>
              </p:nvCxnSpPr>
              <p:spPr bwMode="auto">
                <a:xfrm>
                  <a:off x="2293600" y="3236365"/>
                  <a:ext cx="1805035" cy="1613010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45A3085F-D6DF-4A69-9037-B154EA42CFC0}"/>
                    </a:ext>
                  </a:extLst>
                </p:cNvPr>
                <p:cNvCxnSpPr/>
                <p:nvPr/>
              </p:nvCxnSpPr>
              <p:spPr bwMode="auto">
                <a:xfrm>
                  <a:off x="2331700" y="3160165"/>
                  <a:ext cx="1805035" cy="1613010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588B29AA-62A1-4E87-8417-630843ED0F6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5739186" flipH="1">
                  <a:off x="2416576" y="3207057"/>
                  <a:ext cx="1643495" cy="1377360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7100C728-E3D1-40B0-A66B-CD97419D5D0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643155" y="3507665"/>
                <a:ext cx="1431576" cy="1278063"/>
              </a:xfrm>
              <a:prstGeom prst="line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pic>
        <p:nvPicPr>
          <p:cNvPr id="30" name="Picture 29" descr="A picture containing microwave, kitchen appliance, appliance, oven&#10;&#10;Description automatically generated">
            <a:extLst>
              <a:ext uri="{FF2B5EF4-FFF2-40B4-BE49-F238E27FC236}">
                <a16:creationId xmlns:a16="http://schemas.microsoft.com/office/drawing/2014/main" id="{19772EF6-26ED-44F6-BEB1-7EE83A5F57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5" t="8873" r="3870" b="8823"/>
          <a:stretch/>
        </p:blipFill>
        <p:spPr>
          <a:xfrm>
            <a:off x="4207626" y="2315512"/>
            <a:ext cx="1667008" cy="1151455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5B2BE18E-22ED-4787-9497-FBDBFFB50A74}"/>
              </a:ext>
            </a:extLst>
          </p:cNvPr>
          <p:cNvSpPr/>
          <p:nvPr/>
        </p:nvSpPr>
        <p:spPr bwMode="auto">
          <a:xfrm>
            <a:off x="5135875" y="4427530"/>
            <a:ext cx="883316" cy="23043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 w="28575">
                <a:solidFill>
                  <a:srgbClr val="CC0000"/>
                </a:solidFill>
              </a:ln>
              <a:noFill/>
              <a:effectLst/>
              <a:latin typeface="Comic Sans MS" pitchFamily="66" charset="0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F114100-1E3F-44B4-9CBC-7EA47F19CAAE}"/>
              </a:ext>
            </a:extLst>
          </p:cNvPr>
          <p:cNvCxnSpPr/>
          <p:nvPr/>
        </p:nvCxnSpPr>
        <p:spPr bwMode="auto">
          <a:xfrm flipH="1" flipV="1">
            <a:off x="5212685" y="3428781"/>
            <a:ext cx="345645" cy="99874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5" name="Picture 34" descr="A picture containing icon&#10;&#10;Description automatically generated">
            <a:extLst>
              <a:ext uri="{FF2B5EF4-FFF2-40B4-BE49-F238E27FC236}">
                <a16:creationId xmlns:a16="http://schemas.microsoft.com/office/drawing/2014/main" id="{73C13DB4-D645-48D8-9FA1-B8E578628CF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" t="14335" r="3373" b="14676"/>
          <a:stretch/>
        </p:blipFill>
        <p:spPr>
          <a:xfrm>
            <a:off x="9399715" y="2742469"/>
            <a:ext cx="943202" cy="723594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22282EB-25BF-487E-850E-786E2AE2D559}"/>
              </a:ext>
            </a:extLst>
          </p:cNvPr>
          <p:cNvCxnSpPr>
            <a:cxnSpLocks/>
            <a:stCxn id="39" idx="0"/>
            <a:endCxn id="35" idx="2"/>
          </p:cNvCxnSpPr>
          <p:nvPr/>
        </p:nvCxnSpPr>
        <p:spPr bwMode="auto">
          <a:xfrm flipV="1">
            <a:off x="9514045" y="3466063"/>
            <a:ext cx="357271" cy="9519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6390E6ED-E74F-477E-9401-A4C972C197FD}"/>
              </a:ext>
            </a:extLst>
          </p:cNvPr>
          <p:cNvSpPr/>
          <p:nvPr/>
        </p:nvSpPr>
        <p:spPr bwMode="auto">
          <a:xfrm>
            <a:off x="9072387" y="4417979"/>
            <a:ext cx="883316" cy="23043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 w="28575">
                <a:solidFill>
                  <a:srgbClr val="CC0000"/>
                </a:solidFill>
              </a:ln>
              <a:noFill/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557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FDDC6CA-AD55-4FB9-AA92-8346A62406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29" r="66065" b="-1"/>
          <a:stretch/>
        </p:blipFill>
        <p:spPr>
          <a:xfrm>
            <a:off x="143224" y="1770206"/>
            <a:ext cx="5349000" cy="2957185"/>
          </a:xfrm>
          <a:prstGeom prst="rect">
            <a:avLst/>
          </a:prstGeom>
        </p:spPr>
      </p:pic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75C0C60-E11A-4B31-9135-DEB11BE612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65" b="90757"/>
          <a:stretch/>
        </p:blipFill>
        <p:spPr>
          <a:xfrm>
            <a:off x="143224" y="1201510"/>
            <a:ext cx="5349000" cy="5958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3EF772-1385-4CCB-866D-5B3489BE695D}"/>
              </a:ext>
            </a:extLst>
          </p:cNvPr>
          <p:cNvSpPr txBox="1"/>
          <p:nvPr/>
        </p:nvSpPr>
        <p:spPr>
          <a:xfrm>
            <a:off x="143224" y="1068463"/>
            <a:ext cx="5760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en.wikipedia.org/wiki/Radio_spectrum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79D30D3-1AC0-4E47-A4AA-67F460C34D6D}"/>
              </a:ext>
            </a:extLst>
          </p:cNvPr>
          <p:cNvSpPr/>
          <p:nvPr/>
        </p:nvSpPr>
        <p:spPr bwMode="auto">
          <a:xfrm>
            <a:off x="5684250" y="1316725"/>
            <a:ext cx="499265" cy="330283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54C3A7C3-3C55-4920-99FF-B1BB4DB837A2}"/>
              </a:ext>
            </a:extLst>
          </p:cNvPr>
          <p:cNvSpPr/>
          <p:nvPr/>
        </p:nvSpPr>
        <p:spPr bwMode="auto">
          <a:xfrm rot="10800000">
            <a:off x="6183514" y="1316725"/>
            <a:ext cx="499265" cy="330283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692CD8-5F7A-4C7E-A386-B397CB378C80}"/>
              </a:ext>
            </a:extLst>
          </p:cNvPr>
          <p:cNvSpPr txBox="1"/>
          <p:nvPr/>
        </p:nvSpPr>
        <p:spPr>
          <a:xfrm rot="16200000">
            <a:off x="5275167" y="2763663"/>
            <a:ext cx="1267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Frequency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7C4D97-2E6B-4E09-B276-D32A27359B75}"/>
              </a:ext>
            </a:extLst>
          </p:cNvPr>
          <p:cNvSpPr txBox="1"/>
          <p:nvPr/>
        </p:nvSpPr>
        <p:spPr>
          <a:xfrm rot="16200000">
            <a:off x="5705759" y="2763663"/>
            <a:ext cx="1419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Wavelength</a:t>
            </a:r>
            <a:endParaRPr lang="en-GB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19DC636C-F219-43A0-AB66-941FD753328E}"/>
              </a:ext>
            </a:extLst>
          </p:cNvPr>
          <p:cNvSpPr/>
          <p:nvPr/>
        </p:nvSpPr>
        <p:spPr bwMode="auto">
          <a:xfrm>
            <a:off x="6682779" y="2211863"/>
            <a:ext cx="450156" cy="1036935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C33C5292-99BA-466A-A3BC-41B1F02D0BD7}"/>
              </a:ext>
            </a:extLst>
          </p:cNvPr>
          <p:cNvSpPr/>
          <p:nvPr/>
        </p:nvSpPr>
        <p:spPr bwMode="auto">
          <a:xfrm>
            <a:off x="6956964" y="3198570"/>
            <a:ext cx="450156" cy="1036935"/>
          </a:xfrm>
          <a:prstGeom prst="rightBrace">
            <a:avLst>
              <a:gd name="adj1" fmla="val 8333"/>
              <a:gd name="adj2" fmla="val 3571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630C32-9466-4EE3-8F85-E27E2D879C58}"/>
              </a:ext>
            </a:extLst>
          </p:cNvPr>
          <p:cNvSpPr txBox="1"/>
          <p:nvPr/>
        </p:nvSpPr>
        <p:spPr>
          <a:xfrm>
            <a:off x="7081812" y="2545664"/>
            <a:ext cx="2035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“RF frequencies”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CD36F1-6D49-40B4-BB22-4643FC266B89}"/>
              </a:ext>
            </a:extLst>
          </p:cNvPr>
          <p:cNvSpPr txBox="1"/>
          <p:nvPr/>
        </p:nvSpPr>
        <p:spPr>
          <a:xfrm>
            <a:off x="7348509" y="3393951"/>
            <a:ext cx="211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“Microwave range”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6D0E61-A92E-4F88-88C9-1F1CFD9A3CB9}"/>
              </a:ext>
            </a:extLst>
          </p:cNvPr>
          <p:cNvSpPr txBox="1"/>
          <p:nvPr/>
        </p:nvSpPr>
        <p:spPr>
          <a:xfrm>
            <a:off x="7348509" y="3717037"/>
            <a:ext cx="4316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“millimeter waves (wavelengths in mm)”</a:t>
            </a:r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7ACAD-FFFB-4EEB-8C29-EC262B1E262F}"/>
              </a:ext>
            </a:extLst>
          </p:cNvPr>
          <p:cNvSpPr txBox="1">
            <a:spLocks/>
          </p:cNvSpPr>
          <p:nvPr/>
        </p:nvSpPr>
        <p:spPr>
          <a:xfrm>
            <a:off x="812800" y="164576"/>
            <a:ext cx="10566400" cy="62909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r>
              <a:rPr lang="en-US" kern="0"/>
              <a:t>What is RF (Radio Frequency)?</a:t>
            </a:r>
            <a:endParaRPr lang="en-US" kern="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CC75EC2-88DD-4C5D-BC20-FBD34E6817FD}"/>
              </a:ext>
            </a:extLst>
          </p:cNvPr>
          <p:cNvGrpSpPr/>
          <p:nvPr/>
        </p:nvGrpSpPr>
        <p:grpSpPr>
          <a:xfrm>
            <a:off x="488870" y="4729432"/>
            <a:ext cx="10890330" cy="1541538"/>
            <a:chOff x="488870" y="4729432"/>
            <a:chExt cx="10890330" cy="15415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A45BDE-287A-4762-A129-E5E3073C23FB}"/>
                </a:ext>
              </a:extLst>
            </p:cNvPr>
            <p:cNvSpPr txBox="1"/>
            <p:nvPr/>
          </p:nvSpPr>
          <p:spPr>
            <a:xfrm>
              <a:off x="565680" y="5042010"/>
              <a:ext cx="46577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Hz “Hertz” is the unit of frequency: sec</a:t>
              </a:r>
              <a:r>
                <a:rPr lang="en-US" baseline="30000" dirty="0"/>
                <a:t>-1</a:t>
              </a:r>
            </a:p>
            <a:p>
              <a:endParaRPr lang="en-US" dirty="0"/>
            </a:p>
            <a:p>
              <a:r>
                <a:rPr lang="en-US" dirty="0"/>
                <a:t>1 MHz = 10</a:t>
              </a:r>
              <a:r>
                <a:rPr lang="en-US" baseline="30000" dirty="0">
                  <a:solidFill>
                    <a:srgbClr val="FF0000"/>
                  </a:solidFill>
                </a:rPr>
                <a:t>6</a:t>
              </a:r>
              <a:r>
                <a:rPr lang="en-US" baseline="30000" dirty="0"/>
                <a:t> </a:t>
              </a:r>
              <a:r>
                <a:rPr lang="en-US" dirty="0"/>
                <a:t>Hz (</a:t>
              </a:r>
              <a:r>
                <a:rPr lang="en-US" dirty="0">
                  <a:solidFill>
                    <a:srgbClr val="FF0000"/>
                  </a:solidFill>
                </a:rPr>
                <a:t>Mega</a:t>
              </a:r>
              <a:r>
                <a:rPr lang="en-US" dirty="0"/>
                <a:t>hertz)</a:t>
              </a:r>
            </a:p>
            <a:p>
              <a:r>
                <a:rPr lang="en-US" dirty="0"/>
                <a:t>1 GHz = 10</a:t>
              </a:r>
              <a:r>
                <a:rPr lang="en-US" baseline="30000" dirty="0">
                  <a:solidFill>
                    <a:srgbClr val="FF0000"/>
                  </a:solidFill>
                </a:rPr>
                <a:t>9</a:t>
              </a:r>
              <a:r>
                <a:rPr lang="en-US" baseline="30000" dirty="0"/>
                <a:t> </a:t>
              </a:r>
              <a:r>
                <a:rPr lang="en-US" dirty="0"/>
                <a:t>Hz (</a:t>
              </a:r>
              <a:r>
                <a:rPr lang="en-US" dirty="0">
                  <a:solidFill>
                    <a:srgbClr val="FF0000"/>
                  </a:solidFill>
                </a:rPr>
                <a:t>Giga</a:t>
              </a:r>
              <a:r>
                <a:rPr lang="en-US" dirty="0"/>
                <a:t>hertz)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B1760923-A8DB-4582-A484-5617CEE63152}"/>
                </a:ext>
              </a:extLst>
            </p:cNvPr>
            <p:cNvSpPr/>
            <p:nvPr/>
          </p:nvSpPr>
          <p:spPr bwMode="auto">
            <a:xfrm>
              <a:off x="488870" y="4989808"/>
              <a:ext cx="10890330" cy="1281162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6AC41C8-64E8-473E-A3D7-531ABEBD97B3}"/>
                </a:ext>
              </a:extLst>
            </p:cNvPr>
            <p:cNvSpPr txBox="1"/>
            <p:nvPr/>
          </p:nvSpPr>
          <p:spPr>
            <a:xfrm>
              <a:off x="653194" y="4729432"/>
              <a:ext cx="3456450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C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What you should know by heart: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BAE240C-923F-400A-8811-B6FFF1CCE5E2}"/>
                </a:ext>
              </a:extLst>
            </p:cNvPr>
            <p:cNvSpPr txBox="1"/>
            <p:nvPr/>
          </p:nvSpPr>
          <p:spPr>
            <a:xfrm>
              <a:off x="5223388" y="5000791"/>
              <a:ext cx="60114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r>
                <a:rPr lang="en-US" dirty="0"/>
                <a:t>Frequency 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dirty="0"/>
                <a:t> and wavelength </a:t>
              </a:r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US" dirty="0"/>
                <a:t> are inversely proportional:</a:t>
              </a:r>
            </a:p>
            <a:p>
              <a:pPr algn="ctr"/>
              <a:r>
                <a:rPr lang="en-US" dirty="0">
                  <a:solidFill>
                    <a:srgbClr val="C00000"/>
                  </a:solidFill>
                </a:rPr>
                <a:t>Large frequency means small wavelength.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904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4DA0AC41-AB55-463E-9BD1-5797DE2A65B6}"/>
              </a:ext>
            </a:extLst>
          </p:cNvPr>
          <p:cNvGrpSpPr/>
          <p:nvPr/>
        </p:nvGrpSpPr>
        <p:grpSpPr>
          <a:xfrm>
            <a:off x="-48800" y="1201510"/>
            <a:ext cx="5349000" cy="2983018"/>
            <a:chOff x="143224" y="1201510"/>
            <a:chExt cx="5349000" cy="2983018"/>
          </a:xfrm>
        </p:grpSpPr>
        <p:pic>
          <p:nvPicPr>
            <p:cNvPr id="2" name="Picture 1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3FDDC6CA-AD55-4FB9-AA92-8346A62406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129" r="66065" b="8550"/>
            <a:stretch/>
          </p:blipFill>
          <p:spPr>
            <a:xfrm>
              <a:off x="143224" y="1778593"/>
              <a:ext cx="5349000" cy="2405935"/>
            </a:xfrm>
            <a:prstGeom prst="rect">
              <a:avLst/>
            </a:prstGeom>
          </p:spPr>
        </p:pic>
        <p:pic>
          <p:nvPicPr>
            <p:cNvPr id="3" name="Picture 2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D75C0C60-E11A-4B31-9135-DEB11BE612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065" b="90757"/>
            <a:stretch/>
          </p:blipFill>
          <p:spPr>
            <a:xfrm>
              <a:off x="143224" y="1201510"/>
              <a:ext cx="5349000" cy="595828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B3EF772-1385-4CCB-866D-5B3489BE695D}"/>
              </a:ext>
            </a:extLst>
          </p:cNvPr>
          <p:cNvSpPr txBox="1"/>
          <p:nvPr/>
        </p:nvSpPr>
        <p:spPr>
          <a:xfrm>
            <a:off x="-48800" y="1047890"/>
            <a:ext cx="5760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en.wikipedia.org/wiki/Radio_spectrum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7ACAD-FFFB-4EEB-8C29-EC262B1E262F}"/>
              </a:ext>
            </a:extLst>
          </p:cNvPr>
          <p:cNvSpPr txBox="1">
            <a:spLocks/>
          </p:cNvSpPr>
          <p:nvPr/>
        </p:nvSpPr>
        <p:spPr>
          <a:xfrm>
            <a:off x="1602615" y="259895"/>
            <a:ext cx="9776585" cy="62909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algn="l"/>
            <a:r>
              <a:rPr lang="en-US" sz="3000" kern="0" dirty="0"/>
              <a:t>What is Radio Frequency (for accelerators)?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24F49D-01DF-4BBB-B2ED-8B238822B05C}"/>
              </a:ext>
            </a:extLst>
          </p:cNvPr>
          <p:cNvSpPr txBox="1"/>
          <p:nvPr/>
        </p:nvSpPr>
        <p:spPr>
          <a:xfrm>
            <a:off x="9085670" y="6101559"/>
            <a:ext cx="31108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All pictures © CERN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16196A-76D2-4497-80E6-FCB6A9111530}"/>
              </a:ext>
            </a:extLst>
          </p:cNvPr>
          <p:cNvGrpSpPr/>
          <p:nvPr/>
        </p:nvGrpSpPr>
        <p:grpSpPr>
          <a:xfrm>
            <a:off x="9245210" y="981992"/>
            <a:ext cx="3725285" cy="5033405"/>
            <a:chOff x="8831796" y="986267"/>
            <a:chExt cx="3725285" cy="5033405"/>
          </a:xfrm>
        </p:grpSpPr>
        <p:pic>
          <p:nvPicPr>
            <p:cNvPr id="22" name="Picture 21" descr="A picture containing engine, dirty&#10;&#10;Description automatically generated">
              <a:extLst>
                <a:ext uri="{FF2B5EF4-FFF2-40B4-BE49-F238E27FC236}">
                  <a16:creationId xmlns:a16="http://schemas.microsoft.com/office/drawing/2014/main" id="{2B2785C2-3D69-484B-A196-51D3B22A9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2" r="14712"/>
            <a:stretch/>
          </p:blipFill>
          <p:spPr>
            <a:xfrm rot="5400000">
              <a:off x="8203116" y="2033237"/>
              <a:ext cx="4040048" cy="278268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8A2240A-D079-41B9-920C-1A5F40B18E6E}"/>
                </a:ext>
              </a:extLst>
            </p:cNvPr>
            <p:cNvSpPr txBox="1"/>
            <p:nvPr/>
          </p:nvSpPr>
          <p:spPr>
            <a:xfrm>
              <a:off x="8831796" y="5496452"/>
              <a:ext cx="37252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Accelerating Cavity, </a:t>
              </a:r>
              <a:r>
                <a:rPr lang="en-US" sz="1400" dirty="0" err="1"/>
                <a:t>freq</a:t>
              </a:r>
              <a:r>
                <a:rPr lang="en-US" sz="1400" dirty="0"/>
                <a:t> = 80 MHz </a:t>
              </a:r>
            </a:p>
            <a:p>
              <a:r>
                <a:rPr lang="en-US" sz="1400" dirty="0"/>
                <a:t>(CERN PS)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6217EC1-8E4F-4964-BE38-7333FA3A45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905876" y="1346662"/>
              <a:ext cx="2602718" cy="2179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3E329C-7E6A-417E-BFC8-A43DDEA022B6}"/>
                </a:ext>
              </a:extLst>
            </p:cNvPr>
            <p:cNvSpPr txBox="1"/>
            <p:nvPr/>
          </p:nvSpPr>
          <p:spPr>
            <a:xfrm>
              <a:off x="9540614" y="986267"/>
              <a:ext cx="20738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approx. 2 m</a:t>
              </a:r>
              <a:endParaRPr lang="en-GB" sz="140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345256D-0812-46B7-A835-3A02D35343B7}"/>
              </a:ext>
            </a:extLst>
          </p:cNvPr>
          <p:cNvGrpSpPr/>
          <p:nvPr/>
        </p:nvGrpSpPr>
        <p:grpSpPr>
          <a:xfrm>
            <a:off x="256406" y="4323129"/>
            <a:ext cx="4027419" cy="2427208"/>
            <a:chOff x="256406" y="4323129"/>
            <a:chExt cx="4027419" cy="242720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4457DB3-5F4F-4715-B07A-BF7190DA9AD9}"/>
                </a:ext>
              </a:extLst>
            </p:cNvPr>
            <p:cNvSpPr txBox="1"/>
            <p:nvPr/>
          </p:nvSpPr>
          <p:spPr>
            <a:xfrm>
              <a:off x="2261701" y="6011673"/>
              <a:ext cx="2022124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Ferrite Loaded Cavity, </a:t>
              </a:r>
            </a:p>
            <a:p>
              <a:r>
                <a:rPr lang="en-US" sz="1400" dirty="0" err="1"/>
                <a:t>freq</a:t>
              </a:r>
              <a:r>
                <a:rPr lang="en-US" sz="1400" dirty="0"/>
                <a:t> = 3 – 8 MHz </a:t>
              </a:r>
            </a:p>
            <a:p>
              <a:r>
                <a:rPr lang="en-US" sz="1400" dirty="0"/>
                <a:t>(CERN PS Booster)</a:t>
              </a:r>
            </a:p>
          </p:txBody>
        </p:sp>
        <p:pic>
          <p:nvPicPr>
            <p:cNvPr id="31" name="Picture 30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90E4C79D-E604-46F8-A8CC-50540FE79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73"/>
            <a:stretch/>
          </p:blipFill>
          <p:spPr>
            <a:xfrm>
              <a:off x="256406" y="4323129"/>
              <a:ext cx="2022123" cy="2384139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0ABE05B-C019-4CCA-83DC-F42C5AA3C049}"/>
              </a:ext>
            </a:extLst>
          </p:cNvPr>
          <p:cNvGrpSpPr/>
          <p:nvPr/>
        </p:nvGrpSpPr>
        <p:grpSpPr>
          <a:xfrm>
            <a:off x="5327900" y="1160707"/>
            <a:ext cx="3917310" cy="3084125"/>
            <a:chOff x="5327900" y="1160707"/>
            <a:chExt cx="3917310" cy="308412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8FC3F6D-1501-47F9-8C63-EFC92E20A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3204" y="1160707"/>
              <a:ext cx="3732466" cy="2828208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ABAE1DE-9DD8-49D0-8CEB-D709904885E7}"/>
                </a:ext>
              </a:extLst>
            </p:cNvPr>
            <p:cNvSpPr txBox="1"/>
            <p:nvPr/>
          </p:nvSpPr>
          <p:spPr>
            <a:xfrm>
              <a:off x="5327900" y="3721612"/>
              <a:ext cx="391731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Travelling wave cavity, </a:t>
              </a:r>
              <a:r>
                <a:rPr lang="en-US" sz="1400" dirty="0" err="1"/>
                <a:t>freq</a:t>
              </a:r>
              <a:r>
                <a:rPr lang="en-US" sz="1400" dirty="0"/>
                <a:t> = 200 MHz</a:t>
              </a:r>
            </a:p>
            <a:p>
              <a:r>
                <a:rPr lang="en-US" sz="1400" dirty="0"/>
                <a:t>Total length: 16 m. (CERN SPS)</a:t>
              </a:r>
            </a:p>
          </p:txBody>
        </p:sp>
      </p:grpSp>
      <p:pic>
        <p:nvPicPr>
          <p:cNvPr id="43" name="Picture 42" descr="TD18#2 before installation to Nextef IMG_0346.JPG">
            <a:extLst>
              <a:ext uri="{FF2B5EF4-FFF2-40B4-BE49-F238E27FC236}">
                <a16:creationId xmlns:a16="http://schemas.microsoft.com/office/drawing/2014/main" id="{D22B8368-9F0B-4B3C-A888-383B0F2E7A9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6898" y="4523180"/>
            <a:ext cx="3110805" cy="1781606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36826631-C8DC-4813-80AA-D2E12E073CD5}"/>
              </a:ext>
            </a:extLst>
          </p:cNvPr>
          <p:cNvSpPr txBox="1"/>
          <p:nvPr/>
        </p:nvSpPr>
        <p:spPr>
          <a:xfrm>
            <a:off x="4283824" y="6282559"/>
            <a:ext cx="37252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CLIC structure, </a:t>
            </a:r>
            <a:r>
              <a:rPr lang="en-US" sz="1400" dirty="0" err="1"/>
              <a:t>freq</a:t>
            </a:r>
            <a:r>
              <a:rPr lang="en-US" sz="1400" dirty="0"/>
              <a:t> = 12 GHz</a:t>
            </a:r>
          </a:p>
        </p:txBody>
      </p:sp>
    </p:spTree>
    <p:extLst>
      <p:ext uri="{BB962C8B-B14F-4D97-AF65-F5344CB8AC3E}">
        <p14:creationId xmlns:p14="http://schemas.microsoft.com/office/powerpoint/2010/main" val="3327011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A4724-3416-0840-F2BD-1E0123CBC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62F02920-6607-3929-81BE-A5CE493CBA68}"/>
              </a:ext>
            </a:extLst>
          </p:cNvPr>
          <p:cNvSpPr txBox="1">
            <a:spLocks/>
          </p:cNvSpPr>
          <p:nvPr/>
        </p:nvSpPr>
        <p:spPr>
          <a:xfrm>
            <a:off x="1602615" y="259895"/>
            <a:ext cx="9776585" cy="62909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algn="l"/>
            <a:r>
              <a:rPr lang="en-US" sz="3000" kern="0" dirty="0"/>
              <a:t>What is Radio Frequency (for accelerators)?</a:t>
            </a:r>
          </a:p>
        </p:txBody>
      </p:sp>
      <p:pic>
        <p:nvPicPr>
          <p:cNvPr id="4" name="Picture 2" descr="Typical components of a circular accelerator">
            <a:extLst>
              <a:ext uri="{FF2B5EF4-FFF2-40B4-BE49-F238E27FC236}">
                <a16:creationId xmlns:a16="http://schemas.microsoft.com/office/drawing/2014/main" id="{F7CB8A87-222A-7465-DF79-94EDDD359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379" y="1282611"/>
            <a:ext cx="3590254" cy="357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F7FA394-0648-C32A-E232-053918ADFCF6}"/>
              </a:ext>
            </a:extLst>
          </p:cNvPr>
          <p:cNvSpPr txBox="1">
            <a:spLocks/>
          </p:cNvSpPr>
          <p:nvPr/>
        </p:nvSpPr>
        <p:spPr>
          <a:xfrm>
            <a:off x="132212" y="1282611"/>
            <a:ext cx="8592688" cy="496954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CH" sz="2400" kern="0" dirty="0">
                <a:solidFill>
                  <a:srgbClr val="C00000"/>
                </a:solidFill>
              </a:rPr>
              <a:t>RF domain is huge!</a:t>
            </a:r>
          </a:p>
          <a:p>
            <a:r>
              <a:rPr lang="en-GB" kern="0" dirty="0">
                <a:cs typeface="Times New Roman" pitchFamily="18" charset="0"/>
                <a:sym typeface="Wingdings" pitchFamily="2" charset="2"/>
              </a:rPr>
              <a:t>The </a:t>
            </a:r>
            <a:r>
              <a:rPr lang="en-GB" kern="0" dirty="0">
                <a:solidFill>
                  <a:srgbClr val="C0504D"/>
                </a:solidFill>
                <a:cs typeface="Times New Roman" pitchFamily="18" charset="0"/>
                <a:sym typeface="Wingdings" pitchFamily="2" charset="2"/>
              </a:rPr>
              <a:t>radiofrequency (RF) </a:t>
            </a:r>
            <a:r>
              <a:rPr lang="en-GB" kern="0" dirty="0">
                <a:cs typeface="Times New Roman" pitchFamily="18" charset="0"/>
                <a:sym typeface="Wingdings" pitchFamily="2" charset="2"/>
              </a:rPr>
              <a:t>system does the actual </a:t>
            </a:r>
            <a:r>
              <a:rPr lang="en-GB" kern="0" dirty="0">
                <a:solidFill>
                  <a:srgbClr val="C0504D"/>
                </a:solidFill>
                <a:cs typeface="Times New Roman" pitchFamily="18" charset="0"/>
                <a:sym typeface="Wingdings" pitchFamily="2" charset="2"/>
              </a:rPr>
              <a:t>acceleration</a:t>
            </a:r>
            <a:r>
              <a:rPr lang="en-GB" kern="0" dirty="0">
                <a:cs typeface="Times New Roman" pitchFamily="18" charset="0"/>
                <a:sym typeface="Wingdings" pitchFamily="2" charset="2"/>
              </a:rPr>
              <a:t> - it transforms a string of magnets into an </a:t>
            </a:r>
            <a:r>
              <a:rPr lang="en-GB" kern="0" dirty="0">
                <a:solidFill>
                  <a:srgbClr val="C0504D"/>
                </a:solidFill>
                <a:cs typeface="Times New Roman" pitchFamily="18" charset="0"/>
                <a:sym typeface="Wingdings" pitchFamily="2" charset="2"/>
              </a:rPr>
              <a:t>accelerator.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800" kern="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kern="0" dirty="0">
                <a:cs typeface="Times New Roman" pitchFamily="18" charset="0"/>
                <a:sym typeface="Wingdings" pitchFamily="2" charset="2"/>
              </a:rPr>
              <a:t>Cavity is the most visible part of an RF system</a:t>
            </a:r>
          </a:p>
          <a:p>
            <a:pPr marL="800100" lvl="1" indent="-342900"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kern="0" dirty="0">
                <a:cs typeface="Times New Roman" pitchFamily="18" charset="0"/>
                <a:sym typeface="Wingdings" pitchFamily="2" charset="2"/>
              </a:rPr>
              <a:t>On top of the RF system </a:t>
            </a:r>
            <a:r>
              <a:rPr lang="en-GB" sz="2000" kern="0" dirty="0">
                <a:solidFill>
                  <a:srgbClr val="1F497D"/>
                </a:solidFill>
                <a:cs typeface="Times New Roman" pitchFamily="18" charset="0"/>
                <a:sym typeface="Wingdings" pitchFamily="2" charset="2"/>
              </a:rPr>
              <a:t>food chain</a:t>
            </a:r>
          </a:p>
          <a:p>
            <a:pPr marL="800100" lvl="1" indent="-342900"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kern="0" dirty="0">
                <a:cs typeface="Times New Roman" pitchFamily="18" charset="0"/>
                <a:sym typeface="Wingdings" pitchFamily="2" charset="2"/>
              </a:rPr>
              <a:t>Interacts directly with beam</a:t>
            </a:r>
          </a:p>
          <a:p>
            <a:pPr marL="800100" lvl="1" indent="-342900"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kern="0" dirty="0">
                <a:latin typeface="+mj-lt"/>
                <a:cs typeface="Times New Roman" pitchFamily="18" charset="0"/>
                <a:sym typeface="Wingdings" pitchFamily="2" charset="2"/>
              </a:rPr>
              <a:t>Provides acceleration and RF manipulations, but </a:t>
            </a:r>
            <a:br>
              <a:rPr lang="en-GB" sz="2000" kern="0" dirty="0">
                <a:latin typeface="+mj-lt"/>
                <a:cs typeface="Times New Roman" pitchFamily="18" charset="0"/>
                <a:sym typeface="Wingdings" pitchFamily="2" charset="2"/>
              </a:rPr>
            </a:br>
            <a:r>
              <a:rPr lang="en-GB" sz="2000" kern="0" dirty="0">
                <a:latin typeface="+mj-lt"/>
                <a:cs typeface="Times New Roman" pitchFamily="18" charset="0"/>
                <a:sym typeface="Wingdings" pitchFamily="2" charset="2"/>
              </a:rPr>
              <a:t>also some unwanted effects (e.g. beam coupling </a:t>
            </a:r>
            <a:br>
              <a:rPr lang="en-GB" sz="2000" kern="0" dirty="0">
                <a:latin typeface="+mj-lt"/>
                <a:cs typeface="Times New Roman" pitchFamily="18" charset="0"/>
                <a:sym typeface="Wingdings" pitchFamily="2" charset="2"/>
              </a:rPr>
            </a:br>
            <a:r>
              <a:rPr lang="en-GB" sz="2000" kern="0" dirty="0">
                <a:latin typeface="+mj-lt"/>
                <a:cs typeface="Times New Roman" pitchFamily="18" charset="0"/>
                <a:sym typeface="Wingdings" pitchFamily="2" charset="2"/>
              </a:rPr>
              <a:t>impedance contribution)</a:t>
            </a:r>
          </a:p>
          <a:p>
            <a:pPr marL="800100" lvl="1" indent="-342900"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kern="0" dirty="0">
                <a:cs typeface="Times New Roman" pitchFamily="18" charset="0"/>
                <a:sym typeface="Wingdings" pitchFamily="2" charset="2"/>
              </a:rPr>
              <a:t>Cavity is no “stand-alone” element…</a:t>
            </a:r>
          </a:p>
          <a:p>
            <a:pPr marL="800100" lvl="1" indent="-342900"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kern="0" dirty="0">
                <a:cs typeface="Times New Roman" pitchFamily="18" charset="0"/>
                <a:sym typeface="Wingdings" pitchFamily="2" charset="2"/>
              </a:rPr>
              <a:t>… requires RF signals generated (LLRF system) to be operated successfully and power input to transfer energy to the beam.</a:t>
            </a:r>
          </a:p>
          <a:p>
            <a:pPr marL="0" indent="0">
              <a:buFontTx/>
              <a:buNone/>
            </a:pPr>
            <a:endParaRPr lang="en-CH" kern="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322073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3067</Words>
  <Application>Microsoft Office PowerPoint</Application>
  <PresentationFormat>Widescreen</PresentationFormat>
  <Paragraphs>415</Paragraphs>
  <Slides>36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Comic Sans MS</vt:lpstr>
      <vt:lpstr>Constantia</vt:lpstr>
      <vt:lpstr>Symbol</vt:lpstr>
      <vt:lpstr>Times New Roman</vt:lpstr>
      <vt:lpstr>Wingdings</vt:lpstr>
      <vt:lpstr>2_new-NLC</vt:lpstr>
      <vt:lpstr>RF Engineering Introduction</vt:lpstr>
      <vt:lpstr>Introduction</vt:lpstr>
      <vt:lpstr>RF Engineering Lecture</vt:lpstr>
      <vt:lpstr>RF Engineering Schedule</vt:lpstr>
      <vt:lpstr>RF Engineering Schedule</vt:lpstr>
      <vt:lpstr>What is RF (Radio Frequency)?</vt:lpstr>
      <vt:lpstr>PowerPoint Presentation</vt:lpstr>
      <vt:lpstr>PowerPoint Presentation</vt:lpstr>
      <vt:lpstr>PowerPoint Presentation</vt:lpstr>
      <vt:lpstr>A simplified RF System</vt:lpstr>
      <vt:lpstr>Purpose of this lecture</vt:lpstr>
      <vt:lpstr>Purpose of this lecture</vt:lpstr>
      <vt:lpstr>Basic Wave Equation &amp; Figures of Merit</vt:lpstr>
      <vt:lpstr>Basic Wave Equation &amp; Figures of Merit</vt:lpstr>
      <vt:lpstr>Quiz no. 1</vt:lpstr>
      <vt:lpstr>Quiz no. 1</vt:lpstr>
      <vt:lpstr>Basic Wave Equation &amp; Figures of Merit</vt:lpstr>
      <vt:lpstr>Basic Wave Equation &amp; Figures of Merit</vt:lpstr>
      <vt:lpstr>Basic Wave Equation &amp; Figures of Merit</vt:lpstr>
      <vt:lpstr>Basic Wave Equation &amp; Figures of Merit</vt:lpstr>
      <vt:lpstr>Basic Wave Equation &amp; Figures of Merit</vt:lpstr>
      <vt:lpstr>Basic Wave Equation &amp; Figures of Merit</vt:lpstr>
      <vt:lpstr>PowerPoint Presentation</vt:lpstr>
      <vt:lpstr>Quiz no. 2 </vt:lpstr>
      <vt:lpstr>Quiz no. 2 </vt:lpstr>
      <vt:lpstr>RF Engineering terms…decibels: dB</vt:lpstr>
      <vt:lpstr>RF Engineering terms…decibels: dB and dBm</vt:lpstr>
      <vt:lpstr>RF Engineering terms…decibels: dB </vt:lpstr>
      <vt:lpstr>RF Engineering terms…decibels: dB</vt:lpstr>
      <vt:lpstr>RF Engineering terms…decibels: dB</vt:lpstr>
      <vt:lpstr>RF Engineering terms…decibels: dB</vt:lpstr>
      <vt:lpstr>Quiz no. 3</vt:lpstr>
      <vt:lpstr>Quiz no. 3</vt:lpstr>
      <vt:lpstr>PowerPoint Presentation</vt:lpstr>
      <vt:lpstr>PowerPoint Presentation</vt:lpstr>
      <vt:lpstr>Further reading…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Christine Vollinger</cp:lastModifiedBy>
  <cp:revision>112</cp:revision>
  <dcterms:created xsi:type="dcterms:W3CDTF">2021-10-26T12:49:16Z</dcterms:created>
  <dcterms:modified xsi:type="dcterms:W3CDTF">2025-02-19T08:09:13Z</dcterms:modified>
</cp:coreProperties>
</file>