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748" r:id="rId3"/>
    <p:sldId id="779" r:id="rId4"/>
    <p:sldId id="771" r:id="rId5"/>
    <p:sldId id="773" r:id="rId6"/>
    <p:sldId id="772" r:id="rId7"/>
    <p:sldId id="774" r:id="rId8"/>
    <p:sldId id="769" r:id="rId9"/>
    <p:sldId id="776" r:id="rId10"/>
    <p:sldId id="768" r:id="rId11"/>
    <p:sldId id="781" r:id="rId12"/>
    <p:sldId id="813" r:id="rId13"/>
    <p:sldId id="806" r:id="rId14"/>
    <p:sldId id="766" r:id="rId15"/>
    <p:sldId id="782" r:id="rId16"/>
    <p:sldId id="783" r:id="rId17"/>
    <p:sldId id="780" r:id="rId18"/>
    <p:sldId id="784" r:id="rId19"/>
    <p:sldId id="785" r:id="rId20"/>
    <p:sldId id="814" r:id="rId21"/>
    <p:sldId id="807" r:id="rId22"/>
    <p:sldId id="786" r:id="rId23"/>
    <p:sldId id="787" r:id="rId24"/>
    <p:sldId id="765" r:id="rId25"/>
    <p:sldId id="788" r:id="rId26"/>
    <p:sldId id="789" r:id="rId27"/>
    <p:sldId id="770" r:id="rId28"/>
    <p:sldId id="767" r:id="rId29"/>
    <p:sldId id="790" r:id="rId30"/>
    <p:sldId id="811" r:id="rId31"/>
    <p:sldId id="809" r:id="rId32"/>
    <p:sldId id="812" r:id="rId33"/>
  </p:sldIdLst>
  <p:sldSz cx="12192000" cy="6858000"/>
  <p:notesSz cx="6797675" cy="9928225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D1B4E9-E50D-40FC-A98B-00CE92D50883}" v="3" dt="2024-06-25T13:23:47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1" autoAdjust="0"/>
    <p:restoredTop sz="89761" autoAdjust="0"/>
  </p:normalViewPr>
  <p:slideViewPr>
    <p:cSldViewPr snapToGrid="0" snapToObjects="1">
      <p:cViewPr varScale="1">
        <p:scale>
          <a:sx n="116" d="100"/>
          <a:sy n="116" d="100"/>
        </p:scale>
        <p:origin x="14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Vollinger" userId="rWKWpFcWUWqi2Erekwr5/xmbPqPITX+lnV7yk2gph3U=" providerId="None" clId="Web-{BDBBA30A-327F-44F8-8D8D-DB43EEB65A95}"/>
    <pc:docChg chg="delSld">
      <pc:chgData name="Christine Vollinger" userId="rWKWpFcWUWqi2Erekwr5/xmbPqPITX+lnV7yk2gph3U=" providerId="None" clId="Web-{BDBBA30A-327F-44F8-8D8D-DB43EEB65A95}" dt="2024-06-20T11:07:46.504" v="0"/>
      <pc:docMkLst>
        <pc:docMk/>
      </pc:docMkLst>
      <pc:sldChg chg="del">
        <pc:chgData name="Christine Vollinger" userId="rWKWpFcWUWqi2Erekwr5/xmbPqPITX+lnV7yk2gph3U=" providerId="None" clId="Web-{BDBBA30A-327F-44F8-8D8D-DB43EEB65A95}" dt="2024-06-20T11:07:46.504" v="0"/>
        <pc:sldMkLst>
          <pc:docMk/>
          <pc:sldMk cId="2522466141" sldId="778"/>
        </pc:sldMkLst>
      </pc:sldChg>
    </pc:docChg>
  </pc:docChgLst>
  <pc:docChgLst>
    <pc:chgData name="Christine Vollinger" userId="rWKWpFcWUWqi2Erekwr5/xmbPqPITX+lnV7yk2gph3U=" providerId="None" clId="Web-{C1D1B4E9-E50D-40FC-A98B-00CE92D50883}"/>
    <pc:docChg chg="delSld">
      <pc:chgData name="Christine Vollinger" userId="rWKWpFcWUWqi2Erekwr5/xmbPqPITX+lnV7yk2gph3U=" providerId="None" clId="Web-{C1D1B4E9-E50D-40FC-A98B-00CE92D50883}" dt="2024-06-25T13:23:31.735" v="0"/>
      <pc:docMkLst>
        <pc:docMk/>
      </pc:docMkLst>
      <pc:sldChg chg="del">
        <pc:chgData name="Christine Vollinger" userId="rWKWpFcWUWqi2Erekwr5/xmbPqPITX+lnV7yk2gph3U=" providerId="None" clId="Web-{C1D1B4E9-E50D-40FC-A98B-00CE92D50883}" dt="2024-06-25T13:23:31.735" v="0"/>
        <pc:sldMkLst>
          <pc:docMk/>
          <pc:sldMk cId="2555944899" sldId="789"/>
        </pc:sldMkLst>
      </pc:sldChg>
    </pc:docChg>
  </pc:docChgLst>
  <pc:docChgLst>
    <pc:chgData name="Christine Vollinger" userId="rWKWpFcWUWqi2Erekwr5/xmbPqPITX+lnV7yk2gph3U=" providerId="None" clId="Web-{2CD50CA2-4F8D-4300-8829-A4ED885DD2BD}"/>
    <pc:docChg chg="addSld delSld modSld">
      <pc:chgData name="Christine Vollinger" userId="rWKWpFcWUWqi2Erekwr5/xmbPqPITX+lnV7yk2gph3U=" providerId="None" clId="Web-{2CD50CA2-4F8D-4300-8829-A4ED885DD2BD}" dt="2024-06-18T09:56:40.553" v="5"/>
      <pc:docMkLst>
        <pc:docMk/>
      </pc:docMkLst>
      <pc:sldChg chg="delSp modSp add del replId delAnim">
        <pc:chgData name="Christine Vollinger" userId="rWKWpFcWUWqi2Erekwr5/xmbPqPITX+lnV7yk2gph3U=" providerId="None" clId="Web-{2CD50CA2-4F8D-4300-8829-A4ED885DD2BD}" dt="2024-06-18T09:56:40.553" v="5"/>
        <pc:sldMkLst>
          <pc:docMk/>
          <pc:sldMk cId="2548634077" sldId="815"/>
        </pc:sldMkLst>
        <pc:spChg chg="del mod">
          <ac:chgData name="Christine Vollinger" userId="rWKWpFcWUWqi2Erekwr5/xmbPqPITX+lnV7yk2gph3U=" providerId="None" clId="Web-{2CD50CA2-4F8D-4300-8829-A4ED885DD2BD}" dt="2024-06-17T14:26:10.008" v="2"/>
          <ac:spMkLst>
            <pc:docMk/>
            <pc:sldMk cId="2548634077" sldId="815"/>
            <ac:spMk id="31" creationId="{BDCA0162-8BAF-4C25-B962-0876EA882A87}"/>
          </ac:spMkLst>
        </pc:spChg>
      </pc:sldChg>
      <pc:sldChg chg="new del">
        <pc:chgData name="Christine Vollinger" userId="rWKWpFcWUWqi2Erekwr5/xmbPqPITX+lnV7yk2gph3U=" providerId="None" clId="Web-{2CD50CA2-4F8D-4300-8829-A4ED885DD2BD}" dt="2024-06-17T15:30:35.221" v="4"/>
        <pc:sldMkLst>
          <pc:docMk/>
          <pc:sldMk cId="1629897582" sldId="8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1F350-7041-4AFE-BB59-7A5D54CF259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22562-68FA-4B40-8426-5DBD6CA2A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591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5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19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39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783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24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12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50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41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9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41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2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25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987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859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31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15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88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C00000"/>
              </a:solidFill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>
              <a:solidFill>
                <a:srgbClr val="C00000"/>
              </a:solidFill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>
              <a:solidFill>
                <a:srgbClr val="C00000"/>
              </a:solidFill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>
              <a:solidFill>
                <a:srgbClr val="C00000"/>
              </a:solidFill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666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33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604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7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62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43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28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683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14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2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65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924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139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884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954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25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550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916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38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31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0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>
                <a:solidFill>
                  <a:srgbClr val="000099"/>
                </a:solidFill>
                <a:latin typeface="Times New Roman" pitchFamily="18" charset="0"/>
              </a:rPr>
              <a:t>JUAS 2025 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26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48.JPG"/><Relationship Id="rId3" Type="http://schemas.openxmlformats.org/officeDocument/2006/relationships/image" Target="../media/image36.JPG"/><Relationship Id="rId7" Type="http://schemas.openxmlformats.org/officeDocument/2006/relationships/image" Target="../media/image42.PNG"/><Relationship Id="rId12" Type="http://schemas.openxmlformats.org/officeDocument/2006/relationships/image" Target="../media/image4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6.JPG"/><Relationship Id="rId5" Type="http://schemas.openxmlformats.org/officeDocument/2006/relationships/image" Target="../media/image41.JPG"/><Relationship Id="rId10" Type="http://schemas.openxmlformats.org/officeDocument/2006/relationships/image" Target="../media/image45.PNG"/><Relationship Id="rId4" Type="http://schemas.openxmlformats.org/officeDocument/2006/relationships/image" Target="../media/image40.JPG"/><Relationship Id="rId9" Type="http://schemas.openxmlformats.org/officeDocument/2006/relationships/image" Target="../media/image44.JPG"/><Relationship Id="rId1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13" Type="http://schemas.openxmlformats.org/officeDocument/2006/relationships/image" Target="../media/image65.PNG"/><Relationship Id="rId3" Type="http://schemas.openxmlformats.org/officeDocument/2006/relationships/image" Target="../media/image56.PNG"/><Relationship Id="rId7" Type="http://schemas.openxmlformats.org/officeDocument/2006/relationships/image" Target="../media/image60.JP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G"/><Relationship Id="rId11" Type="http://schemas.openxmlformats.org/officeDocument/2006/relationships/image" Target="../media/image45.PNG"/><Relationship Id="rId5" Type="http://schemas.openxmlformats.org/officeDocument/2006/relationships/image" Target="../media/image58.JPG"/><Relationship Id="rId10" Type="http://schemas.openxmlformats.org/officeDocument/2006/relationships/image" Target="../media/image63.PNG"/><Relationship Id="rId4" Type="http://schemas.openxmlformats.org/officeDocument/2006/relationships/image" Target="../media/image57.JPG"/><Relationship Id="rId9" Type="http://schemas.openxmlformats.org/officeDocument/2006/relationships/image" Target="../media/image6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3" Type="http://schemas.openxmlformats.org/officeDocument/2006/relationships/image" Target="../media/image70.JP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10" Type="http://schemas.openxmlformats.org/officeDocument/2006/relationships/image" Target="../media/image77.PNG"/><Relationship Id="rId4" Type="http://schemas.openxmlformats.org/officeDocument/2006/relationships/image" Target="../media/image71.JPG"/><Relationship Id="rId9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G"/><Relationship Id="rId3" Type="http://schemas.openxmlformats.org/officeDocument/2006/relationships/image" Target="../media/image72.JPG"/><Relationship Id="rId7" Type="http://schemas.openxmlformats.org/officeDocument/2006/relationships/image" Target="../media/image7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G"/><Relationship Id="rId5" Type="http://schemas.openxmlformats.org/officeDocument/2006/relationships/image" Target="../media/image79.JPG"/><Relationship Id="rId4" Type="http://schemas.openxmlformats.org/officeDocument/2006/relationships/image" Target="../media/image78.JPG"/><Relationship Id="rId9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JPG"/><Relationship Id="rId7" Type="http://schemas.openxmlformats.org/officeDocument/2006/relationships/image" Target="../media/image8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openxmlformats.org/officeDocument/2006/relationships/image" Target="../media/image8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G"/><Relationship Id="rId7" Type="http://schemas.openxmlformats.org/officeDocument/2006/relationships/image" Target="../media/image22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11" Type="http://schemas.openxmlformats.org/officeDocument/2006/relationships/image" Target="../media/image33.JPG"/><Relationship Id="rId5" Type="http://schemas.openxmlformats.org/officeDocument/2006/relationships/image" Target="../media/image26.PNG"/><Relationship Id="rId10" Type="http://schemas.openxmlformats.org/officeDocument/2006/relationships/image" Target="../media/image32.PNG"/><Relationship Id="rId4" Type="http://schemas.openxmlformats.org/officeDocument/2006/relationships/image" Target="../media/image25.PNG"/><Relationship Id="rId9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2.PN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10" Type="http://schemas.openxmlformats.org/officeDocument/2006/relationships/image" Target="../media/image39.PNG"/><Relationship Id="rId4" Type="http://schemas.openxmlformats.org/officeDocument/2006/relationships/image" Target="../media/image34.JPG"/><Relationship Id="rId9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/>
              <a:t>Transmission Lines 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(CERN) &amp; Manfred Wendt (BNL)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F07689C-EDE8-4F58-98A2-B3CA9052CE0F}"/>
              </a:ext>
            </a:extLst>
          </p:cNvPr>
          <p:cNvGrpSpPr/>
          <p:nvPr/>
        </p:nvGrpSpPr>
        <p:grpSpPr>
          <a:xfrm>
            <a:off x="2036300" y="1144577"/>
            <a:ext cx="6797685" cy="1267365"/>
            <a:chOff x="258440" y="2891864"/>
            <a:chExt cx="6797685" cy="126736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9C9084-FACA-47D0-879A-97E4746F9BF2}"/>
                </a:ext>
              </a:extLst>
            </p:cNvPr>
            <p:cNvSpPr txBox="1"/>
            <p:nvPr/>
          </p:nvSpPr>
          <p:spPr>
            <a:xfrm>
              <a:off x="258440" y="2891864"/>
              <a:ext cx="6797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This is the general case for all two-conductor lines in TEM mode.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5BBF42E-807B-40D8-82F9-2F1B16E8C1B9}"/>
                </a:ext>
              </a:extLst>
            </p:cNvPr>
            <p:cNvGrpSpPr/>
            <p:nvPr/>
          </p:nvGrpSpPr>
          <p:grpSpPr>
            <a:xfrm>
              <a:off x="523210" y="3397762"/>
              <a:ext cx="4382235" cy="761467"/>
              <a:chOff x="948847" y="3335550"/>
              <a:chExt cx="4382235" cy="761467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CDC7E96-F220-4077-8C1D-E2A0F0F7D4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9650" y="3335550"/>
                <a:ext cx="4281432" cy="419315"/>
              </a:xfrm>
              <a:prstGeom prst="rect">
                <a:avLst/>
              </a:prstGeom>
              <a:ln w="19050">
                <a:solidFill>
                  <a:srgbClr val="CC0000"/>
                </a:solidFill>
              </a:ln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464B04A-4038-40AB-84DE-68518A96560B}"/>
                  </a:ext>
                </a:extLst>
              </p:cNvPr>
              <p:cNvSpPr txBox="1"/>
              <p:nvPr/>
            </p:nvSpPr>
            <p:spPr>
              <a:xfrm>
                <a:off x="948847" y="3727685"/>
                <a:ext cx="35060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Propagation constant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D7145F8-CD6A-4FCE-91C3-A4922CA943CF}"/>
              </a:ext>
            </a:extLst>
          </p:cNvPr>
          <p:cNvGrpSpPr/>
          <p:nvPr/>
        </p:nvGrpSpPr>
        <p:grpSpPr>
          <a:xfrm>
            <a:off x="8538057" y="2891330"/>
            <a:ext cx="3670142" cy="3379640"/>
            <a:chOff x="8538057" y="2891330"/>
            <a:chExt cx="3670142" cy="337964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99AEC0-5224-4AA7-A3EA-4747FA161BB7}"/>
                </a:ext>
              </a:extLst>
            </p:cNvPr>
            <p:cNvSpPr txBox="1"/>
            <p:nvPr/>
          </p:nvSpPr>
          <p:spPr>
            <a:xfrm>
              <a:off x="8598129" y="2982858"/>
              <a:ext cx="3610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/>
                <a:t>High loss case (low frequency)</a:t>
              </a:r>
              <a:endParaRPr lang="en-GB" u="sng" dirty="0"/>
            </a:p>
          </p:txBody>
        </p:sp>
        <p:pic>
          <p:nvPicPr>
            <p:cNvPr id="28" name="Picture 27" descr="A picture containing text, weapon, clipart&#10;&#10;Description automatically generated">
              <a:extLst>
                <a:ext uri="{FF2B5EF4-FFF2-40B4-BE49-F238E27FC236}">
                  <a16:creationId xmlns:a16="http://schemas.microsoft.com/office/drawing/2014/main" id="{832EE0FB-A337-4A41-9FFD-0726ADF26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5776" y="3443251"/>
              <a:ext cx="2804164" cy="419314"/>
            </a:xfrm>
            <a:prstGeom prst="rect">
              <a:avLst/>
            </a:prstGeom>
          </p:spPr>
        </p:pic>
        <p:pic>
          <p:nvPicPr>
            <p:cNvPr id="72" name="Picture 7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4760559-52D6-482E-81A3-4BCDC56D7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6000" y="3953626"/>
              <a:ext cx="2341082" cy="415649"/>
            </a:xfrm>
            <a:prstGeom prst="rect">
              <a:avLst/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223248C-1427-4074-AD2C-D40EA904D144}"/>
                </a:ext>
              </a:extLst>
            </p:cNvPr>
            <p:cNvSpPr txBox="1"/>
            <p:nvPr/>
          </p:nvSpPr>
          <p:spPr>
            <a:xfrm>
              <a:off x="9475640" y="4914146"/>
              <a:ext cx="24527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No wave propagation </a:t>
              </a:r>
            </a:p>
            <a:p>
              <a:r>
                <a:rPr lang="en-US" i="1" dirty="0"/>
                <a:t>on the line!</a:t>
              </a:r>
              <a:endParaRPr lang="en-GB" i="1" dirty="0"/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DAAB3984-5C3D-47AF-913E-1C031BD81A2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416541" y="4369275"/>
              <a:ext cx="710514" cy="6343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BEF5DD0-D78F-4AF5-B635-85205A3B2D0F}"/>
                </a:ext>
              </a:extLst>
            </p:cNvPr>
            <p:cNvSpPr/>
            <p:nvPr/>
          </p:nvSpPr>
          <p:spPr bwMode="auto">
            <a:xfrm>
              <a:off x="8538057" y="2891330"/>
              <a:ext cx="3433908" cy="3379640"/>
            </a:xfrm>
            <a:prstGeom prst="rect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D38B5A5-E833-3ED7-6536-AE2FF0C96B94}"/>
              </a:ext>
            </a:extLst>
          </p:cNvPr>
          <p:cNvGrpSpPr/>
          <p:nvPr/>
        </p:nvGrpSpPr>
        <p:grpSpPr>
          <a:xfrm>
            <a:off x="6924629" y="1676772"/>
            <a:ext cx="3226855" cy="1009515"/>
            <a:chOff x="6924629" y="1676772"/>
            <a:chExt cx="3226855" cy="100951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1F4EDA0-2AB7-4F2B-A0D3-84AEFABF5A1A}"/>
                </a:ext>
              </a:extLst>
            </p:cNvPr>
            <p:cNvSpPr txBox="1"/>
            <p:nvPr/>
          </p:nvSpPr>
          <p:spPr>
            <a:xfrm>
              <a:off x="6924629" y="2316955"/>
              <a:ext cx="32268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Characteristic line impedance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pic>
          <p:nvPicPr>
            <p:cNvPr id="7" name="Picture 6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F0D429A4-21EE-446A-6223-88BAFE3F8D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9700"/>
            <a:stretch/>
          </p:blipFill>
          <p:spPr>
            <a:xfrm>
              <a:off x="7018049" y="1676772"/>
              <a:ext cx="2457591" cy="666378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9C8616C-23BD-755F-4769-E511BA3FE37C}"/>
              </a:ext>
            </a:extLst>
          </p:cNvPr>
          <p:cNvGrpSpPr/>
          <p:nvPr/>
        </p:nvGrpSpPr>
        <p:grpSpPr>
          <a:xfrm>
            <a:off x="143226" y="2891330"/>
            <a:ext cx="3648474" cy="3379640"/>
            <a:chOff x="143226" y="2891330"/>
            <a:chExt cx="3648474" cy="337964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3B626E8-DAF5-1955-3889-7687F5D29987}"/>
                </a:ext>
              </a:extLst>
            </p:cNvPr>
            <p:cNvGrpSpPr/>
            <p:nvPr/>
          </p:nvGrpSpPr>
          <p:grpSpPr>
            <a:xfrm>
              <a:off x="143226" y="2891330"/>
              <a:ext cx="3648474" cy="3379640"/>
              <a:chOff x="143226" y="2891330"/>
              <a:chExt cx="3648474" cy="3379640"/>
            </a:xfrm>
          </p:grpSpPr>
          <p:pic>
            <p:nvPicPr>
              <p:cNvPr id="4" name="Picture 3" descr="A picture containing text, watch, clock, gauge&#10;&#10;Description automatically generated">
                <a:extLst>
                  <a:ext uri="{FF2B5EF4-FFF2-40B4-BE49-F238E27FC236}">
                    <a16:creationId xmlns:a16="http://schemas.microsoft.com/office/drawing/2014/main" id="{E753CDC3-350C-73BE-4F60-2358C0DCDE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12702" b="11317"/>
              <a:stretch/>
            </p:blipFill>
            <p:spPr>
              <a:xfrm>
                <a:off x="281025" y="5148017"/>
                <a:ext cx="3244066" cy="35125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CA3E9BB-01C6-4EE4-8D58-B3D581684D05}"/>
                  </a:ext>
                </a:extLst>
              </p:cNvPr>
              <p:cNvSpPr txBox="1"/>
              <p:nvPr/>
            </p:nvSpPr>
            <p:spPr>
              <a:xfrm>
                <a:off x="639562" y="2994133"/>
                <a:ext cx="22274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u="sng" dirty="0"/>
                  <a:t>Lossless line</a:t>
                </a:r>
                <a:endParaRPr lang="en-GB" u="sng" dirty="0"/>
              </a:p>
            </p:txBody>
          </p:sp>
          <p:pic>
            <p:nvPicPr>
              <p:cNvPr id="26" name="Picture 25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FCFBF547-5754-47A8-A379-B88AFEE4D6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5922"/>
              <a:stretch/>
            </p:blipFill>
            <p:spPr>
              <a:xfrm>
                <a:off x="412060" y="3654074"/>
                <a:ext cx="2534730" cy="802339"/>
              </a:xfrm>
              <a:prstGeom prst="rect">
                <a:avLst/>
              </a:prstGeom>
            </p:spPr>
          </p:pic>
          <p:pic>
            <p:nvPicPr>
              <p:cNvPr id="30" name="Picture 2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152DBE3F-FA09-40C4-AB33-32365FDD4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6014" y="3494535"/>
                <a:ext cx="1833619" cy="338420"/>
              </a:xfrm>
              <a:prstGeom prst="rect">
                <a:avLst/>
              </a:prstGeom>
            </p:spPr>
          </p:pic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A2643588-3AEE-4932-AE32-3B57A6E813EC}"/>
                  </a:ext>
                </a:extLst>
              </p:cNvPr>
              <p:cNvGrpSpPr/>
              <p:nvPr/>
            </p:nvGrpSpPr>
            <p:grpSpPr>
              <a:xfrm>
                <a:off x="1176095" y="5426060"/>
                <a:ext cx="2615605" cy="838356"/>
                <a:chOff x="1176095" y="5426060"/>
                <a:chExt cx="2615605" cy="838356"/>
              </a:xfrm>
            </p:grpSpPr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8D40ADD4-A885-4D7C-B622-680BB7F32472}"/>
                    </a:ext>
                  </a:extLst>
                </p:cNvPr>
                <p:cNvSpPr txBox="1"/>
                <p:nvPr/>
              </p:nvSpPr>
              <p:spPr>
                <a:xfrm>
                  <a:off x="1176095" y="5618085"/>
                  <a:ext cx="261560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/>
                    <a:t>Forward and backward </a:t>
                  </a:r>
                  <a:br>
                    <a:rPr lang="en-US" i="1" dirty="0"/>
                  </a:br>
                  <a:r>
                    <a:rPr lang="en-US" i="1" dirty="0"/>
                    <a:t>travelling wave</a:t>
                  </a:r>
                  <a:endParaRPr lang="en-GB" i="1" dirty="0"/>
                </a:p>
              </p:txBody>
            </p:sp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5443EB7A-B27C-4784-8712-7591617E037D}"/>
                    </a:ext>
                  </a:extLst>
                </p:cNvPr>
                <p:cNvCxnSpPr/>
                <p:nvPr/>
              </p:nvCxnSpPr>
              <p:spPr bwMode="auto">
                <a:xfrm flipV="1">
                  <a:off x="1609445" y="5426060"/>
                  <a:ext cx="223600" cy="268835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ABFCB8CF-D39E-4136-AA51-498559B9E1C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3076417" y="5426060"/>
                  <a:ext cx="177613" cy="268835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29797DE5-29CE-4466-BC98-4CEDAD7B80C0}"/>
                  </a:ext>
                </a:extLst>
              </p:cNvPr>
              <p:cNvSpPr/>
              <p:nvPr/>
            </p:nvSpPr>
            <p:spPr bwMode="auto">
              <a:xfrm>
                <a:off x="143226" y="2891330"/>
                <a:ext cx="3572498" cy="337964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pic>
          <p:nvPicPr>
            <p:cNvPr id="16" name="Picture 15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C10ECB3D-D4E2-4435-AB6B-D687E5791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7254" y="4277357"/>
              <a:ext cx="1282171" cy="80234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AC4F1A9-7E2C-1D05-33EB-F8D94FCB6A4A}"/>
              </a:ext>
            </a:extLst>
          </p:cNvPr>
          <p:cNvGrpSpPr/>
          <p:nvPr/>
        </p:nvGrpSpPr>
        <p:grpSpPr>
          <a:xfrm>
            <a:off x="3949383" y="2891330"/>
            <a:ext cx="4412512" cy="3731512"/>
            <a:chOff x="3949383" y="2891330"/>
            <a:chExt cx="4412512" cy="373151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46C8FEC-5EF4-4B87-A2D7-4BDC76A8BF1D}"/>
                </a:ext>
              </a:extLst>
            </p:cNvPr>
            <p:cNvGrpSpPr/>
            <p:nvPr/>
          </p:nvGrpSpPr>
          <p:grpSpPr>
            <a:xfrm>
              <a:off x="3949383" y="2891330"/>
              <a:ext cx="4412512" cy="3731512"/>
              <a:chOff x="3949383" y="2891330"/>
              <a:chExt cx="4412512" cy="3731512"/>
            </a:xfrm>
          </p:grpSpPr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8898C5B6-05B5-4C5B-9A7B-62C32BD5C98D}"/>
                  </a:ext>
                </a:extLst>
              </p:cNvPr>
              <p:cNvGrpSpPr/>
              <p:nvPr/>
            </p:nvGrpSpPr>
            <p:grpSpPr>
              <a:xfrm>
                <a:off x="3949383" y="2891330"/>
                <a:ext cx="4412512" cy="3379640"/>
                <a:chOff x="3987791" y="2891330"/>
                <a:chExt cx="4412512" cy="3379640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C30E8AA-AC74-4774-B0CC-22B6E13DAB20}"/>
                    </a:ext>
                  </a:extLst>
                </p:cNvPr>
                <p:cNvSpPr txBox="1"/>
                <p:nvPr/>
              </p:nvSpPr>
              <p:spPr>
                <a:xfrm>
                  <a:off x="4175750" y="2982858"/>
                  <a:ext cx="36100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u="sng" dirty="0"/>
                    <a:t>Small loss case (high frequency)</a:t>
                  </a:r>
                </a:p>
              </p:txBody>
            </p:sp>
            <p:pic>
              <p:nvPicPr>
                <p:cNvPr id="89" name="Picture 88" descr="A picture containing text, weapon, clipart&#10;&#10;Description automatically generated">
                  <a:extLst>
                    <a:ext uri="{FF2B5EF4-FFF2-40B4-BE49-F238E27FC236}">
                      <a16:creationId xmlns:a16="http://schemas.microsoft.com/office/drawing/2014/main" id="{73707D50-C643-49BE-AAE5-045D803851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36610" y="3498887"/>
                  <a:ext cx="2724877" cy="344598"/>
                </a:xfrm>
                <a:prstGeom prst="rect">
                  <a:avLst/>
                </a:prstGeom>
              </p:spPr>
            </p:pic>
            <p:pic>
              <p:nvPicPr>
                <p:cNvPr id="93" name="Picture 92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C655A5B0-D44A-44AA-A022-65AEE829D8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5659" y="4807335"/>
                  <a:ext cx="1550252" cy="386078"/>
                </a:xfrm>
                <a:prstGeom prst="rect">
                  <a:avLst/>
                </a:prstGeom>
              </p:spPr>
            </p:pic>
            <p:pic>
              <p:nvPicPr>
                <p:cNvPr id="95" name="Picture 94" descr="A picture containing diagram&#10;&#10;Description automatically generated">
                  <a:extLst>
                    <a:ext uri="{FF2B5EF4-FFF2-40B4-BE49-F238E27FC236}">
                      <a16:creationId xmlns:a16="http://schemas.microsoft.com/office/drawing/2014/main" id="{7E267922-88C3-4194-9BFD-7564F1D80C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40520" y="3833427"/>
                  <a:ext cx="3019542" cy="902873"/>
                </a:xfrm>
                <a:prstGeom prst="rect">
                  <a:avLst/>
                </a:prstGeom>
              </p:spPr>
            </p:pic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817AF68F-F4F5-4671-8567-B27E97A6CFC8}"/>
                    </a:ext>
                  </a:extLst>
                </p:cNvPr>
                <p:cNvSpPr/>
                <p:nvPr/>
              </p:nvSpPr>
              <p:spPr bwMode="auto">
                <a:xfrm>
                  <a:off x="3987791" y="2891330"/>
                  <a:ext cx="4412512" cy="3379640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FFF8-5780-4661-8373-633AA5854826}"/>
                  </a:ext>
                </a:extLst>
              </p:cNvPr>
              <p:cNvSpPr txBox="1"/>
              <p:nvPr/>
            </p:nvSpPr>
            <p:spPr>
              <a:xfrm>
                <a:off x="5156883" y="6284288"/>
                <a:ext cx="2618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Zhang, </a:t>
                </a:r>
                <a:r>
                  <a:rPr lang="en-US" sz="800" i="1" dirty="0"/>
                  <a:t>Electromagnetic Theory for Microwaves and Optoelectronics</a:t>
                </a:r>
                <a:r>
                  <a:rPr lang="en-US" sz="800" dirty="0"/>
                  <a:t>, 2</a:t>
                </a:r>
                <a:r>
                  <a:rPr lang="en-US" sz="800" baseline="30000" dirty="0"/>
                  <a:t>nd</a:t>
                </a:r>
                <a:r>
                  <a:rPr lang="en-US" sz="800" dirty="0"/>
                  <a:t> ed., Springer</a:t>
                </a:r>
                <a:endParaRPr lang="en-GB" sz="800" dirty="0"/>
              </a:p>
            </p:txBody>
          </p:sp>
        </p:grpSp>
        <p:pic>
          <p:nvPicPr>
            <p:cNvPr id="33" name="Picture 32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971322F0-3872-C987-F672-7F6CD64CFF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b="7174"/>
            <a:stretch/>
          </p:blipFill>
          <p:spPr>
            <a:xfrm>
              <a:off x="4132917" y="5323644"/>
              <a:ext cx="4040169" cy="8492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088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F07689C-EDE8-4F58-98A2-B3CA9052CE0F}"/>
              </a:ext>
            </a:extLst>
          </p:cNvPr>
          <p:cNvGrpSpPr/>
          <p:nvPr/>
        </p:nvGrpSpPr>
        <p:grpSpPr>
          <a:xfrm>
            <a:off x="2036300" y="1144577"/>
            <a:ext cx="6797685" cy="1267365"/>
            <a:chOff x="258440" y="2891864"/>
            <a:chExt cx="6797685" cy="126736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9C9084-FACA-47D0-879A-97E4746F9BF2}"/>
                </a:ext>
              </a:extLst>
            </p:cNvPr>
            <p:cNvSpPr txBox="1"/>
            <p:nvPr/>
          </p:nvSpPr>
          <p:spPr>
            <a:xfrm>
              <a:off x="258440" y="2891864"/>
              <a:ext cx="6797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This is the general case for all two-conductor lines in TEM mode.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5BBF42E-807B-40D8-82F9-2F1B16E8C1B9}"/>
                </a:ext>
              </a:extLst>
            </p:cNvPr>
            <p:cNvGrpSpPr/>
            <p:nvPr/>
          </p:nvGrpSpPr>
          <p:grpSpPr>
            <a:xfrm>
              <a:off x="523210" y="3397762"/>
              <a:ext cx="4382235" cy="761467"/>
              <a:chOff x="948847" y="3335550"/>
              <a:chExt cx="4382235" cy="761467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CDC7E96-F220-4077-8C1D-E2A0F0F7D4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9650" y="3335550"/>
                <a:ext cx="4281432" cy="419315"/>
              </a:xfrm>
              <a:prstGeom prst="rect">
                <a:avLst/>
              </a:prstGeom>
              <a:ln w="19050">
                <a:solidFill>
                  <a:srgbClr val="CC0000"/>
                </a:solidFill>
              </a:ln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464B04A-4038-40AB-84DE-68518A96560B}"/>
                  </a:ext>
                </a:extLst>
              </p:cNvPr>
              <p:cNvSpPr txBox="1"/>
              <p:nvPr/>
            </p:nvSpPr>
            <p:spPr>
              <a:xfrm>
                <a:off x="948847" y="3727685"/>
                <a:ext cx="35060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Propagation constant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DA62601-ECE9-4D3A-83A2-4E5139EF0068}"/>
              </a:ext>
            </a:extLst>
          </p:cNvPr>
          <p:cNvSpPr txBox="1"/>
          <p:nvPr/>
        </p:nvSpPr>
        <p:spPr>
          <a:xfrm>
            <a:off x="911325" y="3030340"/>
            <a:ext cx="104845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often, you can find in textbooks expressions for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R’, G’ , L’ </a:t>
            </a:r>
            <a:r>
              <a:rPr lang="en-US" dirty="0"/>
              <a:t>and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dirty="0"/>
              <a:t>of a two-conductor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GB" dirty="0" err="1"/>
              <a:t>lso</a:t>
            </a:r>
            <a:r>
              <a:rPr lang="en-GB" dirty="0"/>
              <a:t>, the phase velocity in this system is often given by: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(Remember: Phase velocity is the speed at which a constant phase point travels.)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Making use of the formulae from last session for wave propagation:</a:t>
            </a:r>
            <a:endParaRPr lang="en-US" dirty="0"/>
          </a:p>
        </p:txBody>
      </p:sp>
      <p:pic>
        <p:nvPicPr>
          <p:cNvPr id="13" name="Picture 12" descr="Text, letter&#10;&#10;Description automatically generated">
            <a:extLst>
              <a:ext uri="{FF2B5EF4-FFF2-40B4-BE49-F238E27FC236}">
                <a16:creationId xmlns:a16="http://schemas.microsoft.com/office/drawing/2014/main" id="{95B9B73D-EE1C-42A3-8A19-F37FC685C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966" y="5403421"/>
            <a:ext cx="795904" cy="577311"/>
          </a:xfrm>
          <a:prstGeom prst="rect">
            <a:avLst/>
          </a:prstGeom>
        </p:spPr>
      </p:pic>
      <p:pic>
        <p:nvPicPr>
          <p:cNvPr id="16" name="Picture 1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71CF585F-3E15-4294-9363-26F20E43BF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553" y="5343614"/>
            <a:ext cx="2035758" cy="696926"/>
          </a:xfrm>
          <a:prstGeom prst="rect">
            <a:avLst/>
          </a:prstGeom>
        </p:spPr>
      </p:pic>
      <p:pic>
        <p:nvPicPr>
          <p:cNvPr id="29" name="Picture 28" descr="A picture containing text, clock, clipart&#10;&#10;Description automatically generated">
            <a:extLst>
              <a:ext uri="{FF2B5EF4-FFF2-40B4-BE49-F238E27FC236}">
                <a16:creationId xmlns:a16="http://schemas.microsoft.com/office/drawing/2014/main" id="{B55C2A6F-269D-44D8-B801-BABDDD6A47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340" y="3429000"/>
            <a:ext cx="2250645" cy="7145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B89C9E0-6DCA-4D68-9002-6A23E8AF2FD3}"/>
              </a:ext>
            </a:extLst>
          </p:cNvPr>
          <p:cNvSpPr/>
          <p:nvPr/>
        </p:nvSpPr>
        <p:spPr>
          <a:xfrm>
            <a:off x="2678827" y="2236806"/>
            <a:ext cx="7212103" cy="175432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Quiz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 your knowledge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155854E-0207-E0D2-8492-4043BA220186}"/>
              </a:ext>
            </a:extLst>
          </p:cNvPr>
          <p:cNvGrpSpPr/>
          <p:nvPr/>
        </p:nvGrpSpPr>
        <p:grpSpPr>
          <a:xfrm>
            <a:off x="7085099" y="1653794"/>
            <a:ext cx="3226855" cy="1076789"/>
            <a:chOff x="7085099" y="1653794"/>
            <a:chExt cx="3226855" cy="107678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1F4EDA0-2AB7-4F2B-A0D3-84AEFABF5A1A}"/>
                </a:ext>
              </a:extLst>
            </p:cNvPr>
            <p:cNvSpPr txBox="1"/>
            <p:nvPr/>
          </p:nvSpPr>
          <p:spPr>
            <a:xfrm>
              <a:off x="7085099" y="2361251"/>
              <a:ext cx="32268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Characteristic line impedance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pic>
          <p:nvPicPr>
            <p:cNvPr id="7" name="Picture 6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868ED6E6-B9F2-1737-696B-6B0CD2AA0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71340" y="1653794"/>
              <a:ext cx="1852946" cy="716380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82532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E329-4526-4214-82B8-BE2A341A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no. 4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60A2-4754-469A-B53C-3514CC49F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235" y="1209513"/>
            <a:ext cx="11379200" cy="5107865"/>
          </a:xfrm>
        </p:spPr>
        <p:txBody>
          <a:bodyPr/>
          <a:lstStyle/>
          <a:p>
            <a:r>
              <a:rPr lang="en-US" dirty="0"/>
              <a:t>What is the purpose of transmission line theory?</a:t>
            </a:r>
            <a:br>
              <a:rPr lang="en-US" dirty="0"/>
            </a:br>
            <a:br>
              <a:rPr lang="en-US" dirty="0"/>
            </a:br>
            <a:r>
              <a:rPr lang="en-US" b="0" dirty="0">
                <a:solidFill>
                  <a:schemeClr val="tx1"/>
                </a:solidFill>
              </a:rPr>
              <a:t>- it replaces Maxwell’s equations which are not suited to the problem.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it replaces Maxwell’s equations because they don’t work here.</a:t>
            </a:r>
            <a:br>
              <a:rPr lang="en-US" b="0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- it replaces Maxwell’s equations and bridges the gap between field theory and circuit theory.    </a:t>
            </a:r>
            <a:br>
              <a:rPr lang="en-US" b="0" dirty="0">
                <a:solidFill>
                  <a:srgbClr val="00B050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- it replaces Maxwell’s equations to that RF engineers can understand it.</a:t>
            </a:r>
          </a:p>
          <a:p>
            <a:endParaRPr lang="en-US" dirty="0"/>
          </a:p>
          <a:p>
            <a:r>
              <a:rPr lang="en-GB" dirty="0"/>
              <a:t>In transmission line theory, we use gamma for the propagation constant. What happens in the lossless case?</a:t>
            </a:r>
            <a:br>
              <a:rPr lang="en-GB" dirty="0"/>
            </a:br>
            <a:br>
              <a:rPr lang="en-GB" dirty="0"/>
            </a:br>
            <a:r>
              <a:rPr lang="en-GB" b="0" dirty="0">
                <a:solidFill>
                  <a:schemeClr val="tx1"/>
                </a:solidFill>
              </a:rPr>
              <a:t>- gamma is zero, no wave propagation is possible.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alpha is zero, and the transmission line starts to radiate.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alpha is zero, and there is no attenuation on the transmission line.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B5D69E-671E-4335-9D12-EDB069F26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703" y="5814243"/>
            <a:ext cx="4281432" cy="419315"/>
          </a:xfrm>
          <a:prstGeom prst="rect">
            <a:avLst/>
          </a:prstGeom>
          <a:ln w="19050">
            <a:solidFill>
              <a:srgbClr val="CC0000"/>
            </a:solidFill>
          </a:ln>
        </p:spPr>
      </p:pic>
    </p:spTree>
    <p:extLst>
      <p:ext uri="{BB962C8B-B14F-4D97-AF65-F5344CB8AC3E}">
        <p14:creationId xmlns:p14="http://schemas.microsoft.com/office/powerpoint/2010/main" val="342200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E329-4526-4214-82B8-BE2A341A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no. 4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60A2-4754-469A-B53C-3514CC49F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235" y="1209513"/>
            <a:ext cx="11379200" cy="5107865"/>
          </a:xfrm>
        </p:spPr>
        <p:txBody>
          <a:bodyPr/>
          <a:lstStyle/>
          <a:p>
            <a:r>
              <a:rPr lang="en-US" dirty="0"/>
              <a:t>What is the purpose of transmission line theory?</a:t>
            </a:r>
            <a:br>
              <a:rPr lang="en-US" dirty="0"/>
            </a:br>
            <a:br>
              <a:rPr lang="en-US" dirty="0"/>
            </a:br>
            <a:r>
              <a:rPr lang="en-US" b="0" dirty="0">
                <a:solidFill>
                  <a:schemeClr val="tx1"/>
                </a:solidFill>
              </a:rPr>
              <a:t>- it replaces Maxwell’s equations which are not suited to the problem.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it replaces Maxwell’s equations because they don’t work here.</a:t>
            </a:r>
            <a:br>
              <a:rPr lang="en-US" b="0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- it replaces Maxwell’s equations and bridges the gap between field theory and circuit theory.    </a:t>
            </a:r>
            <a:br>
              <a:rPr lang="en-US" b="0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   </a:t>
            </a:r>
            <a:r>
              <a:rPr lang="en-US" b="0" dirty="0">
                <a:solidFill>
                  <a:srgbClr val="00B050"/>
                </a:solidFill>
              </a:rPr>
              <a:t>(correct answer)</a:t>
            </a:r>
            <a:br>
              <a:rPr lang="en-US" b="0" dirty="0">
                <a:solidFill>
                  <a:srgbClr val="00B050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- it replaces Maxwell’s equations to that RF engineers can understand it.</a:t>
            </a:r>
          </a:p>
          <a:p>
            <a:endParaRPr lang="en-US" dirty="0"/>
          </a:p>
          <a:p>
            <a:r>
              <a:rPr lang="en-GB" dirty="0"/>
              <a:t>In transmission line theory, we use gamma for the propagation constant. What happens in the lossless case?</a:t>
            </a:r>
            <a:br>
              <a:rPr lang="en-GB" dirty="0"/>
            </a:br>
            <a:br>
              <a:rPr lang="en-GB" dirty="0"/>
            </a:br>
            <a:r>
              <a:rPr lang="en-GB" b="0" dirty="0">
                <a:solidFill>
                  <a:schemeClr val="tx1"/>
                </a:solidFill>
              </a:rPr>
              <a:t>- gamma is zero, no wave propagation is possible.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alpha is zero, and the transmission line starts to radiate.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alpha is zero, and there is no attenuation on the transmission line. </a:t>
            </a:r>
            <a:r>
              <a:rPr lang="en-US" b="0" dirty="0">
                <a:solidFill>
                  <a:srgbClr val="00B050"/>
                </a:solidFill>
              </a:rPr>
              <a:t>(correct answer)</a:t>
            </a:r>
            <a:endParaRPr lang="en-GB" b="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B5D69E-671E-4335-9D12-EDB069F26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703" y="5814243"/>
            <a:ext cx="4281432" cy="419315"/>
          </a:xfrm>
          <a:prstGeom prst="rect">
            <a:avLst/>
          </a:prstGeom>
          <a:ln w="19050">
            <a:solidFill>
              <a:srgbClr val="CC0000"/>
            </a:solidFill>
          </a:ln>
        </p:spPr>
      </p:pic>
    </p:spTree>
    <p:extLst>
      <p:ext uri="{BB962C8B-B14F-4D97-AF65-F5344CB8AC3E}">
        <p14:creationId xmlns:p14="http://schemas.microsoft.com/office/powerpoint/2010/main" val="1653418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Coaxial Line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09EAC0-9D69-46A2-AE29-4A254217E1F1}"/>
              </a:ext>
            </a:extLst>
          </p:cNvPr>
          <p:cNvSpPr txBox="1"/>
          <p:nvPr/>
        </p:nvSpPr>
        <p:spPr>
          <a:xfrm>
            <a:off x="412060" y="1377268"/>
            <a:ext cx="110990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Coaxial line is largely used in laboratories, as a two-conductor system, the line carries TEM-signals.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common are the SMA and the N-connector. Depending on the application, you can also use BNC.</a:t>
            </a:r>
            <a:br>
              <a:rPr lang="en-US" dirty="0"/>
            </a:br>
            <a:r>
              <a:rPr lang="en-US" dirty="0"/>
              <a:t>The choice of your cable and your connector depends on the frequency range of your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Coaxial cables are limited towards higher frequencies, as then higher order (non-TEM) modes start propagating.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9A0FEE-C030-4830-A11E-57AF8DC10A6B}"/>
              </a:ext>
            </a:extLst>
          </p:cNvPr>
          <p:cNvGrpSpPr/>
          <p:nvPr/>
        </p:nvGrpSpPr>
        <p:grpSpPr>
          <a:xfrm>
            <a:off x="807140" y="3177400"/>
            <a:ext cx="4943215" cy="3126359"/>
            <a:chOff x="1000891" y="3634805"/>
            <a:chExt cx="3736655" cy="2682734"/>
          </a:xfrm>
        </p:grpSpPr>
        <p:pic>
          <p:nvPicPr>
            <p:cNvPr id="6" name="Picture 5" descr="Diagram&#10;&#10;Description automatically generated with low confidence">
              <a:extLst>
                <a:ext uri="{FF2B5EF4-FFF2-40B4-BE49-F238E27FC236}">
                  <a16:creationId xmlns:a16="http://schemas.microsoft.com/office/drawing/2014/main" id="{E47552DE-8039-4173-85C0-2DF6303F4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3350" y="3634805"/>
              <a:ext cx="3634196" cy="240573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4E90A5-D6E3-46CB-9C58-2B82940B57C7}"/>
                </a:ext>
              </a:extLst>
            </p:cNvPr>
            <p:cNvSpPr txBox="1"/>
            <p:nvPr/>
          </p:nvSpPr>
          <p:spPr>
            <a:xfrm>
              <a:off x="1000891" y="6040540"/>
              <a:ext cx="2521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www.winpoint.com.tw</a:t>
              </a:r>
              <a:endParaRPr lang="en-GB" sz="1200" dirty="0"/>
            </a:p>
          </p:txBody>
        </p:sp>
      </p:grpSp>
      <p:pic>
        <p:nvPicPr>
          <p:cNvPr id="11" name="Picture 10" descr="A picture containing metalware, screw, gear&#10;&#10;Description automatically generated">
            <a:extLst>
              <a:ext uri="{FF2B5EF4-FFF2-40B4-BE49-F238E27FC236}">
                <a16:creationId xmlns:a16="http://schemas.microsoft.com/office/drawing/2014/main" id="{EA8902E9-FAB6-415E-880C-02BC25CF83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190" y="3204587"/>
            <a:ext cx="4915840" cy="2776368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71053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61C2F7F1-1960-75F7-F248-E0272D6150F8}"/>
              </a:ext>
            </a:extLst>
          </p:cNvPr>
          <p:cNvGrpSpPr/>
          <p:nvPr/>
        </p:nvGrpSpPr>
        <p:grpSpPr>
          <a:xfrm>
            <a:off x="8285085" y="4980052"/>
            <a:ext cx="2688350" cy="1312892"/>
            <a:chOff x="8285085" y="4980052"/>
            <a:chExt cx="2688350" cy="131289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EBFCD41-869F-461D-9BA7-9195B1169030}"/>
                </a:ext>
              </a:extLst>
            </p:cNvPr>
            <p:cNvSpPr txBox="1"/>
            <p:nvPr/>
          </p:nvSpPr>
          <p:spPr>
            <a:xfrm>
              <a:off x="8285085" y="5769724"/>
              <a:ext cx="2688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Coax characteristic impedance 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without dielectric (“airline”)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pic>
          <p:nvPicPr>
            <p:cNvPr id="24" name="Picture 23" descr="A picture containing text, watch, clock, gauge&#10;&#10;Description automatically generated">
              <a:extLst>
                <a:ext uri="{FF2B5EF4-FFF2-40B4-BE49-F238E27FC236}">
                  <a16:creationId xmlns:a16="http://schemas.microsoft.com/office/drawing/2014/main" id="{78A8D524-4DE2-58F3-EA0B-8504A0213D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80" r="5159"/>
            <a:stretch/>
          </p:blipFill>
          <p:spPr>
            <a:xfrm>
              <a:off x="8339685" y="4980052"/>
              <a:ext cx="1963489" cy="790792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Coaxial Line in TEM-mode</a:t>
            </a:r>
            <a:endParaRPr lang="en-GB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7970340-2D56-43CC-B749-F0D62520B324}"/>
              </a:ext>
            </a:extLst>
          </p:cNvPr>
          <p:cNvGrpSpPr/>
          <p:nvPr/>
        </p:nvGrpSpPr>
        <p:grpSpPr>
          <a:xfrm>
            <a:off x="335250" y="1047890"/>
            <a:ext cx="3592781" cy="2696711"/>
            <a:chOff x="988135" y="1116339"/>
            <a:chExt cx="3592781" cy="269671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5661374-B986-401F-8441-6D2FD91867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86556" y="1423978"/>
              <a:ext cx="1336725" cy="128305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79FBE-3348-468B-9037-12E407E20E17}"/>
                </a:ext>
              </a:extLst>
            </p:cNvPr>
            <p:cNvGrpSpPr/>
            <p:nvPr/>
          </p:nvGrpSpPr>
          <p:grpSpPr>
            <a:xfrm>
              <a:off x="988135" y="1250085"/>
              <a:ext cx="1713434" cy="1679650"/>
              <a:chOff x="2601145" y="5154078"/>
              <a:chExt cx="808945" cy="797126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87B8ED5-4F45-4381-BEF3-47190A4A0240}"/>
                  </a:ext>
                </a:extLst>
              </p:cNvPr>
              <p:cNvGrpSpPr/>
              <p:nvPr/>
            </p:nvGrpSpPr>
            <p:grpSpPr>
              <a:xfrm>
                <a:off x="2601145" y="5154078"/>
                <a:ext cx="808945" cy="797126"/>
                <a:chOff x="8400300" y="3087434"/>
                <a:chExt cx="808945" cy="797126"/>
              </a:xfrm>
            </p:grpSpPr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B31CA3FA-CCD8-41F7-B2A4-E0F3E47C6873}"/>
                    </a:ext>
                  </a:extLst>
                </p:cNvPr>
                <p:cNvSpPr/>
                <p:nvPr/>
              </p:nvSpPr>
              <p:spPr bwMode="auto">
                <a:xfrm>
                  <a:off x="8400300" y="3087434"/>
                  <a:ext cx="808945" cy="797126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8368DAE-C959-4CBF-9650-8E7E0F2CEFB2}"/>
                    </a:ext>
                  </a:extLst>
                </p:cNvPr>
                <p:cNvSpPr/>
                <p:nvPr/>
              </p:nvSpPr>
              <p:spPr bwMode="auto">
                <a:xfrm>
                  <a:off x="8442556" y="3122692"/>
                  <a:ext cx="730915" cy="730915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729C8B1E-23DF-49EC-859D-FE8A5F3F3E1F}"/>
                    </a:ext>
                  </a:extLst>
                </p:cNvPr>
                <p:cNvSpPr/>
                <p:nvPr/>
              </p:nvSpPr>
              <p:spPr bwMode="auto">
                <a:xfrm>
                  <a:off x="8708759" y="3389984"/>
                  <a:ext cx="192025" cy="192025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C9DF821C-021D-4627-A028-99BCD09B15E0}"/>
                  </a:ext>
                </a:extLst>
              </p:cNvPr>
              <p:cNvCxnSpPr>
                <a:cxnSpLocks/>
                <a:endCxn id="43" idx="6"/>
              </p:cNvCxnSpPr>
              <p:nvPr/>
            </p:nvCxnSpPr>
            <p:spPr bwMode="auto">
              <a:xfrm>
                <a:off x="3101629" y="5552639"/>
                <a:ext cx="272687" cy="215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90B9B8C-76BF-46FC-B655-B23AC06245E6}"/>
                  </a:ext>
                </a:extLst>
              </p:cNvPr>
              <p:cNvCxnSpPr>
                <a:cxnSpLocks/>
                <a:stCxn id="44" idx="4"/>
                <a:endCxn id="43" idx="4"/>
              </p:cNvCxnSpPr>
              <p:nvPr/>
            </p:nvCxnSpPr>
            <p:spPr bwMode="auto">
              <a:xfrm>
                <a:off x="3005617" y="5648653"/>
                <a:ext cx="3242" cy="27159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7D848909-97E3-4FC4-B2C1-EC30E1473905}"/>
                  </a:ext>
                </a:extLst>
              </p:cNvPr>
              <p:cNvCxnSpPr>
                <a:cxnSpLocks/>
                <a:stCxn id="44" idx="5"/>
                <a:endCxn id="43" idx="5"/>
              </p:cNvCxnSpPr>
              <p:nvPr/>
            </p:nvCxnSpPr>
            <p:spPr bwMode="auto">
              <a:xfrm>
                <a:off x="3073508" y="5620532"/>
                <a:ext cx="193768" cy="19267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AAC913DC-5382-4E8D-BF61-3FA76F2717C9}"/>
                  </a:ext>
                </a:extLst>
              </p:cNvPr>
              <p:cNvCxnSpPr>
                <a:cxnSpLocks/>
                <a:stCxn id="44" idx="3"/>
                <a:endCxn id="43" idx="3"/>
              </p:cNvCxnSpPr>
              <p:nvPr/>
            </p:nvCxnSpPr>
            <p:spPr bwMode="auto">
              <a:xfrm flipH="1">
                <a:off x="2750441" y="5620532"/>
                <a:ext cx="187284" cy="19267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3D1EB26E-C6BC-42A2-91BA-98534135FACA}"/>
                  </a:ext>
                </a:extLst>
              </p:cNvPr>
              <p:cNvCxnSpPr>
                <a:cxnSpLocks/>
                <a:stCxn id="44" idx="7"/>
                <a:endCxn id="43" idx="7"/>
              </p:cNvCxnSpPr>
              <p:nvPr/>
            </p:nvCxnSpPr>
            <p:spPr bwMode="auto">
              <a:xfrm flipV="1">
                <a:off x="3073508" y="5296376"/>
                <a:ext cx="193768" cy="18837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4ABBBD85-A1F0-4739-913A-FB723D663E5A}"/>
                  </a:ext>
                </a:extLst>
              </p:cNvPr>
              <p:cNvCxnSpPr>
                <a:cxnSpLocks/>
                <a:stCxn id="44" idx="0"/>
                <a:endCxn id="43" idx="0"/>
              </p:cNvCxnSpPr>
              <p:nvPr/>
            </p:nvCxnSpPr>
            <p:spPr bwMode="auto">
              <a:xfrm flipV="1">
                <a:off x="3005617" y="5189336"/>
                <a:ext cx="3242" cy="26729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B16C54EB-8197-45BD-933B-8B8130ED2122}"/>
                  </a:ext>
                </a:extLst>
              </p:cNvPr>
              <p:cNvCxnSpPr>
                <a:cxnSpLocks/>
                <a:endCxn id="43" idx="1"/>
              </p:cNvCxnSpPr>
              <p:nvPr/>
            </p:nvCxnSpPr>
            <p:spPr bwMode="auto">
              <a:xfrm flipH="1" flipV="1">
                <a:off x="2750441" y="5296376"/>
                <a:ext cx="185664" cy="17614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FFFD8713-24E2-4899-8348-56A1C94A14A9}"/>
                  </a:ext>
                </a:extLst>
              </p:cNvPr>
              <p:cNvCxnSpPr>
                <a:cxnSpLocks/>
                <a:stCxn id="44" idx="2"/>
                <a:endCxn id="43" idx="2"/>
              </p:cNvCxnSpPr>
              <p:nvPr/>
            </p:nvCxnSpPr>
            <p:spPr bwMode="auto">
              <a:xfrm flipH="1">
                <a:off x="2643401" y="5552641"/>
                <a:ext cx="266203" cy="215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456171D-A749-4280-8AD5-FE6DB3CCCFB4}"/>
                  </a:ext>
                </a:extLst>
              </p:cNvPr>
              <p:cNvSpPr/>
              <p:nvPr/>
            </p:nvSpPr>
            <p:spPr bwMode="auto">
              <a:xfrm>
                <a:off x="2831575" y="5384446"/>
                <a:ext cx="345645" cy="335707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C84F780-8968-4B39-B0C2-4A0165371571}"/>
                  </a:ext>
                </a:extLst>
              </p:cNvPr>
              <p:cNvSpPr/>
              <p:nvPr/>
            </p:nvSpPr>
            <p:spPr bwMode="auto">
              <a:xfrm>
                <a:off x="2785881" y="5345682"/>
                <a:ext cx="437852" cy="416604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4032BDA-6A67-45EF-BB9E-849F0CC1E2CA}"/>
                  </a:ext>
                </a:extLst>
              </p:cNvPr>
              <p:cNvSpPr/>
              <p:nvPr/>
            </p:nvSpPr>
            <p:spPr bwMode="auto">
              <a:xfrm>
                <a:off x="2736782" y="5290753"/>
                <a:ext cx="537670" cy="523776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D99BEA9-0D7A-4E07-AC06-E351C1F7BA47}"/>
                </a:ext>
              </a:extLst>
            </p:cNvPr>
            <p:cNvGrpSpPr/>
            <p:nvPr/>
          </p:nvGrpSpPr>
          <p:grpSpPr>
            <a:xfrm>
              <a:off x="2414273" y="1116339"/>
              <a:ext cx="2166643" cy="369332"/>
              <a:chOff x="988135" y="3928265"/>
              <a:chExt cx="2166643" cy="3693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A1E804-43A1-4654-A2E0-2EB3F90E6461}"/>
                  </a:ext>
                </a:extLst>
              </p:cNvPr>
              <p:cNvSpPr txBox="1"/>
              <p:nvPr/>
            </p:nvSpPr>
            <p:spPr>
              <a:xfrm>
                <a:off x="1237063" y="3928265"/>
                <a:ext cx="19177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E-field ---H-field</a:t>
                </a:r>
                <a:endParaRPr lang="en-GB" dirty="0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90785E2-3F7A-42B6-8291-A55972D5D5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8135" y="4134768"/>
                <a:ext cx="34728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B2719F-6F31-4438-82E1-CB9D02DB1CA6}"/>
                </a:ext>
              </a:extLst>
            </p:cNvPr>
            <p:cNvCxnSpPr/>
            <p:nvPr/>
          </p:nvCxnSpPr>
          <p:spPr bwMode="auto">
            <a:xfrm>
              <a:off x="1641020" y="2175414"/>
              <a:ext cx="1060549" cy="9656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CB86B9B-9F34-40B4-8F35-C17041C5B029}"/>
                </a:ext>
              </a:extLst>
            </p:cNvPr>
            <p:cNvCxnSpPr/>
            <p:nvPr/>
          </p:nvCxnSpPr>
          <p:spPr bwMode="auto">
            <a:xfrm>
              <a:off x="1959211" y="1893738"/>
              <a:ext cx="1060549" cy="9656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07CD623-FA95-427F-A6AF-DE03FB2FF0A3}"/>
                </a:ext>
              </a:extLst>
            </p:cNvPr>
            <p:cNvCxnSpPr/>
            <p:nvPr/>
          </p:nvCxnSpPr>
          <p:spPr bwMode="auto">
            <a:xfrm flipV="1">
              <a:off x="2463898" y="2638240"/>
              <a:ext cx="320994" cy="3072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457764-1B45-42BF-A270-2134C5266B05}"/>
                </a:ext>
              </a:extLst>
            </p:cNvPr>
            <p:cNvSpPr txBox="1"/>
            <p:nvPr/>
          </p:nvSpPr>
          <p:spPr>
            <a:xfrm>
              <a:off x="2578396" y="2709873"/>
              <a:ext cx="2822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  <a:endParaRPr lang="en-GB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7097B87-42C4-429C-86B8-62F165EB07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3356" y="2699305"/>
              <a:ext cx="1256129" cy="11137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091FC51-DC4A-4FB7-9B49-F8AB5B53F7F5}"/>
                </a:ext>
              </a:extLst>
            </p:cNvPr>
            <p:cNvSpPr txBox="1"/>
            <p:nvPr/>
          </p:nvSpPr>
          <p:spPr>
            <a:xfrm>
              <a:off x="2926026" y="2997382"/>
              <a:ext cx="2822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  <a:endParaRPr lang="en-GB" dirty="0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0CBB36C-2D3E-4D76-B321-E90F40BEC1E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97144" y="2523318"/>
              <a:ext cx="1125721" cy="1191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DDBF30A-A7EC-43C9-A408-09C082046A7F}"/>
              </a:ext>
            </a:extLst>
          </p:cNvPr>
          <p:cNvGrpSpPr/>
          <p:nvPr/>
        </p:nvGrpSpPr>
        <p:grpSpPr>
          <a:xfrm>
            <a:off x="3537560" y="2093879"/>
            <a:ext cx="7873025" cy="1234332"/>
            <a:chOff x="3537560" y="2093879"/>
            <a:chExt cx="7873025" cy="123433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348E2D7-E1C1-46E5-A2DC-FC441E3DCAF7}"/>
                </a:ext>
              </a:extLst>
            </p:cNvPr>
            <p:cNvSpPr txBox="1"/>
            <p:nvPr/>
          </p:nvSpPr>
          <p:spPr>
            <a:xfrm>
              <a:off x="3537560" y="2093879"/>
              <a:ext cx="7873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From textbook, we look up </a:t>
              </a:r>
              <a:r>
                <a:rPr lang="en-US" i="1" dirty="0"/>
                <a:t>(calculated from electrostatic equations…)</a:t>
              </a:r>
              <a:r>
                <a:rPr lang="en-US" dirty="0"/>
                <a:t>:</a:t>
              </a:r>
              <a:endParaRPr lang="en-GB" dirty="0"/>
            </a:p>
          </p:txBody>
        </p:sp>
        <p:pic>
          <p:nvPicPr>
            <p:cNvPr id="69" name="Picture 68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B85583C9-4B5D-4D5B-89B4-342ECDABF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523" y="2622495"/>
              <a:ext cx="1265980" cy="705716"/>
            </a:xfrm>
            <a:prstGeom prst="rect">
              <a:avLst/>
            </a:prstGeom>
          </p:spPr>
        </p:pic>
        <p:pic>
          <p:nvPicPr>
            <p:cNvPr id="71" name="Picture 70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D4CC1814-AD53-4881-9E47-89972B5E2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3205" y="2694267"/>
              <a:ext cx="1407875" cy="562172"/>
            </a:xfrm>
            <a:prstGeom prst="rect">
              <a:avLst/>
            </a:prstGeom>
          </p:spPr>
        </p:pic>
      </p:grpSp>
      <p:pic>
        <p:nvPicPr>
          <p:cNvPr id="83" name="Picture 82" descr="A close-up of a calculator&#10;&#10;Description automatically generated with medium confidence">
            <a:extLst>
              <a:ext uri="{FF2B5EF4-FFF2-40B4-BE49-F238E27FC236}">
                <a16:creationId xmlns:a16="http://schemas.microsoft.com/office/drawing/2014/main" id="{82BBFEE1-583A-466A-B97B-C5613D1F00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869" y="4042738"/>
            <a:ext cx="1879222" cy="571707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984A72FF-CB36-44B7-9E79-67087EBC53AF}"/>
              </a:ext>
            </a:extLst>
          </p:cNvPr>
          <p:cNvSpPr txBox="1"/>
          <p:nvPr/>
        </p:nvSpPr>
        <p:spPr>
          <a:xfrm>
            <a:off x="706676" y="5385003"/>
            <a:ext cx="7873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signal propagation speed is critical, we use so-called “airlines” without dielectric, so that there is no signal delay.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6858A9-F3B3-43A6-AD67-ABCBD2721CA8}"/>
              </a:ext>
            </a:extLst>
          </p:cNvPr>
          <p:cNvGrpSpPr/>
          <p:nvPr/>
        </p:nvGrpSpPr>
        <p:grpSpPr>
          <a:xfrm>
            <a:off x="2427460" y="3589660"/>
            <a:ext cx="7873025" cy="1009966"/>
            <a:chOff x="2427460" y="3589660"/>
            <a:chExt cx="7873025" cy="1009966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7C0C7F9-A3C3-4900-836D-6F9A6F0E2F08}"/>
                </a:ext>
              </a:extLst>
            </p:cNvPr>
            <p:cNvSpPr txBox="1"/>
            <p:nvPr/>
          </p:nvSpPr>
          <p:spPr>
            <a:xfrm>
              <a:off x="2427460" y="3589660"/>
              <a:ext cx="7873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Usually, there is low-loss dielectric between inner and outer conductor.</a:t>
              </a:r>
              <a:endParaRPr lang="en-GB" dirty="0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C20CDA45-47A4-4ED0-84ED-1D07696449F9}"/>
                </a:ext>
              </a:extLst>
            </p:cNvPr>
            <p:cNvGrpSpPr/>
            <p:nvPr/>
          </p:nvGrpSpPr>
          <p:grpSpPr>
            <a:xfrm>
              <a:off x="2575200" y="4081885"/>
              <a:ext cx="1824166" cy="517741"/>
              <a:chOff x="2575200" y="4081885"/>
              <a:chExt cx="1824166" cy="517741"/>
            </a:xfrm>
          </p:grpSpPr>
          <p:pic>
            <p:nvPicPr>
              <p:cNvPr id="65" name="Picture 64" descr="Text&#10;&#10;Description automatically generated">
                <a:extLst>
                  <a:ext uri="{FF2B5EF4-FFF2-40B4-BE49-F238E27FC236}">
                    <a16:creationId xmlns:a16="http://schemas.microsoft.com/office/drawing/2014/main" id="{A438538C-0F5B-4AF6-AAFF-E2B033D326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444" t="-12305" b="-1"/>
              <a:stretch/>
            </p:blipFill>
            <p:spPr>
              <a:xfrm>
                <a:off x="3709725" y="4299561"/>
                <a:ext cx="689641" cy="300065"/>
              </a:xfrm>
              <a:prstGeom prst="rect">
                <a:avLst/>
              </a:prstGeom>
            </p:spPr>
          </p:pic>
          <p:pic>
            <p:nvPicPr>
              <p:cNvPr id="98" name="Picture 97">
                <a:extLst>
                  <a:ext uri="{FF2B5EF4-FFF2-40B4-BE49-F238E27FC236}">
                    <a16:creationId xmlns:a16="http://schemas.microsoft.com/office/drawing/2014/main" id="{965429D6-8873-4E1F-9422-FC5C54061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5200" y="4350720"/>
                <a:ext cx="940907" cy="247324"/>
              </a:xfrm>
              <a:prstGeom prst="rect">
                <a:avLst/>
              </a:prstGeom>
            </p:spPr>
          </p:pic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ED1F8B39-DD6F-4668-8E9C-177361003D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319" y="4081885"/>
                <a:ext cx="887141" cy="224742"/>
              </a:xfrm>
              <a:prstGeom prst="rect">
                <a:avLst/>
              </a:prstGeom>
            </p:spPr>
          </p:pic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56A2D6-15CD-EEEE-7AD1-5DE3388103D4}"/>
              </a:ext>
            </a:extLst>
          </p:cNvPr>
          <p:cNvGrpSpPr/>
          <p:nvPr/>
        </p:nvGrpSpPr>
        <p:grpSpPr>
          <a:xfrm>
            <a:off x="9321429" y="4424646"/>
            <a:ext cx="2756081" cy="660795"/>
            <a:chOff x="9321429" y="4424646"/>
            <a:chExt cx="2756081" cy="660795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C081572-DA5C-4C15-805E-A31495268A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29260" y="4660554"/>
              <a:ext cx="1215004" cy="8735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2" name="Picture 11" descr="Logo, company name&#10;&#10;Description automatically generated">
              <a:extLst>
                <a:ext uri="{FF2B5EF4-FFF2-40B4-BE49-F238E27FC236}">
                  <a16:creationId xmlns:a16="http://schemas.microsoft.com/office/drawing/2014/main" id="{4BC0AF4D-5AE5-F213-2E6A-F6E544E5C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743660" y="4424646"/>
              <a:ext cx="1333850" cy="466627"/>
            </a:xfrm>
            <a:prstGeom prst="rect">
              <a:avLst/>
            </a:prstGeom>
          </p:spPr>
        </p:pic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45980BC5-BCE9-4E1E-9AB0-0E768A20E59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321429" y="4740767"/>
              <a:ext cx="314975" cy="34467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FEB4E1-9C7B-906E-47B5-448BC9A038F8}"/>
              </a:ext>
            </a:extLst>
          </p:cNvPr>
          <p:cNvGrpSpPr/>
          <p:nvPr/>
        </p:nvGrpSpPr>
        <p:grpSpPr>
          <a:xfrm>
            <a:off x="4098940" y="1223688"/>
            <a:ext cx="5956220" cy="629855"/>
            <a:chOff x="4098940" y="1223688"/>
            <a:chExt cx="5956220" cy="62985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F6CFEA2-93B4-4EAC-94D3-CA972E447C32}"/>
                </a:ext>
              </a:extLst>
            </p:cNvPr>
            <p:cNvSpPr txBox="1"/>
            <p:nvPr/>
          </p:nvSpPr>
          <p:spPr>
            <a:xfrm>
              <a:off x="4098940" y="1356561"/>
              <a:ext cx="5261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Characteristic impedance for a lossless line: </a:t>
              </a:r>
              <a:endParaRPr lang="en-GB" dirty="0"/>
            </a:p>
          </p:txBody>
        </p:sp>
        <p:pic>
          <p:nvPicPr>
            <p:cNvPr id="15" name="Picture 14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6020DCED-9B98-209A-836E-EBD67BD62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048627" y="1223688"/>
              <a:ext cx="1006533" cy="629855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5C48DC0-A0E7-C4FB-1BB2-BDB509A2A89E}"/>
              </a:ext>
            </a:extLst>
          </p:cNvPr>
          <p:cNvGrpSpPr/>
          <p:nvPr/>
        </p:nvGrpSpPr>
        <p:grpSpPr>
          <a:xfrm>
            <a:off x="7862630" y="2632132"/>
            <a:ext cx="2226934" cy="647422"/>
            <a:chOff x="7862630" y="2632132"/>
            <a:chExt cx="2226934" cy="647422"/>
          </a:xfrm>
        </p:grpSpPr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2C7AFACD-6FF0-424A-944D-CAF25255087A}"/>
                </a:ext>
              </a:extLst>
            </p:cNvPr>
            <p:cNvSpPr/>
            <p:nvPr/>
          </p:nvSpPr>
          <p:spPr bwMode="auto">
            <a:xfrm>
              <a:off x="7862630" y="2776115"/>
              <a:ext cx="345089" cy="369332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18" name="Picture 17" descr="A picture containing text, watch, clock, gauge&#10;&#10;Description automatically generated">
              <a:extLst>
                <a:ext uri="{FF2B5EF4-FFF2-40B4-BE49-F238E27FC236}">
                  <a16:creationId xmlns:a16="http://schemas.microsoft.com/office/drawing/2014/main" id="{D9C30E51-9B2C-A31D-798D-6FBCF2A0D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4956" t="8631" b="2054"/>
            <a:stretch/>
          </p:blipFill>
          <p:spPr>
            <a:xfrm>
              <a:off x="8419166" y="2632132"/>
              <a:ext cx="1670398" cy="647422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130D8CE-2274-0097-BC96-CFC478BB70B6}"/>
              </a:ext>
            </a:extLst>
          </p:cNvPr>
          <p:cNvGrpSpPr/>
          <p:nvPr/>
        </p:nvGrpSpPr>
        <p:grpSpPr>
          <a:xfrm>
            <a:off x="4905445" y="4063700"/>
            <a:ext cx="2688350" cy="1117480"/>
            <a:chOff x="4905445" y="4063700"/>
            <a:chExt cx="2688350" cy="1117480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BC51E8-827E-45B9-AFF1-EA26847E16E4}"/>
                </a:ext>
              </a:extLst>
            </p:cNvPr>
            <p:cNvSpPr txBox="1"/>
            <p:nvPr/>
          </p:nvSpPr>
          <p:spPr>
            <a:xfrm>
              <a:off x="4905445" y="4657960"/>
              <a:ext cx="2688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Coax characteristic impedance 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with low-loss dielectric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pic>
          <p:nvPicPr>
            <p:cNvPr id="21" name="Picture 20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F6A0E1D4-9C38-6D2A-FE48-3EC5303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002477" y="4063700"/>
              <a:ext cx="1700501" cy="618933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42692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Coaxial Line in TEM-mode</a:t>
            </a:r>
            <a:endParaRPr lang="en-GB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7970340-2D56-43CC-B749-F0D62520B324}"/>
              </a:ext>
            </a:extLst>
          </p:cNvPr>
          <p:cNvGrpSpPr/>
          <p:nvPr/>
        </p:nvGrpSpPr>
        <p:grpSpPr>
          <a:xfrm>
            <a:off x="335250" y="1047890"/>
            <a:ext cx="3592781" cy="2696711"/>
            <a:chOff x="988135" y="1116339"/>
            <a:chExt cx="3592781" cy="269671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5661374-B986-401F-8441-6D2FD91867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86556" y="1423978"/>
              <a:ext cx="1336725" cy="128305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79FBE-3348-468B-9037-12E407E20E17}"/>
                </a:ext>
              </a:extLst>
            </p:cNvPr>
            <p:cNvGrpSpPr/>
            <p:nvPr/>
          </p:nvGrpSpPr>
          <p:grpSpPr>
            <a:xfrm>
              <a:off x="988135" y="1250085"/>
              <a:ext cx="1713434" cy="1679650"/>
              <a:chOff x="2601145" y="5154078"/>
              <a:chExt cx="808945" cy="797126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87B8ED5-4F45-4381-BEF3-47190A4A0240}"/>
                  </a:ext>
                </a:extLst>
              </p:cNvPr>
              <p:cNvGrpSpPr/>
              <p:nvPr/>
            </p:nvGrpSpPr>
            <p:grpSpPr>
              <a:xfrm>
                <a:off x="2601145" y="5154078"/>
                <a:ext cx="808945" cy="797126"/>
                <a:chOff x="8400300" y="3087434"/>
                <a:chExt cx="808945" cy="797126"/>
              </a:xfrm>
            </p:grpSpPr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B31CA3FA-CCD8-41F7-B2A4-E0F3E47C6873}"/>
                    </a:ext>
                  </a:extLst>
                </p:cNvPr>
                <p:cNvSpPr/>
                <p:nvPr/>
              </p:nvSpPr>
              <p:spPr bwMode="auto">
                <a:xfrm>
                  <a:off x="8400300" y="3087434"/>
                  <a:ext cx="808945" cy="797126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8368DAE-C959-4CBF-9650-8E7E0F2CEFB2}"/>
                    </a:ext>
                  </a:extLst>
                </p:cNvPr>
                <p:cNvSpPr/>
                <p:nvPr/>
              </p:nvSpPr>
              <p:spPr bwMode="auto">
                <a:xfrm>
                  <a:off x="8442556" y="3122692"/>
                  <a:ext cx="730915" cy="730915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729C8B1E-23DF-49EC-859D-FE8A5F3F3E1F}"/>
                    </a:ext>
                  </a:extLst>
                </p:cNvPr>
                <p:cNvSpPr/>
                <p:nvPr/>
              </p:nvSpPr>
              <p:spPr bwMode="auto">
                <a:xfrm>
                  <a:off x="8708759" y="3389984"/>
                  <a:ext cx="192025" cy="192025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C9DF821C-021D-4627-A028-99BCD09B15E0}"/>
                  </a:ext>
                </a:extLst>
              </p:cNvPr>
              <p:cNvCxnSpPr>
                <a:cxnSpLocks/>
                <a:endCxn id="43" idx="6"/>
              </p:cNvCxnSpPr>
              <p:nvPr/>
            </p:nvCxnSpPr>
            <p:spPr bwMode="auto">
              <a:xfrm>
                <a:off x="3101629" y="5552639"/>
                <a:ext cx="272687" cy="215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90B9B8C-76BF-46FC-B655-B23AC06245E6}"/>
                  </a:ext>
                </a:extLst>
              </p:cNvPr>
              <p:cNvCxnSpPr>
                <a:cxnSpLocks/>
                <a:stCxn id="44" idx="4"/>
                <a:endCxn id="43" idx="4"/>
              </p:cNvCxnSpPr>
              <p:nvPr/>
            </p:nvCxnSpPr>
            <p:spPr bwMode="auto">
              <a:xfrm>
                <a:off x="3005617" y="5648653"/>
                <a:ext cx="3242" cy="27159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7D848909-97E3-4FC4-B2C1-EC30E1473905}"/>
                  </a:ext>
                </a:extLst>
              </p:cNvPr>
              <p:cNvCxnSpPr>
                <a:cxnSpLocks/>
                <a:stCxn id="44" idx="5"/>
                <a:endCxn id="43" idx="5"/>
              </p:cNvCxnSpPr>
              <p:nvPr/>
            </p:nvCxnSpPr>
            <p:spPr bwMode="auto">
              <a:xfrm>
                <a:off x="3073508" y="5620532"/>
                <a:ext cx="193768" cy="19267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AAC913DC-5382-4E8D-BF61-3FA76F2717C9}"/>
                  </a:ext>
                </a:extLst>
              </p:cNvPr>
              <p:cNvCxnSpPr>
                <a:cxnSpLocks/>
                <a:stCxn id="44" idx="3"/>
                <a:endCxn id="43" idx="3"/>
              </p:cNvCxnSpPr>
              <p:nvPr/>
            </p:nvCxnSpPr>
            <p:spPr bwMode="auto">
              <a:xfrm flipH="1">
                <a:off x="2750441" y="5620532"/>
                <a:ext cx="187284" cy="19267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3D1EB26E-C6BC-42A2-91BA-98534135FACA}"/>
                  </a:ext>
                </a:extLst>
              </p:cNvPr>
              <p:cNvCxnSpPr>
                <a:cxnSpLocks/>
                <a:stCxn id="44" idx="7"/>
                <a:endCxn id="43" idx="7"/>
              </p:cNvCxnSpPr>
              <p:nvPr/>
            </p:nvCxnSpPr>
            <p:spPr bwMode="auto">
              <a:xfrm flipV="1">
                <a:off x="3073508" y="5296376"/>
                <a:ext cx="193768" cy="18837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4ABBBD85-A1F0-4739-913A-FB723D663E5A}"/>
                  </a:ext>
                </a:extLst>
              </p:cNvPr>
              <p:cNvCxnSpPr>
                <a:cxnSpLocks/>
                <a:stCxn id="44" idx="0"/>
                <a:endCxn id="43" idx="0"/>
              </p:cNvCxnSpPr>
              <p:nvPr/>
            </p:nvCxnSpPr>
            <p:spPr bwMode="auto">
              <a:xfrm flipV="1">
                <a:off x="3005617" y="5189336"/>
                <a:ext cx="3242" cy="26729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B16C54EB-8197-45BD-933B-8B8130ED2122}"/>
                  </a:ext>
                </a:extLst>
              </p:cNvPr>
              <p:cNvCxnSpPr>
                <a:cxnSpLocks/>
                <a:endCxn id="43" idx="1"/>
              </p:cNvCxnSpPr>
              <p:nvPr/>
            </p:nvCxnSpPr>
            <p:spPr bwMode="auto">
              <a:xfrm flipH="1" flipV="1">
                <a:off x="2750441" y="5296376"/>
                <a:ext cx="185664" cy="17614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FFFD8713-24E2-4899-8348-56A1C94A14A9}"/>
                  </a:ext>
                </a:extLst>
              </p:cNvPr>
              <p:cNvCxnSpPr>
                <a:cxnSpLocks/>
                <a:stCxn id="44" idx="2"/>
                <a:endCxn id="43" idx="2"/>
              </p:cNvCxnSpPr>
              <p:nvPr/>
            </p:nvCxnSpPr>
            <p:spPr bwMode="auto">
              <a:xfrm flipH="1">
                <a:off x="2643401" y="5552641"/>
                <a:ext cx="266203" cy="215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456171D-A749-4280-8AD5-FE6DB3CCCFB4}"/>
                  </a:ext>
                </a:extLst>
              </p:cNvPr>
              <p:cNvSpPr/>
              <p:nvPr/>
            </p:nvSpPr>
            <p:spPr bwMode="auto">
              <a:xfrm>
                <a:off x="2831575" y="5384446"/>
                <a:ext cx="345645" cy="335707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C84F780-8968-4B39-B0C2-4A0165371571}"/>
                  </a:ext>
                </a:extLst>
              </p:cNvPr>
              <p:cNvSpPr/>
              <p:nvPr/>
            </p:nvSpPr>
            <p:spPr bwMode="auto">
              <a:xfrm>
                <a:off x="2785881" y="5345682"/>
                <a:ext cx="437852" cy="416604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4032BDA-6A67-45EF-BB9E-849F0CC1E2CA}"/>
                  </a:ext>
                </a:extLst>
              </p:cNvPr>
              <p:cNvSpPr/>
              <p:nvPr/>
            </p:nvSpPr>
            <p:spPr bwMode="auto">
              <a:xfrm>
                <a:off x="2736782" y="5290753"/>
                <a:ext cx="537670" cy="523776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D99BEA9-0D7A-4E07-AC06-E351C1F7BA47}"/>
                </a:ext>
              </a:extLst>
            </p:cNvPr>
            <p:cNvGrpSpPr/>
            <p:nvPr/>
          </p:nvGrpSpPr>
          <p:grpSpPr>
            <a:xfrm>
              <a:off x="2414273" y="1116339"/>
              <a:ext cx="2166643" cy="369332"/>
              <a:chOff x="988135" y="3928265"/>
              <a:chExt cx="2166643" cy="3693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A1E804-43A1-4654-A2E0-2EB3F90E6461}"/>
                  </a:ext>
                </a:extLst>
              </p:cNvPr>
              <p:cNvSpPr txBox="1"/>
              <p:nvPr/>
            </p:nvSpPr>
            <p:spPr>
              <a:xfrm>
                <a:off x="1237063" y="3928265"/>
                <a:ext cx="19177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E-field ---H-field</a:t>
                </a:r>
                <a:endParaRPr lang="en-GB" dirty="0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90785E2-3F7A-42B6-8291-A55972D5D5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8135" y="4134768"/>
                <a:ext cx="34728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B2719F-6F31-4438-82E1-CB9D02DB1CA6}"/>
                </a:ext>
              </a:extLst>
            </p:cNvPr>
            <p:cNvCxnSpPr/>
            <p:nvPr/>
          </p:nvCxnSpPr>
          <p:spPr bwMode="auto">
            <a:xfrm>
              <a:off x="1641020" y="2175414"/>
              <a:ext cx="1060549" cy="9656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CB86B9B-9F34-40B4-8F35-C17041C5B029}"/>
                </a:ext>
              </a:extLst>
            </p:cNvPr>
            <p:cNvCxnSpPr/>
            <p:nvPr/>
          </p:nvCxnSpPr>
          <p:spPr bwMode="auto">
            <a:xfrm>
              <a:off x="1959211" y="1893738"/>
              <a:ext cx="1060549" cy="9656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07CD623-FA95-427F-A6AF-DE03FB2FF0A3}"/>
                </a:ext>
              </a:extLst>
            </p:cNvPr>
            <p:cNvCxnSpPr/>
            <p:nvPr/>
          </p:nvCxnSpPr>
          <p:spPr bwMode="auto">
            <a:xfrm flipV="1">
              <a:off x="2463898" y="2638240"/>
              <a:ext cx="320994" cy="3072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457764-1B45-42BF-A270-2134C5266B05}"/>
                </a:ext>
              </a:extLst>
            </p:cNvPr>
            <p:cNvSpPr txBox="1"/>
            <p:nvPr/>
          </p:nvSpPr>
          <p:spPr>
            <a:xfrm>
              <a:off x="2578396" y="2709873"/>
              <a:ext cx="2822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  <a:endParaRPr lang="en-GB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7097B87-42C4-429C-86B8-62F165EB07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3356" y="2699305"/>
              <a:ext cx="1256129" cy="11137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091FC51-DC4A-4FB7-9B49-F8AB5B53F7F5}"/>
                </a:ext>
              </a:extLst>
            </p:cNvPr>
            <p:cNvSpPr txBox="1"/>
            <p:nvPr/>
          </p:nvSpPr>
          <p:spPr>
            <a:xfrm>
              <a:off x="2926026" y="2997382"/>
              <a:ext cx="2822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  <a:endParaRPr lang="en-GB" dirty="0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0CBB36C-2D3E-4D76-B321-E90F40BEC1E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97144" y="2523318"/>
              <a:ext cx="1125721" cy="1191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26CAF42-909A-68CC-E1BA-8325B4D186B7}"/>
              </a:ext>
            </a:extLst>
          </p:cNvPr>
          <p:cNvGrpSpPr/>
          <p:nvPr/>
        </p:nvGrpSpPr>
        <p:grpSpPr>
          <a:xfrm>
            <a:off x="7608550" y="1184733"/>
            <a:ext cx="2809139" cy="2651739"/>
            <a:chOff x="7608550" y="1184733"/>
            <a:chExt cx="2809139" cy="2651739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94DEFAD-02E1-46AF-A5DF-4525FC3836BC}"/>
                </a:ext>
              </a:extLst>
            </p:cNvPr>
            <p:cNvSpPr txBox="1"/>
            <p:nvPr/>
          </p:nvSpPr>
          <p:spPr>
            <a:xfrm>
              <a:off x="7709010" y="1184733"/>
              <a:ext cx="2688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Coaxial line impedances and ratios outer/inner conductor: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pic>
          <p:nvPicPr>
            <p:cNvPr id="13" name="Picture 12" descr="Table&#10;&#10;Description automatically generated">
              <a:extLst>
                <a:ext uri="{FF2B5EF4-FFF2-40B4-BE49-F238E27FC236}">
                  <a16:creationId xmlns:a16="http://schemas.microsoft.com/office/drawing/2014/main" id="{AC215B2C-1B97-484E-8A85-D76A12DFD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0" y="1705676"/>
              <a:ext cx="2809139" cy="2130796"/>
            </a:xfrm>
            <a:prstGeom prst="rect">
              <a:avLst/>
            </a:prstGeom>
          </p:spPr>
        </p:pic>
        <p:pic>
          <p:nvPicPr>
            <p:cNvPr id="15" name="Picture 1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68E1042-927F-BA93-96FF-2F8601A478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" r="5436" b="9861"/>
            <a:stretch/>
          </p:blipFill>
          <p:spPr>
            <a:xfrm>
              <a:off x="7799018" y="1772655"/>
              <a:ext cx="1043328" cy="32321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C008620-4794-4D5D-8788-EC19C72DDAC9}"/>
              </a:ext>
            </a:extLst>
          </p:cNvPr>
          <p:cNvSpPr txBox="1"/>
          <p:nvPr/>
        </p:nvSpPr>
        <p:spPr>
          <a:xfrm>
            <a:off x="335249" y="4237048"/>
            <a:ext cx="115599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measurements, a </a:t>
            </a:r>
            <a:r>
              <a:rPr lang="en-US" i="1" dirty="0"/>
              <a:t>“50 Ohm-cable”</a:t>
            </a:r>
            <a:r>
              <a:rPr lang="en-US" dirty="0"/>
              <a:t> is used in most cases. The ratio of diameters outer/inner is then ~ 2.3.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ratio between inner and outer conductor is not only important to have a certain </a:t>
            </a:r>
            <a:r>
              <a:rPr lang="en-US" i="1" dirty="0"/>
              <a:t>Z</a:t>
            </a:r>
            <a:r>
              <a:rPr lang="en-US" i="1" baseline="-25000" dirty="0"/>
              <a:t>0</a:t>
            </a:r>
            <a:r>
              <a:rPr lang="en-US" i="1" dirty="0"/>
              <a:t>.</a:t>
            </a:r>
            <a:br>
              <a:rPr lang="en-US" i="1" dirty="0"/>
            </a:b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Optimum ratio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D/d</a:t>
            </a:r>
            <a:r>
              <a:rPr lang="en-US" dirty="0"/>
              <a:t> to minimize losses exist (</a:t>
            </a:r>
            <a:r>
              <a:rPr lang="en-US" i="1" dirty="0"/>
              <a:t>minimum damping</a:t>
            </a:r>
            <a:r>
              <a:rPr lang="en-US" dirty="0"/>
              <a:t>), equally for </a:t>
            </a:r>
            <a:r>
              <a:rPr lang="en-US" i="1" dirty="0"/>
              <a:t>maximum voltage carriage</a:t>
            </a:r>
            <a:r>
              <a:rPr lang="en-US" dirty="0"/>
              <a:t> to avoid RF cable breakdown or </a:t>
            </a:r>
            <a:r>
              <a:rPr lang="en-US" i="1" dirty="0"/>
              <a:t>maximum power transmission</a:t>
            </a:r>
            <a:r>
              <a:rPr lang="en-US" dirty="0"/>
              <a:t>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13A2F5B-D8C9-473C-A7C9-17DC997818D8}"/>
              </a:ext>
            </a:extLst>
          </p:cNvPr>
          <p:cNvGrpSpPr/>
          <p:nvPr/>
        </p:nvGrpSpPr>
        <p:grpSpPr>
          <a:xfrm>
            <a:off x="4181797" y="2929735"/>
            <a:ext cx="3783114" cy="768018"/>
            <a:chOff x="4312940" y="2789055"/>
            <a:chExt cx="3783114" cy="76801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3BD213-8098-49FB-B0B4-3D7E3FDF4B8E}"/>
                </a:ext>
              </a:extLst>
            </p:cNvPr>
            <p:cNvSpPr txBox="1"/>
            <p:nvPr/>
          </p:nvSpPr>
          <p:spPr>
            <a:xfrm>
              <a:off x="4312940" y="2789055"/>
              <a:ext cx="3102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RF measurement technique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A27F89-1C44-4778-8946-C1F590B3DE81}"/>
                </a:ext>
              </a:extLst>
            </p:cNvPr>
            <p:cNvSpPr txBox="1"/>
            <p:nvPr/>
          </p:nvSpPr>
          <p:spPr>
            <a:xfrm>
              <a:off x="5222487" y="3187741"/>
              <a:ext cx="2753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Antenna technique</a:t>
              </a:r>
              <a:endParaRPr lang="en-US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5CDA404-5B61-4196-A6E3-DEC98874E4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86555" y="3010756"/>
              <a:ext cx="689108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F52C0CC2-1E0D-4B37-8F1B-2E7DE9C616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38035" y="3390595"/>
              <a:ext cx="75801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BB21EE1-0D6E-ABCA-524F-DD4AE17764A9}"/>
              </a:ext>
            </a:extLst>
          </p:cNvPr>
          <p:cNvGrpSpPr/>
          <p:nvPr/>
        </p:nvGrpSpPr>
        <p:grpSpPr>
          <a:xfrm>
            <a:off x="4182993" y="1202132"/>
            <a:ext cx="2688350" cy="1154374"/>
            <a:chOff x="4182993" y="1202132"/>
            <a:chExt cx="2688350" cy="115437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0BC51E8-827E-45B9-AFF1-EA26847E16E4}"/>
                </a:ext>
              </a:extLst>
            </p:cNvPr>
            <p:cNvSpPr txBox="1"/>
            <p:nvPr/>
          </p:nvSpPr>
          <p:spPr>
            <a:xfrm>
              <a:off x="4182993" y="1833286"/>
              <a:ext cx="2688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Coax characteristic impedance 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with low-loss dielectric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pic>
          <p:nvPicPr>
            <p:cNvPr id="7" name="Picture 6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1D0AD088-49B3-6505-E6EE-6A4520D4E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12624" y="1202132"/>
              <a:ext cx="1700501" cy="618933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92453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Coaxial Line in TEM-mode - losses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6ED996-49EE-4EEE-A39E-9659CD866698}"/>
              </a:ext>
            </a:extLst>
          </p:cNvPr>
          <p:cNvSpPr txBox="1"/>
          <p:nvPr/>
        </p:nvSpPr>
        <p:spPr>
          <a:xfrm>
            <a:off x="339701" y="1361469"/>
            <a:ext cx="63416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Losses in coaxial cables are usually small for frequencies below 3 GHz, but they can quickly rise with frequency.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main loss at low frequency is due to the skin effect in the inner conductor.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higher frequency, dielectric losses of the insulating medium between outer and inner conductor can become dominant.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Np [Neper] ≈ 8.686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Losses are not the only concern in coaxial cable optimization. A power line, for example, is optimized for efficient power transport and to avoid voltage breakdown, whereas a measurement cable needs phase-stability.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A75BD2-F05B-4366-A5F1-38E25D8EA867}"/>
              </a:ext>
            </a:extLst>
          </p:cNvPr>
          <p:cNvGrpSpPr/>
          <p:nvPr/>
        </p:nvGrpSpPr>
        <p:grpSpPr>
          <a:xfrm>
            <a:off x="6752402" y="1253747"/>
            <a:ext cx="4489868" cy="4333483"/>
            <a:chOff x="6326430" y="1253747"/>
            <a:chExt cx="4489868" cy="433348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31C5463-336F-4FD9-BB67-D91B7BCEF403}"/>
                </a:ext>
              </a:extLst>
            </p:cNvPr>
            <p:cNvGrpSpPr/>
            <p:nvPr/>
          </p:nvGrpSpPr>
          <p:grpSpPr>
            <a:xfrm>
              <a:off x="6326430" y="1393535"/>
              <a:ext cx="4489868" cy="4193695"/>
              <a:chOff x="6246105" y="1424390"/>
              <a:chExt cx="4186143" cy="3981556"/>
            </a:xfrm>
          </p:grpSpPr>
          <p:pic>
            <p:nvPicPr>
              <p:cNvPr id="8" name="Picture 7" descr="Chart, diagram&#10;&#10;Description automatically generated">
                <a:extLst>
                  <a:ext uri="{FF2B5EF4-FFF2-40B4-BE49-F238E27FC236}">
                    <a16:creationId xmlns:a16="http://schemas.microsoft.com/office/drawing/2014/main" id="{1E13B92B-387B-4578-A5FE-D9102261EE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6348399" y="1322096"/>
                <a:ext cx="3981556" cy="4186143"/>
              </a:xfrm>
              <a:prstGeom prst="rect">
                <a:avLst/>
              </a:prstGeom>
            </p:spPr>
          </p:pic>
          <p:pic>
            <p:nvPicPr>
              <p:cNvPr id="14" name="Picture 13" descr="Text&#10;&#10;Description automatically generated">
                <a:extLst>
                  <a:ext uri="{FF2B5EF4-FFF2-40B4-BE49-F238E27FC236}">
                    <a16:creationId xmlns:a16="http://schemas.microsoft.com/office/drawing/2014/main" id="{2F801F78-61B9-4F83-AB62-BA3ACA9540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4" t="78006" r="23509" b="-948"/>
              <a:stretch/>
            </p:blipFill>
            <p:spPr>
              <a:xfrm rot="18752810">
                <a:off x="7905732" y="3315182"/>
                <a:ext cx="1082323" cy="174569"/>
              </a:xfrm>
              <a:prstGeom prst="rect">
                <a:avLst/>
              </a:prstGeom>
            </p:spPr>
          </p:pic>
          <p:pic>
            <p:nvPicPr>
              <p:cNvPr id="15" name="Picture 14" descr="Text&#10;&#10;Description automatically generated">
                <a:extLst>
                  <a:ext uri="{FF2B5EF4-FFF2-40B4-BE49-F238E27FC236}">
                    <a16:creationId xmlns:a16="http://schemas.microsoft.com/office/drawing/2014/main" id="{AB839E46-37EC-4223-872E-F63AC6E01A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60" t="55062" r="-1" b="26584"/>
              <a:stretch/>
            </p:blipFill>
            <p:spPr>
              <a:xfrm rot="19956943">
                <a:off x="8013228" y="3545823"/>
                <a:ext cx="1574080" cy="153620"/>
              </a:xfrm>
              <a:prstGeom prst="rect">
                <a:avLst/>
              </a:prstGeom>
            </p:spPr>
          </p:pic>
          <p:pic>
            <p:nvPicPr>
              <p:cNvPr id="16" name="Picture 15" descr="Text&#10;&#10;Description automatically generated">
                <a:extLst>
                  <a:ext uri="{FF2B5EF4-FFF2-40B4-BE49-F238E27FC236}">
                    <a16:creationId xmlns:a16="http://schemas.microsoft.com/office/drawing/2014/main" id="{0ADC35B2-3C62-403A-A929-DCEA3EB631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628" t="24872" b="50000"/>
              <a:stretch/>
            </p:blipFill>
            <p:spPr>
              <a:xfrm rot="19900831">
                <a:off x="6946027" y="3532962"/>
                <a:ext cx="1343174" cy="179343"/>
              </a:xfrm>
              <a:prstGeom prst="rect">
                <a:avLst/>
              </a:prstGeom>
            </p:spPr>
          </p:pic>
          <p:pic>
            <p:nvPicPr>
              <p:cNvPr id="17" name="Picture 16" descr="Text&#10;&#10;Description automatically generated">
                <a:extLst>
                  <a:ext uri="{FF2B5EF4-FFF2-40B4-BE49-F238E27FC236}">
                    <a16:creationId xmlns:a16="http://schemas.microsoft.com/office/drawing/2014/main" id="{5B0DBF88-6058-424E-BCB4-40CBDC9956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87" t="1910" r="41387" b="79937"/>
              <a:stretch/>
            </p:blipFill>
            <p:spPr>
              <a:xfrm rot="19684188">
                <a:off x="7492329" y="2983120"/>
                <a:ext cx="815772" cy="138127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81F32B-F92F-4E07-94E0-8032C17D4F89}"/>
                </a:ext>
              </a:extLst>
            </p:cNvPr>
            <p:cNvSpPr txBox="1"/>
            <p:nvPr/>
          </p:nvSpPr>
          <p:spPr>
            <a:xfrm>
              <a:off x="6920267" y="1253747"/>
              <a:ext cx="353326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</a:t>
              </a:r>
              <a:r>
                <a:rPr lang="en-US" sz="800" dirty="0" err="1"/>
                <a:t>Meinke</a:t>
              </a:r>
              <a:r>
                <a:rPr lang="en-US" sz="800" dirty="0"/>
                <a:t>/Gundlach, </a:t>
              </a:r>
              <a:r>
                <a:rPr lang="en-US" sz="800" i="1" dirty="0" err="1"/>
                <a:t>Taschenbuch</a:t>
              </a:r>
              <a:r>
                <a:rPr lang="en-US" sz="800" i="1" dirty="0"/>
                <a:t> der </a:t>
              </a:r>
              <a:r>
                <a:rPr lang="en-US" sz="800" i="1" dirty="0" err="1"/>
                <a:t>Hochfrequenztechnik</a:t>
              </a:r>
              <a:r>
                <a:rPr lang="en-US" sz="800" dirty="0"/>
                <a:t>, 1968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69238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Coaxial Line with Minimum Damping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909F34-5211-4841-9A69-2D730A0CB668}"/>
              </a:ext>
            </a:extLst>
          </p:cNvPr>
          <p:cNvSpPr txBox="1"/>
          <p:nvPr/>
        </p:nvSpPr>
        <p:spPr>
          <a:xfrm>
            <a:off x="757705" y="1163105"/>
            <a:ext cx="990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How to get the </a:t>
            </a:r>
            <a:r>
              <a:rPr lang="en-US" b="1" i="1" dirty="0">
                <a:solidFill>
                  <a:srgbClr val="C00000"/>
                </a:solidFill>
              </a:rPr>
              <a:t>optimal ratio 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D/d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i="1" dirty="0">
                <a:solidFill>
                  <a:srgbClr val="C00000"/>
                </a:solidFill>
              </a:rPr>
              <a:t>for a coaxial cable </a:t>
            </a:r>
            <a:r>
              <a:rPr lang="en-US" b="1" i="1" dirty="0">
                <a:solidFill>
                  <a:srgbClr val="C00000"/>
                </a:solidFill>
              </a:rPr>
              <a:t>to obtain minimum loss</a:t>
            </a:r>
            <a:r>
              <a:rPr lang="en-US" i="1" dirty="0">
                <a:solidFill>
                  <a:srgbClr val="C00000"/>
                </a:solidFill>
              </a:rPr>
              <a:t>?</a:t>
            </a:r>
            <a:endParaRPr lang="en-GB" i="1" dirty="0">
              <a:solidFill>
                <a:srgbClr val="C00000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34D71B95-4C78-4F08-8F55-BF4DC64D4FF8}"/>
              </a:ext>
            </a:extLst>
          </p:cNvPr>
          <p:cNvGrpSpPr/>
          <p:nvPr/>
        </p:nvGrpSpPr>
        <p:grpSpPr>
          <a:xfrm>
            <a:off x="3446055" y="2292053"/>
            <a:ext cx="2150680" cy="488045"/>
            <a:chOff x="3446055" y="2292053"/>
            <a:chExt cx="2150680" cy="48804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4531842-ED18-4D43-9A3A-818875B12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70" y="2533766"/>
              <a:ext cx="295720" cy="20394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132C16-56B6-40CF-A85B-46F36D8B5ECF}"/>
                </a:ext>
              </a:extLst>
            </p:cNvPr>
            <p:cNvSpPr txBox="1"/>
            <p:nvPr/>
          </p:nvSpPr>
          <p:spPr>
            <a:xfrm>
              <a:off x="3446055" y="2410766"/>
              <a:ext cx="1805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resistive losses</a:t>
              </a:r>
              <a:endParaRPr lang="en-GB" dirty="0"/>
            </a:p>
          </p:txBody>
        </p:sp>
        <p:sp>
          <p:nvSpPr>
            <p:cNvPr id="63" name="Left Brace 62">
              <a:extLst>
                <a:ext uri="{FF2B5EF4-FFF2-40B4-BE49-F238E27FC236}">
                  <a16:creationId xmlns:a16="http://schemas.microsoft.com/office/drawing/2014/main" id="{23F503B1-043F-4814-88DC-99E2D9C5E4B6}"/>
                </a:ext>
              </a:extLst>
            </p:cNvPr>
            <p:cNvSpPr/>
            <p:nvPr/>
          </p:nvSpPr>
          <p:spPr bwMode="auto">
            <a:xfrm rot="16200000">
              <a:off x="4432984" y="1305124"/>
              <a:ext cx="176822" cy="2150680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8569F99-E6D6-440E-900D-98D5B2C45A98}"/>
              </a:ext>
            </a:extLst>
          </p:cNvPr>
          <p:cNvGrpSpPr/>
          <p:nvPr/>
        </p:nvGrpSpPr>
        <p:grpSpPr>
          <a:xfrm>
            <a:off x="5635140" y="2295753"/>
            <a:ext cx="1805036" cy="484345"/>
            <a:chOff x="5635140" y="2295753"/>
            <a:chExt cx="1805036" cy="48434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E01127A-9FA0-4F63-A105-C8A8FA2F21D9}"/>
                </a:ext>
              </a:extLst>
            </p:cNvPr>
            <p:cNvSpPr txBox="1"/>
            <p:nvPr/>
          </p:nvSpPr>
          <p:spPr>
            <a:xfrm>
              <a:off x="5635140" y="2410766"/>
              <a:ext cx="1805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dielectric losses</a:t>
              </a:r>
              <a:endParaRPr lang="en-GB" dirty="0"/>
            </a:p>
          </p:txBody>
        </p:sp>
        <p:sp>
          <p:nvSpPr>
            <p:cNvPr id="67" name="Left Brace 66">
              <a:extLst>
                <a:ext uri="{FF2B5EF4-FFF2-40B4-BE49-F238E27FC236}">
                  <a16:creationId xmlns:a16="http://schemas.microsoft.com/office/drawing/2014/main" id="{15C6088D-81FF-4BC1-8F72-B0070142A65E}"/>
                </a:ext>
              </a:extLst>
            </p:cNvPr>
            <p:cNvSpPr/>
            <p:nvPr/>
          </p:nvSpPr>
          <p:spPr bwMode="auto">
            <a:xfrm rot="16200000">
              <a:off x="6217515" y="1809391"/>
              <a:ext cx="176822" cy="1149545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E54C070-C381-4999-86E3-D2C0D5AC8EAE}"/>
              </a:ext>
            </a:extLst>
          </p:cNvPr>
          <p:cNvCxnSpPr>
            <a:cxnSpLocks/>
          </p:cNvCxnSpPr>
          <p:nvPr/>
        </p:nvCxnSpPr>
        <p:spPr bwMode="auto">
          <a:xfrm>
            <a:off x="9542457" y="1230970"/>
            <a:ext cx="0" cy="471050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EE0B664-7348-4CB8-9A77-92D1D194D4F0}"/>
              </a:ext>
            </a:extLst>
          </p:cNvPr>
          <p:cNvGrpSpPr/>
          <p:nvPr/>
        </p:nvGrpSpPr>
        <p:grpSpPr>
          <a:xfrm>
            <a:off x="373655" y="3597026"/>
            <a:ext cx="7060154" cy="1429376"/>
            <a:chOff x="373655" y="3597026"/>
            <a:chExt cx="7060154" cy="142937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2071420-3C7C-463D-AEB7-3E5B9B0B1CB5}"/>
                </a:ext>
              </a:extLst>
            </p:cNvPr>
            <p:cNvSpPr txBox="1"/>
            <p:nvPr/>
          </p:nvSpPr>
          <p:spPr>
            <a:xfrm>
              <a:off x="373655" y="3597026"/>
              <a:ext cx="706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(only the 1</a:t>
              </a:r>
              <a:r>
                <a:rPr lang="en-US" baseline="30000" dirty="0"/>
                <a:t>st</a:t>
              </a:r>
              <a:r>
                <a:rPr lang="en-US" dirty="0"/>
                <a:t> term depends on the ratio 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D/d 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)</a:t>
              </a:r>
              <a:endParaRPr lang="en-GB" dirty="0">
                <a:latin typeface="+mj-lt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C00000"/>
                  </a:solidFill>
                  <a:sym typeface="Wingdings" panose="05000000000000000000" pitchFamily="2" charset="2"/>
                </a:rPr>
                <a:t> </a:t>
              </a:r>
              <a:r>
                <a:rPr lang="en-US" dirty="0">
                  <a:solidFill>
                    <a:srgbClr val="C00000"/>
                  </a:solidFill>
                </a:rPr>
                <a:t>Find the ratio </a:t>
              </a:r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D/d </a:t>
              </a:r>
              <a:r>
                <a:rPr lang="en-US" dirty="0">
                  <a:solidFill>
                    <a:srgbClr val="C00000"/>
                  </a:solidFill>
                </a:rPr>
                <a:t>at which the 1</a:t>
              </a:r>
              <a:r>
                <a:rPr lang="en-US" baseline="30000" dirty="0">
                  <a:solidFill>
                    <a:srgbClr val="C00000"/>
                  </a:solidFill>
                </a:rPr>
                <a:t>st</a:t>
              </a:r>
              <a:r>
                <a:rPr lang="en-US" dirty="0">
                  <a:solidFill>
                    <a:srgbClr val="C00000"/>
                  </a:solidFill>
                </a:rPr>
                <a:t> term is at minimum: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pic>
          <p:nvPicPr>
            <p:cNvPr id="97" name="Picture 96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EC53FE63-BE23-4D9D-8F14-23FFDA7B2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04" y="4380071"/>
              <a:ext cx="2292939" cy="646331"/>
            </a:xfrm>
            <a:prstGeom prst="rect">
              <a:avLst/>
            </a:prstGeom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3F276F4-844C-4FE2-9B33-AD7AFB5B8C41}"/>
              </a:ext>
            </a:extLst>
          </p:cNvPr>
          <p:cNvGrpSpPr/>
          <p:nvPr/>
        </p:nvGrpSpPr>
        <p:grpSpPr>
          <a:xfrm>
            <a:off x="755507" y="4218178"/>
            <a:ext cx="8734771" cy="813666"/>
            <a:chOff x="755507" y="4218178"/>
            <a:chExt cx="8734771" cy="813666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788C561-A229-49DB-A61D-BF7AC12C6CDA}"/>
                </a:ext>
              </a:extLst>
            </p:cNvPr>
            <p:cNvGrpSpPr/>
            <p:nvPr/>
          </p:nvGrpSpPr>
          <p:grpSpPr>
            <a:xfrm>
              <a:off x="5501480" y="4466365"/>
              <a:ext cx="3988798" cy="416195"/>
              <a:chOff x="5501480" y="4466365"/>
              <a:chExt cx="3988798" cy="416195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30B4B30-5E43-45B5-AC0C-2347F61A7877}"/>
                  </a:ext>
                </a:extLst>
              </p:cNvPr>
              <p:cNvSpPr txBox="1"/>
              <p:nvPr/>
            </p:nvSpPr>
            <p:spPr>
              <a:xfrm>
                <a:off x="5673076" y="4495700"/>
                <a:ext cx="38172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equation depends also on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</a:t>
                </a:r>
                <a:r>
                  <a:rPr lang="en-US" dirty="0"/>
                  <a:t>.</a:t>
                </a:r>
                <a:endParaRPr lang="en-GB" dirty="0"/>
              </a:p>
            </p:txBody>
          </p:sp>
          <p:sp>
            <p:nvSpPr>
              <p:cNvPr id="105" name="Lightning Bolt 104">
                <a:extLst>
                  <a:ext uri="{FF2B5EF4-FFF2-40B4-BE49-F238E27FC236}">
                    <a16:creationId xmlns:a16="http://schemas.microsoft.com/office/drawing/2014/main" id="{8A92D053-7B3A-4166-A4FF-F6D8A51555BC}"/>
                  </a:ext>
                </a:extLst>
              </p:cNvPr>
              <p:cNvSpPr/>
              <p:nvPr/>
            </p:nvSpPr>
            <p:spPr bwMode="auto">
              <a:xfrm rot="1694735">
                <a:off x="5501480" y="4466365"/>
                <a:ext cx="268835" cy="416195"/>
              </a:xfrm>
              <a:prstGeom prst="lightningBolt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pic>
          <p:nvPicPr>
            <p:cNvPr id="95" name="Picture 94" descr="Diagram&#10;&#10;Description automatically generated">
              <a:extLst>
                <a:ext uri="{FF2B5EF4-FFF2-40B4-BE49-F238E27FC236}">
                  <a16:creationId xmlns:a16="http://schemas.microsoft.com/office/drawing/2014/main" id="{D9350790-26C9-47FB-BEB6-15F9EBB3D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07" y="4218178"/>
              <a:ext cx="4536188" cy="813666"/>
            </a:xfrm>
            <a:prstGeom prst="rect">
              <a:avLst/>
            </a:prstGeom>
          </p:spPr>
        </p:pic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7618F76-0696-4091-98A4-7176985A1FE4}"/>
              </a:ext>
            </a:extLst>
          </p:cNvPr>
          <p:cNvGrpSpPr/>
          <p:nvPr/>
        </p:nvGrpSpPr>
        <p:grpSpPr>
          <a:xfrm>
            <a:off x="4197436" y="4878492"/>
            <a:ext cx="5162987" cy="1361111"/>
            <a:chOff x="4197436" y="4878492"/>
            <a:chExt cx="5162987" cy="1361111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65266434-A42D-479A-BFD7-CE90D3FBC70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31364" y="4878492"/>
              <a:ext cx="230430" cy="47985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69E43D2-216B-4F9F-94C6-95DA5417C2A4}"/>
                </a:ext>
              </a:extLst>
            </p:cNvPr>
            <p:cNvSpPr txBox="1"/>
            <p:nvPr/>
          </p:nvSpPr>
          <p:spPr>
            <a:xfrm>
              <a:off x="4197436" y="5316273"/>
              <a:ext cx="51629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This term says: “</a:t>
              </a:r>
              <a:r>
                <a:rPr lang="en-US" i="1" dirty="0"/>
                <a:t>damping goes down if the line is very large….</a:t>
              </a:r>
              <a:r>
                <a:rPr lang="en-US" dirty="0"/>
                <a:t>”  - bit obvious… </a:t>
              </a:r>
              <a:br>
                <a:rPr lang="en-US" dirty="0"/>
              </a:br>
              <a:r>
                <a:rPr lang="en-US" dirty="0"/>
                <a:t>and does not answer the diameter-ratio-question.</a:t>
              </a:r>
              <a:endParaRPr lang="en-GB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2065FB3-9EC6-44C2-B517-D835C3379B89}"/>
              </a:ext>
            </a:extLst>
          </p:cNvPr>
          <p:cNvGrpSpPr/>
          <p:nvPr/>
        </p:nvGrpSpPr>
        <p:grpSpPr>
          <a:xfrm>
            <a:off x="2201676" y="4888390"/>
            <a:ext cx="975544" cy="709492"/>
            <a:chOff x="7709010" y="4273910"/>
            <a:chExt cx="975544" cy="709492"/>
          </a:xfrm>
        </p:grpSpPr>
        <p:pic>
          <p:nvPicPr>
            <p:cNvPr id="91" name="Picture 90" descr="A picture containing text, clock, clipart&#10;&#10;Description automatically generated">
              <a:extLst>
                <a:ext uri="{FF2B5EF4-FFF2-40B4-BE49-F238E27FC236}">
                  <a16:creationId xmlns:a16="http://schemas.microsoft.com/office/drawing/2014/main" id="{9F8B1B7B-F6B9-4C04-842C-B949BB04F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9010" y="4504340"/>
              <a:ext cx="975544" cy="479062"/>
            </a:xfrm>
            <a:prstGeom prst="rect">
              <a:avLst/>
            </a:prstGeom>
          </p:spPr>
        </p:pic>
        <p:sp>
          <p:nvSpPr>
            <p:cNvPr id="92" name="Left Brace 91">
              <a:extLst>
                <a:ext uri="{FF2B5EF4-FFF2-40B4-BE49-F238E27FC236}">
                  <a16:creationId xmlns:a16="http://schemas.microsoft.com/office/drawing/2014/main" id="{24CAA428-4008-4F56-B0E0-697AFE795E4B}"/>
                </a:ext>
              </a:extLst>
            </p:cNvPr>
            <p:cNvSpPr/>
            <p:nvPr/>
          </p:nvSpPr>
          <p:spPr bwMode="auto">
            <a:xfrm rot="16200000">
              <a:off x="8074815" y="3946510"/>
              <a:ext cx="153619" cy="808419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37B836A-64C1-FC9C-FE97-6064F27DD485}"/>
              </a:ext>
            </a:extLst>
          </p:cNvPr>
          <p:cNvGrpSpPr/>
          <p:nvPr/>
        </p:nvGrpSpPr>
        <p:grpSpPr>
          <a:xfrm>
            <a:off x="373655" y="1803984"/>
            <a:ext cx="6563400" cy="557082"/>
            <a:chOff x="373655" y="1803984"/>
            <a:chExt cx="6563400" cy="55708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085B21-EBE7-47E0-A5AB-B6E7E6B805EE}"/>
                </a:ext>
              </a:extLst>
            </p:cNvPr>
            <p:cNvSpPr txBox="1"/>
            <p:nvPr/>
          </p:nvSpPr>
          <p:spPr>
            <a:xfrm>
              <a:off x="373655" y="1852683"/>
              <a:ext cx="2649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C00000"/>
                  </a:solidFill>
                </a:rPr>
                <a:t>Attenuation constant: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pic>
          <p:nvPicPr>
            <p:cNvPr id="7" name="Picture 6" descr="A picture containing text, clock, gauge&#10;&#10;Description automatically generated">
              <a:extLst>
                <a:ext uri="{FF2B5EF4-FFF2-40B4-BE49-F238E27FC236}">
                  <a16:creationId xmlns:a16="http://schemas.microsoft.com/office/drawing/2014/main" id="{8EBBD1E1-96C8-8140-9310-73F689A51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65615" y="1803984"/>
              <a:ext cx="3871440" cy="557082"/>
            </a:xfrm>
            <a:prstGeom prst="rect">
              <a:avLst/>
            </a:prstGeom>
          </p:spPr>
        </p:pic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283851F-709A-4FBE-82ED-C103406164DC}"/>
              </a:ext>
            </a:extLst>
          </p:cNvPr>
          <p:cNvGrpSpPr/>
          <p:nvPr/>
        </p:nvGrpSpPr>
        <p:grpSpPr>
          <a:xfrm>
            <a:off x="5097603" y="2276319"/>
            <a:ext cx="2150680" cy="1029036"/>
            <a:chOff x="5097603" y="2276319"/>
            <a:chExt cx="2150680" cy="102903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1F8DAEC-AA84-4004-BB27-9EE59FB1B429}"/>
                </a:ext>
              </a:extLst>
            </p:cNvPr>
            <p:cNvSpPr txBox="1"/>
            <p:nvPr/>
          </p:nvSpPr>
          <p:spPr>
            <a:xfrm>
              <a:off x="5097603" y="2936023"/>
              <a:ext cx="215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surface resistance</a:t>
              </a:r>
              <a:endParaRPr lang="en-GB" dirty="0"/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455DC1DE-60CD-425A-B043-969F031CEB0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368053" y="2276319"/>
              <a:ext cx="439909" cy="77156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6C5380-ED29-C0E1-58BA-F2F896A43190}"/>
              </a:ext>
            </a:extLst>
          </p:cNvPr>
          <p:cNvGrpSpPr/>
          <p:nvPr/>
        </p:nvGrpSpPr>
        <p:grpSpPr>
          <a:xfrm>
            <a:off x="9556403" y="1432025"/>
            <a:ext cx="2069916" cy="3436569"/>
            <a:chOff x="9556403" y="1432025"/>
            <a:chExt cx="2069916" cy="3436569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9648DE8-37E3-4C38-A429-CCA01D29E768}"/>
                </a:ext>
              </a:extLst>
            </p:cNvPr>
            <p:cNvGrpSpPr/>
            <p:nvPr/>
          </p:nvGrpSpPr>
          <p:grpSpPr>
            <a:xfrm>
              <a:off x="9590854" y="2505586"/>
              <a:ext cx="2035465" cy="993983"/>
              <a:chOff x="9590854" y="2505586"/>
              <a:chExt cx="2035465" cy="993983"/>
            </a:xfrm>
          </p:grpSpPr>
          <p:pic>
            <p:nvPicPr>
              <p:cNvPr id="19" name="Picture 18" descr="Text, letter&#10;&#10;Description automatically generated">
                <a:extLst>
                  <a:ext uri="{FF2B5EF4-FFF2-40B4-BE49-F238E27FC236}">
                    <a16:creationId xmlns:a16="http://schemas.microsoft.com/office/drawing/2014/main" id="{F439DEB4-D3FC-44C0-8D21-CB0259AAEF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09142" y="2505586"/>
                <a:ext cx="1129421" cy="597606"/>
              </a:xfrm>
              <a:prstGeom prst="rect">
                <a:avLst/>
              </a:prstGeom>
            </p:spPr>
          </p:pic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667A0BE6-D1CB-4DAA-ABD3-90D719E6351B}"/>
                  </a:ext>
                </a:extLst>
              </p:cNvPr>
              <p:cNvSpPr txBox="1"/>
              <p:nvPr/>
            </p:nvSpPr>
            <p:spPr>
              <a:xfrm>
                <a:off x="9590854" y="3037904"/>
                <a:ext cx="20354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dielectric loss tangent </a:t>
                </a:r>
                <a:r>
                  <a:rPr lang="en-US" sz="1000" dirty="0"/>
                  <a:t>(see lecture A. Mostacci)</a:t>
                </a:r>
                <a:endParaRPr lang="en-GB" sz="140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76AC5EB-0F8D-C9F1-19A8-7E5C35C2950E}"/>
                </a:ext>
              </a:extLst>
            </p:cNvPr>
            <p:cNvGrpSpPr/>
            <p:nvPr/>
          </p:nvGrpSpPr>
          <p:grpSpPr>
            <a:xfrm>
              <a:off x="9556403" y="1432025"/>
              <a:ext cx="1724272" cy="750745"/>
              <a:chOff x="9556403" y="1432025"/>
              <a:chExt cx="1724272" cy="750745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520A1B7-B15B-4699-9C31-70E68DEF7CE0}"/>
                  </a:ext>
                </a:extLst>
              </p:cNvPr>
              <p:cNvSpPr txBox="1"/>
              <p:nvPr/>
            </p:nvSpPr>
            <p:spPr>
              <a:xfrm>
                <a:off x="9556403" y="1874993"/>
                <a:ext cx="17242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surface resistance</a:t>
                </a:r>
                <a:endParaRPr lang="en-GB" sz="1400" dirty="0"/>
              </a:p>
            </p:txBody>
          </p:sp>
          <p:pic>
            <p:nvPicPr>
              <p:cNvPr id="10" name="Picture 9" descr="A picture containing text, watch, clock, gauge&#10;&#10;Description automatically generated">
                <a:extLst>
                  <a:ext uri="{FF2B5EF4-FFF2-40B4-BE49-F238E27FC236}">
                    <a16:creationId xmlns:a16="http://schemas.microsoft.com/office/drawing/2014/main" id="{90F4C09D-41DA-76F0-42A7-826DEAE261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01369" y="1432025"/>
                <a:ext cx="1007840" cy="515244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1BA1846-6831-3116-2753-72DFF3DFAB1D}"/>
                </a:ext>
              </a:extLst>
            </p:cNvPr>
            <p:cNvGrpSpPr/>
            <p:nvPr/>
          </p:nvGrpSpPr>
          <p:grpSpPr>
            <a:xfrm>
              <a:off x="9628486" y="3988925"/>
              <a:ext cx="1901041" cy="879669"/>
              <a:chOff x="9628486" y="3988925"/>
              <a:chExt cx="1901041" cy="879669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165C0C1-F794-4422-B37C-08379204807C}"/>
                  </a:ext>
                </a:extLst>
              </p:cNvPr>
              <p:cNvSpPr txBox="1"/>
              <p:nvPr/>
            </p:nvSpPr>
            <p:spPr>
              <a:xfrm>
                <a:off x="9628486" y="4560817"/>
                <a:ext cx="17242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vacuum impedance</a:t>
                </a:r>
                <a:endParaRPr lang="en-GB" sz="1400" dirty="0"/>
              </a:p>
            </p:txBody>
          </p:sp>
          <p:pic>
            <p:nvPicPr>
              <p:cNvPr id="14" name="Picture 13" descr="Text&#10;&#10;Description automatically generated with medium confidence">
                <a:extLst>
                  <a:ext uri="{FF2B5EF4-FFF2-40B4-BE49-F238E27FC236}">
                    <a16:creationId xmlns:a16="http://schemas.microsoft.com/office/drawing/2014/main" id="{94B1AB86-8B43-1A33-5D73-84BEF9AF20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24492" y="3988925"/>
                <a:ext cx="1805035" cy="57189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499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Coaxial Line with Minimum Damping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909F34-5211-4841-9A69-2D730A0CB668}"/>
              </a:ext>
            </a:extLst>
          </p:cNvPr>
          <p:cNvSpPr txBox="1"/>
          <p:nvPr/>
        </p:nvSpPr>
        <p:spPr>
          <a:xfrm>
            <a:off x="757705" y="1163105"/>
            <a:ext cx="825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How to get the </a:t>
            </a:r>
            <a:r>
              <a:rPr lang="en-US" b="1" i="1" dirty="0">
                <a:solidFill>
                  <a:srgbClr val="C00000"/>
                </a:solidFill>
              </a:rPr>
              <a:t>optimal ratio 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D/d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i="1" dirty="0">
                <a:solidFill>
                  <a:srgbClr val="C00000"/>
                </a:solidFill>
              </a:rPr>
              <a:t>for a coaxial cable </a:t>
            </a:r>
            <a:r>
              <a:rPr lang="en-US" b="1" i="1" dirty="0">
                <a:solidFill>
                  <a:srgbClr val="C00000"/>
                </a:solidFill>
              </a:rPr>
              <a:t>to obtain minimum loss</a:t>
            </a:r>
            <a:r>
              <a:rPr lang="en-US" i="1" dirty="0">
                <a:solidFill>
                  <a:srgbClr val="C00000"/>
                </a:solidFill>
              </a:rPr>
              <a:t>?</a:t>
            </a:r>
            <a:endParaRPr lang="en-GB" i="1" dirty="0">
              <a:solidFill>
                <a:srgbClr val="C00000"/>
              </a:solidFill>
            </a:endParaRPr>
          </a:p>
        </p:txBody>
      </p:sp>
      <p:pic>
        <p:nvPicPr>
          <p:cNvPr id="36" name="Picture 35" descr="Diagram&#10;&#10;Description automatically generated">
            <a:extLst>
              <a:ext uri="{FF2B5EF4-FFF2-40B4-BE49-F238E27FC236}">
                <a16:creationId xmlns:a16="http://schemas.microsoft.com/office/drawing/2014/main" id="{8BF4C617-64B9-4E35-9F7B-CE75FCE770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36" y="1532437"/>
            <a:ext cx="4536188" cy="813666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E1B8C6E3-E602-4300-A8D9-3097B1275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29" y="2457426"/>
            <a:ext cx="3821791" cy="35563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E0EE2F-CB90-4F54-992E-FD396D77829C}"/>
              </a:ext>
            </a:extLst>
          </p:cNvPr>
          <p:cNvSpPr txBox="1"/>
          <p:nvPr/>
        </p:nvSpPr>
        <p:spPr>
          <a:xfrm>
            <a:off x="834515" y="6070781"/>
            <a:ext cx="8257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strategy and picture taken from: Zinke &amp; Brunswig, </a:t>
            </a:r>
            <a:r>
              <a:rPr lang="en-US" sz="1200" i="1" dirty="0" err="1"/>
              <a:t>Hochfrequenztechnik</a:t>
            </a:r>
            <a:r>
              <a:rPr lang="en-US" sz="1200" i="1" dirty="0"/>
              <a:t> 1,</a:t>
            </a:r>
            <a:r>
              <a:rPr lang="en-US" sz="1200" dirty="0"/>
              <a:t> Springer</a:t>
            </a:r>
            <a:endParaRPr lang="en-GB" sz="12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5DF6693-4E66-498D-8133-A6B5E32EECE4}"/>
              </a:ext>
            </a:extLst>
          </p:cNvPr>
          <p:cNvGrpSpPr/>
          <p:nvPr/>
        </p:nvGrpSpPr>
        <p:grpSpPr>
          <a:xfrm>
            <a:off x="3599675" y="1624875"/>
            <a:ext cx="2257565" cy="1074430"/>
            <a:chOff x="3599675" y="1624875"/>
            <a:chExt cx="2257565" cy="107443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F549F7F-4EFA-4FA2-9998-DB2D7E04CBA3}"/>
                </a:ext>
              </a:extLst>
            </p:cNvPr>
            <p:cNvSpPr/>
            <p:nvPr/>
          </p:nvSpPr>
          <p:spPr bwMode="auto">
            <a:xfrm>
              <a:off x="3599675" y="1624875"/>
              <a:ext cx="1677149" cy="751902"/>
            </a:xfrm>
            <a:custGeom>
              <a:avLst/>
              <a:gdLst>
                <a:gd name="connsiteX0" fmla="*/ 178678 w 2025911"/>
                <a:gd name="connsiteY0" fmla="*/ 653981 h 751902"/>
                <a:gd name="connsiteX1" fmla="*/ 135816 w 2025911"/>
                <a:gd name="connsiteY1" fmla="*/ 375375 h 751902"/>
                <a:gd name="connsiteX2" fmla="*/ 971635 w 2025911"/>
                <a:gd name="connsiteY2" fmla="*/ 339656 h 751902"/>
                <a:gd name="connsiteX3" fmla="*/ 1178803 w 2025911"/>
                <a:gd name="connsiteY3" fmla="*/ 25331 h 751902"/>
                <a:gd name="connsiteX4" fmla="*/ 1907466 w 2025911"/>
                <a:gd name="connsiteY4" fmla="*/ 96769 h 751902"/>
                <a:gd name="connsiteX5" fmla="*/ 1843172 w 2025911"/>
                <a:gd name="connsiteY5" fmla="*/ 711131 h 751902"/>
                <a:gd name="connsiteX6" fmla="*/ 178678 w 2025911"/>
                <a:gd name="connsiteY6" fmla="*/ 653981 h 75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5911" h="751902">
                  <a:moveTo>
                    <a:pt x="178678" y="653981"/>
                  </a:moveTo>
                  <a:cubicBezTo>
                    <a:pt x="-105881" y="598022"/>
                    <a:pt x="3656" y="427762"/>
                    <a:pt x="135816" y="375375"/>
                  </a:cubicBezTo>
                  <a:cubicBezTo>
                    <a:pt x="267976" y="322987"/>
                    <a:pt x="797804" y="397997"/>
                    <a:pt x="971635" y="339656"/>
                  </a:cubicBezTo>
                  <a:cubicBezTo>
                    <a:pt x="1145466" y="281315"/>
                    <a:pt x="1022831" y="65812"/>
                    <a:pt x="1178803" y="25331"/>
                  </a:cubicBezTo>
                  <a:cubicBezTo>
                    <a:pt x="1334775" y="-15150"/>
                    <a:pt x="1796738" y="-17531"/>
                    <a:pt x="1907466" y="96769"/>
                  </a:cubicBezTo>
                  <a:cubicBezTo>
                    <a:pt x="2018194" y="211069"/>
                    <a:pt x="2132494" y="614690"/>
                    <a:pt x="1843172" y="711131"/>
                  </a:cubicBezTo>
                  <a:cubicBezTo>
                    <a:pt x="1553850" y="807572"/>
                    <a:pt x="463237" y="709940"/>
                    <a:pt x="178678" y="653981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41C37FC0-8F3E-4B96-81D6-648E2D55FB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63885" y="2211685"/>
              <a:ext cx="294445" cy="25753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11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70E5219B-0D79-4D9C-B902-2F6997572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7134" y="2340450"/>
              <a:ext cx="290106" cy="295580"/>
            </a:xfrm>
            <a:prstGeom prst="rect">
              <a:avLst/>
            </a:prstGeom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20C7460-02ED-41B3-8DEC-1F17C9EF5AAE}"/>
                </a:ext>
              </a:extLst>
            </p:cNvPr>
            <p:cNvSpPr/>
            <p:nvPr/>
          </p:nvSpPr>
          <p:spPr bwMode="auto">
            <a:xfrm>
              <a:off x="5558330" y="2295063"/>
              <a:ext cx="294445" cy="404242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EE89845-1D50-4D9C-9A11-7BD0D0CB1B61}"/>
              </a:ext>
            </a:extLst>
          </p:cNvPr>
          <p:cNvGrpSpPr/>
          <p:nvPr/>
        </p:nvGrpSpPr>
        <p:grpSpPr>
          <a:xfrm>
            <a:off x="6138746" y="1935370"/>
            <a:ext cx="5986839" cy="2008921"/>
            <a:chOff x="6138746" y="1935370"/>
            <a:chExt cx="5986839" cy="2008921"/>
          </a:xfrm>
        </p:grpSpPr>
        <p:pic>
          <p:nvPicPr>
            <p:cNvPr id="13" name="Picture 12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27B3366C-FBD8-4294-A513-8CB5E5034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2511" y="2397035"/>
              <a:ext cx="2534730" cy="68567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818096-AF57-49C1-B8CE-9763BD5BCB44}"/>
                </a:ext>
              </a:extLst>
            </p:cNvPr>
            <p:cNvSpPr txBox="1"/>
            <p:nvPr/>
          </p:nvSpPr>
          <p:spPr>
            <a:xfrm>
              <a:off x="6138746" y="1935370"/>
              <a:ext cx="598683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dirty="0"/>
                <a:t>Take all terms that depend on the ratio D/d, and</a:t>
              </a:r>
            </a:p>
            <a:p>
              <a:pPr marL="342900" indent="-342900">
                <a:buAutoNum type="arabicPeriod"/>
              </a:pPr>
              <a:r>
                <a:rPr lang="en-US" dirty="0"/>
                <a:t>Separate this from     . </a:t>
              </a:r>
            </a:p>
            <a:p>
              <a:pPr marL="342900" indent="-342900">
                <a:buAutoNum type="arabicPeriod"/>
              </a:pPr>
              <a:r>
                <a:rPr lang="en-US" dirty="0"/>
                <a:t>We get a form factor </a:t>
              </a:r>
              <a:endParaRPr lang="en-GB" dirty="0"/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3C2D5B7C-EB08-4FF2-929B-477C0FCC1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9180" y="2295063"/>
              <a:ext cx="295720" cy="20394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976CCCA-291F-4473-B011-9CB4323D3E0C}"/>
                </a:ext>
              </a:extLst>
            </p:cNvPr>
            <p:cNvSpPr txBox="1"/>
            <p:nvPr/>
          </p:nvSpPr>
          <p:spPr>
            <a:xfrm>
              <a:off x="6518454" y="3297960"/>
              <a:ext cx="48971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that only depends on the ratio 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D/d 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and is of the type: 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x+1 / ln(x)</a:t>
              </a:r>
              <a:r>
                <a:rPr lang="en-US" i="1" dirty="0">
                  <a:latin typeface="+mj-lt"/>
                  <a:cs typeface="Times New Roman" panose="02020603050405020304" pitchFamily="18" charset="0"/>
                </a:rPr>
                <a:t>.</a:t>
              </a:r>
              <a:endPara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A060E1B-8A42-4AA2-8382-A6D301AC5D96}"/>
              </a:ext>
            </a:extLst>
          </p:cNvPr>
          <p:cNvGrpSpPr/>
          <p:nvPr/>
        </p:nvGrpSpPr>
        <p:grpSpPr>
          <a:xfrm>
            <a:off x="2269517" y="4197100"/>
            <a:ext cx="354449" cy="1054446"/>
            <a:chOff x="2269517" y="4197100"/>
            <a:chExt cx="354449" cy="105444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BECE202-AB1D-4AFD-86A8-D8676667DF8B}"/>
                </a:ext>
              </a:extLst>
            </p:cNvPr>
            <p:cNvSpPr/>
            <p:nvPr/>
          </p:nvSpPr>
          <p:spPr bwMode="auto">
            <a:xfrm>
              <a:off x="2269517" y="4903913"/>
              <a:ext cx="354449" cy="347633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D8E7CA0-1B11-4137-8198-5EE8C02B12C0}"/>
                </a:ext>
              </a:extLst>
            </p:cNvPr>
            <p:cNvCxnSpPr/>
            <p:nvPr/>
          </p:nvCxnSpPr>
          <p:spPr bwMode="auto">
            <a:xfrm flipV="1">
              <a:off x="2461813" y="4197100"/>
              <a:ext cx="0" cy="5292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3A481EF-B76C-4E35-85A3-FC239949D782}"/>
              </a:ext>
            </a:extLst>
          </p:cNvPr>
          <p:cNvGrpSpPr/>
          <p:nvPr/>
        </p:nvGrpSpPr>
        <p:grpSpPr>
          <a:xfrm>
            <a:off x="1026540" y="3889860"/>
            <a:ext cx="1599161" cy="314602"/>
            <a:chOff x="1026540" y="3889860"/>
            <a:chExt cx="1599161" cy="314602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C9873E0-3AD4-4E88-9CE3-F1D4BC754141}"/>
                </a:ext>
              </a:extLst>
            </p:cNvPr>
            <p:cNvSpPr/>
            <p:nvPr/>
          </p:nvSpPr>
          <p:spPr bwMode="auto">
            <a:xfrm>
              <a:off x="2271252" y="3978924"/>
              <a:ext cx="354449" cy="225538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803B0094-096B-40E8-B0C1-CB37DE1AD9A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48995" y="4064241"/>
              <a:ext cx="69129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1A6C9A5-2D2A-4E63-A945-2C2C094F7347}"/>
                </a:ext>
              </a:extLst>
            </p:cNvPr>
            <p:cNvSpPr/>
            <p:nvPr/>
          </p:nvSpPr>
          <p:spPr bwMode="auto">
            <a:xfrm>
              <a:off x="1026540" y="3889860"/>
              <a:ext cx="354449" cy="225538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3AE6218-EB47-4817-8FA7-A4F39EBDF1C0}"/>
              </a:ext>
            </a:extLst>
          </p:cNvPr>
          <p:cNvSpPr txBox="1"/>
          <p:nvPr/>
        </p:nvSpPr>
        <p:spPr>
          <a:xfrm>
            <a:off x="5749924" y="5360768"/>
            <a:ext cx="6434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</a:rPr>
              <a:t>Note that this value is valid only if inner and outer conductor are of the same material. Same principle, but more complex otherwise.</a:t>
            </a:r>
            <a:endParaRPr lang="en-GB" sz="1400" i="1" dirty="0">
              <a:solidFill>
                <a:srgbClr val="C0000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DCA0162-8BAF-4C25-B962-0876EA882A87}"/>
              </a:ext>
            </a:extLst>
          </p:cNvPr>
          <p:cNvSpPr/>
          <p:nvPr/>
        </p:nvSpPr>
        <p:spPr>
          <a:xfrm>
            <a:off x="2816262" y="2497868"/>
            <a:ext cx="7212103" cy="175432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Q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uiz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 your knowledge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5113512-5683-D662-2920-4D917DC8891D}"/>
              </a:ext>
            </a:extLst>
          </p:cNvPr>
          <p:cNvGrpSpPr/>
          <p:nvPr/>
        </p:nvGrpSpPr>
        <p:grpSpPr>
          <a:xfrm>
            <a:off x="4848330" y="4085379"/>
            <a:ext cx="7277255" cy="1200329"/>
            <a:chOff x="4848330" y="4085379"/>
            <a:chExt cx="7277255" cy="120032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446C1C5-DA80-4DF9-AEAF-0DDF201AADEA}"/>
                </a:ext>
              </a:extLst>
            </p:cNvPr>
            <p:cNvGrpSpPr/>
            <p:nvPr/>
          </p:nvGrpSpPr>
          <p:grpSpPr>
            <a:xfrm>
              <a:off x="4848330" y="4085379"/>
              <a:ext cx="7277255" cy="1200329"/>
              <a:chOff x="4848330" y="4085379"/>
              <a:chExt cx="7277255" cy="1200329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1AE1C23-AC2F-494E-AF51-204F40F5157F}"/>
                  </a:ext>
                </a:extLst>
              </p:cNvPr>
              <p:cNvSpPr txBox="1"/>
              <p:nvPr/>
            </p:nvSpPr>
            <p:spPr>
              <a:xfrm>
                <a:off x="4848330" y="4085379"/>
                <a:ext cx="72772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 startAt="4"/>
                </a:pPr>
                <a:r>
                  <a:rPr lang="en-US" dirty="0"/>
                  <a:t>The </a:t>
                </a:r>
                <a:r>
                  <a:rPr lang="en-US" i="1" dirty="0"/>
                  <a:t>form factor has a minimum</a:t>
                </a:r>
                <a:r>
                  <a:rPr lang="en-US" dirty="0"/>
                  <a:t> if the ratio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D/d </a:t>
                </a:r>
                <a:r>
                  <a:rPr lang="en-US" dirty="0"/>
                  <a:t>= 3.6 which corresponds to a characteristic impedance:           = 77</a:t>
                </a:r>
                <a:r>
                  <a:rPr lang="el-GR" dirty="0"/>
                  <a:t>Ω</a:t>
                </a:r>
                <a:r>
                  <a:rPr lang="en-US" dirty="0"/>
                  <a:t>.</a:t>
                </a:r>
                <a:br>
                  <a:rPr lang="en-US" dirty="0"/>
                </a:br>
                <a:endParaRPr lang="en-US" dirty="0"/>
              </a:p>
              <a:p>
                <a:pPr marL="342900" indent="-342900">
                  <a:buFont typeface="+mj-lt"/>
                  <a:buAutoNum type="arabicPeriod" startAt="4"/>
                </a:pPr>
                <a:r>
                  <a:rPr lang="en-US" dirty="0"/>
                  <a:t>Select PTFE with    = 2.1, we get ~ 53</a:t>
                </a:r>
                <a:r>
                  <a:rPr lang="el-GR" dirty="0"/>
                  <a:t> Ω</a:t>
                </a:r>
                <a:r>
                  <a:rPr lang="en-US" dirty="0"/>
                  <a:t>.</a:t>
                </a:r>
              </a:p>
            </p:txBody>
          </p:sp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127AFB67-238D-4B74-81EE-9470C246AF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17720" y="4954368"/>
                <a:ext cx="285345" cy="272073"/>
              </a:xfrm>
              <a:prstGeom prst="rect">
                <a:avLst/>
              </a:prstGeom>
            </p:spPr>
          </p:pic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27DF221-A0BB-089E-D285-2022279497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0837" r="48785"/>
            <a:stretch/>
          </p:blipFill>
          <p:spPr>
            <a:xfrm>
              <a:off x="9693567" y="4443417"/>
              <a:ext cx="669595" cy="276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919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Lines and Waveguides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E80532-D3C2-4EF3-A2FA-6B0382D2BC73}"/>
              </a:ext>
            </a:extLst>
          </p:cNvPr>
          <p:cNvSpPr txBox="1"/>
          <p:nvPr/>
        </p:nvSpPr>
        <p:spPr>
          <a:xfrm>
            <a:off x="812800" y="1470345"/>
            <a:ext cx="2841970" cy="646331"/>
          </a:xfrm>
          <a:prstGeom prst="rect">
            <a:avLst/>
          </a:prstGeom>
          <a:noFill/>
          <a:ln w="19050"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categories of electromagnetic waves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2CB4D1-16EC-48BE-991F-6657AD44506F}"/>
              </a:ext>
            </a:extLst>
          </p:cNvPr>
          <p:cNvSpPr txBox="1"/>
          <p:nvPr/>
        </p:nvSpPr>
        <p:spPr>
          <a:xfrm>
            <a:off x="4406180" y="1086295"/>
            <a:ext cx="4608600" cy="646331"/>
          </a:xfrm>
          <a:prstGeom prst="rect">
            <a:avLst/>
          </a:prstGeom>
          <a:noFill/>
          <a:ln w="19050"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Waves in unbounded media </a:t>
            </a:r>
          </a:p>
          <a:p>
            <a:r>
              <a:rPr lang="en-US" dirty="0"/>
              <a:t>(see last session &amp; lecture of A. Mostacci).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A3253B-F3C2-41EC-A872-DE4FD5BECF7F}"/>
              </a:ext>
            </a:extLst>
          </p:cNvPr>
          <p:cNvSpPr txBox="1"/>
          <p:nvPr/>
        </p:nvSpPr>
        <p:spPr>
          <a:xfrm>
            <a:off x="4409840" y="2008015"/>
            <a:ext cx="6909240" cy="369332"/>
          </a:xfrm>
          <a:prstGeom prst="rect">
            <a:avLst/>
          </a:prstGeom>
          <a:noFill/>
          <a:ln w="19050"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Waves confined by material boundaries, so-called </a:t>
            </a:r>
            <a:r>
              <a:rPr lang="en-US" dirty="0">
                <a:solidFill>
                  <a:srgbClr val="C00000"/>
                </a:solidFill>
              </a:rPr>
              <a:t>guided waves</a:t>
            </a:r>
            <a:r>
              <a:rPr lang="en-US" dirty="0"/>
              <a:t>.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5643A12-0B1F-44E6-BC0F-F47C33C5FE35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 bwMode="auto">
          <a:xfrm flipV="1">
            <a:off x="3654770" y="1409461"/>
            <a:ext cx="751410" cy="3840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84D79F-4E4D-4EB4-AF62-50CC04B61526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 bwMode="auto">
          <a:xfrm>
            <a:off x="3654770" y="1793511"/>
            <a:ext cx="755070" cy="3991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B189923-477E-40E1-9777-8AB2F158F513}"/>
              </a:ext>
            </a:extLst>
          </p:cNvPr>
          <p:cNvSpPr txBox="1"/>
          <p:nvPr/>
        </p:nvSpPr>
        <p:spPr>
          <a:xfrm>
            <a:off x="810390" y="2636516"/>
            <a:ext cx="107918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will learn about:</a:t>
            </a:r>
          </a:p>
          <a:p>
            <a:pPr marL="342900" indent="-342900">
              <a:buAutoNum type="arabicPeriod"/>
            </a:pPr>
            <a:r>
              <a:rPr lang="en-US" dirty="0"/>
              <a:t>General transmission line theory.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Coaxial lines and operating conditions (damping, power transmission, cut-off frequency).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Metallic Waveguides (round and rectangular) and their defining parameters</a:t>
            </a:r>
            <a:br>
              <a:rPr lang="en-US" dirty="0"/>
            </a:br>
            <a:r>
              <a:rPr lang="en-US" dirty="0"/>
              <a:t>- cut-off frequencies</a:t>
            </a:r>
            <a:br>
              <a:rPr lang="en-GB" dirty="0"/>
            </a:br>
            <a:r>
              <a:rPr lang="en-GB" dirty="0"/>
              <a:t>- group and phase velocity</a:t>
            </a:r>
            <a:br>
              <a:rPr lang="en-GB" dirty="0"/>
            </a:br>
            <a:r>
              <a:rPr lang="en-GB" dirty="0"/>
              <a:t>- attenuation</a:t>
            </a:r>
            <a:br>
              <a:rPr lang="en-GB" dirty="0"/>
            </a:br>
            <a:r>
              <a:rPr lang="en-GB" dirty="0"/>
              <a:t>- higher order modes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Other transmission lines: </a:t>
            </a:r>
            <a:r>
              <a:rPr lang="en-GB" dirty="0" err="1"/>
              <a:t>striplines</a:t>
            </a:r>
            <a:r>
              <a:rPr lang="en-GB" dirty="0"/>
              <a:t> &amp; micro-</a:t>
            </a:r>
            <a:r>
              <a:rPr lang="en-GB" dirty="0" err="1"/>
              <a:t>striplines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497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E329-4526-4214-82B8-BE2A341A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no.5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60A2-4754-469A-B53C-3514CC49F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coaxial line is a transmission line…</a:t>
            </a:r>
            <a:br>
              <a:rPr lang="en-US" dirty="0"/>
            </a:br>
            <a:endParaRPr lang="en-US" dirty="0"/>
          </a:p>
          <a:p>
            <a:pPr marL="400050" lvl="1" indent="0">
              <a:buNone/>
            </a:pPr>
            <a:r>
              <a:rPr lang="en-US" b="0" dirty="0">
                <a:solidFill>
                  <a:schemeClr val="tx1"/>
                </a:solidFill>
              </a:rPr>
              <a:t>- which is always lossless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</a:t>
            </a:r>
            <a:r>
              <a:rPr lang="en-US" b="0" dirty="0">
                <a:solidFill>
                  <a:schemeClr val="tx1"/>
                </a:solidFill>
              </a:rPr>
              <a:t>which is </a:t>
            </a:r>
            <a:r>
              <a:rPr lang="en-GB" b="0" dirty="0">
                <a:solidFill>
                  <a:schemeClr val="tx1"/>
                </a:solidFill>
              </a:rPr>
              <a:t>not radiating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which is radiating a lot, that is why it is used as antenna cable</a:t>
            </a:r>
          </a:p>
          <a:p>
            <a:endParaRPr lang="en-GB" dirty="0"/>
          </a:p>
          <a:p>
            <a:r>
              <a:rPr lang="en-GB" dirty="0"/>
              <a:t>The ratio of inner to outer conductor in a coaxial line can be optimized…</a:t>
            </a:r>
          </a:p>
          <a:p>
            <a:pPr marL="400050" lvl="1" indent="0">
              <a:buNone/>
            </a:pPr>
            <a:br>
              <a:rPr lang="en-GB" dirty="0"/>
            </a:br>
            <a:r>
              <a:rPr lang="en-GB" b="0" dirty="0"/>
              <a:t>- to reduce losses in the line</a:t>
            </a:r>
            <a:br>
              <a:rPr lang="en-GB" b="0" dirty="0"/>
            </a:br>
            <a:r>
              <a:rPr lang="en-GB" b="0" dirty="0"/>
              <a:t>- to increase losses in the line</a:t>
            </a:r>
            <a:br>
              <a:rPr lang="en-GB" b="0" dirty="0"/>
            </a:br>
            <a:r>
              <a:rPr lang="en-GB" b="0" dirty="0"/>
              <a:t>- to improve power transmission capabilities</a:t>
            </a:r>
            <a:br>
              <a:rPr lang="en-GB" b="0" dirty="0"/>
            </a:br>
            <a:r>
              <a:rPr lang="en-GB" b="0" dirty="0"/>
              <a:t>- to reduce signal delay time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86176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E329-4526-4214-82B8-BE2A341A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no.5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60A2-4754-469A-B53C-3514CC49F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coaxial line is a transmission line…</a:t>
            </a:r>
            <a:br>
              <a:rPr lang="en-US" dirty="0"/>
            </a:br>
            <a:endParaRPr lang="en-US" dirty="0"/>
          </a:p>
          <a:p>
            <a:pPr marL="400050" lvl="1" indent="0">
              <a:buNone/>
            </a:pPr>
            <a:r>
              <a:rPr lang="en-US" b="0" dirty="0">
                <a:solidFill>
                  <a:schemeClr val="tx1"/>
                </a:solidFill>
              </a:rPr>
              <a:t>- which is always lossless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</a:t>
            </a:r>
            <a:r>
              <a:rPr lang="en-US" b="0" dirty="0">
                <a:solidFill>
                  <a:schemeClr val="tx1"/>
                </a:solidFill>
              </a:rPr>
              <a:t>which is </a:t>
            </a:r>
            <a:r>
              <a:rPr lang="en-GB" b="0" dirty="0">
                <a:solidFill>
                  <a:schemeClr val="tx1"/>
                </a:solidFill>
              </a:rPr>
              <a:t>not radiating </a:t>
            </a:r>
            <a:r>
              <a:rPr lang="en-US" b="0" dirty="0">
                <a:solidFill>
                  <a:srgbClr val="008000"/>
                </a:solidFill>
              </a:rPr>
              <a:t>(correct answer)</a:t>
            </a:r>
            <a:br>
              <a:rPr lang="en-GB" b="0" dirty="0">
                <a:solidFill>
                  <a:schemeClr val="tx1"/>
                </a:solidFill>
              </a:rPr>
            </a:br>
            <a:r>
              <a:rPr lang="en-GB" b="0" dirty="0">
                <a:solidFill>
                  <a:schemeClr val="tx1"/>
                </a:solidFill>
              </a:rPr>
              <a:t>- which is radiating a lot, that is why it is used as antenna cable</a:t>
            </a:r>
          </a:p>
          <a:p>
            <a:endParaRPr lang="en-GB" dirty="0"/>
          </a:p>
          <a:p>
            <a:r>
              <a:rPr lang="en-GB" dirty="0"/>
              <a:t>The ratio of inner to outer conductor in a coaxial line can be optimized…</a:t>
            </a:r>
          </a:p>
          <a:p>
            <a:pPr marL="400050" lvl="1" indent="0">
              <a:buNone/>
            </a:pPr>
            <a:br>
              <a:rPr lang="en-GB" dirty="0"/>
            </a:br>
            <a:r>
              <a:rPr lang="en-GB" b="0" dirty="0"/>
              <a:t>- to reduce losses in the line </a:t>
            </a:r>
            <a:r>
              <a:rPr lang="en-US" b="0" dirty="0">
                <a:solidFill>
                  <a:srgbClr val="008000"/>
                </a:solidFill>
              </a:rPr>
              <a:t>(correct answer)</a:t>
            </a:r>
            <a:br>
              <a:rPr lang="en-GB" b="0" dirty="0"/>
            </a:br>
            <a:r>
              <a:rPr lang="en-GB" b="0" dirty="0"/>
              <a:t>- to increase losses in the line</a:t>
            </a:r>
            <a:br>
              <a:rPr lang="en-GB" b="0" dirty="0"/>
            </a:br>
            <a:r>
              <a:rPr lang="en-GB" b="0" dirty="0"/>
              <a:t>- to improve power transmission capabilities </a:t>
            </a:r>
            <a:r>
              <a:rPr lang="en-US" b="0" dirty="0">
                <a:solidFill>
                  <a:srgbClr val="008000"/>
                </a:solidFill>
              </a:rPr>
              <a:t>(correct answer)</a:t>
            </a:r>
            <a:br>
              <a:rPr lang="en-GB" b="0" dirty="0"/>
            </a:br>
            <a:r>
              <a:rPr lang="en-GB" b="0" dirty="0"/>
              <a:t>- to reduce signal delay time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727196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Coaxial Line Selection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A6D4BC-E96E-41D7-BC41-51FD8DEFC116}"/>
              </a:ext>
            </a:extLst>
          </p:cNvPr>
          <p:cNvSpPr txBox="1"/>
          <p:nvPr/>
        </p:nvSpPr>
        <p:spPr>
          <a:xfrm>
            <a:off x="719300" y="1124700"/>
            <a:ext cx="453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What to do in practice?</a:t>
            </a:r>
            <a:endParaRPr lang="en-GB" b="1" i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471BD5-3139-49AF-98E4-EA6D318741B3}"/>
              </a:ext>
            </a:extLst>
          </p:cNvPr>
          <p:cNvSpPr txBox="1"/>
          <p:nvPr/>
        </p:nvSpPr>
        <p:spPr>
          <a:xfrm>
            <a:off x="7555390" y="1476043"/>
            <a:ext cx="433456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Usually, you don’t optimize cables for minimum attenuation if you only want to buy a measurement cable.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installation in an underground area (your accelerator), you will probably need halogen-free cables and/or you will have some other constraints in addition.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Let’s assume this is what is offered by our supplier (I just randomly chose one from the web).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cables rule out because of the LSFH-demand </a:t>
            </a:r>
            <a:br>
              <a:rPr lang="en-GB" dirty="0"/>
            </a:br>
            <a:r>
              <a:rPr lang="en-GB" dirty="0"/>
              <a:t>(= </a:t>
            </a:r>
            <a:r>
              <a:rPr lang="en-GB" dirty="0" err="1"/>
              <a:t>LowSmokeFreeofHalogen</a:t>
            </a:r>
            <a:r>
              <a:rPr lang="en-GB" dirty="0"/>
              <a:t>).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C8DC91-9A8D-4673-91FB-7A2166B25F17}"/>
              </a:ext>
            </a:extLst>
          </p:cNvPr>
          <p:cNvSpPr txBox="1"/>
          <p:nvPr/>
        </p:nvSpPr>
        <p:spPr>
          <a:xfrm>
            <a:off x="719300" y="6040003"/>
            <a:ext cx="537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literature.hubersuhner.com/Technologies/Radiofrequency</a:t>
            </a:r>
          </a:p>
        </p:txBody>
      </p:sp>
      <p:pic>
        <p:nvPicPr>
          <p:cNvPr id="12" name="Picture 11" descr="Table&#10;&#10;Description automatically generated">
            <a:extLst>
              <a:ext uri="{FF2B5EF4-FFF2-40B4-BE49-F238E27FC236}">
                <a16:creationId xmlns:a16="http://schemas.microsoft.com/office/drawing/2014/main" id="{EA3B3F0C-AB6E-4DB5-889E-242153276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11" y="1583096"/>
            <a:ext cx="7362079" cy="411179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7E8AB79F-F629-41B0-967A-05F4BFF9A261}"/>
              </a:ext>
            </a:extLst>
          </p:cNvPr>
          <p:cNvGrpSpPr/>
          <p:nvPr/>
        </p:nvGrpSpPr>
        <p:grpSpPr>
          <a:xfrm>
            <a:off x="245077" y="3236975"/>
            <a:ext cx="7315669" cy="1920250"/>
            <a:chOff x="245077" y="3236975"/>
            <a:chExt cx="7315669" cy="192025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B940CA7-6B94-42CC-862F-96288183B415}"/>
                </a:ext>
              </a:extLst>
            </p:cNvPr>
            <p:cNvCxnSpPr/>
            <p:nvPr/>
          </p:nvCxnSpPr>
          <p:spPr bwMode="auto">
            <a:xfrm>
              <a:off x="296845" y="3236975"/>
              <a:ext cx="725854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4DCB526-3647-4032-8C36-6CC0A99402A0}"/>
                </a:ext>
              </a:extLst>
            </p:cNvPr>
            <p:cNvCxnSpPr/>
            <p:nvPr/>
          </p:nvCxnSpPr>
          <p:spPr bwMode="auto">
            <a:xfrm>
              <a:off x="296845" y="3582620"/>
              <a:ext cx="725854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96994A4-2AC6-4D80-937B-F013E23B5E4D}"/>
                </a:ext>
              </a:extLst>
            </p:cNvPr>
            <p:cNvCxnSpPr/>
            <p:nvPr/>
          </p:nvCxnSpPr>
          <p:spPr bwMode="auto">
            <a:xfrm>
              <a:off x="302201" y="4158695"/>
              <a:ext cx="725854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BEA4E3D-CF73-41F8-8B3A-D52BB58981D5}"/>
                </a:ext>
              </a:extLst>
            </p:cNvPr>
            <p:cNvCxnSpPr/>
            <p:nvPr/>
          </p:nvCxnSpPr>
          <p:spPr bwMode="auto">
            <a:xfrm>
              <a:off x="296845" y="4389125"/>
              <a:ext cx="725854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AA99C67-3215-4060-97EC-8387839B8033}"/>
                </a:ext>
              </a:extLst>
            </p:cNvPr>
            <p:cNvCxnSpPr/>
            <p:nvPr/>
          </p:nvCxnSpPr>
          <p:spPr bwMode="auto">
            <a:xfrm>
              <a:off x="245077" y="5157225"/>
              <a:ext cx="725854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DFB886F-CE01-414E-AD2E-D9A05449240D}"/>
              </a:ext>
            </a:extLst>
          </p:cNvPr>
          <p:cNvSpPr/>
          <p:nvPr/>
        </p:nvSpPr>
        <p:spPr bwMode="auto">
          <a:xfrm>
            <a:off x="245077" y="4465935"/>
            <a:ext cx="7362079" cy="345633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16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4BF1E82A-D2B9-40D0-B33A-A794EE13B079}"/>
              </a:ext>
            </a:extLst>
          </p:cNvPr>
          <p:cNvGrpSpPr/>
          <p:nvPr/>
        </p:nvGrpSpPr>
        <p:grpSpPr>
          <a:xfrm>
            <a:off x="400146" y="1969610"/>
            <a:ext cx="11687034" cy="4383696"/>
            <a:chOff x="392861" y="1969610"/>
            <a:chExt cx="11687034" cy="4383696"/>
          </a:xfrm>
        </p:grpSpPr>
        <p:pic>
          <p:nvPicPr>
            <p:cNvPr id="8" name="Picture 7" descr="Chart, line chart&#10;&#10;Description automatically generated">
              <a:extLst>
                <a:ext uri="{FF2B5EF4-FFF2-40B4-BE49-F238E27FC236}">
                  <a16:creationId xmlns:a16="http://schemas.microsoft.com/office/drawing/2014/main" id="{442372C5-177C-43AF-A8B5-265D6DEC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861" y="1969610"/>
              <a:ext cx="6604769" cy="438369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6C8DC91-9A8D-4673-91FB-7A2166B25F17}"/>
                </a:ext>
              </a:extLst>
            </p:cNvPr>
            <p:cNvSpPr txBox="1"/>
            <p:nvPr/>
          </p:nvSpPr>
          <p:spPr>
            <a:xfrm>
              <a:off x="6703195" y="6070781"/>
              <a:ext cx="5376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literature.hubersuhner.com/Technologies/Radiofrequency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Coaxial Line Selection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A6D4BC-E96E-41D7-BC41-51FD8DEFC116}"/>
              </a:ext>
            </a:extLst>
          </p:cNvPr>
          <p:cNvSpPr txBox="1"/>
          <p:nvPr/>
        </p:nvSpPr>
        <p:spPr>
          <a:xfrm>
            <a:off x="719300" y="1124700"/>
            <a:ext cx="453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What to do in practice?</a:t>
            </a:r>
            <a:endParaRPr lang="en-GB" b="1" i="1" dirty="0">
              <a:solidFill>
                <a:srgbClr val="C0000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123635-0BA8-4B07-9666-9FF0F1E8976D}"/>
              </a:ext>
            </a:extLst>
          </p:cNvPr>
          <p:cNvGrpSpPr/>
          <p:nvPr/>
        </p:nvGrpSpPr>
        <p:grpSpPr>
          <a:xfrm>
            <a:off x="193311" y="1547155"/>
            <a:ext cx="7362079" cy="369333"/>
            <a:chOff x="193311" y="4427530"/>
            <a:chExt cx="7362079" cy="369333"/>
          </a:xfrm>
        </p:grpSpPr>
        <p:pic>
          <p:nvPicPr>
            <p:cNvPr id="12" name="Picture 11" descr="Table&#10;&#10;Description automatically generated">
              <a:extLst>
                <a:ext uri="{FF2B5EF4-FFF2-40B4-BE49-F238E27FC236}">
                  <a16:creationId xmlns:a16="http://schemas.microsoft.com/office/drawing/2014/main" id="{EA3B3F0C-AB6E-4DB5-889E-242153276B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178" b="21840"/>
            <a:stretch/>
          </p:blipFill>
          <p:spPr>
            <a:xfrm>
              <a:off x="193311" y="4427530"/>
              <a:ext cx="7362079" cy="369333"/>
            </a:xfrm>
            <a:prstGeom prst="rect">
              <a:avLst/>
            </a:prstGeom>
          </p:spPr>
        </p:pic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9F996C8-4B4B-4856-A7F0-3157652951E6}"/>
                </a:ext>
              </a:extLst>
            </p:cNvPr>
            <p:cNvSpPr/>
            <p:nvPr/>
          </p:nvSpPr>
          <p:spPr bwMode="auto">
            <a:xfrm>
              <a:off x="258440" y="4427530"/>
              <a:ext cx="7220140" cy="369332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F850A3F-36E1-4ADE-B55F-DF1D0F645528}"/>
              </a:ext>
            </a:extLst>
          </p:cNvPr>
          <p:cNvSpPr txBox="1"/>
          <p:nvPr/>
        </p:nvSpPr>
        <p:spPr>
          <a:xfrm>
            <a:off x="7428260" y="1967604"/>
            <a:ext cx="45821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operating at 1.5 GHz, we would expect an attenuation of ~0.33 dB/m.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we want to take a signal from an accelerator like LHC, which is installed underground, we need to bridge at least 200 m, so we would get a total damping of the cable alone (no connectors, </a:t>
            </a:r>
            <a:r>
              <a:rPr lang="en-US" dirty="0" err="1"/>
              <a:t>etc</a:t>
            </a:r>
            <a:r>
              <a:rPr lang="en-US" dirty="0"/>
              <a:t>!) of ~ 66 </a:t>
            </a:r>
            <a:r>
              <a:rPr lang="en-US" dirty="0" err="1"/>
              <a:t>dB.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Hm.…. We might want to add a small signal amplifier in this case…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do this:</a:t>
            </a:r>
            <a:br>
              <a:rPr lang="en-US" dirty="0"/>
            </a:br>
            <a:r>
              <a:rPr lang="en-US" dirty="0"/>
              <a:t>See details in the RF engineering session of Manfred! </a:t>
            </a:r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90F2E00-32B3-453D-8E72-9E71631DBBC5}"/>
              </a:ext>
            </a:extLst>
          </p:cNvPr>
          <p:cNvGrpSpPr/>
          <p:nvPr/>
        </p:nvGrpSpPr>
        <p:grpSpPr>
          <a:xfrm>
            <a:off x="258440" y="4654360"/>
            <a:ext cx="2402553" cy="1695032"/>
            <a:chOff x="258440" y="4654360"/>
            <a:chExt cx="2402553" cy="169503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E39EB7A-CDC7-45A2-9EA7-3FAF64BF92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217" y="5029316"/>
              <a:ext cx="147805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D5F78C1-841B-4312-8BD7-3868CE005F30}"/>
                </a:ext>
              </a:extLst>
            </p:cNvPr>
            <p:cNvSpPr txBox="1"/>
            <p:nvPr/>
          </p:nvSpPr>
          <p:spPr>
            <a:xfrm rot="16200000">
              <a:off x="-107703" y="5020503"/>
              <a:ext cx="1040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0.33 dB/m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B5F5AA-E65B-4FFF-8D0B-048A3D2B8C49}"/>
                </a:ext>
              </a:extLst>
            </p:cNvPr>
            <p:cNvSpPr txBox="1"/>
            <p:nvPr/>
          </p:nvSpPr>
          <p:spPr>
            <a:xfrm>
              <a:off x="1620930" y="6041615"/>
              <a:ext cx="1040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1.5 GHz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FCF0F21-AF78-4544-B27A-BE671581C83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44276" y="5029317"/>
              <a:ext cx="0" cy="105101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0783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Planar transmission lines – </a:t>
            </a:r>
            <a:r>
              <a:rPr lang="en-US" dirty="0" err="1"/>
              <a:t>Stripline</a:t>
            </a:r>
            <a:r>
              <a:rPr lang="en-US" dirty="0"/>
              <a:t> (1/5)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175B05-61F3-4D7D-9CCC-A9BA2F2174C4}"/>
              </a:ext>
            </a:extLst>
          </p:cNvPr>
          <p:cNvGrpSpPr/>
          <p:nvPr/>
        </p:nvGrpSpPr>
        <p:grpSpPr>
          <a:xfrm>
            <a:off x="642489" y="1148560"/>
            <a:ext cx="8584701" cy="2058174"/>
            <a:chOff x="642489" y="1148560"/>
            <a:chExt cx="8584701" cy="2058174"/>
          </a:xfrm>
        </p:grpSpPr>
        <p:pic>
          <p:nvPicPr>
            <p:cNvPr id="6" name="Picture 5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5D1FC98D-4B5E-40B9-B6CC-DA96B535B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8690" y="1148560"/>
              <a:ext cx="7048500" cy="178117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FE423E-51D3-491E-B547-EF287717F271}"/>
                </a:ext>
              </a:extLst>
            </p:cNvPr>
            <p:cNvSpPr txBox="1"/>
            <p:nvPr/>
          </p:nvSpPr>
          <p:spPr>
            <a:xfrm>
              <a:off x="642489" y="2929735"/>
              <a:ext cx="43013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i="1" dirty="0"/>
                <a:t>, 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ed., Wiley</a:t>
              </a:r>
              <a:endParaRPr lang="en-GB" sz="12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095315D-1538-4516-8452-9B82B86846E0}"/>
              </a:ext>
            </a:extLst>
          </p:cNvPr>
          <p:cNvSpPr txBox="1"/>
          <p:nvPr/>
        </p:nvSpPr>
        <p:spPr>
          <a:xfrm>
            <a:off x="364053" y="3219294"/>
            <a:ext cx="114638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Stripline</a:t>
            </a:r>
            <a:r>
              <a:rPr lang="en-US" dirty="0"/>
              <a:t> is a flat conductor between two ground plates, also called </a:t>
            </a:r>
            <a:r>
              <a:rPr lang="en-US" i="1" dirty="0"/>
              <a:t>planar transmission line type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 that you have a </a:t>
            </a:r>
            <a:r>
              <a:rPr lang="en-US" i="1" dirty="0"/>
              <a:t>top and bottom ground plate with a dielectric substrate in between.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often used for integrated circuit design as it allows to be produced with photolithographic methods.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line is produced by etching a conductor strip on a substrate and then covering the set with a second substrate 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second ground plate is then added in a metallization process.</a:t>
            </a:r>
          </a:p>
        </p:txBody>
      </p:sp>
    </p:spTree>
    <p:extLst>
      <p:ext uri="{BB962C8B-B14F-4D97-AF65-F5344CB8AC3E}">
        <p14:creationId xmlns:p14="http://schemas.microsoft.com/office/powerpoint/2010/main" val="1110795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Planar transmission lines – </a:t>
            </a:r>
            <a:r>
              <a:rPr lang="en-US" dirty="0" err="1"/>
              <a:t>Stripline</a:t>
            </a:r>
            <a:r>
              <a:rPr lang="en-US" dirty="0"/>
              <a:t> (2/5)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C8AF40-045E-43D4-8433-642E6C5EAABD}"/>
              </a:ext>
            </a:extLst>
          </p:cNvPr>
          <p:cNvSpPr txBox="1"/>
          <p:nvPr/>
        </p:nvSpPr>
        <p:spPr>
          <a:xfrm>
            <a:off x="277643" y="3505712"/>
            <a:ext cx="116367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Conducting strip is usually centered between the two ground plates, but also asymmetric </a:t>
            </a:r>
            <a:r>
              <a:rPr lang="en-US" dirty="0" err="1"/>
              <a:t>striplines</a:t>
            </a:r>
            <a:r>
              <a:rPr lang="en-US" dirty="0"/>
              <a:t> exist.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Stripline</a:t>
            </a:r>
            <a:r>
              <a:rPr lang="en-US" dirty="0"/>
              <a:t> is usually operated in TEM-mode, which can be “guaranteed” if the distance b is kept below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dirty="0"/>
              <a:t>/2.</a:t>
            </a:r>
            <a:br>
              <a:rPr lang="en-US" dirty="0"/>
            </a:br>
            <a:r>
              <a:rPr lang="en-US" dirty="0"/>
              <a:t>For TEM-mode operation, electrostatic field calculation is sufficient, otherwise, conformal mapping is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Exact EM-calculation is heavy, but closed-form expressions exist in most textbooks. </a:t>
            </a:r>
            <a:br>
              <a:rPr lang="en-US" dirty="0"/>
            </a:br>
            <a:r>
              <a:rPr lang="en-US" dirty="0"/>
              <a:t>Note that the thickness of the flat center conductor is usually neglected to simplify the expressions.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5DC040-D0A1-47BC-8BF5-37368050349D}"/>
              </a:ext>
            </a:extLst>
          </p:cNvPr>
          <p:cNvGrpSpPr/>
          <p:nvPr/>
        </p:nvGrpSpPr>
        <p:grpSpPr>
          <a:xfrm>
            <a:off x="642489" y="1148560"/>
            <a:ext cx="8584701" cy="2058174"/>
            <a:chOff x="642489" y="1148560"/>
            <a:chExt cx="8584701" cy="2058174"/>
          </a:xfrm>
        </p:grpSpPr>
        <p:pic>
          <p:nvPicPr>
            <p:cNvPr id="14" name="Picture 13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B2483B6E-AA45-4977-865B-57BBEC15F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8690" y="1148560"/>
              <a:ext cx="7048500" cy="178117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B3506F4-4AA1-4677-9E98-0C5AB5BAA13C}"/>
                </a:ext>
              </a:extLst>
            </p:cNvPr>
            <p:cNvSpPr txBox="1"/>
            <p:nvPr/>
          </p:nvSpPr>
          <p:spPr>
            <a:xfrm>
              <a:off x="642489" y="2929735"/>
              <a:ext cx="4032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i="1" dirty="0"/>
                <a:t>, 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 p. 141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0122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Planar transmission lines – </a:t>
            </a:r>
            <a:r>
              <a:rPr lang="en-US" dirty="0" err="1"/>
              <a:t>Stripline</a:t>
            </a:r>
            <a:r>
              <a:rPr lang="en-US" dirty="0"/>
              <a:t> (3/5)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3442B5C-1FE1-425E-BBA8-71E4FE028B4F}"/>
              </a:ext>
            </a:extLst>
          </p:cNvPr>
          <p:cNvGrpSpPr/>
          <p:nvPr/>
        </p:nvGrpSpPr>
        <p:grpSpPr>
          <a:xfrm>
            <a:off x="642489" y="1148560"/>
            <a:ext cx="5530321" cy="1255897"/>
            <a:chOff x="642489" y="1148560"/>
            <a:chExt cx="8584701" cy="2215536"/>
          </a:xfrm>
        </p:grpSpPr>
        <p:pic>
          <p:nvPicPr>
            <p:cNvPr id="9" name="Picture 8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53F3CECF-C601-4914-991E-6A077E16A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8690" y="1148560"/>
              <a:ext cx="7048500" cy="178117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D3A8F2-A792-41FE-8CAB-1132CA6615F9}"/>
                </a:ext>
              </a:extLst>
            </p:cNvPr>
            <p:cNvSpPr txBox="1"/>
            <p:nvPr/>
          </p:nvSpPr>
          <p:spPr>
            <a:xfrm>
              <a:off x="642489" y="2929736"/>
              <a:ext cx="6021214" cy="434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Source: Pozar</a:t>
              </a:r>
              <a:r>
                <a:rPr lang="en-US" sz="1000" i="1" dirty="0"/>
                <a:t>, Microwave engineering</a:t>
              </a:r>
              <a:r>
                <a:rPr lang="en-US" sz="1000" dirty="0"/>
                <a:t>, 4</a:t>
              </a:r>
              <a:r>
                <a:rPr lang="en-US" sz="1000" baseline="30000" dirty="0"/>
                <a:t>th</a:t>
              </a:r>
              <a:r>
                <a:rPr lang="en-US" sz="1000" dirty="0"/>
                <a:t> ed. p. 141</a:t>
              </a:r>
              <a:endParaRPr lang="en-GB" sz="10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6377FB-EABE-4F2B-88C3-083B7A3B8569}"/>
              </a:ext>
            </a:extLst>
          </p:cNvPr>
          <p:cNvGrpSpPr/>
          <p:nvPr/>
        </p:nvGrpSpPr>
        <p:grpSpPr>
          <a:xfrm>
            <a:off x="6672075" y="1076474"/>
            <a:ext cx="4118721" cy="5194496"/>
            <a:chOff x="6672075" y="1076474"/>
            <a:chExt cx="4118721" cy="5194496"/>
          </a:xfrm>
        </p:grpSpPr>
        <p:pic>
          <p:nvPicPr>
            <p:cNvPr id="21" name="Picture 2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AF068FDA-2763-4DD9-977A-55EA132DC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148322" y="1602012"/>
              <a:ext cx="4937096" cy="388602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2F2FEC4-CCD2-4222-A2C8-AD4E60FA763B}"/>
                </a:ext>
              </a:extLst>
            </p:cNvPr>
            <p:cNvSpPr txBox="1"/>
            <p:nvPr/>
          </p:nvSpPr>
          <p:spPr>
            <a:xfrm>
              <a:off x="6672075" y="5993971"/>
              <a:ext cx="41187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Zinke, Brunswig, </a:t>
              </a:r>
              <a:r>
                <a:rPr lang="en-US" sz="1200" i="1" dirty="0"/>
                <a:t>Hochfrequenztechnik I</a:t>
              </a:r>
              <a:r>
                <a:rPr lang="en-US" sz="1200" dirty="0"/>
                <a:t>, Springer</a:t>
              </a:r>
              <a:endParaRPr lang="en-GB" sz="12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2E8D2C4-1C05-4A66-8026-7D0D61AAFEFB}"/>
                </a:ext>
              </a:extLst>
            </p:cNvPr>
            <p:cNvSpPr/>
            <p:nvPr/>
          </p:nvSpPr>
          <p:spPr bwMode="auto">
            <a:xfrm>
              <a:off x="6698725" y="3366478"/>
              <a:ext cx="203780" cy="111374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8D078F-96C9-46E2-8E7D-EC16DCEFDE00}"/>
                </a:ext>
              </a:extLst>
            </p:cNvPr>
            <p:cNvSpPr/>
            <p:nvPr/>
          </p:nvSpPr>
          <p:spPr bwMode="auto">
            <a:xfrm>
              <a:off x="8246680" y="5834310"/>
              <a:ext cx="1305770" cy="18149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i="1" dirty="0">
                  <a:latin typeface="+mj-lt"/>
                  <a:cs typeface="Times New Roman" panose="02020603050405020304" pitchFamily="18" charset="0"/>
                </a:rPr>
                <a:t>w</a:t>
              </a:r>
              <a:r>
                <a:rPr kumimoji="0" lang="en-US" sz="10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anose="02020603050405020304" pitchFamily="18" charset="0"/>
                </a:rPr>
                <a:t>/b</a:t>
              </a:r>
              <a:endPara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9DC30F-25EB-4D35-9A09-F2C9708E8F11}"/>
                </a:ext>
              </a:extLst>
            </p:cNvPr>
            <p:cNvSpPr/>
            <p:nvPr/>
          </p:nvSpPr>
          <p:spPr bwMode="auto">
            <a:xfrm>
              <a:off x="7313357" y="1239915"/>
              <a:ext cx="1355777" cy="2149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i="1" dirty="0">
                  <a:latin typeface="+mj-lt"/>
                  <a:cs typeface="Times New Roman" panose="02020603050405020304" pitchFamily="18" charset="0"/>
                </a:rPr>
                <a:t>r</a:t>
              </a:r>
              <a:r>
                <a:rPr kumimoji="0" lang="en-US" sz="10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anose="02020603050405020304" pitchFamily="18" charset="0"/>
                </a:rPr>
                <a:t>elative thickness t/b</a:t>
              </a:r>
              <a:endPara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CB9AACF-BCC5-CDE3-20D7-FD2D2EAF9BDB}"/>
              </a:ext>
            </a:extLst>
          </p:cNvPr>
          <p:cNvGrpSpPr/>
          <p:nvPr/>
        </p:nvGrpSpPr>
        <p:grpSpPr>
          <a:xfrm>
            <a:off x="561063" y="2545685"/>
            <a:ext cx="5342912" cy="3785652"/>
            <a:chOff x="561063" y="2545685"/>
            <a:chExt cx="5342912" cy="378565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BC68F5A-8E53-4CB2-9D8A-A71FE66E570D}"/>
                </a:ext>
              </a:extLst>
            </p:cNvPr>
            <p:cNvGrpSpPr/>
            <p:nvPr/>
          </p:nvGrpSpPr>
          <p:grpSpPr>
            <a:xfrm>
              <a:off x="561063" y="2545685"/>
              <a:ext cx="5342912" cy="3785652"/>
              <a:chOff x="373655" y="2706332"/>
              <a:chExt cx="5342912" cy="3785652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8C129BC-0DE8-4EE8-8CE4-5111C521ED4E}"/>
                  </a:ext>
                </a:extLst>
              </p:cNvPr>
              <p:cNvSpPr txBox="1"/>
              <p:nvPr/>
            </p:nvSpPr>
            <p:spPr>
              <a:xfrm>
                <a:off x="373655" y="2706332"/>
                <a:ext cx="5011853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Most important parameters (for TEM) are: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Phase velocity: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Phase constant: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Characteristic impedance: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sz="1400" i="1" dirty="0">
                    <a:solidFill>
                      <a:srgbClr val="C00000"/>
                    </a:solidFill>
                  </a:rPr>
                  <a:t>Note that on the plot on the right, t is the height of the conductor which is considered as well as thickness relative to the ground plate separation b.</a:t>
                </a:r>
                <a:r>
                  <a:rPr lang="en-US" sz="1400" dirty="0"/>
                  <a:t> </a:t>
                </a:r>
              </a:p>
            </p:txBody>
          </p:sp>
          <p:pic>
            <p:nvPicPr>
              <p:cNvPr id="15" name="Picture 14" descr="Text, letter&#10;&#10;Description automatically generated">
                <a:extLst>
                  <a:ext uri="{FF2B5EF4-FFF2-40B4-BE49-F238E27FC236}">
                    <a16:creationId xmlns:a16="http://schemas.microsoft.com/office/drawing/2014/main" id="{21CDFA29-F6AF-42C3-9CE7-11F41AFBE6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89764" y="3960731"/>
                <a:ext cx="2314575" cy="723900"/>
              </a:xfrm>
              <a:prstGeom prst="rect">
                <a:avLst/>
              </a:prstGeom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608A5BC-F870-49FE-A661-B2F0535ADD01}"/>
                  </a:ext>
                </a:extLst>
              </p:cNvPr>
              <p:cNvGrpSpPr/>
              <p:nvPr/>
            </p:nvGrpSpPr>
            <p:grpSpPr>
              <a:xfrm>
                <a:off x="2370715" y="3083355"/>
                <a:ext cx="3345852" cy="742950"/>
                <a:chOff x="2370715" y="3083355"/>
                <a:chExt cx="3345852" cy="742950"/>
              </a:xfrm>
            </p:grpSpPr>
            <p:pic>
              <p:nvPicPr>
                <p:cNvPr id="14" name="Picture 13" descr="A close-up of a calculator&#10;&#10;Description automatically generated with low confidence">
                  <a:extLst>
                    <a:ext uri="{FF2B5EF4-FFF2-40B4-BE49-F238E27FC236}">
                      <a16:creationId xmlns:a16="http://schemas.microsoft.com/office/drawing/2014/main" id="{54176130-C1D4-4A19-89F1-7701232B8D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70715" y="3083355"/>
                  <a:ext cx="2352675" cy="742950"/>
                </a:xfrm>
                <a:prstGeom prst="rect">
                  <a:avLst/>
                </a:prstGeom>
              </p:spPr>
            </p:pic>
            <p:pic>
              <p:nvPicPr>
                <p:cNvPr id="17" name="Picture 16" descr="A picture containing text, clock, clipart&#10;&#10;Description automatically generated">
                  <a:extLst>
                    <a:ext uri="{FF2B5EF4-FFF2-40B4-BE49-F238E27FC236}">
                      <a16:creationId xmlns:a16="http://schemas.microsoft.com/office/drawing/2014/main" id="{EB935AA7-B076-4094-9479-1637A51AE4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3777" y="3140282"/>
                  <a:ext cx="962790" cy="629096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68938FE3-6B18-373F-625E-C9D164483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01338" y="4598559"/>
              <a:ext cx="1896290" cy="742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5944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Planar transmission lines – </a:t>
            </a:r>
            <a:r>
              <a:rPr lang="en-US" dirty="0" err="1"/>
              <a:t>Stripline</a:t>
            </a:r>
            <a:r>
              <a:rPr lang="en-US" dirty="0"/>
              <a:t> (4/5)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C52CF6-866C-4A1A-9319-16D75DF0F407}"/>
              </a:ext>
            </a:extLst>
          </p:cNvPr>
          <p:cNvSpPr txBox="1"/>
          <p:nvPr/>
        </p:nvSpPr>
        <p:spPr>
          <a:xfrm>
            <a:off x="376095" y="3684327"/>
            <a:ext cx="10907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Mathematical treatment can become heavy as soon as the </a:t>
            </a:r>
            <a:r>
              <a:rPr lang="en-US" dirty="0" err="1"/>
              <a:t>stripline</a:t>
            </a:r>
            <a:r>
              <a:rPr lang="en-US" dirty="0"/>
              <a:t> is off-centered, or if the separation of the two ground-plates is large compared to the conductor width.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large separations of ground plane, parasitic capacitances build-up which need to be considered. We speak of </a:t>
            </a:r>
            <a:r>
              <a:rPr lang="en-US" i="1" dirty="0"/>
              <a:t>fringe-field effects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capacitance: </a:t>
            </a:r>
            <a:r>
              <a:rPr lang="en-US" dirty="0" err="1"/>
              <a:t>C</a:t>
            </a:r>
            <a:r>
              <a:rPr lang="en-US" baseline="-25000" dirty="0" err="1"/>
              <a:t>tot</a:t>
            </a:r>
            <a:r>
              <a:rPr lang="en-US" dirty="0"/>
              <a:t> = C</a:t>
            </a:r>
            <a:r>
              <a:rPr lang="en-US" baseline="-25000" dirty="0"/>
              <a:t>p1</a:t>
            </a:r>
            <a:r>
              <a:rPr lang="en-US" dirty="0"/>
              <a:t> + C</a:t>
            </a:r>
            <a:r>
              <a:rPr lang="en-US" baseline="-25000" dirty="0"/>
              <a:t>p2</a:t>
            </a:r>
            <a:r>
              <a:rPr lang="en-US" dirty="0"/>
              <a:t> + 2 C</a:t>
            </a:r>
            <a:r>
              <a:rPr lang="en-US" baseline="-25000" dirty="0"/>
              <a:t>f1</a:t>
            </a:r>
            <a:r>
              <a:rPr lang="en-US" dirty="0"/>
              <a:t>+2 C</a:t>
            </a:r>
            <a:r>
              <a:rPr lang="en-US" baseline="-25000" dirty="0"/>
              <a:t>f2</a:t>
            </a:r>
            <a:r>
              <a:rPr lang="en-US" dirty="0"/>
              <a:t> . </a:t>
            </a:r>
            <a:br>
              <a:rPr lang="en-US" dirty="0"/>
            </a:br>
            <a:r>
              <a:rPr lang="en-US" dirty="0"/>
              <a:t>Remember that the capacitance impacts on the characteristic impedance and the propagation velocity.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A6CAC45-C08E-4420-8EC1-832278604335}"/>
              </a:ext>
            </a:extLst>
          </p:cNvPr>
          <p:cNvGrpSpPr/>
          <p:nvPr/>
        </p:nvGrpSpPr>
        <p:grpSpPr>
          <a:xfrm>
            <a:off x="680895" y="1030363"/>
            <a:ext cx="11367880" cy="2184767"/>
            <a:chOff x="680895" y="1030363"/>
            <a:chExt cx="11367880" cy="2184767"/>
          </a:xfrm>
        </p:grpSpPr>
        <p:pic>
          <p:nvPicPr>
            <p:cNvPr id="22" name="Picture 21" descr="Diagram, schematic&#10;&#10;Description automatically generated">
              <a:extLst>
                <a:ext uri="{FF2B5EF4-FFF2-40B4-BE49-F238E27FC236}">
                  <a16:creationId xmlns:a16="http://schemas.microsoft.com/office/drawing/2014/main" id="{97FBA378-D6F1-4C1E-A9A4-6B413F116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895" y="1030363"/>
              <a:ext cx="4284991" cy="218476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90B9693-1EFF-4B71-9841-06FFB93F0C45}"/>
                </a:ext>
              </a:extLst>
            </p:cNvPr>
            <p:cNvSpPr txBox="1"/>
            <p:nvPr/>
          </p:nvSpPr>
          <p:spPr>
            <a:xfrm>
              <a:off x="5097470" y="2700413"/>
              <a:ext cx="6951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Bhat </a:t>
              </a:r>
              <a:r>
                <a:rPr lang="en-US" sz="1200" dirty="0" err="1"/>
                <a:t>Shiban</a:t>
              </a:r>
              <a:r>
                <a:rPr lang="en-US" sz="1200" dirty="0"/>
                <a:t>, </a:t>
              </a:r>
              <a:r>
                <a:rPr lang="en-US" sz="1200" i="1" dirty="0" err="1"/>
                <a:t>Stripline</a:t>
              </a:r>
              <a:r>
                <a:rPr lang="en-US" sz="1200" i="1" dirty="0"/>
                <a:t>-like transmission Lines for Microwave Integrated Circuits</a:t>
              </a:r>
              <a:r>
                <a:rPr lang="en-US" sz="1200" dirty="0"/>
                <a:t>, </a:t>
              </a:r>
            </a:p>
            <a:p>
              <a:r>
                <a:rPr lang="en-US" sz="1200" dirty="0"/>
                <a:t>New Age International Publishers</a:t>
              </a:r>
              <a:endParaRPr lang="en-GB" sz="12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ABF21BE-4DDD-4269-AB4D-C3A311881F68}"/>
              </a:ext>
            </a:extLst>
          </p:cNvPr>
          <p:cNvGrpSpPr/>
          <p:nvPr/>
        </p:nvGrpSpPr>
        <p:grpSpPr>
          <a:xfrm>
            <a:off x="3254031" y="1296916"/>
            <a:ext cx="4531789" cy="480669"/>
            <a:chOff x="3254031" y="1296916"/>
            <a:chExt cx="4531789" cy="480669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6840C5C-C08D-4604-B6EC-EDF04E29FD4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4031" y="1508750"/>
              <a:ext cx="2150679" cy="26883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45CEBC1-E731-46D4-A3B1-6EDB90FA35F8}"/>
                </a:ext>
              </a:extLst>
            </p:cNvPr>
            <p:cNvSpPr txBox="1"/>
            <p:nvPr/>
          </p:nvSpPr>
          <p:spPr>
            <a:xfrm>
              <a:off x="5366305" y="1296916"/>
              <a:ext cx="24195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principal capacitance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9650A75-9DE7-442C-8AA3-F86F2877B5F3}"/>
              </a:ext>
            </a:extLst>
          </p:cNvPr>
          <p:cNvGrpSpPr/>
          <p:nvPr/>
        </p:nvGrpSpPr>
        <p:grpSpPr>
          <a:xfrm>
            <a:off x="4109959" y="2121409"/>
            <a:ext cx="4908481" cy="539491"/>
            <a:chOff x="4109959" y="2121409"/>
            <a:chExt cx="4908481" cy="539491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2CCE248-BE19-4029-8202-3E9111401E1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109959" y="2353660"/>
              <a:ext cx="1794016" cy="3072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4C9B1BD-85CC-4D1A-81C5-E1504A91EA00}"/>
                </a:ext>
              </a:extLst>
            </p:cNvPr>
            <p:cNvSpPr txBox="1"/>
            <p:nvPr/>
          </p:nvSpPr>
          <p:spPr>
            <a:xfrm>
              <a:off x="5829605" y="2121409"/>
              <a:ext cx="31888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 parasitic (fringe) capacitance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136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B6F0734A-1DEE-4F4C-8610-3F2309E686EF}"/>
              </a:ext>
            </a:extLst>
          </p:cNvPr>
          <p:cNvGrpSpPr/>
          <p:nvPr/>
        </p:nvGrpSpPr>
        <p:grpSpPr>
          <a:xfrm>
            <a:off x="8298684" y="2495751"/>
            <a:ext cx="3474934" cy="3275953"/>
            <a:chOff x="8298684" y="2495751"/>
            <a:chExt cx="3474934" cy="3275953"/>
          </a:xfrm>
        </p:grpSpPr>
        <p:pic>
          <p:nvPicPr>
            <p:cNvPr id="22" name="Picture 21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31C04CD6-471A-43C5-9BE3-05BDA7F7BA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7" r="3868" b="-1186"/>
            <a:stretch/>
          </p:blipFill>
          <p:spPr>
            <a:xfrm>
              <a:off x="8298684" y="2495751"/>
              <a:ext cx="3474934" cy="3275953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FDE06D1-10DB-478E-8720-396BD7809E23}"/>
                </a:ext>
              </a:extLst>
            </p:cNvPr>
            <p:cNvSpPr/>
            <p:nvPr/>
          </p:nvSpPr>
          <p:spPr bwMode="auto">
            <a:xfrm>
              <a:off x="9437235" y="4120290"/>
              <a:ext cx="1113746" cy="7681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Planar transmission lines – </a:t>
            </a:r>
            <a:r>
              <a:rPr lang="en-US" dirty="0" err="1"/>
              <a:t>Stripline</a:t>
            </a:r>
            <a:r>
              <a:rPr lang="en-US" dirty="0"/>
              <a:t> (5/5)</a:t>
            </a:r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D0B8B2F-7D93-47C6-BCF0-87F85F88E0EC}"/>
              </a:ext>
            </a:extLst>
          </p:cNvPr>
          <p:cNvGrpSpPr/>
          <p:nvPr/>
        </p:nvGrpSpPr>
        <p:grpSpPr>
          <a:xfrm>
            <a:off x="412058" y="1047888"/>
            <a:ext cx="11943957" cy="5276509"/>
            <a:chOff x="412058" y="1047888"/>
            <a:chExt cx="11943957" cy="527650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CD63982-A5C1-4074-98BF-7943570A51F3}"/>
                </a:ext>
              </a:extLst>
            </p:cNvPr>
            <p:cNvSpPr txBox="1"/>
            <p:nvPr/>
          </p:nvSpPr>
          <p:spPr>
            <a:xfrm>
              <a:off x="5404710" y="5862732"/>
              <a:ext cx="6951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Bhat </a:t>
              </a:r>
              <a:r>
                <a:rPr lang="en-US" sz="1200" dirty="0" err="1"/>
                <a:t>Shiban</a:t>
              </a:r>
              <a:r>
                <a:rPr lang="en-US" sz="1200" dirty="0"/>
                <a:t>, </a:t>
              </a:r>
              <a:r>
                <a:rPr lang="en-US" sz="1200" i="1" dirty="0" err="1"/>
                <a:t>Stripline</a:t>
              </a:r>
              <a:r>
                <a:rPr lang="en-US" sz="1200" i="1" dirty="0"/>
                <a:t>-like transmission Lines for Microwave Integrated Circuits</a:t>
              </a:r>
              <a:r>
                <a:rPr lang="en-US" sz="1200" dirty="0"/>
                <a:t>, </a:t>
              </a:r>
            </a:p>
            <a:p>
              <a:r>
                <a:rPr lang="en-US" sz="1200" dirty="0"/>
                <a:t>New Age International Publishers</a:t>
              </a:r>
              <a:endParaRPr lang="en-GB" sz="1200" dirty="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64B2515-6818-4814-89D1-4BCBC0A1DF1A}"/>
                </a:ext>
              </a:extLst>
            </p:cNvPr>
            <p:cNvGrpSpPr/>
            <p:nvPr/>
          </p:nvGrpSpPr>
          <p:grpSpPr>
            <a:xfrm>
              <a:off x="412058" y="1047888"/>
              <a:ext cx="4290784" cy="5045676"/>
              <a:chOff x="412058" y="1047888"/>
              <a:chExt cx="4290784" cy="5045676"/>
            </a:xfrm>
          </p:grpSpPr>
          <p:pic>
            <p:nvPicPr>
              <p:cNvPr id="20" name="Picture 19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FE00A1B1-FD61-4906-8403-73BA35E4B8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53" t="35999"/>
              <a:stretch/>
            </p:blipFill>
            <p:spPr>
              <a:xfrm rot="10800000">
                <a:off x="412058" y="1047888"/>
                <a:ext cx="4290784" cy="4137532"/>
              </a:xfrm>
              <a:prstGeom prst="rect">
                <a:avLst/>
              </a:prstGeom>
            </p:spPr>
          </p:pic>
          <p:pic>
            <p:nvPicPr>
              <p:cNvPr id="24" name="Picture 23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92650BE2-692D-4C29-A44E-4B7621E444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49" t="3388" r="1837" b="81534"/>
              <a:stretch/>
            </p:blipFill>
            <p:spPr>
              <a:xfrm rot="10800000">
                <a:off x="525128" y="5118820"/>
                <a:ext cx="4137441" cy="974744"/>
              </a:xfrm>
              <a:prstGeom prst="rect">
                <a:avLst/>
              </a:prstGeom>
            </p:spPr>
          </p:pic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CC41AF0-5495-4E1D-AC4C-319E76B8129C}"/>
              </a:ext>
            </a:extLst>
          </p:cNvPr>
          <p:cNvSpPr txBox="1"/>
          <p:nvPr/>
        </p:nvSpPr>
        <p:spPr>
          <a:xfrm>
            <a:off x="5577164" y="2449196"/>
            <a:ext cx="2035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Pictures taken from a book about </a:t>
            </a:r>
            <a:r>
              <a:rPr lang="en-US" dirty="0" err="1">
                <a:solidFill>
                  <a:srgbClr val="C00000"/>
                </a:solidFill>
              </a:rPr>
              <a:t>striplines</a:t>
            </a:r>
            <a:r>
              <a:rPr lang="en-US" dirty="0">
                <a:solidFill>
                  <a:srgbClr val="C00000"/>
                </a:solidFill>
              </a:rPr>
              <a:t> just to give you an idea.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2FC36D8-4ACC-44B9-9242-666147C3B9A5}"/>
              </a:ext>
            </a:extLst>
          </p:cNvPr>
          <p:cNvGrpSpPr/>
          <p:nvPr/>
        </p:nvGrpSpPr>
        <p:grpSpPr>
          <a:xfrm>
            <a:off x="4958121" y="3871852"/>
            <a:ext cx="3749419" cy="1477328"/>
            <a:chOff x="4958121" y="3871852"/>
            <a:chExt cx="3749419" cy="147732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0E137AD-2816-4161-8887-BDF60668F3CE}"/>
                </a:ext>
              </a:extLst>
            </p:cNvPr>
            <p:cNvSpPr txBox="1"/>
            <p:nvPr/>
          </p:nvSpPr>
          <p:spPr>
            <a:xfrm>
              <a:off x="4958121" y="3871852"/>
              <a:ext cx="285370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Coupled </a:t>
              </a:r>
              <a:r>
                <a:rPr lang="en-US" i="1" dirty="0" err="1">
                  <a:solidFill>
                    <a:srgbClr val="C00000"/>
                  </a:solidFill>
                </a:rPr>
                <a:t>striplines</a:t>
              </a:r>
              <a:r>
                <a:rPr lang="en-US" i="1" dirty="0">
                  <a:solidFill>
                    <a:srgbClr val="C00000"/>
                  </a:solidFill>
                </a:rPr>
                <a:t> </a:t>
              </a:r>
              <a:r>
                <a:rPr lang="en-US" dirty="0">
                  <a:solidFill>
                    <a:srgbClr val="C00000"/>
                  </a:solidFill>
                </a:rPr>
                <a:t>are another option, in this case, also the operating mode (even or odd) has to be taken into account.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78CD5B4-F23E-4C56-A625-57D0B4614C57}"/>
                </a:ext>
              </a:extLst>
            </p:cNvPr>
            <p:cNvCxnSpPr/>
            <p:nvPr/>
          </p:nvCxnSpPr>
          <p:spPr bwMode="auto">
            <a:xfrm flipV="1">
              <a:off x="7529433" y="3889860"/>
              <a:ext cx="1178107" cy="87676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9546D02-5AF9-43DB-8C59-D1EC122858DB}"/>
              </a:ext>
            </a:extLst>
          </p:cNvPr>
          <p:cNvGrpSpPr/>
          <p:nvPr/>
        </p:nvGrpSpPr>
        <p:grpSpPr>
          <a:xfrm>
            <a:off x="3100410" y="1038647"/>
            <a:ext cx="8775543" cy="4387814"/>
            <a:chOff x="3100410" y="1038647"/>
            <a:chExt cx="8775543" cy="438781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2334DA4-26D4-4704-BAF1-5EE72F4265DE}"/>
                </a:ext>
              </a:extLst>
            </p:cNvPr>
            <p:cNvSpPr txBox="1"/>
            <p:nvPr/>
          </p:nvSpPr>
          <p:spPr>
            <a:xfrm>
              <a:off x="6172810" y="1038647"/>
              <a:ext cx="570314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C00000"/>
                  </a:solidFill>
                </a:rPr>
                <a:t>Striplines</a:t>
              </a:r>
              <a:r>
                <a:rPr lang="en-US" dirty="0">
                  <a:solidFill>
                    <a:srgbClr val="C00000"/>
                  </a:solidFill>
                </a:rPr>
                <a:t> exist in all varieties, we then speak of </a:t>
              </a:r>
              <a:r>
                <a:rPr lang="en-US" dirty="0" err="1">
                  <a:solidFill>
                    <a:srgbClr val="C00000"/>
                  </a:solidFill>
                </a:rPr>
                <a:t>stripline</a:t>
              </a:r>
              <a:r>
                <a:rPr lang="en-US" dirty="0">
                  <a:solidFill>
                    <a:srgbClr val="C00000"/>
                  </a:solidFill>
                </a:rPr>
                <a:t>-like transmission lines.</a:t>
              </a:r>
            </a:p>
            <a:p>
              <a:r>
                <a:rPr lang="en-US" dirty="0">
                  <a:solidFill>
                    <a:srgbClr val="C00000"/>
                  </a:solidFill>
                </a:rPr>
                <a:t>The calculation of even simple parameters can become very quickly very demanding. 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DB7A35B7-581B-4109-8C8A-D806EF5E270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61272" y="1431539"/>
              <a:ext cx="2533509" cy="94276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E48AC53-AA75-448B-87F9-C6BC9592495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100410" y="1587502"/>
              <a:ext cx="2994372" cy="383895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3943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2326C4-944C-4E07-AD36-7FD876A6AEEA}"/>
              </a:ext>
            </a:extLst>
          </p:cNvPr>
          <p:cNvSpPr txBox="1"/>
          <p:nvPr/>
        </p:nvSpPr>
        <p:spPr>
          <a:xfrm>
            <a:off x="143225" y="1113402"/>
            <a:ext cx="119055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C00000"/>
                </a:solidFill>
              </a:rPr>
              <a:t>Microstripline</a:t>
            </a:r>
            <a:r>
              <a:rPr lang="en-US" dirty="0">
                <a:solidFill>
                  <a:srgbClr val="C00000"/>
                </a:solidFill>
              </a:rPr>
              <a:t> is in principle a </a:t>
            </a:r>
            <a:r>
              <a:rPr lang="en-US" dirty="0" err="1">
                <a:solidFill>
                  <a:srgbClr val="C00000"/>
                </a:solidFill>
              </a:rPr>
              <a:t>stripline</a:t>
            </a:r>
            <a:r>
              <a:rPr lang="en-US" dirty="0">
                <a:solidFill>
                  <a:srgbClr val="C00000"/>
                </a:solidFill>
              </a:rPr>
              <a:t> where you leave the top dielectric layer away, creating an asymmetry in the cross-section.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The propagating wave is thus only quasi-TEM – with plenty of longitudinal field components (so-called </a:t>
            </a:r>
            <a:r>
              <a:rPr lang="en-US" i="1" dirty="0">
                <a:solidFill>
                  <a:srgbClr val="C00000"/>
                </a:solidFill>
              </a:rPr>
              <a:t>hybrid</a:t>
            </a:r>
            <a:r>
              <a:rPr lang="en-US" dirty="0">
                <a:solidFill>
                  <a:srgbClr val="C00000"/>
                </a:solidFill>
              </a:rPr>
              <a:t> waves)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This leads to a frequency-dependent characteristic impedance (so-called </a:t>
            </a:r>
            <a:r>
              <a:rPr lang="en-US" i="1" dirty="0">
                <a:solidFill>
                  <a:srgbClr val="C00000"/>
                </a:solidFill>
              </a:rPr>
              <a:t>dispersive </a:t>
            </a:r>
            <a:r>
              <a:rPr lang="en-US" i="1" dirty="0" err="1">
                <a:solidFill>
                  <a:srgbClr val="C00000"/>
                </a:solidFill>
              </a:rPr>
              <a:t>behaviour</a:t>
            </a:r>
            <a:r>
              <a:rPr lang="en-US" dirty="0">
                <a:solidFill>
                  <a:srgbClr val="C00000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The wave in the upper half will travel faster than the one in the substrate due to the different material properties.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A64CB3-13E9-4B14-87D1-8AAD3C9E0A2A}"/>
              </a:ext>
            </a:extLst>
          </p:cNvPr>
          <p:cNvSpPr/>
          <p:nvPr/>
        </p:nvSpPr>
        <p:spPr bwMode="auto">
          <a:xfrm>
            <a:off x="2524335" y="5464465"/>
            <a:ext cx="345645" cy="26883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BC1987C4-D272-45F5-87A3-A31CA5D3DA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736002" y="1940869"/>
            <a:ext cx="2031324" cy="480131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398B1C0-22EF-4E2E-ADEE-94D9293C5990}"/>
              </a:ext>
            </a:extLst>
          </p:cNvPr>
          <p:cNvGrpSpPr/>
          <p:nvPr/>
        </p:nvGrpSpPr>
        <p:grpSpPr>
          <a:xfrm>
            <a:off x="753072" y="3314273"/>
            <a:ext cx="11411308" cy="3019818"/>
            <a:chOff x="753072" y="3314273"/>
            <a:chExt cx="11411308" cy="301981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9294C09-8F87-4B1D-9624-9E101C01C10D}"/>
                </a:ext>
              </a:extLst>
            </p:cNvPr>
            <p:cNvGrpSpPr/>
            <p:nvPr/>
          </p:nvGrpSpPr>
          <p:grpSpPr>
            <a:xfrm>
              <a:off x="753072" y="3314273"/>
              <a:ext cx="11411308" cy="3019818"/>
              <a:chOff x="753072" y="3314273"/>
              <a:chExt cx="11411308" cy="3019818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537FF5-A944-41F3-9464-C211BE505849}"/>
                  </a:ext>
                </a:extLst>
              </p:cNvPr>
              <p:cNvSpPr txBox="1"/>
              <p:nvPr/>
            </p:nvSpPr>
            <p:spPr>
              <a:xfrm>
                <a:off x="7632200" y="5464465"/>
                <a:ext cx="433976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Electric and magnetic field lines </a:t>
                </a:r>
              </a:p>
              <a:p>
                <a:r>
                  <a:rPr lang="en-US" i="1" dirty="0"/>
                  <a:t>of a </a:t>
                </a:r>
                <a:r>
                  <a:rPr lang="en-US" i="1" dirty="0" err="1"/>
                  <a:t>microstripline</a:t>
                </a:r>
                <a:r>
                  <a:rPr lang="en-US" i="1" dirty="0"/>
                  <a:t> (“quasi-TEM”)</a:t>
                </a:r>
                <a:endParaRPr lang="en-GB" i="1" dirty="0"/>
              </a:p>
            </p:txBody>
          </p:sp>
          <p:pic>
            <p:nvPicPr>
              <p:cNvPr id="4" name="Picture 10" descr="Fig_22">
                <a:extLst>
                  <a:ext uri="{FF2B5EF4-FFF2-40B4-BE49-F238E27FC236}">
                    <a16:creationId xmlns:a16="http://schemas.microsoft.com/office/drawing/2014/main" id="{9AF86156-CB7A-41F5-88D6-03396F34BC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17842" r="47020"/>
              <a:stretch/>
            </p:blipFill>
            <p:spPr bwMode="auto">
              <a:xfrm>
                <a:off x="812800" y="3429000"/>
                <a:ext cx="3270250" cy="2475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A7FE82-F69D-4315-89C5-F31CA9FEF4D3}"/>
                  </a:ext>
                </a:extLst>
              </p:cNvPr>
              <p:cNvSpPr txBox="1"/>
              <p:nvPr/>
            </p:nvSpPr>
            <p:spPr>
              <a:xfrm>
                <a:off x="753072" y="6057092"/>
                <a:ext cx="44980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Source: Hoffmann, </a:t>
                </a:r>
                <a:r>
                  <a:rPr lang="en-US" sz="1200" i="1" dirty="0" err="1"/>
                  <a:t>Integrierte</a:t>
                </a:r>
                <a:r>
                  <a:rPr lang="en-US" sz="1200" i="1" dirty="0"/>
                  <a:t> </a:t>
                </a:r>
                <a:r>
                  <a:rPr lang="en-US" sz="1200" i="1" dirty="0" err="1"/>
                  <a:t>Mikrowellenschaltungen</a:t>
                </a:r>
                <a:r>
                  <a:rPr lang="en-US" sz="1200" dirty="0"/>
                  <a:t>, Springer</a:t>
                </a:r>
              </a:p>
            </p:txBody>
          </p:sp>
          <p:pic>
            <p:nvPicPr>
              <p:cNvPr id="6" name="Picture 10" descr="Fig_22">
                <a:extLst>
                  <a:ext uri="{FF2B5EF4-FFF2-40B4-BE49-F238E27FC236}">
                    <a16:creationId xmlns:a16="http://schemas.microsoft.com/office/drawing/2014/main" id="{B36F7D4B-3B1C-41A3-88AF-216E1C00DB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52556" t="11417"/>
              <a:stretch/>
            </p:blipFill>
            <p:spPr bwMode="auto">
              <a:xfrm>
                <a:off x="4252560" y="3314273"/>
                <a:ext cx="2928938" cy="2666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0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C22828C6-F4D0-4CAE-96E4-96E505D4F6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8748062" y="1940869"/>
                <a:ext cx="2031324" cy="4801312"/>
              </a:xfrm>
              <a:prstGeom prst="rect">
                <a:avLst/>
              </a:prstGeom>
            </p:spPr>
          </p:pic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525FEE3-8456-4588-A870-E51A378DA17F}"/>
                </a:ext>
              </a:extLst>
            </p:cNvPr>
            <p:cNvSpPr/>
            <p:nvPr/>
          </p:nvSpPr>
          <p:spPr bwMode="auto">
            <a:xfrm>
              <a:off x="7516985" y="3467405"/>
              <a:ext cx="576075" cy="6528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0B39F3C4-FDDD-4110-9BBA-6BBC82181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00" y="165100"/>
            <a:ext cx="9217200" cy="628650"/>
          </a:xfrm>
        </p:spPr>
        <p:txBody>
          <a:bodyPr/>
          <a:lstStyle/>
          <a:p>
            <a:r>
              <a:rPr lang="en-US" dirty="0"/>
              <a:t>Planar transmission lines – </a:t>
            </a:r>
            <a:r>
              <a:rPr lang="en-US" dirty="0" err="1"/>
              <a:t>Microstripline</a:t>
            </a:r>
            <a:r>
              <a:rPr lang="en-US" dirty="0"/>
              <a:t> (1/2)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917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Lines and Waveguides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B15961-545A-4786-823D-69B07F86EDFD}"/>
              </a:ext>
            </a:extLst>
          </p:cNvPr>
          <p:cNvSpPr txBox="1"/>
          <p:nvPr/>
        </p:nvSpPr>
        <p:spPr>
          <a:xfrm>
            <a:off x="1062046" y="1054773"/>
            <a:ext cx="1044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Wave patterns in guided wave systems depend on the number of conductors used.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B154FAF-B3B3-46F6-932D-BE4B6850C8F0}"/>
              </a:ext>
            </a:extLst>
          </p:cNvPr>
          <p:cNvGrpSpPr/>
          <p:nvPr/>
        </p:nvGrpSpPr>
        <p:grpSpPr>
          <a:xfrm>
            <a:off x="373922" y="1560618"/>
            <a:ext cx="4066238" cy="2476011"/>
            <a:chOff x="373656" y="1809499"/>
            <a:chExt cx="4066238" cy="2476011"/>
          </a:xfrm>
        </p:grpSpPr>
        <p:pic>
          <p:nvPicPr>
            <p:cNvPr id="11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ACC0D7FA-D329-4B8C-A30A-B264D2BE3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91" y="2238445"/>
              <a:ext cx="3702902" cy="1724212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B64D46F-55A2-41BA-A940-609A370D89F1}"/>
                </a:ext>
              </a:extLst>
            </p:cNvPr>
            <p:cNvSpPr txBox="1"/>
            <p:nvPr/>
          </p:nvSpPr>
          <p:spPr>
            <a:xfrm>
              <a:off x="373656" y="4070066"/>
              <a:ext cx="361368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Ma, </a:t>
              </a:r>
              <a:r>
                <a:rPr lang="en-US" sz="800" i="1" dirty="0"/>
                <a:t>Electromagnetic Waves and Applications Part III, univ. lecture</a:t>
              </a:r>
              <a:r>
                <a:rPr lang="en-US" sz="800" dirty="0"/>
                <a:t> </a:t>
              </a:r>
              <a:endParaRPr lang="en-GB" sz="8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3061CC-CF47-4DCB-9015-8CCA8917B827}"/>
                </a:ext>
              </a:extLst>
            </p:cNvPr>
            <p:cNvSpPr txBox="1"/>
            <p:nvPr/>
          </p:nvSpPr>
          <p:spPr>
            <a:xfrm>
              <a:off x="1062046" y="1809499"/>
              <a:ext cx="337784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“Open” two-wire system (TEM)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DFBF535-7A15-4B18-A2FB-70EA9F70EBF5}"/>
              </a:ext>
            </a:extLst>
          </p:cNvPr>
          <p:cNvGrpSpPr/>
          <p:nvPr/>
        </p:nvGrpSpPr>
        <p:grpSpPr>
          <a:xfrm>
            <a:off x="7056125" y="1560618"/>
            <a:ext cx="3863094" cy="2476011"/>
            <a:chOff x="6783747" y="1809499"/>
            <a:chExt cx="3863094" cy="247601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88E20E8-04C2-424E-AA16-F9361DB67739}"/>
                </a:ext>
              </a:extLst>
            </p:cNvPr>
            <p:cNvSpPr txBox="1"/>
            <p:nvPr/>
          </p:nvSpPr>
          <p:spPr>
            <a:xfrm>
              <a:off x="8391549" y="1809499"/>
              <a:ext cx="20826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Coaxial line (TEM)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219D983-7B57-4502-B1CE-563F38E4D6DC}"/>
                </a:ext>
              </a:extLst>
            </p:cNvPr>
            <p:cNvGrpSpPr/>
            <p:nvPr/>
          </p:nvGrpSpPr>
          <p:grpSpPr>
            <a:xfrm>
              <a:off x="8511843" y="2699305"/>
              <a:ext cx="2134998" cy="1165667"/>
              <a:chOff x="2061831" y="5154078"/>
              <a:chExt cx="2134998" cy="1165667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12676D9-B9C2-4DB9-B322-0421E9804C47}"/>
                  </a:ext>
                </a:extLst>
              </p:cNvPr>
              <p:cNvSpPr txBox="1"/>
              <p:nvPr/>
            </p:nvSpPr>
            <p:spPr>
              <a:xfrm>
                <a:off x="2279114" y="5950413"/>
                <a:ext cx="19177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E-field ---H-field</a:t>
                </a:r>
                <a:endParaRPr lang="en-GB" dirty="0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24247C86-F748-48A5-B9F5-EAE30E17D866}"/>
                  </a:ext>
                </a:extLst>
              </p:cNvPr>
              <p:cNvGrpSpPr/>
              <p:nvPr/>
            </p:nvGrpSpPr>
            <p:grpSpPr>
              <a:xfrm>
                <a:off x="2601145" y="5154078"/>
                <a:ext cx="808945" cy="797126"/>
                <a:chOff x="2601145" y="5154078"/>
                <a:chExt cx="808945" cy="797126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C2B90A68-92AA-44D8-990D-E8C1F631B4A6}"/>
                    </a:ext>
                  </a:extLst>
                </p:cNvPr>
                <p:cNvGrpSpPr/>
                <p:nvPr/>
              </p:nvGrpSpPr>
              <p:grpSpPr>
                <a:xfrm>
                  <a:off x="2601145" y="5154078"/>
                  <a:ext cx="808945" cy="797126"/>
                  <a:chOff x="8400300" y="3087434"/>
                  <a:chExt cx="808945" cy="797126"/>
                </a:xfrm>
              </p:grpSpPr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F05AA6A7-C525-4D49-86BE-4B3136040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00300" y="3087434"/>
                    <a:ext cx="808945" cy="79712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AC1E9FDB-C01A-4608-B840-C2C37B109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42556" y="3122692"/>
                    <a:ext cx="730915" cy="730915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0C85BC1D-98F4-440A-A5EA-7CDBA0BC00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08759" y="3389984"/>
                    <a:ext cx="192025" cy="19202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 pitchFamily="66" charset="0"/>
                    </a:endParaRPr>
                  </a:p>
                </p:txBody>
              </p:sp>
            </p:grp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D06993A6-EAAD-4D46-8F50-4F0B5E09F73D}"/>
                    </a:ext>
                  </a:extLst>
                </p:cNvPr>
                <p:cNvCxnSpPr>
                  <a:cxnSpLocks/>
                  <a:endCxn id="23" idx="6"/>
                </p:cNvCxnSpPr>
                <p:nvPr/>
              </p:nvCxnSpPr>
              <p:spPr bwMode="auto">
                <a:xfrm>
                  <a:off x="3101629" y="5552639"/>
                  <a:ext cx="272687" cy="2155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9C4B5555-F6C6-4981-A804-454EDCCF4A9B}"/>
                    </a:ext>
                  </a:extLst>
                </p:cNvPr>
                <p:cNvCxnSpPr>
                  <a:cxnSpLocks/>
                  <a:stCxn id="24" idx="4"/>
                  <a:endCxn id="23" idx="4"/>
                </p:cNvCxnSpPr>
                <p:nvPr/>
              </p:nvCxnSpPr>
              <p:spPr bwMode="auto">
                <a:xfrm>
                  <a:off x="3005617" y="5648653"/>
                  <a:ext cx="3242" cy="27159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4F5DD7B4-DDC5-41BA-B6FE-B97A97BD35EB}"/>
                    </a:ext>
                  </a:extLst>
                </p:cNvPr>
                <p:cNvCxnSpPr>
                  <a:cxnSpLocks/>
                  <a:stCxn id="24" idx="5"/>
                  <a:endCxn id="23" idx="5"/>
                </p:cNvCxnSpPr>
                <p:nvPr/>
              </p:nvCxnSpPr>
              <p:spPr bwMode="auto">
                <a:xfrm>
                  <a:off x="3073508" y="5620532"/>
                  <a:ext cx="193768" cy="19267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AF6FE4F4-7094-4F0A-A300-D0E7C6045009}"/>
                    </a:ext>
                  </a:extLst>
                </p:cNvPr>
                <p:cNvCxnSpPr>
                  <a:cxnSpLocks/>
                  <a:stCxn id="24" idx="3"/>
                  <a:endCxn id="23" idx="3"/>
                </p:cNvCxnSpPr>
                <p:nvPr/>
              </p:nvCxnSpPr>
              <p:spPr bwMode="auto">
                <a:xfrm flipH="1">
                  <a:off x="2750441" y="5620532"/>
                  <a:ext cx="187284" cy="19267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EC7CF42C-05A3-4215-8625-0756419B2A98}"/>
                    </a:ext>
                  </a:extLst>
                </p:cNvPr>
                <p:cNvCxnSpPr>
                  <a:cxnSpLocks/>
                  <a:stCxn id="24" idx="7"/>
                  <a:endCxn id="23" idx="7"/>
                </p:cNvCxnSpPr>
                <p:nvPr/>
              </p:nvCxnSpPr>
              <p:spPr bwMode="auto">
                <a:xfrm flipV="1">
                  <a:off x="3073508" y="5296376"/>
                  <a:ext cx="193768" cy="18837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59F3F3F5-D19B-4155-B148-26A8D363AA05}"/>
                    </a:ext>
                  </a:extLst>
                </p:cNvPr>
                <p:cNvCxnSpPr>
                  <a:cxnSpLocks/>
                  <a:stCxn id="24" idx="0"/>
                  <a:endCxn id="23" idx="0"/>
                </p:cNvCxnSpPr>
                <p:nvPr/>
              </p:nvCxnSpPr>
              <p:spPr bwMode="auto">
                <a:xfrm flipV="1">
                  <a:off x="3005617" y="5189336"/>
                  <a:ext cx="3242" cy="267292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D4187199-5D63-4E79-B8A9-4612C34B1100}"/>
                    </a:ext>
                  </a:extLst>
                </p:cNvPr>
                <p:cNvCxnSpPr>
                  <a:cxnSpLocks/>
                  <a:endCxn id="23" idx="1"/>
                </p:cNvCxnSpPr>
                <p:nvPr/>
              </p:nvCxnSpPr>
              <p:spPr bwMode="auto">
                <a:xfrm flipH="1" flipV="1">
                  <a:off x="2750441" y="5296376"/>
                  <a:ext cx="185664" cy="17614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065F6CDD-5809-4921-8DAA-02745A54804F}"/>
                    </a:ext>
                  </a:extLst>
                </p:cNvPr>
                <p:cNvCxnSpPr>
                  <a:cxnSpLocks/>
                  <a:stCxn id="24" idx="2"/>
                  <a:endCxn id="23" idx="2"/>
                </p:cNvCxnSpPr>
                <p:nvPr/>
              </p:nvCxnSpPr>
              <p:spPr bwMode="auto">
                <a:xfrm flipH="1">
                  <a:off x="2643401" y="5552641"/>
                  <a:ext cx="266203" cy="215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836C6A30-5A7F-414A-9492-8628D88B952D}"/>
                    </a:ext>
                  </a:extLst>
                </p:cNvPr>
                <p:cNvSpPr/>
                <p:nvPr/>
              </p:nvSpPr>
              <p:spPr bwMode="auto">
                <a:xfrm>
                  <a:off x="2831575" y="5384446"/>
                  <a:ext cx="345645" cy="335707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D86BDA16-5D96-48F7-A866-62D51DC868AE}"/>
                    </a:ext>
                  </a:extLst>
                </p:cNvPr>
                <p:cNvSpPr/>
                <p:nvPr/>
              </p:nvSpPr>
              <p:spPr bwMode="auto">
                <a:xfrm>
                  <a:off x="2785881" y="5345682"/>
                  <a:ext cx="437852" cy="416604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0A05F894-4E9C-44C6-AB27-5D93B4A9251D}"/>
                    </a:ext>
                  </a:extLst>
                </p:cNvPr>
                <p:cNvSpPr/>
                <p:nvPr/>
              </p:nvSpPr>
              <p:spPr bwMode="auto">
                <a:xfrm>
                  <a:off x="2736782" y="5290753"/>
                  <a:ext cx="537670" cy="52377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9D936D4A-CA1C-4CD1-998A-4943CE705E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061831" y="6135079"/>
                <a:ext cx="34728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4BD8095B-8723-4DA1-80CC-68029FA641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41"/>
            <a:stretch/>
          </p:blipFill>
          <p:spPr>
            <a:xfrm rot="5400000">
              <a:off x="6636829" y="2270148"/>
              <a:ext cx="1839426" cy="1545589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19DF551-5C17-4BF5-843D-22C8BEC113A6}"/>
                </a:ext>
              </a:extLst>
            </p:cNvPr>
            <p:cNvSpPr txBox="1"/>
            <p:nvPr/>
          </p:nvSpPr>
          <p:spPr>
            <a:xfrm>
              <a:off x="6822081" y="4070066"/>
              <a:ext cx="361368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Picture: Coaxial loads for the SPS 200 MHz cavity © CERN</a:t>
              </a:r>
              <a:endParaRPr lang="en-GB" sz="800" dirty="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ECC6A12-BDFA-49D2-ABB5-BE194D578A89}"/>
              </a:ext>
            </a:extLst>
          </p:cNvPr>
          <p:cNvSpPr txBox="1"/>
          <p:nvPr/>
        </p:nvSpPr>
        <p:spPr>
          <a:xfrm>
            <a:off x="1823108" y="4225293"/>
            <a:ext cx="79304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Uniform waveguides rectangular, round, random cross-section (all non-TEM)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E6C82BC-4C73-459E-B4E6-FAB8FDF3F580}"/>
              </a:ext>
            </a:extLst>
          </p:cNvPr>
          <p:cNvGrpSpPr/>
          <p:nvPr/>
        </p:nvGrpSpPr>
        <p:grpSpPr>
          <a:xfrm>
            <a:off x="4598205" y="1989564"/>
            <a:ext cx="1843440" cy="1577738"/>
            <a:chOff x="4598205" y="1989564"/>
            <a:chExt cx="1843440" cy="1577738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D4CE4B2-75E4-444A-BA23-AE12BAC8669D}"/>
                </a:ext>
              </a:extLst>
            </p:cNvPr>
            <p:cNvSpPr/>
            <p:nvPr/>
          </p:nvSpPr>
          <p:spPr bwMode="auto">
            <a:xfrm>
              <a:off x="4598205" y="1989564"/>
              <a:ext cx="1843440" cy="1577738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C6BD8C9-EF53-42E7-B0D0-B32D6EC5B5E0}"/>
                </a:ext>
              </a:extLst>
            </p:cNvPr>
            <p:cNvSpPr txBox="1"/>
            <p:nvPr/>
          </p:nvSpPr>
          <p:spPr>
            <a:xfrm>
              <a:off x="4713420" y="2161635"/>
              <a:ext cx="162088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TEM-propagation = 2 conductor system</a:t>
              </a:r>
              <a:endParaRPr lang="en-GB" dirty="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646F4D5-910A-4BEA-B019-1C033DB2DF62}"/>
              </a:ext>
            </a:extLst>
          </p:cNvPr>
          <p:cNvGrpSpPr/>
          <p:nvPr/>
        </p:nvGrpSpPr>
        <p:grpSpPr>
          <a:xfrm>
            <a:off x="333880" y="4603674"/>
            <a:ext cx="11236535" cy="1700437"/>
            <a:chOff x="333880" y="4603674"/>
            <a:chExt cx="11236535" cy="1700437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0ED3801F-89D3-41A3-B89E-D81ADD9583D7}"/>
                </a:ext>
              </a:extLst>
            </p:cNvPr>
            <p:cNvGrpSpPr/>
            <p:nvPr/>
          </p:nvGrpSpPr>
          <p:grpSpPr>
            <a:xfrm>
              <a:off x="333880" y="4603674"/>
              <a:ext cx="7550623" cy="1700437"/>
              <a:chOff x="333880" y="4603674"/>
              <a:chExt cx="7550623" cy="1700437"/>
            </a:xfrm>
          </p:grpSpPr>
          <p:pic>
            <p:nvPicPr>
              <p:cNvPr id="68" name="Picture 9" descr="rect_modes2">
                <a:extLst>
                  <a:ext uri="{FF2B5EF4-FFF2-40B4-BE49-F238E27FC236}">
                    <a16:creationId xmlns:a16="http://schemas.microsoft.com/office/drawing/2014/main" id="{C8EFF72C-A7D0-4C4C-9E9D-8EC2FBE292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50812" t="2504" b="55490"/>
              <a:stretch/>
            </p:blipFill>
            <p:spPr bwMode="auto">
              <a:xfrm>
                <a:off x="812800" y="4676175"/>
                <a:ext cx="3265709" cy="1366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4008466-E959-438F-AA03-0ECB600B8AE1}"/>
                  </a:ext>
                </a:extLst>
              </p:cNvPr>
              <p:cNvSpPr txBox="1"/>
              <p:nvPr/>
            </p:nvSpPr>
            <p:spPr>
              <a:xfrm>
                <a:off x="488871" y="6088667"/>
                <a:ext cx="353326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Saad, </a:t>
                </a:r>
                <a:r>
                  <a:rPr lang="en-US" sz="800" i="1" dirty="0"/>
                  <a:t>Microwave Engineers Handbook, vol. 1, </a:t>
                </a:r>
                <a:r>
                  <a:rPr lang="en-US" sz="800" dirty="0"/>
                  <a:t>Artech House </a:t>
                </a:r>
                <a:endParaRPr lang="en-GB" sz="800" dirty="0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5DA0970-B9A6-4D81-B5CA-C81A9A36FA7F}"/>
                  </a:ext>
                </a:extLst>
              </p:cNvPr>
              <p:cNvGrpSpPr/>
              <p:nvPr/>
            </p:nvGrpSpPr>
            <p:grpSpPr>
              <a:xfrm>
                <a:off x="333880" y="4953703"/>
                <a:ext cx="808945" cy="461665"/>
                <a:chOff x="333880" y="4953703"/>
                <a:chExt cx="808945" cy="461665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4B1E050-EF33-471B-B105-04C8F6E717A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22116" y="5080415"/>
                  <a:ext cx="151751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B840FA6C-6999-4BD3-A6D7-383CCEB40941}"/>
                    </a:ext>
                  </a:extLst>
                </p:cNvPr>
                <p:cNvSpPr txBox="1"/>
                <p:nvPr/>
              </p:nvSpPr>
              <p:spPr>
                <a:xfrm>
                  <a:off x="333880" y="4953703"/>
                  <a:ext cx="80894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    E-field </a:t>
                  </a:r>
                </a:p>
                <a:p>
                  <a:r>
                    <a:rPr lang="en-US" sz="1200" dirty="0"/>
                    <a:t>---H-field</a:t>
                  </a:r>
                  <a:endParaRPr lang="en-GB" sz="1200" dirty="0"/>
                </a:p>
              </p:txBody>
            </p:sp>
          </p:grpSp>
          <p:pic>
            <p:nvPicPr>
              <p:cNvPr id="76" name="Picture 75" descr="circ_modes2">
                <a:extLst>
                  <a:ext uri="{FF2B5EF4-FFF2-40B4-BE49-F238E27FC236}">
                    <a16:creationId xmlns:a16="http://schemas.microsoft.com/office/drawing/2014/main" id="{37F19A7A-F92C-4A91-B9D1-98AA12D535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t="419" r="55593" b="56329"/>
              <a:stretch/>
            </p:blipFill>
            <p:spPr bwMode="auto">
              <a:xfrm>
                <a:off x="4707070" y="4603674"/>
                <a:ext cx="3177433" cy="15205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6323A0A-41CE-4E22-874D-B0744E5AB84C}"/>
                </a:ext>
              </a:extLst>
            </p:cNvPr>
            <p:cNvGrpSpPr/>
            <p:nvPr/>
          </p:nvGrpSpPr>
          <p:grpSpPr>
            <a:xfrm>
              <a:off x="8951515" y="4926757"/>
              <a:ext cx="2618900" cy="1375994"/>
              <a:chOff x="8951515" y="4926757"/>
              <a:chExt cx="2618900" cy="1375994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0AE210A-AFA8-4F56-9F4B-8139926AB1D6}"/>
                  </a:ext>
                </a:extLst>
              </p:cNvPr>
              <p:cNvSpPr txBox="1"/>
              <p:nvPr/>
            </p:nvSpPr>
            <p:spPr>
              <a:xfrm>
                <a:off x="8951515" y="5964197"/>
                <a:ext cx="2618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Zhang, </a:t>
                </a:r>
                <a:r>
                  <a:rPr lang="en-US" sz="800" i="1" dirty="0"/>
                  <a:t>Electromagnetic Theory for Microwaves and Optoelectronics</a:t>
                </a:r>
                <a:r>
                  <a:rPr lang="en-US" sz="800" dirty="0"/>
                  <a:t>, 2</a:t>
                </a:r>
                <a:r>
                  <a:rPr lang="en-US" sz="800" baseline="30000" dirty="0"/>
                  <a:t>nd</a:t>
                </a:r>
                <a:r>
                  <a:rPr lang="en-US" sz="800" dirty="0"/>
                  <a:t> ed., Springer</a:t>
                </a:r>
                <a:endParaRPr lang="en-GB" sz="800" dirty="0"/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69B8F17A-BC13-43E3-9691-E5806E5BCA8C}"/>
                  </a:ext>
                </a:extLst>
              </p:cNvPr>
              <p:cNvGrpSpPr/>
              <p:nvPr/>
            </p:nvGrpSpPr>
            <p:grpSpPr>
              <a:xfrm>
                <a:off x="8995154" y="4926757"/>
                <a:ext cx="2419515" cy="1028664"/>
                <a:chOff x="9001504" y="4899200"/>
                <a:chExt cx="2419515" cy="1028664"/>
              </a:xfrm>
            </p:grpSpPr>
            <p:pic>
              <p:nvPicPr>
                <p:cNvPr id="84" name="Picture 83" descr="Diagram, shape&#10;&#10;Description automatically generated">
                  <a:extLst>
                    <a:ext uri="{FF2B5EF4-FFF2-40B4-BE49-F238E27FC236}">
                      <a16:creationId xmlns:a16="http://schemas.microsoft.com/office/drawing/2014/main" id="{34A17C00-7D58-4F03-9DF4-37AF7A6478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70" t="52722" r="4916" b="17609"/>
                <a:stretch/>
              </p:blipFill>
              <p:spPr>
                <a:xfrm>
                  <a:off x="9001504" y="4899200"/>
                  <a:ext cx="2419515" cy="1028664"/>
                </a:xfrm>
                <a:prstGeom prst="rect">
                  <a:avLst/>
                </a:prstGeom>
              </p:spPr>
            </p:pic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6DE514A5-EBCD-4E64-94FB-4DABFB477452}"/>
                    </a:ext>
                  </a:extLst>
                </p:cNvPr>
                <p:cNvSpPr/>
                <p:nvPr/>
              </p:nvSpPr>
              <p:spPr bwMode="auto">
                <a:xfrm>
                  <a:off x="9245210" y="5118821"/>
                  <a:ext cx="213962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CAF99079-E485-4431-9EFE-B1D429BDFB17}"/>
                    </a:ext>
                  </a:extLst>
                </p:cNvPr>
                <p:cNvSpPr/>
                <p:nvPr/>
              </p:nvSpPr>
              <p:spPr bwMode="auto">
                <a:xfrm>
                  <a:off x="9608065" y="5118821"/>
                  <a:ext cx="1211749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8F2C01FF-9978-4FD2-ABE2-BDD6BAC7D63C}"/>
                    </a:ext>
                  </a:extLst>
                </p:cNvPr>
                <p:cNvSpPr/>
                <p:nvPr/>
              </p:nvSpPr>
              <p:spPr bwMode="auto">
                <a:xfrm>
                  <a:off x="9631995" y="5506637"/>
                  <a:ext cx="1187820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152FC4E4-FAC4-49D3-9467-8DD8D4F80AD8}"/>
                    </a:ext>
                  </a:extLst>
                </p:cNvPr>
                <p:cNvSpPr/>
                <p:nvPr/>
              </p:nvSpPr>
              <p:spPr bwMode="auto">
                <a:xfrm>
                  <a:off x="9278633" y="5551082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10BB7048-88BE-491E-B5E7-2A61DF623B01}"/>
                    </a:ext>
                  </a:extLst>
                </p:cNvPr>
                <p:cNvSpPr/>
                <p:nvPr/>
              </p:nvSpPr>
              <p:spPr bwMode="auto">
                <a:xfrm>
                  <a:off x="9319657" y="5109143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E2C3221F-05C8-4959-945C-12FDFCFA701B}"/>
                    </a:ext>
                  </a:extLst>
                </p:cNvPr>
                <p:cNvSpPr/>
                <p:nvPr/>
              </p:nvSpPr>
              <p:spPr bwMode="auto">
                <a:xfrm>
                  <a:off x="9330657" y="562749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FF82B80A-551C-4B8C-BF91-4F3135300A9F}"/>
                    </a:ext>
                  </a:extLst>
                </p:cNvPr>
                <p:cNvSpPr/>
                <p:nvPr/>
              </p:nvSpPr>
              <p:spPr bwMode="auto">
                <a:xfrm>
                  <a:off x="10702592" y="567623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81AB937F-EC2C-4B63-A64D-19057C1C5DB3}"/>
                    </a:ext>
                  </a:extLst>
                </p:cNvPr>
                <p:cNvSpPr/>
                <p:nvPr/>
              </p:nvSpPr>
              <p:spPr bwMode="auto">
                <a:xfrm>
                  <a:off x="10968707" y="5133387"/>
                  <a:ext cx="204274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5A2110F2-A2F0-4211-9D37-2998C88903B0}"/>
                    </a:ext>
                  </a:extLst>
                </p:cNvPr>
                <p:cNvSpPr/>
                <p:nvPr/>
              </p:nvSpPr>
              <p:spPr bwMode="auto">
                <a:xfrm>
                  <a:off x="10935029" y="5351473"/>
                  <a:ext cx="237951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150ADED8-297F-4B70-99BC-8EEB12099222}"/>
                    </a:ext>
                  </a:extLst>
                </p:cNvPr>
                <p:cNvSpPr/>
                <p:nvPr/>
              </p:nvSpPr>
              <p:spPr bwMode="auto">
                <a:xfrm>
                  <a:off x="11052013" y="5599571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89B5255A-5BC0-4FC2-821D-2535FD9F4A0F}"/>
                    </a:ext>
                  </a:extLst>
                </p:cNvPr>
                <p:cNvSpPr/>
                <p:nvPr/>
              </p:nvSpPr>
              <p:spPr bwMode="auto">
                <a:xfrm>
                  <a:off x="9551421" y="5347230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B22CA4BA-0FC2-4C3F-B220-1BDADE285CAD}"/>
                    </a:ext>
                  </a:extLst>
                </p:cNvPr>
                <p:cNvSpPr/>
                <p:nvPr/>
              </p:nvSpPr>
              <p:spPr bwMode="auto">
                <a:xfrm>
                  <a:off x="9598256" y="5508494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9739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685376-F3A7-4B34-A877-FEEDACF49267}"/>
              </a:ext>
            </a:extLst>
          </p:cNvPr>
          <p:cNvSpPr/>
          <p:nvPr/>
        </p:nvSpPr>
        <p:spPr>
          <a:xfrm>
            <a:off x="1213894" y="2699305"/>
            <a:ext cx="9764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529263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685376-F3A7-4B34-A877-FEEDACF49267}"/>
              </a:ext>
            </a:extLst>
          </p:cNvPr>
          <p:cNvSpPr/>
          <p:nvPr/>
        </p:nvSpPr>
        <p:spPr>
          <a:xfrm>
            <a:off x="2677955" y="2622495"/>
            <a:ext cx="6391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Let’s have a break!</a:t>
            </a:r>
          </a:p>
        </p:txBody>
      </p:sp>
    </p:spTree>
    <p:extLst>
      <p:ext uri="{BB962C8B-B14F-4D97-AF65-F5344CB8AC3E}">
        <p14:creationId xmlns:p14="http://schemas.microsoft.com/office/powerpoint/2010/main" val="23847543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Further reading…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834515" y="2123230"/>
            <a:ext cx="1080616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POZAR, David M., </a:t>
            </a:r>
            <a:r>
              <a:rPr lang="en-US" i="1" dirty="0">
                <a:solidFill>
                  <a:schemeClr val="accent6"/>
                </a:solidFill>
              </a:rPr>
              <a:t>“Microwave Engineering”</a:t>
            </a:r>
            <a:r>
              <a:rPr lang="en-US" dirty="0">
                <a:solidFill>
                  <a:schemeClr val="accent6"/>
                </a:solidFill>
              </a:rPr>
              <a:t>, 4</a:t>
            </a:r>
            <a:r>
              <a:rPr lang="en-US" baseline="30000" dirty="0">
                <a:solidFill>
                  <a:schemeClr val="accent6"/>
                </a:solidFill>
              </a:rPr>
              <a:t>th</a:t>
            </a:r>
            <a:r>
              <a:rPr lang="en-US" dirty="0">
                <a:solidFill>
                  <a:schemeClr val="accent6"/>
                </a:solidFill>
              </a:rPr>
              <a:t> edition, Wiley and sons.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ZHANG, </a:t>
            </a:r>
            <a:r>
              <a:rPr lang="en-US" dirty="0" err="1">
                <a:solidFill>
                  <a:schemeClr val="accent6"/>
                </a:solidFill>
              </a:rPr>
              <a:t>Keqian</a:t>
            </a:r>
            <a:r>
              <a:rPr lang="en-US" dirty="0">
                <a:solidFill>
                  <a:schemeClr val="accent6"/>
                </a:solidFill>
              </a:rPr>
              <a:t>, “</a:t>
            </a:r>
            <a:r>
              <a:rPr lang="en-US" i="1" dirty="0">
                <a:solidFill>
                  <a:schemeClr val="accent6"/>
                </a:solidFill>
              </a:rPr>
              <a:t>Electromagnetic Theory for Microwaves and Optoelectronics</a:t>
            </a:r>
            <a:r>
              <a:rPr lang="en-US" dirty="0">
                <a:solidFill>
                  <a:schemeClr val="accent6"/>
                </a:solidFill>
              </a:rPr>
              <a:t>”, 2</a:t>
            </a:r>
            <a:r>
              <a:rPr lang="en-US" baseline="30000" dirty="0">
                <a:solidFill>
                  <a:schemeClr val="accent6"/>
                </a:solidFill>
              </a:rPr>
              <a:t>nd</a:t>
            </a:r>
            <a:r>
              <a:rPr lang="en-US" dirty="0">
                <a:solidFill>
                  <a:schemeClr val="accent6"/>
                </a:solidFill>
              </a:rPr>
              <a:t> edition, Springer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BHAT, </a:t>
            </a:r>
            <a:r>
              <a:rPr lang="en-US" dirty="0" err="1">
                <a:solidFill>
                  <a:schemeClr val="accent6"/>
                </a:solidFill>
              </a:rPr>
              <a:t>Shiban</a:t>
            </a:r>
            <a:r>
              <a:rPr lang="en-US" sz="1800" dirty="0"/>
              <a:t>, </a:t>
            </a:r>
            <a:r>
              <a:rPr lang="en-US" i="1" dirty="0">
                <a:solidFill>
                  <a:schemeClr val="accent6"/>
                </a:solidFill>
              </a:rPr>
              <a:t>“</a:t>
            </a:r>
            <a:r>
              <a:rPr lang="en-US" i="1" dirty="0" err="1">
                <a:solidFill>
                  <a:schemeClr val="accent6"/>
                </a:solidFill>
              </a:rPr>
              <a:t>Stripline</a:t>
            </a:r>
            <a:r>
              <a:rPr lang="en-US" i="1" dirty="0">
                <a:solidFill>
                  <a:schemeClr val="accent6"/>
                </a:solidFill>
              </a:rPr>
              <a:t>-like transmission Lines for Microwave Integrated Circuits”</a:t>
            </a:r>
            <a:r>
              <a:rPr lang="en-US" sz="1800" dirty="0"/>
              <a:t>, 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New Age International Publishers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HOFFMANN, </a:t>
            </a:r>
            <a:r>
              <a:rPr lang="en-US" dirty="0" err="1">
                <a:solidFill>
                  <a:schemeClr val="accent6"/>
                </a:solidFill>
              </a:rPr>
              <a:t>Integrierte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err="1">
                <a:solidFill>
                  <a:schemeClr val="accent6"/>
                </a:solidFill>
              </a:rPr>
              <a:t>Mikrowellenschaltungen</a:t>
            </a:r>
            <a:r>
              <a:rPr lang="en-US" dirty="0">
                <a:solidFill>
                  <a:schemeClr val="accent6"/>
                </a:solidFill>
              </a:rPr>
              <a:t>, Springer</a:t>
            </a: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3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C3DF3C-0FE7-4CB0-B911-E72EA4603083}"/>
              </a:ext>
            </a:extLst>
          </p:cNvPr>
          <p:cNvSpPr txBox="1"/>
          <p:nvPr/>
        </p:nvSpPr>
        <p:spPr>
          <a:xfrm>
            <a:off x="0" y="3221907"/>
            <a:ext cx="12087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Transmission line theory bridges the gap between field analysis (Maxwell’s theory) and basic circuit theory (lumped element theory).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Circuit theory </a:t>
            </a:r>
            <a:r>
              <a:rPr lang="en-US" dirty="0"/>
              <a:t>assumes that the dimensions of the elements (like resistors) are much smaller than the wavelength of the signal. This means </a:t>
            </a:r>
            <a:r>
              <a:rPr lang="en-US" dirty="0">
                <a:solidFill>
                  <a:srgbClr val="C00000"/>
                </a:solidFill>
              </a:rPr>
              <a:t>voltage or current do not change along the lumped element dimension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Transmission lines cover a fraction of the wavelength</a:t>
            </a:r>
            <a:r>
              <a:rPr lang="en-US" dirty="0"/>
              <a:t>, voltages and currents vary in magnitude and phase along the element. They are expressed by </a:t>
            </a:r>
            <a:r>
              <a:rPr lang="en-US" i="1" dirty="0">
                <a:solidFill>
                  <a:srgbClr val="C00000"/>
                </a:solidFill>
              </a:rPr>
              <a:t>distributed circuits </a:t>
            </a:r>
            <a:r>
              <a:rPr lang="en-US" dirty="0"/>
              <a:t>which allow wave description along geometrical lengths.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Transmission lines are then modelled piecewise by a lumped-element circuit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 descr="A picture containing clock, watch, gauge&#10;&#10;Description automatically generated">
            <a:extLst>
              <a:ext uri="{FF2B5EF4-FFF2-40B4-BE49-F238E27FC236}">
                <a16:creationId xmlns:a16="http://schemas.microsoft.com/office/drawing/2014/main" id="{5356F032-2677-4CB9-8D84-CA88549EB7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070" y="1777311"/>
            <a:ext cx="2552700" cy="885825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Lightning Bolt 6">
            <a:extLst>
              <a:ext uri="{FF2B5EF4-FFF2-40B4-BE49-F238E27FC236}">
                <a16:creationId xmlns:a16="http://schemas.microsoft.com/office/drawing/2014/main" id="{840554D0-8D34-4A02-92CA-D22F6D8E2E3D}"/>
              </a:ext>
            </a:extLst>
          </p:cNvPr>
          <p:cNvSpPr/>
          <p:nvPr/>
        </p:nvSpPr>
        <p:spPr bwMode="auto">
          <a:xfrm rot="382043">
            <a:off x="4846902" y="1159744"/>
            <a:ext cx="808065" cy="1662756"/>
          </a:xfrm>
          <a:prstGeom prst="lightningBol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08F5452-5EBF-4098-A991-64CB2CEC8A87}"/>
              </a:ext>
            </a:extLst>
          </p:cNvPr>
          <p:cNvGrpSpPr/>
          <p:nvPr/>
        </p:nvGrpSpPr>
        <p:grpSpPr>
          <a:xfrm>
            <a:off x="6096000" y="1163105"/>
            <a:ext cx="4493385" cy="2058802"/>
            <a:chOff x="6096000" y="1163105"/>
            <a:chExt cx="4493385" cy="205880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454ACA-B275-4C48-9AAE-852AB2A376DD}"/>
                </a:ext>
              </a:extLst>
            </p:cNvPr>
            <p:cNvSpPr/>
            <p:nvPr/>
          </p:nvSpPr>
          <p:spPr bwMode="auto">
            <a:xfrm>
              <a:off x="6096000" y="1163105"/>
              <a:ext cx="4493385" cy="205880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3076" name="Picture 4" descr="Resistors, MFR resistors, मेटल का फिल्म रेसिस्टर, मेटल फिल्म रेजिस्टर, धातु  फिल्म प्रतिरोधी - Sheth Electronics, Bengaluru | ID: 1201673473">
              <a:extLst>
                <a:ext uri="{FF2B5EF4-FFF2-40B4-BE49-F238E27FC236}">
                  <a16:creationId xmlns:a16="http://schemas.microsoft.com/office/drawing/2014/main" id="{17BCFC74-92CE-43BC-BE66-7575043C6A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5075" y="1339132"/>
              <a:ext cx="1754327" cy="1754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5CF623-9887-4F95-B9FA-E76A9D9383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17"/>
            <a:stretch/>
          </p:blipFill>
          <p:spPr>
            <a:xfrm>
              <a:off x="8208477" y="1337247"/>
              <a:ext cx="2221791" cy="17543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3486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B90904B3-B8B1-4277-ABAB-24BC1BD84DD5}"/>
              </a:ext>
            </a:extLst>
          </p:cNvPr>
          <p:cNvGrpSpPr/>
          <p:nvPr/>
        </p:nvGrpSpPr>
        <p:grpSpPr>
          <a:xfrm>
            <a:off x="2060156" y="1239915"/>
            <a:ext cx="1216234" cy="599777"/>
            <a:chOff x="2047953" y="1159503"/>
            <a:chExt cx="1228437" cy="749915"/>
          </a:xfrm>
        </p:grpSpPr>
        <p:pic>
          <p:nvPicPr>
            <p:cNvPr id="45" name="Picture 44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04DCB083-2149-408E-8B4C-1234CE9F7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7953" y="1166698"/>
              <a:ext cx="624066" cy="742720"/>
            </a:xfrm>
            <a:prstGeom prst="rect">
              <a:avLst/>
            </a:prstGeom>
          </p:spPr>
        </p:pic>
        <p:pic>
          <p:nvPicPr>
            <p:cNvPr id="161" name="Picture 160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3B49FF01-5D22-4307-8334-761080DBD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2324" y="1159503"/>
              <a:ext cx="624066" cy="742720"/>
            </a:xfrm>
            <a:prstGeom prst="rect">
              <a:avLst/>
            </a:prstGeom>
          </p:spPr>
        </p:pic>
      </p:grpSp>
      <p:pic>
        <p:nvPicPr>
          <p:cNvPr id="36" name="Picture 35" descr="A picture containing lamp, light&#10;&#10;Description automatically generated">
            <a:extLst>
              <a:ext uri="{FF2B5EF4-FFF2-40B4-BE49-F238E27FC236}">
                <a16:creationId xmlns:a16="http://schemas.microsoft.com/office/drawing/2014/main" id="{4D37D951-9DF3-4553-B212-25ED5AF9DF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063" y="1249939"/>
            <a:ext cx="2012944" cy="6281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53912B-E3D9-DFC9-0969-1302D8B70681}"/>
              </a:ext>
            </a:extLst>
          </p:cNvPr>
          <p:cNvGrpSpPr/>
          <p:nvPr/>
        </p:nvGrpSpPr>
        <p:grpSpPr>
          <a:xfrm>
            <a:off x="972112" y="1201510"/>
            <a:ext cx="1121173" cy="838226"/>
            <a:chOff x="972112" y="1201510"/>
            <a:chExt cx="1121173" cy="83822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72F23AF-4C59-4210-8EA5-42D88349A19B}"/>
                </a:ext>
              </a:extLst>
            </p:cNvPr>
            <p:cNvGrpSpPr/>
            <p:nvPr/>
          </p:nvGrpSpPr>
          <p:grpSpPr>
            <a:xfrm>
              <a:off x="972112" y="1606461"/>
              <a:ext cx="560862" cy="433275"/>
              <a:chOff x="972112" y="1606461"/>
              <a:chExt cx="560862" cy="433275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557FBE29-A0CD-4E81-BFBC-7B3FB6B11F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23737" y="1606461"/>
                <a:ext cx="0" cy="433275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6F9C47D-369F-4015-BEE1-0A05BD4F4167}"/>
                  </a:ext>
                </a:extLst>
              </p:cNvPr>
              <p:cNvSpPr txBox="1"/>
              <p:nvPr/>
            </p:nvSpPr>
            <p:spPr>
              <a:xfrm>
                <a:off x="972112" y="1611618"/>
                <a:ext cx="560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v(z)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41F17B-193B-4812-9FEE-62A17AD540C7}"/>
                </a:ext>
              </a:extLst>
            </p:cNvPr>
            <p:cNvGrpSpPr/>
            <p:nvPr/>
          </p:nvGrpSpPr>
          <p:grpSpPr>
            <a:xfrm>
              <a:off x="1486937" y="1201510"/>
              <a:ext cx="606348" cy="369332"/>
              <a:chOff x="1486937" y="1201510"/>
              <a:chExt cx="606348" cy="369332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182739F9-2235-49AC-8B4B-99BE2014B5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38952" y="1556952"/>
                <a:ext cx="163727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F9B01D7-C884-4D87-BEF7-BEF24725B1FF}"/>
                  </a:ext>
                </a:extLst>
              </p:cNvPr>
              <p:cNvSpPr txBox="1"/>
              <p:nvPr/>
            </p:nvSpPr>
            <p:spPr>
              <a:xfrm>
                <a:off x="1486937" y="1201510"/>
                <a:ext cx="606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i(z)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A3D8DA2-AEF5-4A8F-9890-1CFE3AF12F28}"/>
              </a:ext>
            </a:extLst>
          </p:cNvPr>
          <p:cNvGrpSpPr/>
          <p:nvPr/>
        </p:nvGrpSpPr>
        <p:grpSpPr>
          <a:xfrm>
            <a:off x="1514902" y="1165849"/>
            <a:ext cx="5118768" cy="906914"/>
            <a:chOff x="1523737" y="1165849"/>
            <a:chExt cx="5118768" cy="90691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839E446-2757-4A7B-9920-4C2A8AB1916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23737" y="1547063"/>
              <a:ext cx="4572263" cy="1059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B24838B-176B-4DB1-A456-8E45FBCE345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32974" y="2039736"/>
              <a:ext cx="4572263" cy="3302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4AA6E27-5733-4403-B6E6-05B726B853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11215" y="1538814"/>
              <a:ext cx="3030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0BF1904-A052-4BD4-9326-486049B493CD}"/>
                </a:ext>
              </a:extLst>
            </p:cNvPr>
            <p:cNvSpPr txBox="1"/>
            <p:nvPr/>
          </p:nvSpPr>
          <p:spPr>
            <a:xfrm>
              <a:off x="6362729" y="1165849"/>
              <a:ext cx="27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BA85357C-3A3C-472F-A2D1-3900A9CBF289}"/>
              </a:ext>
            </a:extLst>
          </p:cNvPr>
          <p:cNvSpPr txBox="1"/>
          <p:nvPr/>
        </p:nvSpPr>
        <p:spPr>
          <a:xfrm>
            <a:off x="5330484" y="2448615"/>
            <a:ext cx="6543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a transmission line of a certain length aligned in z-direction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Voltage and current along the line </a:t>
            </a:r>
            <a:r>
              <a:rPr lang="en-US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depend on 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Their variation along the line depends on their wavelength.</a:t>
            </a:r>
            <a:br>
              <a:rPr lang="en-US" dirty="0">
                <a:latin typeface="+mj-lt"/>
                <a:cs typeface="Times New Roman" panose="02020603050405020304" pitchFamily="18" charset="0"/>
              </a:rPr>
            </a:br>
            <a:r>
              <a:rPr lang="en-US" i="1" dirty="0">
                <a:latin typeface="+mj-lt"/>
                <a:cs typeface="Times New Roman" panose="02020603050405020304" pitchFamily="18" charset="0"/>
              </a:rPr>
              <a:t>Remember? High frequency comes with short wavelength.</a:t>
            </a:r>
          </a:p>
          <a:p>
            <a:endParaRPr lang="en-US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We split the line in infinitesimal increments of length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We model the length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with lumped elements.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DAC723B-4BEB-4C25-9DBD-B1D5978C3D0F}"/>
              </a:ext>
            </a:extLst>
          </p:cNvPr>
          <p:cNvGrpSpPr/>
          <p:nvPr/>
        </p:nvGrpSpPr>
        <p:grpSpPr>
          <a:xfrm>
            <a:off x="2562739" y="1110251"/>
            <a:ext cx="432796" cy="1983624"/>
            <a:chOff x="2562739" y="1110251"/>
            <a:chExt cx="432796" cy="198362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F3BF5CE-0131-4816-BC0D-29A5A3745EFF}"/>
                </a:ext>
              </a:extLst>
            </p:cNvPr>
            <p:cNvSpPr txBox="1"/>
            <p:nvPr/>
          </p:nvSpPr>
          <p:spPr>
            <a:xfrm>
              <a:off x="2562739" y="2724543"/>
              <a:ext cx="432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42E9548-4957-4BE9-A164-BA7C9DEF7D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37482" y="1110251"/>
              <a:ext cx="0" cy="148397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CE0C16CC-D4EB-4A73-8BD4-D7EF24A31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02324" y="1110251"/>
              <a:ext cx="0" cy="148397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63EAFC52-D6D5-41BD-AAF6-4C24A6441BB0}"/>
                </a:ext>
              </a:extLst>
            </p:cNvPr>
            <p:cNvSpPr/>
            <p:nvPr/>
          </p:nvSpPr>
          <p:spPr bwMode="auto">
            <a:xfrm rot="16200000">
              <a:off x="2711625" y="2571325"/>
              <a:ext cx="96065" cy="285333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90AE94-E207-BBE8-A02A-555B3439771C}"/>
              </a:ext>
            </a:extLst>
          </p:cNvPr>
          <p:cNvGrpSpPr/>
          <p:nvPr/>
        </p:nvGrpSpPr>
        <p:grpSpPr>
          <a:xfrm>
            <a:off x="1523737" y="3209132"/>
            <a:ext cx="2552860" cy="2441038"/>
            <a:chOff x="1523737" y="3209132"/>
            <a:chExt cx="2552860" cy="24410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DD04BBC-3C23-417C-85B1-DEFF3E4E488A}"/>
                </a:ext>
              </a:extLst>
            </p:cNvPr>
            <p:cNvGrpSpPr/>
            <p:nvPr/>
          </p:nvGrpSpPr>
          <p:grpSpPr>
            <a:xfrm>
              <a:off x="1523737" y="3840290"/>
              <a:ext cx="2552860" cy="1809880"/>
              <a:chOff x="1711184" y="3328584"/>
              <a:chExt cx="2552860" cy="1809880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4E24D57-4611-48CC-A760-FE2CC0490465}"/>
                  </a:ext>
                </a:extLst>
              </p:cNvPr>
              <p:cNvGrpSpPr/>
              <p:nvPr/>
            </p:nvGrpSpPr>
            <p:grpSpPr>
              <a:xfrm>
                <a:off x="1711184" y="3630844"/>
                <a:ext cx="2549041" cy="713430"/>
                <a:chOff x="1134086" y="2295818"/>
                <a:chExt cx="1036935" cy="27930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13CE6F6A-E763-432F-AF36-0191060FDD0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134086" y="2318934"/>
                  <a:ext cx="1036935" cy="9682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1CBE0D6-3B43-4EB0-8C03-F34AA375FF3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134086" y="2569732"/>
                  <a:ext cx="1036935" cy="539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463FCEC7-B320-4E1E-B9F3-30185F06C358}"/>
                    </a:ext>
                  </a:extLst>
                </p:cNvPr>
                <p:cNvSpPr/>
                <p:nvPr/>
              </p:nvSpPr>
              <p:spPr bwMode="auto">
                <a:xfrm rot="16200000">
                  <a:off x="1389017" y="2230844"/>
                  <a:ext cx="63213" cy="193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93F790D3-35FF-4C50-9B41-FED45F8F3D3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49749" y="2320460"/>
                  <a:ext cx="0" cy="254662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F58BEE92-7929-4B56-AA5E-7A0F060698E6}"/>
                    </a:ext>
                  </a:extLst>
                </p:cNvPr>
                <p:cNvSpPr/>
                <p:nvPr/>
              </p:nvSpPr>
              <p:spPr bwMode="auto">
                <a:xfrm rot="10800000">
                  <a:off x="1820235" y="2351899"/>
                  <a:ext cx="59029" cy="191525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D5E2B53F-D8F3-42F4-8112-2E35D91B7E1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043678" y="2459570"/>
                  <a:ext cx="0" cy="115552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1566B09-2582-4C57-B0F0-2649DF782D9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043678" y="2323104"/>
                  <a:ext cx="0" cy="115552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56E172C9-9905-431F-90E6-C3178B8DD5B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007583" y="2459927"/>
                  <a:ext cx="72189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D7F37143-1410-4AA2-AC61-22FC6C3516A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007583" y="2438656"/>
                  <a:ext cx="72189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37C0668D-AC73-4D59-92F4-D3705A6322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46502" y="4769132"/>
                <a:ext cx="2513723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6227BA94-39BB-4F08-9ACD-70425DCDEBC7}"/>
                  </a:ext>
                </a:extLst>
              </p:cNvPr>
              <p:cNvSpPr txBox="1"/>
              <p:nvPr/>
            </p:nvSpPr>
            <p:spPr>
              <a:xfrm>
                <a:off x="2859466" y="4769132"/>
                <a:ext cx="4327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dz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CCB75704-F2C6-4867-B89B-1DE89718817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720815" y="3380912"/>
                <a:ext cx="0" cy="14839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6D6B2FB-934A-452F-9994-08940BEFB81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264044" y="3328584"/>
                <a:ext cx="0" cy="14839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3" name="Arrow: Down 42">
              <a:extLst>
                <a:ext uri="{FF2B5EF4-FFF2-40B4-BE49-F238E27FC236}">
                  <a16:creationId xmlns:a16="http://schemas.microsoft.com/office/drawing/2014/main" id="{2391E1F8-13A8-4F1D-8335-8BA2C38CE41A}"/>
                </a:ext>
              </a:extLst>
            </p:cNvPr>
            <p:cNvSpPr/>
            <p:nvPr/>
          </p:nvSpPr>
          <p:spPr bwMode="auto">
            <a:xfrm>
              <a:off x="2543259" y="3209132"/>
              <a:ext cx="432796" cy="683485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7" name="Picture 6" descr="A black spiral with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ACEF4F3D-3829-A0DC-D9AF-42FB0AFF0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2744609" y="3947779"/>
              <a:ext cx="240567" cy="495802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A967C4D-F465-4F60-9625-8A380BD4C28C}"/>
              </a:ext>
            </a:extLst>
          </p:cNvPr>
          <p:cNvGrpSpPr/>
          <p:nvPr/>
        </p:nvGrpSpPr>
        <p:grpSpPr>
          <a:xfrm>
            <a:off x="131912" y="3421144"/>
            <a:ext cx="5751674" cy="2709960"/>
            <a:chOff x="131912" y="3421144"/>
            <a:chExt cx="5751674" cy="270996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8F4E971-71D0-4474-9680-676648F489D0}"/>
                </a:ext>
              </a:extLst>
            </p:cNvPr>
            <p:cNvSpPr txBox="1"/>
            <p:nvPr/>
          </p:nvSpPr>
          <p:spPr>
            <a:xfrm>
              <a:off x="131912" y="3421144"/>
              <a:ext cx="1624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series resistor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3ADE9707-3D13-48C5-AF1E-1CE190769112}"/>
                </a:ext>
              </a:extLst>
            </p:cNvPr>
            <p:cNvSpPr txBox="1"/>
            <p:nvPr/>
          </p:nvSpPr>
          <p:spPr>
            <a:xfrm>
              <a:off x="3104815" y="3532859"/>
              <a:ext cx="2069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series inductance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66425AA-7B88-4E7A-B5B5-2769C64993A1}"/>
                </a:ext>
              </a:extLst>
            </p:cNvPr>
            <p:cNvSpPr txBox="1"/>
            <p:nvPr/>
          </p:nvSpPr>
          <p:spPr>
            <a:xfrm>
              <a:off x="1238952" y="5761772"/>
              <a:ext cx="2283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parallel conductance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D23C242E-F216-44AF-A0F1-0FB863F14821}"/>
                </a:ext>
              </a:extLst>
            </p:cNvPr>
            <p:cNvSpPr txBox="1"/>
            <p:nvPr/>
          </p:nvSpPr>
          <p:spPr>
            <a:xfrm>
              <a:off x="3599675" y="5434213"/>
              <a:ext cx="2283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parallel capacitance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77544888-80E2-4380-A8FD-91D61850B60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915943" y="4617541"/>
              <a:ext cx="374464" cy="39253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1B43106F-644E-4706-A2E6-B1B9FA16E6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5644" y="5002937"/>
              <a:ext cx="0" cy="44556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B95A3047-AD2D-4A42-9D2E-B02C31FAA94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43973" y="4532916"/>
              <a:ext cx="796171" cy="54677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9E9A372D-87A3-4438-9D79-EF60058720F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9063" y="5068407"/>
              <a:ext cx="364468" cy="7351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A858D4F2-4EBB-4E38-8281-0B68167D76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1032" y="3765179"/>
              <a:ext cx="1611927" cy="32660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94C78DDE-2B04-44F8-A395-2E42F3F9A31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999496" y="3892617"/>
              <a:ext cx="570786" cy="22200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500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7CA0FFE-0FAC-4A7D-A571-B47A3E592CEA}"/>
              </a:ext>
            </a:extLst>
          </p:cNvPr>
          <p:cNvSpPr txBox="1"/>
          <p:nvPr/>
        </p:nvSpPr>
        <p:spPr>
          <a:xfrm>
            <a:off x="102323" y="2936289"/>
            <a:ext cx="56888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a transmission line of length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Voltage and current along the line </a:t>
            </a:r>
            <a:r>
              <a:rPr lang="en-US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depend on 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We model the line length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with lumped elements.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We express all lumped elements per unit length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: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839E446-2757-4A7B-9920-4C2A8AB1916C}"/>
              </a:ext>
            </a:extLst>
          </p:cNvPr>
          <p:cNvCxnSpPr>
            <a:cxnSpLocks/>
          </p:cNvCxnSpPr>
          <p:nvPr/>
        </p:nvCxnSpPr>
        <p:spPr bwMode="auto">
          <a:xfrm>
            <a:off x="1639415" y="1389412"/>
            <a:ext cx="22274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B24838B-176B-4DB1-A456-8E45FBCE3450}"/>
              </a:ext>
            </a:extLst>
          </p:cNvPr>
          <p:cNvCxnSpPr>
            <a:cxnSpLocks/>
          </p:cNvCxnSpPr>
          <p:nvPr/>
        </p:nvCxnSpPr>
        <p:spPr bwMode="auto">
          <a:xfrm>
            <a:off x="1639415" y="1644799"/>
            <a:ext cx="22274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2739F9-2235-49AC-8B4B-99BE2014B5BF}"/>
              </a:ext>
            </a:extLst>
          </p:cNvPr>
          <p:cNvCxnSpPr>
            <a:cxnSpLocks/>
          </p:cNvCxnSpPr>
          <p:nvPr/>
        </p:nvCxnSpPr>
        <p:spPr bwMode="auto">
          <a:xfrm>
            <a:off x="1754630" y="1388706"/>
            <a:ext cx="16372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7FBE29-A0CD-4E81-BFBC-7B3FB6B11FFE}"/>
              </a:ext>
            </a:extLst>
          </p:cNvPr>
          <p:cNvCxnSpPr>
            <a:cxnSpLocks/>
          </p:cNvCxnSpPr>
          <p:nvPr/>
        </p:nvCxnSpPr>
        <p:spPr bwMode="auto">
          <a:xfrm>
            <a:off x="1639415" y="1438215"/>
            <a:ext cx="0" cy="17355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6F9C47D-369F-4015-BEE1-0A05BD4F4167}"/>
              </a:ext>
            </a:extLst>
          </p:cNvPr>
          <p:cNvSpPr txBox="1"/>
          <p:nvPr/>
        </p:nvSpPr>
        <p:spPr>
          <a:xfrm>
            <a:off x="1140735" y="1278320"/>
            <a:ext cx="56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v(z)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F9B01D7-C884-4D87-BEF7-BEF24725B1FF}"/>
              </a:ext>
            </a:extLst>
          </p:cNvPr>
          <p:cNvSpPr txBox="1"/>
          <p:nvPr/>
        </p:nvSpPr>
        <p:spPr>
          <a:xfrm>
            <a:off x="1602615" y="1009485"/>
            <a:ext cx="60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i(z)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8B749A-9366-4BF3-8E42-2E864EC99E74}"/>
              </a:ext>
            </a:extLst>
          </p:cNvPr>
          <p:cNvCxnSpPr>
            <a:cxnSpLocks/>
          </p:cNvCxnSpPr>
          <p:nvPr/>
        </p:nvCxnSpPr>
        <p:spPr bwMode="auto">
          <a:xfrm flipV="1">
            <a:off x="2178691" y="1834595"/>
            <a:ext cx="362050" cy="4162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42E9548-4957-4BE9-A164-BA7C9DEF7D38}"/>
              </a:ext>
            </a:extLst>
          </p:cNvPr>
          <p:cNvCxnSpPr>
            <a:cxnSpLocks/>
          </p:cNvCxnSpPr>
          <p:nvPr/>
        </p:nvCxnSpPr>
        <p:spPr bwMode="auto">
          <a:xfrm flipV="1">
            <a:off x="2540741" y="1314668"/>
            <a:ext cx="0" cy="5199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ACFDADE-F097-4890-950C-6943E9597CD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651146" y="1839169"/>
            <a:ext cx="419690" cy="3974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EEFA9C4-AF53-42AB-8910-EA77A9725A58}"/>
              </a:ext>
            </a:extLst>
          </p:cNvPr>
          <p:cNvCxnSpPr>
            <a:cxnSpLocks/>
          </p:cNvCxnSpPr>
          <p:nvPr/>
        </p:nvCxnSpPr>
        <p:spPr bwMode="auto">
          <a:xfrm flipV="1">
            <a:off x="2651145" y="1319244"/>
            <a:ext cx="0" cy="5199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F3BF5CE-0131-4816-BC0D-29A5A3745EFF}"/>
              </a:ext>
            </a:extLst>
          </p:cNvPr>
          <p:cNvSpPr txBox="1"/>
          <p:nvPr/>
        </p:nvSpPr>
        <p:spPr>
          <a:xfrm>
            <a:off x="2407170" y="983942"/>
            <a:ext cx="43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7B4AD742-8413-4215-BEE9-6303062505CB}"/>
              </a:ext>
            </a:extLst>
          </p:cNvPr>
          <p:cNvCxnSpPr>
            <a:cxnSpLocks/>
          </p:cNvCxnSpPr>
          <p:nvPr/>
        </p:nvCxnSpPr>
        <p:spPr bwMode="auto">
          <a:xfrm flipV="1">
            <a:off x="2178691" y="2252601"/>
            <a:ext cx="0" cy="3620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BD54813D-8404-4B52-B2FC-BAF955C03D92}"/>
              </a:ext>
            </a:extLst>
          </p:cNvPr>
          <p:cNvCxnSpPr>
            <a:cxnSpLocks/>
          </p:cNvCxnSpPr>
          <p:nvPr/>
        </p:nvCxnSpPr>
        <p:spPr bwMode="auto">
          <a:xfrm flipV="1">
            <a:off x="3075382" y="2239757"/>
            <a:ext cx="0" cy="3929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5CB34154-5CCB-4A16-9F25-49506ED75E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95632" y="2560442"/>
            <a:ext cx="234943" cy="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CD7323B-7820-429C-8338-021443D2112D}"/>
              </a:ext>
            </a:extLst>
          </p:cNvPr>
          <p:cNvCxnSpPr>
            <a:cxnSpLocks/>
          </p:cNvCxnSpPr>
          <p:nvPr/>
        </p:nvCxnSpPr>
        <p:spPr bwMode="auto">
          <a:xfrm flipV="1">
            <a:off x="6363341" y="2789241"/>
            <a:ext cx="4531790" cy="401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9DBB605-FEEC-4513-B552-129ADFE48C01}"/>
              </a:ext>
            </a:extLst>
          </p:cNvPr>
          <p:cNvCxnSpPr>
            <a:cxnSpLocks/>
          </p:cNvCxnSpPr>
          <p:nvPr/>
        </p:nvCxnSpPr>
        <p:spPr bwMode="auto">
          <a:xfrm>
            <a:off x="6363341" y="3829109"/>
            <a:ext cx="4531790" cy="223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59E3F8EC-F412-4B1A-A86C-0D010326BE53}"/>
              </a:ext>
            </a:extLst>
          </p:cNvPr>
          <p:cNvSpPr/>
          <p:nvPr/>
        </p:nvSpPr>
        <p:spPr bwMode="auto">
          <a:xfrm rot="16200000">
            <a:off x="7484568" y="2402353"/>
            <a:ext cx="262094" cy="84418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D832C41-7A63-4A08-AC5B-2D1C9F78C4FA}"/>
              </a:ext>
            </a:extLst>
          </p:cNvPr>
          <p:cNvCxnSpPr>
            <a:cxnSpLocks/>
          </p:cNvCxnSpPr>
          <p:nvPr/>
        </p:nvCxnSpPr>
        <p:spPr bwMode="auto">
          <a:xfrm>
            <a:off x="9491053" y="2795567"/>
            <a:ext cx="0" cy="10558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59153B9E-6203-427C-ABD1-3B8ACB4EC245}"/>
              </a:ext>
            </a:extLst>
          </p:cNvPr>
          <p:cNvSpPr/>
          <p:nvPr/>
        </p:nvSpPr>
        <p:spPr bwMode="auto">
          <a:xfrm rot="10800000">
            <a:off x="9362065" y="2925923"/>
            <a:ext cx="257977" cy="79410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C413EFC-8419-4D07-96B8-3CE4EB513608}"/>
              </a:ext>
            </a:extLst>
          </p:cNvPr>
          <p:cNvCxnSpPr>
            <a:cxnSpLocks/>
          </p:cNvCxnSpPr>
          <p:nvPr/>
        </p:nvCxnSpPr>
        <p:spPr bwMode="auto">
          <a:xfrm>
            <a:off x="10338595" y="3372352"/>
            <a:ext cx="0" cy="4791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69144D0-4F8C-4334-8074-2BFCDD714BD8}"/>
              </a:ext>
            </a:extLst>
          </p:cNvPr>
          <p:cNvCxnSpPr>
            <a:cxnSpLocks/>
          </p:cNvCxnSpPr>
          <p:nvPr/>
        </p:nvCxnSpPr>
        <p:spPr bwMode="auto">
          <a:xfrm>
            <a:off x="10338595" y="2806532"/>
            <a:ext cx="0" cy="4791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90D2F1C-EBF1-49CB-8D19-C13F24D775A0}"/>
              </a:ext>
            </a:extLst>
          </p:cNvPr>
          <p:cNvCxnSpPr>
            <a:cxnSpLocks/>
          </p:cNvCxnSpPr>
          <p:nvPr/>
        </p:nvCxnSpPr>
        <p:spPr bwMode="auto">
          <a:xfrm>
            <a:off x="10180848" y="3373832"/>
            <a:ext cx="3154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1DD85C2-4602-419B-A553-DB5922243DBA}"/>
              </a:ext>
            </a:extLst>
          </p:cNvPr>
          <p:cNvCxnSpPr>
            <a:cxnSpLocks/>
          </p:cNvCxnSpPr>
          <p:nvPr/>
        </p:nvCxnSpPr>
        <p:spPr bwMode="auto">
          <a:xfrm>
            <a:off x="10180848" y="3285636"/>
            <a:ext cx="3154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850A3EE8-0F1A-461F-8827-E5C35C03B67A}"/>
              </a:ext>
            </a:extLst>
          </p:cNvPr>
          <p:cNvGrpSpPr/>
          <p:nvPr/>
        </p:nvGrpSpPr>
        <p:grpSpPr>
          <a:xfrm>
            <a:off x="6297306" y="1859848"/>
            <a:ext cx="4648610" cy="369332"/>
            <a:chOff x="6403240" y="739536"/>
            <a:chExt cx="4648610" cy="369332"/>
          </a:xfrm>
        </p:grpSpPr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D22FA36B-4B56-4268-B7DF-23B55D1F4E8C}"/>
                </a:ext>
              </a:extLst>
            </p:cNvPr>
            <p:cNvCxnSpPr/>
            <p:nvPr/>
          </p:nvCxnSpPr>
          <p:spPr bwMode="auto">
            <a:xfrm>
              <a:off x="6403240" y="1083442"/>
              <a:ext cx="464861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2DDBB35-BF79-45FA-9212-0ABDB8E12026}"/>
                </a:ext>
              </a:extLst>
            </p:cNvPr>
            <p:cNvSpPr txBox="1"/>
            <p:nvPr/>
          </p:nvSpPr>
          <p:spPr>
            <a:xfrm>
              <a:off x="8452737" y="739536"/>
              <a:ext cx="432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4F7A7EF-7D5E-405C-9D5F-445D187D7B06}"/>
              </a:ext>
            </a:extLst>
          </p:cNvPr>
          <p:cNvGrpSpPr/>
          <p:nvPr/>
        </p:nvGrpSpPr>
        <p:grpSpPr>
          <a:xfrm>
            <a:off x="5791153" y="2941248"/>
            <a:ext cx="572188" cy="778780"/>
            <a:chOff x="5791153" y="2941248"/>
            <a:chExt cx="572188" cy="77878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447F12A-8215-4369-8631-33E72267E741}"/>
                </a:ext>
              </a:extLst>
            </p:cNvPr>
            <p:cNvSpPr txBox="1"/>
            <p:nvPr/>
          </p:nvSpPr>
          <p:spPr>
            <a:xfrm>
              <a:off x="5791153" y="3130578"/>
              <a:ext cx="560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v(z)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2630A32A-2E69-4B15-8B74-FCDB2F2661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63341" y="2941248"/>
              <a:ext cx="0" cy="77878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21F57BBE-BD86-4108-8EF6-8FBF82D63D85}"/>
              </a:ext>
            </a:extLst>
          </p:cNvPr>
          <p:cNvGrpSpPr/>
          <p:nvPr/>
        </p:nvGrpSpPr>
        <p:grpSpPr>
          <a:xfrm>
            <a:off x="6483954" y="2462116"/>
            <a:ext cx="606348" cy="369332"/>
            <a:chOff x="6483954" y="2462116"/>
            <a:chExt cx="606348" cy="36933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277CA4C-3083-4B30-9E8C-237DC07F1A78}"/>
                </a:ext>
              </a:extLst>
            </p:cNvPr>
            <p:cNvSpPr txBox="1"/>
            <p:nvPr/>
          </p:nvSpPr>
          <p:spPr>
            <a:xfrm>
              <a:off x="6483954" y="2462116"/>
              <a:ext cx="606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i(z)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851D9500-C4B4-4440-AF21-F09E53CB16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18455" y="2824445"/>
              <a:ext cx="38405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159E73AA-0116-4652-8EA0-AC5D99224288}"/>
              </a:ext>
            </a:extLst>
          </p:cNvPr>
          <p:cNvSpPr txBox="1"/>
          <p:nvPr/>
        </p:nvSpPr>
        <p:spPr>
          <a:xfrm>
            <a:off x="7314134" y="2357215"/>
            <a:ext cx="72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R’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26419A3-FE22-408B-98F9-B6B15CBD2B16}"/>
              </a:ext>
            </a:extLst>
          </p:cNvPr>
          <p:cNvSpPr txBox="1"/>
          <p:nvPr/>
        </p:nvSpPr>
        <p:spPr>
          <a:xfrm>
            <a:off x="8384316" y="2280593"/>
            <a:ext cx="73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C0E710D4-4828-4F03-B6C7-D3671E90716A}"/>
              </a:ext>
            </a:extLst>
          </p:cNvPr>
          <p:cNvGrpSpPr/>
          <p:nvPr/>
        </p:nvGrpSpPr>
        <p:grpSpPr>
          <a:xfrm>
            <a:off x="10892738" y="2929735"/>
            <a:ext cx="1095994" cy="778780"/>
            <a:chOff x="10892738" y="2929735"/>
            <a:chExt cx="1095994" cy="778780"/>
          </a:xfrm>
        </p:grpSpPr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9947707-4057-4C4E-82AC-67CB78C78D4E}"/>
                </a:ext>
              </a:extLst>
            </p:cNvPr>
            <p:cNvSpPr txBox="1"/>
            <p:nvPr/>
          </p:nvSpPr>
          <p:spPr>
            <a:xfrm>
              <a:off x="10980952" y="3112172"/>
              <a:ext cx="10077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v(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z+dz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02EEEDE3-EE4E-4271-B5C2-E672D279C0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892738" y="2929735"/>
              <a:ext cx="0" cy="77878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4AE486C4-A63E-41AD-A7FB-49E4CC159F43}"/>
              </a:ext>
            </a:extLst>
          </p:cNvPr>
          <p:cNvGrpSpPr/>
          <p:nvPr/>
        </p:nvGrpSpPr>
        <p:grpSpPr>
          <a:xfrm>
            <a:off x="7210883" y="3055360"/>
            <a:ext cx="664531" cy="373698"/>
            <a:chOff x="7210883" y="3055360"/>
            <a:chExt cx="664531" cy="373698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77939998-41E5-4B87-834C-D4E994A999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23590" y="3055360"/>
              <a:ext cx="38405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F7948695-253B-4585-8816-013FCE679621}"/>
                </a:ext>
              </a:extLst>
            </p:cNvPr>
            <p:cNvSpPr txBox="1"/>
            <p:nvPr/>
          </p:nvSpPr>
          <p:spPr>
            <a:xfrm>
              <a:off x="7210883" y="3059726"/>
              <a:ext cx="664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(z)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03CB21FF-6950-471B-A95E-96FB63D66A65}"/>
              </a:ext>
            </a:extLst>
          </p:cNvPr>
          <p:cNvGrpSpPr/>
          <p:nvPr/>
        </p:nvGrpSpPr>
        <p:grpSpPr>
          <a:xfrm>
            <a:off x="8430410" y="2965122"/>
            <a:ext cx="708127" cy="369332"/>
            <a:chOff x="8361895" y="3098073"/>
            <a:chExt cx="708127" cy="369332"/>
          </a:xfrm>
        </p:grpSpPr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4EC1633E-A7F0-4291-BA1C-36B38985F5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476971" y="3134606"/>
              <a:ext cx="38405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3FA74A6-FC62-48EA-973F-EB86666FBAC9}"/>
                </a:ext>
              </a:extLst>
            </p:cNvPr>
            <p:cNvSpPr txBox="1"/>
            <p:nvPr/>
          </p:nvSpPr>
          <p:spPr>
            <a:xfrm>
              <a:off x="8361895" y="3098073"/>
              <a:ext cx="708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(z)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5" name="TextBox 184">
            <a:extLst>
              <a:ext uri="{FF2B5EF4-FFF2-40B4-BE49-F238E27FC236}">
                <a16:creationId xmlns:a16="http://schemas.microsoft.com/office/drawing/2014/main" id="{FB310E28-EDA5-44CC-AFAB-4917F01B14B1}"/>
              </a:ext>
            </a:extLst>
          </p:cNvPr>
          <p:cNvSpPr txBox="1"/>
          <p:nvPr/>
        </p:nvSpPr>
        <p:spPr>
          <a:xfrm>
            <a:off x="8750156" y="3406055"/>
            <a:ext cx="72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G’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41002CD0-0C3A-4C3B-ABEC-D8B7D11385ED}"/>
              </a:ext>
            </a:extLst>
          </p:cNvPr>
          <p:cNvSpPr txBox="1"/>
          <p:nvPr/>
        </p:nvSpPr>
        <p:spPr>
          <a:xfrm>
            <a:off x="9708255" y="3425786"/>
            <a:ext cx="72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5166974-541E-42AC-AD89-87A25DB023F9}"/>
              </a:ext>
            </a:extLst>
          </p:cNvPr>
          <p:cNvGrpSpPr/>
          <p:nvPr/>
        </p:nvGrpSpPr>
        <p:grpSpPr>
          <a:xfrm>
            <a:off x="550643" y="5150733"/>
            <a:ext cx="2151567" cy="1088403"/>
            <a:chOff x="550643" y="5150733"/>
            <a:chExt cx="2151567" cy="1088403"/>
          </a:xfrm>
        </p:grpSpPr>
        <p:pic>
          <p:nvPicPr>
            <p:cNvPr id="180" name="Picture 179" descr="Text&#10;&#10;Description automatically generated">
              <a:extLst>
                <a:ext uri="{FF2B5EF4-FFF2-40B4-BE49-F238E27FC236}">
                  <a16:creationId xmlns:a16="http://schemas.microsoft.com/office/drawing/2014/main" id="{DC8F5404-8AB2-4C48-99A1-179635BAA7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10" t="5264" b="12416"/>
            <a:stretch/>
          </p:blipFill>
          <p:spPr>
            <a:xfrm>
              <a:off x="1026540" y="5150733"/>
              <a:ext cx="1035554" cy="580240"/>
            </a:xfrm>
            <a:prstGeom prst="rect">
              <a:avLst/>
            </a:prstGeom>
          </p:spPr>
        </p:pic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92032734-0BAB-4DE5-BB49-2DD1D70003CD}"/>
                </a:ext>
              </a:extLst>
            </p:cNvPr>
            <p:cNvSpPr txBox="1"/>
            <p:nvPr/>
          </p:nvSpPr>
          <p:spPr>
            <a:xfrm>
              <a:off x="550643" y="5869804"/>
              <a:ext cx="2151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resistance in [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Ω/m]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F2B70368-604D-40EC-A114-797EC6131212}"/>
              </a:ext>
            </a:extLst>
          </p:cNvPr>
          <p:cNvGrpSpPr/>
          <p:nvPr/>
        </p:nvGrpSpPr>
        <p:grpSpPr>
          <a:xfrm>
            <a:off x="3383249" y="5150733"/>
            <a:ext cx="2188563" cy="1109626"/>
            <a:chOff x="2710298" y="5150733"/>
            <a:chExt cx="2188563" cy="1109626"/>
          </a:xfrm>
        </p:grpSpPr>
        <p:pic>
          <p:nvPicPr>
            <p:cNvPr id="178" name="Picture 177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A4A6FCB4-0262-4E77-BE5F-1F4C99F537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" t="6673"/>
            <a:stretch/>
          </p:blipFill>
          <p:spPr>
            <a:xfrm>
              <a:off x="3204505" y="5150733"/>
              <a:ext cx="1009650" cy="622263"/>
            </a:xfrm>
            <a:prstGeom prst="rect">
              <a:avLst/>
            </a:prstGeom>
          </p:spPr>
        </p:pic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945760A8-618F-4580-849F-F641AB4E6D8A}"/>
                </a:ext>
              </a:extLst>
            </p:cNvPr>
            <p:cNvSpPr txBox="1"/>
            <p:nvPr/>
          </p:nvSpPr>
          <p:spPr>
            <a:xfrm>
              <a:off x="2710298" y="5891027"/>
              <a:ext cx="218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inductance in [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68230EBA-3076-484B-A305-514466AE3C42}"/>
              </a:ext>
            </a:extLst>
          </p:cNvPr>
          <p:cNvGrpSpPr/>
          <p:nvPr/>
        </p:nvGrpSpPr>
        <p:grpSpPr>
          <a:xfrm>
            <a:off x="6194697" y="5165728"/>
            <a:ext cx="2282413" cy="1105242"/>
            <a:chOff x="4911110" y="5133894"/>
            <a:chExt cx="2282413" cy="1105242"/>
          </a:xfrm>
        </p:grpSpPr>
        <p:pic>
          <p:nvPicPr>
            <p:cNvPr id="184" name="Picture 183" descr="Text&#10;&#10;Description automatically generated">
              <a:extLst>
                <a:ext uri="{FF2B5EF4-FFF2-40B4-BE49-F238E27FC236}">
                  <a16:creationId xmlns:a16="http://schemas.microsoft.com/office/drawing/2014/main" id="{FEB3FCA4-AE78-435B-9C51-E83D822954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97" t="5270" b="2716"/>
            <a:stretch/>
          </p:blipFill>
          <p:spPr>
            <a:xfrm>
              <a:off x="5393590" y="5133894"/>
              <a:ext cx="1009650" cy="622263"/>
            </a:xfrm>
            <a:prstGeom prst="rect">
              <a:avLst/>
            </a:prstGeom>
          </p:spPr>
        </p:pic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774BD7F3-8531-476A-9D4A-774FF0341072}"/>
                </a:ext>
              </a:extLst>
            </p:cNvPr>
            <p:cNvSpPr txBox="1"/>
            <p:nvPr/>
          </p:nvSpPr>
          <p:spPr>
            <a:xfrm>
              <a:off x="4911110" y="5869804"/>
              <a:ext cx="22824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conductance in [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E111EC05-5ED4-4441-992B-2DCFB6C48665}"/>
              </a:ext>
            </a:extLst>
          </p:cNvPr>
          <p:cNvGrpSpPr/>
          <p:nvPr/>
        </p:nvGrpSpPr>
        <p:grpSpPr>
          <a:xfrm>
            <a:off x="8886805" y="5135162"/>
            <a:ext cx="2366469" cy="1125197"/>
            <a:chOff x="8760586" y="5135162"/>
            <a:chExt cx="2366469" cy="1125197"/>
          </a:xfrm>
        </p:grpSpPr>
        <p:pic>
          <p:nvPicPr>
            <p:cNvPr id="182" name="Picture 181" descr="Text, letter&#10;&#10;Description automatically generated">
              <a:extLst>
                <a:ext uri="{FF2B5EF4-FFF2-40B4-BE49-F238E27FC236}">
                  <a16:creationId xmlns:a16="http://schemas.microsoft.com/office/drawing/2014/main" id="{62C557D8-C4A3-4CDF-BD39-04F931DF9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87710" y="5135162"/>
              <a:ext cx="1009650" cy="628650"/>
            </a:xfrm>
            <a:prstGeom prst="rect">
              <a:avLst/>
            </a:prstGeom>
          </p:spPr>
        </p:pic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8EBA9AEA-1FDA-4D6E-927F-94C633A4EE96}"/>
                </a:ext>
              </a:extLst>
            </p:cNvPr>
            <p:cNvSpPr txBox="1"/>
            <p:nvPr/>
          </p:nvSpPr>
          <p:spPr>
            <a:xfrm>
              <a:off x="8760586" y="5891027"/>
              <a:ext cx="23664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capacitance in [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740B6BCD-9EEB-4B28-9A0E-49EB961467CC}"/>
              </a:ext>
            </a:extLst>
          </p:cNvPr>
          <p:cNvGrpSpPr/>
          <p:nvPr/>
        </p:nvGrpSpPr>
        <p:grpSpPr>
          <a:xfrm>
            <a:off x="10115257" y="2445188"/>
            <a:ext cx="874655" cy="369332"/>
            <a:chOff x="10115257" y="2445188"/>
            <a:chExt cx="874655" cy="369332"/>
          </a:xfrm>
        </p:grpSpPr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FF740029-9823-4A8A-8F8A-A63E26324E23}"/>
                </a:ext>
              </a:extLst>
            </p:cNvPr>
            <p:cNvSpPr txBox="1"/>
            <p:nvPr/>
          </p:nvSpPr>
          <p:spPr>
            <a:xfrm>
              <a:off x="10115257" y="2445188"/>
              <a:ext cx="874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i(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z+dz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DE75A47C-6437-4EC4-9CD4-9E127651F5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06320" y="2784866"/>
              <a:ext cx="38405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4" name="Picture 3" descr="A black spiral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090D3B90-DBE4-E9F9-9F7E-DD39E73F6C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8567651" y="2459023"/>
            <a:ext cx="316963" cy="653252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1C729827-CB83-182C-A978-935AB351C93C}"/>
              </a:ext>
            </a:extLst>
          </p:cNvPr>
          <p:cNvGrpSpPr/>
          <p:nvPr/>
        </p:nvGrpSpPr>
        <p:grpSpPr>
          <a:xfrm>
            <a:off x="946860" y="2289725"/>
            <a:ext cx="1036935" cy="271633"/>
            <a:chOff x="988135" y="2289725"/>
            <a:chExt cx="1036935" cy="271633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25E5CC1-C649-4FC3-818D-D4BE35BB484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8135" y="2316876"/>
              <a:ext cx="1036935" cy="9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65442869-4313-4FE0-8D0E-81D0AEF6D6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88135" y="2556214"/>
              <a:ext cx="1036935" cy="5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7D023819-E1F3-4E27-B9CE-A3EF6A398FE1}"/>
                </a:ext>
              </a:extLst>
            </p:cNvPr>
            <p:cNvSpPr/>
            <p:nvPr/>
          </p:nvSpPr>
          <p:spPr bwMode="auto">
            <a:xfrm rot="16200000">
              <a:off x="1244510" y="2228398"/>
              <a:ext cx="60325" cy="19316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84A6FEB8-FE6C-4BAF-9D81-0E1A67DF12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3798" y="2318332"/>
              <a:ext cx="0" cy="24302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FE5E6748-AAB1-4BD6-8924-869BA167B878}"/>
                </a:ext>
              </a:extLst>
            </p:cNvPr>
            <p:cNvSpPr/>
            <p:nvPr/>
          </p:nvSpPr>
          <p:spPr bwMode="auto">
            <a:xfrm rot="10800000">
              <a:off x="1674284" y="2348335"/>
              <a:ext cx="59029" cy="18277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1BDF3D9-DFFE-47FB-9B7F-9695B7870A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97727" y="2451086"/>
              <a:ext cx="0" cy="1102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16E2CB1-563B-44D8-9FF7-1B5F46467E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97727" y="2320855"/>
              <a:ext cx="0" cy="1102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15E83BF-29FA-493A-AF2A-8A467379E4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1632" y="2451427"/>
              <a:ext cx="721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4F66780C-C999-4AED-A64B-2EA0A55E19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1632" y="2431128"/>
              <a:ext cx="721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0" name="Picture 9" descr="A black spiral with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33B0D909-8E3C-5E13-3F27-95BFD9864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1507887" y="2256696"/>
              <a:ext cx="62260" cy="128317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443A66-F756-4A97-AF5E-620D1C977A28}"/>
              </a:ext>
            </a:extLst>
          </p:cNvPr>
          <p:cNvGrpSpPr/>
          <p:nvPr/>
        </p:nvGrpSpPr>
        <p:grpSpPr>
          <a:xfrm>
            <a:off x="2118693" y="2280775"/>
            <a:ext cx="1036935" cy="280583"/>
            <a:chOff x="988135" y="2289725"/>
            <a:chExt cx="1036935" cy="271633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9F6375-D3C5-C5F0-863C-2048F84342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8135" y="2316876"/>
              <a:ext cx="1036935" cy="9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92DFEF0-2AB4-4B72-0E0B-6F9BC8D8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88135" y="2556214"/>
              <a:ext cx="1036935" cy="5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46A5E-200E-F281-5240-010EA84DEA29}"/>
                </a:ext>
              </a:extLst>
            </p:cNvPr>
            <p:cNvSpPr/>
            <p:nvPr/>
          </p:nvSpPr>
          <p:spPr bwMode="auto">
            <a:xfrm rot="16200000">
              <a:off x="1244510" y="2228398"/>
              <a:ext cx="60325" cy="19316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5D04898-6DBE-4F68-AA06-2DB30B511C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3798" y="2318332"/>
              <a:ext cx="0" cy="24302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29C6931-C7AE-A5E9-0D54-3062C1BF98B8}"/>
                </a:ext>
              </a:extLst>
            </p:cNvPr>
            <p:cNvSpPr/>
            <p:nvPr/>
          </p:nvSpPr>
          <p:spPr bwMode="auto">
            <a:xfrm rot="10800000">
              <a:off x="1674284" y="2348335"/>
              <a:ext cx="59029" cy="18277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2EA3C7D-FA72-B525-26FE-4BE6960086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97727" y="2451086"/>
              <a:ext cx="0" cy="1102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F174F53-8FBB-C91A-18EE-0539A80405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97727" y="2320855"/>
              <a:ext cx="0" cy="1102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EAF1EA0-4104-2F6D-8CAA-D47F971779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1632" y="2451427"/>
              <a:ext cx="721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F7B2C25-9684-2B9A-6117-880566E94D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1632" y="2431128"/>
              <a:ext cx="721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45" name="Picture 44" descr="A black spiral with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F1B5F095-FA91-D195-71B8-BA9873407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1507887" y="2256696"/>
              <a:ext cx="62260" cy="128317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E41344C-A438-26CF-C7F0-DC8D241957B4}"/>
              </a:ext>
            </a:extLst>
          </p:cNvPr>
          <p:cNvGrpSpPr/>
          <p:nvPr/>
        </p:nvGrpSpPr>
        <p:grpSpPr>
          <a:xfrm>
            <a:off x="3299594" y="2274387"/>
            <a:ext cx="1020921" cy="290690"/>
            <a:chOff x="988135" y="2289725"/>
            <a:chExt cx="1036935" cy="271633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5DBAD8A-BABA-BBFB-BE05-47CB458AD4D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8135" y="2316876"/>
              <a:ext cx="1036935" cy="9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592957F-EAA7-8502-400C-A9E3761D0D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88135" y="2556214"/>
              <a:ext cx="1036935" cy="5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5E092A5-73DA-E61E-4037-E631AD978CFF}"/>
                </a:ext>
              </a:extLst>
            </p:cNvPr>
            <p:cNvSpPr/>
            <p:nvPr/>
          </p:nvSpPr>
          <p:spPr bwMode="auto">
            <a:xfrm rot="16200000">
              <a:off x="1244510" y="2228398"/>
              <a:ext cx="60325" cy="19316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3B912D7-6AD5-9122-C83F-E559663BB2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3798" y="2318332"/>
              <a:ext cx="0" cy="24302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2AD6C30-2F6B-110E-30C4-E70642F6E47C}"/>
                </a:ext>
              </a:extLst>
            </p:cNvPr>
            <p:cNvSpPr/>
            <p:nvPr/>
          </p:nvSpPr>
          <p:spPr bwMode="auto">
            <a:xfrm rot="10800000">
              <a:off x="1674284" y="2348335"/>
              <a:ext cx="59029" cy="18277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B300133-C437-49DE-2BFF-BD900CC9B4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97727" y="2451086"/>
              <a:ext cx="0" cy="1102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A32954B-BA95-98D6-91B7-D8F1076762D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97727" y="2320855"/>
              <a:ext cx="0" cy="1102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46AB459-3BB0-A863-98CB-3C2C4FBB4D5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1632" y="2451427"/>
              <a:ext cx="721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3B95CF3-439B-03B3-026A-39285FD44B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1632" y="2431128"/>
              <a:ext cx="721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1" name="Picture 60" descr="A black spiral with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F2E81D3C-01FA-2EC2-5043-22F991A58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1507887" y="2256696"/>
              <a:ext cx="62260" cy="128317"/>
            </a:xfrm>
            <a:prstGeom prst="rect">
              <a:avLst/>
            </a:prstGeom>
          </p:spPr>
        </p:pic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F315556-B750-6A4A-FA75-133DC30E980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07708" y="2309458"/>
            <a:ext cx="234943" cy="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A234CFE-C5F0-EF47-36CB-9D20E46D912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963041" y="2318913"/>
            <a:ext cx="234943" cy="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4ADB06B-6014-CD6E-320A-715805EA310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954403" y="2560115"/>
            <a:ext cx="234943" cy="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0317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3CE1757-A33C-7860-6CD9-B4F8CF223C1E}"/>
              </a:ext>
            </a:extLst>
          </p:cNvPr>
          <p:cNvGrpSpPr/>
          <p:nvPr/>
        </p:nvGrpSpPr>
        <p:grpSpPr>
          <a:xfrm>
            <a:off x="36724" y="1581158"/>
            <a:ext cx="1361585" cy="1242587"/>
            <a:chOff x="66415" y="1582862"/>
            <a:chExt cx="1361585" cy="1242587"/>
          </a:xfrm>
        </p:grpSpPr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54F7A7EF-7D5E-405C-9D5F-445D187D7B06}"/>
                </a:ext>
              </a:extLst>
            </p:cNvPr>
            <p:cNvGrpSpPr/>
            <p:nvPr/>
          </p:nvGrpSpPr>
          <p:grpSpPr>
            <a:xfrm>
              <a:off x="66415" y="2046669"/>
              <a:ext cx="617265" cy="778780"/>
              <a:chOff x="5746076" y="2941248"/>
              <a:chExt cx="617265" cy="778780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447F12A-8215-4369-8631-33E72267E741}"/>
                  </a:ext>
                </a:extLst>
              </p:cNvPr>
              <p:cNvSpPr txBox="1"/>
              <p:nvPr/>
            </p:nvSpPr>
            <p:spPr>
              <a:xfrm>
                <a:off x="5746076" y="3130578"/>
                <a:ext cx="560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v(z)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2630A32A-2E69-4B15-8B74-FCDB2F2661C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363341" y="2941248"/>
                <a:ext cx="0" cy="77878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21F57BBE-BD86-4108-8EF6-8FBF82D63D85}"/>
                </a:ext>
              </a:extLst>
            </p:cNvPr>
            <p:cNvGrpSpPr/>
            <p:nvPr/>
          </p:nvGrpSpPr>
          <p:grpSpPr>
            <a:xfrm>
              <a:off x="821652" y="1582862"/>
              <a:ext cx="606348" cy="369332"/>
              <a:chOff x="6483954" y="2462116"/>
              <a:chExt cx="606348" cy="369332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277CA4C-3083-4B30-9E8C-237DC07F1A78}"/>
                  </a:ext>
                </a:extLst>
              </p:cNvPr>
              <p:cNvSpPr txBox="1"/>
              <p:nvPr/>
            </p:nvSpPr>
            <p:spPr>
              <a:xfrm>
                <a:off x="6483954" y="2462116"/>
                <a:ext cx="606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i(z)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851D9500-C4B4-4440-AF21-F09E53CB16B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18455" y="2824445"/>
                <a:ext cx="38405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4AE486C4-A63E-41AD-A7FB-49E4CC159F43}"/>
              </a:ext>
            </a:extLst>
          </p:cNvPr>
          <p:cNvGrpSpPr/>
          <p:nvPr/>
        </p:nvGrpSpPr>
        <p:grpSpPr>
          <a:xfrm>
            <a:off x="1761288" y="2116342"/>
            <a:ext cx="667093" cy="369332"/>
            <a:chOff x="7423590" y="2995596"/>
            <a:chExt cx="667093" cy="369332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77939998-41E5-4B87-834C-D4E994A999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23590" y="3055360"/>
              <a:ext cx="38405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F7948695-253B-4585-8816-013FCE679621}"/>
                </a:ext>
              </a:extLst>
            </p:cNvPr>
            <p:cNvSpPr txBox="1"/>
            <p:nvPr/>
          </p:nvSpPr>
          <p:spPr>
            <a:xfrm>
              <a:off x="7426152" y="2995596"/>
              <a:ext cx="664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03CB21FF-6950-471B-A95E-96FB63D66A65}"/>
              </a:ext>
            </a:extLst>
          </p:cNvPr>
          <p:cNvGrpSpPr/>
          <p:nvPr/>
        </p:nvGrpSpPr>
        <p:grpSpPr>
          <a:xfrm>
            <a:off x="2786684" y="2123230"/>
            <a:ext cx="708127" cy="369332"/>
            <a:chOff x="8448986" y="3002484"/>
            <a:chExt cx="708127" cy="369332"/>
          </a:xfrm>
        </p:grpSpPr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4EC1633E-A7F0-4291-BA1C-36B38985F5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476971" y="3079294"/>
              <a:ext cx="38405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3FA74A6-FC62-48EA-973F-EB86666FBAC9}"/>
                </a:ext>
              </a:extLst>
            </p:cNvPr>
            <p:cNvSpPr txBox="1"/>
            <p:nvPr/>
          </p:nvSpPr>
          <p:spPr>
            <a:xfrm>
              <a:off x="8448986" y="3002484"/>
              <a:ext cx="708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4E66E77-639C-C808-A17F-CF226EBBD6C7}"/>
              </a:ext>
            </a:extLst>
          </p:cNvPr>
          <p:cNvGrpSpPr/>
          <p:nvPr/>
        </p:nvGrpSpPr>
        <p:grpSpPr>
          <a:xfrm>
            <a:off x="4451950" y="1568376"/>
            <a:ext cx="1873475" cy="1263327"/>
            <a:chOff x="4452955" y="1565934"/>
            <a:chExt cx="1873475" cy="1263327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C0E710D4-4828-4F03-B6C7-D3671E90716A}"/>
                </a:ext>
              </a:extLst>
            </p:cNvPr>
            <p:cNvGrpSpPr/>
            <p:nvPr/>
          </p:nvGrpSpPr>
          <p:grpSpPr>
            <a:xfrm>
              <a:off x="5230436" y="2050481"/>
              <a:ext cx="1095994" cy="778780"/>
              <a:chOff x="10892738" y="2929735"/>
              <a:chExt cx="1095994" cy="778780"/>
            </a:xfrm>
          </p:grpSpPr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99947707-4057-4C4E-82AC-67CB78C78D4E}"/>
                  </a:ext>
                </a:extLst>
              </p:cNvPr>
              <p:cNvSpPr txBox="1"/>
              <p:nvPr/>
            </p:nvSpPr>
            <p:spPr>
              <a:xfrm>
                <a:off x="10980952" y="3112172"/>
                <a:ext cx="10077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v(</a:t>
                </a:r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z+dz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74" name="Straight Arrow Connector 173">
                <a:extLst>
                  <a:ext uri="{FF2B5EF4-FFF2-40B4-BE49-F238E27FC236}">
                    <a16:creationId xmlns:a16="http://schemas.microsoft.com/office/drawing/2014/main" id="{02EEEDE3-EE4E-4271-B5C2-E672D279C05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892738" y="2929735"/>
                <a:ext cx="0" cy="77878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740B6BCD-9EEB-4B28-9A0E-49EB961467CC}"/>
                </a:ext>
              </a:extLst>
            </p:cNvPr>
            <p:cNvGrpSpPr/>
            <p:nvPr/>
          </p:nvGrpSpPr>
          <p:grpSpPr>
            <a:xfrm>
              <a:off x="4452955" y="1565934"/>
              <a:ext cx="874655" cy="369332"/>
              <a:chOff x="10115257" y="2445188"/>
              <a:chExt cx="874655" cy="369332"/>
            </a:xfrm>
          </p:grpSpPr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FF740029-9823-4A8A-8F8A-A63E26324E23}"/>
                  </a:ext>
                </a:extLst>
              </p:cNvPr>
              <p:cNvSpPr txBox="1"/>
              <p:nvPr/>
            </p:nvSpPr>
            <p:spPr>
              <a:xfrm>
                <a:off x="10115257" y="2445188"/>
                <a:ext cx="8746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i(</a:t>
                </a:r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z+dz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8" name="Straight Arrow Connector 197">
                <a:extLst>
                  <a:ext uri="{FF2B5EF4-FFF2-40B4-BE49-F238E27FC236}">
                    <a16:creationId xmlns:a16="http://schemas.microsoft.com/office/drawing/2014/main" id="{DE75A47C-6437-4EC4-9CD4-9E127651F5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406320" y="2784866"/>
                <a:ext cx="38405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4518EB4E-7593-4886-8FC9-85DE2C0492AA}"/>
              </a:ext>
            </a:extLst>
          </p:cNvPr>
          <p:cNvSpPr/>
          <p:nvPr/>
        </p:nvSpPr>
        <p:spPr bwMode="auto">
          <a:xfrm>
            <a:off x="3729176" y="1828431"/>
            <a:ext cx="196655" cy="177166"/>
          </a:xfrm>
          <a:prstGeom prst="ellipse">
            <a:avLst/>
          </a:prstGeom>
          <a:noFill/>
          <a:ln w="19050" cap="flat" cmpd="sng" algn="ctr">
            <a:solidFill>
              <a:srgbClr val="FF33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70FA317-CFD7-4731-BFA4-D61817205E80}"/>
              </a:ext>
            </a:extLst>
          </p:cNvPr>
          <p:cNvGrpSpPr/>
          <p:nvPr/>
        </p:nvGrpSpPr>
        <p:grpSpPr>
          <a:xfrm>
            <a:off x="6756850" y="1284946"/>
            <a:ext cx="3962915" cy="561975"/>
            <a:chOff x="7546757" y="1301874"/>
            <a:chExt cx="3962915" cy="561975"/>
          </a:xfrm>
        </p:grpSpPr>
        <p:pic>
          <p:nvPicPr>
            <p:cNvPr id="161" name="Picture 160" descr="A picture containing text, clock, watch&#10;&#10;Description automatically generated">
              <a:extLst>
                <a:ext uri="{FF2B5EF4-FFF2-40B4-BE49-F238E27FC236}">
                  <a16:creationId xmlns:a16="http://schemas.microsoft.com/office/drawing/2014/main" id="{CE7078F0-0A3A-4144-AB83-B1457FB60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1597" y="1301874"/>
              <a:ext cx="3648075" cy="561975"/>
            </a:xfrm>
            <a:prstGeom prst="rect">
              <a:avLst/>
            </a:prstGeom>
          </p:spPr>
        </p:pic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C34E2708-7551-4997-AE1E-FB5F2A2CD3DB}"/>
                </a:ext>
              </a:extLst>
            </p:cNvPr>
            <p:cNvSpPr/>
            <p:nvPr/>
          </p:nvSpPr>
          <p:spPr bwMode="auto">
            <a:xfrm>
              <a:off x="7546757" y="1494278"/>
              <a:ext cx="196655" cy="177166"/>
            </a:xfrm>
            <a:prstGeom prst="ellipse">
              <a:avLst/>
            </a:prstGeom>
            <a:noFill/>
            <a:ln w="19050" cap="flat" cmpd="sng" algn="ctr">
              <a:solidFill>
                <a:srgbClr val="FF33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D843461-E3DC-4470-BCCE-F787997B5A9C}"/>
              </a:ext>
            </a:extLst>
          </p:cNvPr>
          <p:cNvGrpSpPr/>
          <p:nvPr/>
        </p:nvGrpSpPr>
        <p:grpSpPr>
          <a:xfrm>
            <a:off x="1131322" y="2492556"/>
            <a:ext cx="1939206" cy="369332"/>
            <a:chOff x="1131322" y="2492556"/>
            <a:chExt cx="1939206" cy="369332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DACA8971-9ADB-4D78-BAE0-A88CA617CC72}"/>
                </a:ext>
              </a:extLst>
            </p:cNvPr>
            <p:cNvSpPr/>
            <p:nvPr/>
          </p:nvSpPr>
          <p:spPr bwMode="auto">
            <a:xfrm>
              <a:off x="1131322" y="2546276"/>
              <a:ext cx="1939206" cy="277469"/>
            </a:xfrm>
            <a:prstGeom prst="roundRect">
              <a:avLst/>
            </a:prstGeom>
            <a:noFill/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08ABD98-5976-4A0A-8A14-C3B7FCDD864D}"/>
                </a:ext>
              </a:extLst>
            </p:cNvPr>
            <p:cNvSpPr txBox="1"/>
            <p:nvPr/>
          </p:nvSpPr>
          <p:spPr>
            <a:xfrm>
              <a:off x="1490161" y="2492556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mesh rule</a:t>
              </a:r>
              <a:endParaRPr lang="en-GB" dirty="0"/>
            </a:p>
          </p:txBody>
        </p: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787D823B-14EB-4D13-811B-5518964745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1221" y="2543370"/>
              <a:ext cx="1244917" cy="231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F182BFD9-43E3-4273-8EA4-D921A263F8D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91402" y="2823080"/>
              <a:ext cx="977899" cy="66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4" name="Picture 3" descr="A picture containing clock, watch, gauge&#10;&#10;Description automatically generated">
            <a:extLst>
              <a:ext uri="{FF2B5EF4-FFF2-40B4-BE49-F238E27FC236}">
                <a16:creationId xmlns:a16="http://schemas.microsoft.com/office/drawing/2014/main" id="{83BFE94F-63B2-F05F-2976-B1D3F3F20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656" y="3391718"/>
            <a:ext cx="3754164" cy="5363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85C885-1DC7-1614-3BFE-A63FBB91D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183" y="3931712"/>
            <a:ext cx="5777071" cy="508911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974706A-E05F-B31D-9B0C-E98CD2D2BBF7}"/>
              </a:ext>
            </a:extLst>
          </p:cNvPr>
          <p:cNvGrpSpPr/>
          <p:nvPr/>
        </p:nvGrpSpPr>
        <p:grpSpPr>
          <a:xfrm>
            <a:off x="309483" y="4498435"/>
            <a:ext cx="6342783" cy="1504519"/>
            <a:chOff x="309483" y="4498435"/>
            <a:chExt cx="6342783" cy="1504519"/>
          </a:xfrm>
        </p:grpSpPr>
        <p:sp>
          <p:nvSpPr>
            <p:cNvPr id="49" name="Right Brace 48">
              <a:extLst>
                <a:ext uri="{FF2B5EF4-FFF2-40B4-BE49-F238E27FC236}">
                  <a16:creationId xmlns:a16="http://schemas.microsoft.com/office/drawing/2014/main" id="{52DCDDE5-E1C3-4BFF-8A38-E422A9480E67}"/>
                </a:ext>
              </a:extLst>
            </p:cNvPr>
            <p:cNvSpPr/>
            <p:nvPr/>
          </p:nvSpPr>
          <p:spPr bwMode="auto">
            <a:xfrm rot="5400000">
              <a:off x="1316263" y="3896766"/>
              <a:ext cx="305513" cy="2301925"/>
            </a:xfrm>
            <a:prstGeom prst="rightBrace">
              <a:avLst>
                <a:gd name="adj1" fmla="val 107799"/>
                <a:gd name="adj2" fmla="val 72446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D4290F9-4CEF-2A1D-A70C-DCB6D8F0A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9483" y="4498435"/>
              <a:ext cx="6342783" cy="404658"/>
            </a:xfrm>
            <a:prstGeom prst="rect">
              <a:avLst/>
            </a:prstGeom>
          </p:spPr>
        </p:pic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F2A0E9A2-6720-36B8-0A67-FE332352A3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7739" y="5235922"/>
              <a:ext cx="4065270" cy="767032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D17E81-2169-05B5-E2F2-0175CE44B334}"/>
              </a:ext>
            </a:extLst>
          </p:cNvPr>
          <p:cNvGrpSpPr/>
          <p:nvPr/>
        </p:nvGrpSpPr>
        <p:grpSpPr>
          <a:xfrm>
            <a:off x="7053543" y="1922215"/>
            <a:ext cx="5111063" cy="982804"/>
            <a:chOff x="7053543" y="1922215"/>
            <a:chExt cx="5111063" cy="9828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ACB6F27-B573-344B-45BC-D34C29273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53543" y="1922215"/>
              <a:ext cx="3448531" cy="495369"/>
            </a:xfrm>
            <a:prstGeom prst="rect">
              <a:avLst/>
            </a:prstGeom>
          </p:spPr>
        </p:pic>
        <p:pic>
          <p:nvPicPr>
            <p:cNvPr id="14" name="Picture 13" descr="A picture containing clock, watch, gauge&#10;&#10;Description automatically generated">
              <a:extLst>
                <a:ext uri="{FF2B5EF4-FFF2-40B4-BE49-F238E27FC236}">
                  <a16:creationId xmlns:a16="http://schemas.microsoft.com/office/drawing/2014/main" id="{CC83AA1E-62CC-ED74-0D2A-360E1E4A7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63548" y="2352492"/>
              <a:ext cx="4001058" cy="552527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FDAA7E4-6B11-2FDA-FEEF-9907CBC70AA5}"/>
              </a:ext>
            </a:extLst>
          </p:cNvPr>
          <p:cNvGrpSpPr/>
          <p:nvPr/>
        </p:nvGrpSpPr>
        <p:grpSpPr>
          <a:xfrm>
            <a:off x="8102391" y="3211751"/>
            <a:ext cx="3458058" cy="1835977"/>
            <a:chOff x="8102391" y="3211751"/>
            <a:chExt cx="3458058" cy="1835977"/>
          </a:xfrm>
        </p:grpSpPr>
        <p:sp>
          <p:nvSpPr>
            <p:cNvPr id="167" name="Arrow: Right 166">
              <a:extLst>
                <a:ext uri="{FF2B5EF4-FFF2-40B4-BE49-F238E27FC236}">
                  <a16:creationId xmlns:a16="http://schemas.microsoft.com/office/drawing/2014/main" id="{FF90A385-53B3-435C-9618-76A2ED453462}"/>
                </a:ext>
              </a:extLst>
            </p:cNvPr>
            <p:cNvSpPr/>
            <p:nvPr/>
          </p:nvSpPr>
          <p:spPr bwMode="auto">
            <a:xfrm rot="5400000">
              <a:off x="8719856" y="3399505"/>
              <a:ext cx="842234" cy="466725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17" name="Picture 16" descr="Chart&#10;&#10;Description automatically generated with low confidence">
              <a:extLst>
                <a:ext uri="{FF2B5EF4-FFF2-40B4-BE49-F238E27FC236}">
                  <a16:creationId xmlns:a16="http://schemas.microsoft.com/office/drawing/2014/main" id="{6CA1A51B-AD16-D5DF-86E6-31D219E428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3874"/>
            <a:stretch/>
          </p:blipFill>
          <p:spPr>
            <a:xfrm>
              <a:off x="8102391" y="4251043"/>
              <a:ext cx="3458058" cy="796685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F67E44B-088C-4E72-9701-15CF92B249A0}"/>
              </a:ext>
            </a:extLst>
          </p:cNvPr>
          <p:cNvGrpSpPr/>
          <p:nvPr/>
        </p:nvGrpSpPr>
        <p:grpSpPr>
          <a:xfrm>
            <a:off x="6652266" y="5309141"/>
            <a:ext cx="4774814" cy="771633"/>
            <a:chOff x="6652266" y="5309141"/>
            <a:chExt cx="4774814" cy="771633"/>
          </a:xfrm>
        </p:grpSpPr>
        <p:sp>
          <p:nvSpPr>
            <p:cNvPr id="57" name="Arrow: Right 56">
              <a:extLst>
                <a:ext uri="{FF2B5EF4-FFF2-40B4-BE49-F238E27FC236}">
                  <a16:creationId xmlns:a16="http://schemas.microsoft.com/office/drawing/2014/main" id="{96BC995F-8004-4927-80A7-527968C55AB4}"/>
                </a:ext>
              </a:extLst>
            </p:cNvPr>
            <p:cNvSpPr/>
            <p:nvPr/>
          </p:nvSpPr>
          <p:spPr bwMode="auto">
            <a:xfrm>
              <a:off x="6652266" y="5473502"/>
              <a:ext cx="1152150" cy="466725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19" name="Picture 18" descr="Chart&#10;&#10;Description automatically generated">
              <a:extLst>
                <a:ext uri="{FF2B5EF4-FFF2-40B4-BE49-F238E27FC236}">
                  <a16:creationId xmlns:a16="http://schemas.microsoft.com/office/drawing/2014/main" id="{E82C3D38-6ABA-0E49-D236-43AF2FAC5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02391" y="5309141"/>
              <a:ext cx="3324689" cy="771633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3282DBD-5B7F-BB7B-A7C2-DC0B2B8905ED}"/>
              </a:ext>
            </a:extLst>
          </p:cNvPr>
          <p:cNvGrpSpPr/>
          <p:nvPr/>
        </p:nvGrpSpPr>
        <p:grpSpPr>
          <a:xfrm>
            <a:off x="635004" y="980594"/>
            <a:ext cx="4648610" cy="1991607"/>
            <a:chOff x="635004" y="980594"/>
            <a:chExt cx="4648610" cy="1991607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CD7323B-7820-429C-8338-021443D2112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1039" y="1909987"/>
              <a:ext cx="4531790" cy="401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9DBB605-FEEC-4513-B552-129ADFE48C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1039" y="2949855"/>
              <a:ext cx="4531790" cy="2234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9E3F8EC-F412-4B1A-A86C-0D010326BE53}"/>
                </a:ext>
              </a:extLst>
            </p:cNvPr>
            <p:cNvSpPr/>
            <p:nvPr/>
          </p:nvSpPr>
          <p:spPr bwMode="auto">
            <a:xfrm rot="16200000">
              <a:off x="1822266" y="1523099"/>
              <a:ext cx="262094" cy="84418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7D832C41-7A63-4A08-AC5B-2D1C9F78C4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28751" y="1916313"/>
              <a:ext cx="0" cy="10558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9153B9E-6203-427C-ABD1-3B8ACB4EC245}"/>
                </a:ext>
              </a:extLst>
            </p:cNvPr>
            <p:cNvSpPr/>
            <p:nvPr/>
          </p:nvSpPr>
          <p:spPr bwMode="auto">
            <a:xfrm rot="10800000">
              <a:off x="3699763" y="2046669"/>
              <a:ext cx="257977" cy="79410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C413EFC-8419-4D07-96B8-3CE4EB5136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76293" y="2493098"/>
              <a:ext cx="0" cy="47910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69144D0-4F8C-4334-8074-2BFCDD714B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76293" y="1927278"/>
              <a:ext cx="0" cy="47910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90D2F1C-EBF1-49CB-8D19-C13F24D775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18546" y="2494578"/>
              <a:ext cx="31549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1DD85C2-4602-419B-A553-DB5922243D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18546" y="2406382"/>
              <a:ext cx="31549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50A3EE8-0F1A-461F-8827-E5C35C03B67A}"/>
                </a:ext>
              </a:extLst>
            </p:cNvPr>
            <p:cNvGrpSpPr/>
            <p:nvPr/>
          </p:nvGrpSpPr>
          <p:grpSpPr>
            <a:xfrm>
              <a:off x="635004" y="980594"/>
              <a:ext cx="4648610" cy="369332"/>
              <a:chOff x="6403240" y="739536"/>
              <a:chExt cx="4648610" cy="36933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D22FA36B-4B56-4268-B7DF-23B55D1F4E8C}"/>
                  </a:ext>
                </a:extLst>
              </p:cNvPr>
              <p:cNvCxnSpPr/>
              <p:nvPr/>
            </p:nvCxnSpPr>
            <p:spPr bwMode="auto">
              <a:xfrm>
                <a:off x="6403240" y="1083442"/>
                <a:ext cx="464861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2DDBB35-BF79-45FA-9212-0ABDB8E12026}"/>
                  </a:ext>
                </a:extLst>
              </p:cNvPr>
              <p:cNvSpPr txBox="1"/>
              <p:nvPr/>
            </p:nvSpPr>
            <p:spPr>
              <a:xfrm>
                <a:off x="8452737" y="739536"/>
                <a:ext cx="4327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dz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59E73AA-0116-4652-8EA0-AC5D99224288}"/>
                </a:ext>
              </a:extLst>
            </p:cNvPr>
            <p:cNvSpPr txBox="1"/>
            <p:nvPr/>
          </p:nvSpPr>
          <p:spPr>
            <a:xfrm>
              <a:off x="1651832" y="1477961"/>
              <a:ext cx="723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R’ 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726419A3-FE22-408B-98F9-B6B15CBD2B16}"/>
                </a:ext>
              </a:extLst>
            </p:cNvPr>
            <p:cNvSpPr txBox="1"/>
            <p:nvPr/>
          </p:nvSpPr>
          <p:spPr>
            <a:xfrm>
              <a:off x="2722014" y="1401339"/>
              <a:ext cx="731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L’ 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FB310E28-EDA5-44CC-AFAB-4917F01B14B1}"/>
                </a:ext>
              </a:extLst>
            </p:cNvPr>
            <p:cNvSpPr txBox="1"/>
            <p:nvPr/>
          </p:nvSpPr>
          <p:spPr>
            <a:xfrm>
              <a:off x="3087854" y="2526801"/>
              <a:ext cx="723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G’ 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41002CD0-0C3A-4C3B-ABEC-D8B7D11385ED}"/>
                </a:ext>
              </a:extLst>
            </p:cNvPr>
            <p:cNvSpPr txBox="1"/>
            <p:nvPr/>
          </p:nvSpPr>
          <p:spPr>
            <a:xfrm>
              <a:off x="4045953" y="2546532"/>
              <a:ext cx="723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C’ 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dz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4" descr="A black spiral with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7DF775DC-3140-7013-1E82-6B3919FB3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16200000">
              <a:off x="2929071" y="1582455"/>
              <a:ext cx="316963" cy="6532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264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EC1CDF-485E-4E95-9F7F-E01562364231}"/>
              </a:ext>
            </a:extLst>
          </p:cNvPr>
          <p:cNvSpPr txBox="1"/>
          <p:nvPr/>
        </p:nvSpPr>
        <p:spPr>
          <a:xfrm>
            <a:off x="983905" y="3367516"/>
            <a:ext cx="10392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equation, we know already! </a:t>
            </a:r>
            <a:br>
              <a:rPr lang="en-US" dirty="0"/>
            </a:br>
            <a:r>
              <a:rPr lang="en-US" dirty="0"/>
              <a:t>Mathematically, it is the same type as the one-dimensional, scalar Helmholtz’ equation for EM-fields.</a:t>
            </a:r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3E3606E-5605-48A3-9BD1-EF410CA08F1B}"/>
              </a:ext>
            </a:extLst>
          </p:cNvPr>
          <p:cNvGrpSpPr/>
          <p:nvPr/>
        </p:nvGrpSpPr>
        <p:grpSpPr>
          <a:xfrm>
            <a:off x="373655" y="916872"/>
            <a:ext cx="5338295" cy="1789064"/>
            <a:chOff x="373655" y="916872"/>
            <a:chExt cx="5338295" cy="1789064"/>
          </a:xfrm>
        </p:grpSpPr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34790094-4F1C-4EDF-8632-27F4DEF7EA91}"/>
                </a:ext>
              </a:extLst>
            </p:cNvPr>
            <p:cNvSpPr/>
            <p:nvPr/>
          </p:nvSpPr>
          <p:spPr bwMode="auto">
            <a:xfrm>
              <a:off x="4329370" y="1888489"/>
              <a:ext cx="1152150" cy="466725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60E2CF5-7139-46AC-8674-92ACA80BBF8A}"/>
                </a:ext>
              </a:extLst>
            </p:cNvPr>
            <p:cNvSpPr txBox="1"/>
            <p:nvPr/>
          </p:nvSpPr>
          <p:spPr>
            <a:xfrm>
              <a:off x="4098940" y="1561873"/>
              <a:ext cx="1613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baseline="30000" dirty="0"/>
                <a:t>nd</a:t>
              </a:r>
              <a:r>
                <a:rPr lang="en-US" dirty="0"/>
                <a:t> derivative</a:t>
              </a:r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C118E4-56DD-4686-BE59-6EB066FC0A4F}"/>
                </a:ext>
              </a:extLst>
            </p:cNvPr>
            <p:cNvSpPr txBox="1"/>
            <p:nvPr/>
          </p:nvSpPr>
          <p:spPr>
            <a:xfrm>
              <a:off x="4098940" y="2336604"/>
              <a:ext cx="1613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&amp; combine…</a:t>
              </a:r>
              <a:endParaRPr lang="en-GB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A82061A-E518-48FC-A057-5846DA3290D5}"/>
                </a:ext>
              </a:extLst>
            </p:cNvPr>
            <p:cNvSpPr txBox="1"/>
            <p:nvPr/>
          </p:nvSpPr>
          <p:spPr>
            <a:xfrm>
              <a:off x="373655" y="916872"/>
              <a:ext cx="4839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Transmission line equations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70FB536-3C56-4740-9E73-E1EC7C1A5EAA}"/>
              </a:ext>
            </a:extLst>
          </p:cNvPr>
          <p:cNvGrpSpPr/>
          <p:nvPr/>
        </p:nvGrpSpPr>
        <p:grpSpPr>
          <a:xfrm>
            <a:off x="7966223" y="4128881"/>
            <a:ext cx="4428197" cy="1911659"/>
            <a:chOff x="7966223" y="4128881"/>
            <a:chExt cx="4428197" cy="1911659"/>
          </a:xfrm>
        </p:grpSpPr>
        <p:pic>
          <p:nvPicPr>
            <p:cNvPr id="29" name="Picture 28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CD701926-108D-4119-96BD-2626EF41E9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69" r="71725" b="30342"/>
            <a:stretch/>
          </p:blipFill>
          <p:spPr>
            <a:xfrm>
              <a:off x="8123024" y="4244179"/>
              <a:ext cx="1414082" cy="413781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6F98B2F-74EC-450E-BAAB-6C5C06C6E78F}"/>
                </a:ext>
              </a:extLst>
            </p:cNvPr>
            <p:cNvGrpSpPr/>
            <p:nvPr/>
          </p:nvGrpSpPr>
          <p:grpSpPr>
            <a:xfrm>
              <a:off x="7966223" y="4128881"/>
              <a:ext cx="4428197" cy="1911659"/>
              <a:chOff x="7966223" y="3925275"/>
              <a:chExt cx="4428197" cy="1911659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31805C9-DFDE-4376-B5B7-C17B5517B397}"/>
                  </a:ext>
                </a:extLst>
              </p:cNvPr>
              <p:cNvSpPr txBox="1"/>
              <p:nvPr/>
            </p:nvSpPr>
            <p:spPr>
              <a:xfrm>
                <a:off x="7966223" y="5467602"/>
                <a:ext cx="34130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C00000"/>
                    </a:solidFill>
                  </a:rPr>
                  <a:t>Complex propagation constant </a:t>
                </a:r>
                <a:endParaRPr lang="en-GB" i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C6AC04B-4ABC-4AA6-9333-4DD38AD6E73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6590" y="4372705"/>
                <a:ext cx="374464" cy="38814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42B0C416-0938-4377-BD0D-E2059EFE49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537105" y="4111136"/>
                <a:ext cx="187232" cy="145982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E08C7601-CA3C-4248-90A9-9B7B781468E5}"/>
                  </a:ext>
                </a:extLst>
              </p:cNvPr>
              <p:cNvCxnSpPr/>
              <p:nvPr/>
            </p:nvCxnSpPr>
            <p:spPr bwMode="auto">
              <a:xfrm>
                <a:off x="9251054" y="4760849"/>
                <a:ext cx="615726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3AF35EA-A58B-43B0-9F90-934CB98ADD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724337" y="4109941"/>
                <a:ext cx="36612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012672F-D225-41FD-9D73-A11B4B12CC9A}"/>
                  </a:ext>
                </a:extLst>
              </p:cNvPr>
              <p:cNvSpPr txBox="1"/>
              <p:nvPr/>
            </p:nvSpPr>
            <p:spPr>
              <a:xfrm>
                <a:off x="10068405" y="3925275"/>
                <a:ext cx="23260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CC0000"/>
                    </a:solidFill>
                  </a:rPr>
                  <a:t>phase constant</a:t>
                </a:r>
                <a:endParaRPr lang="en-GB" i="1" dirty="0">
                  <a:solidFill>
                    <a:srgbClr val="CC0000"/>
                  </a:solidFill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6A29F47-ADCF-44B7-BC18-E7634781403F}"/>
                  </a:ext>
                </a:extLst>
              </p:cNvPr>
              <p:cNvSpPr txBox="1"/>
              <p:nvPr/>
            </p:nvSpPr>
            <p:spPr>
              <a:xfrm>
                <a:off x="9865985" y="4533493"/>
                <a:ext cx="23260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CC0000"/>
                    </a:solidFill>
                  </a:rPr>
                  <a:t>attenuation constant</a:t>
                </a:r>
                <a:endParaRPr lang="en-GB" i="1" dirty="0">
                  <a:solidFill>
                    <a:srgbClr val="CC0000"/>
                  </a:solidFill>
                </a:endParaRP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734A1E3B-FB6C-4EE3-8AC3-7D9358D555D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23490" y="4428736"/>
                <a:ext cx="277653" cy="103886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pic>
        <p:nvPicPr>
          <p:cNvPr id="4" name="Picture 3" descr="Chart&#10;&#10;Description automatically generated with low confidence">
            <a:extLst>
              <a:ext uri="{FF2B5EF4-FFF2-40B4-BE49-F238E27FC236}">
                <a16:creationId xmlns:a16="http://schemas.microsoft.com/office/drawing/2014/main" id="{BC925428-51F2-9AAC-FDE6-95F56E339F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74"/>
          <a:stretch/>
        </p:blipFill>
        <p:spPr>
          <a:xfrm>
            <a:off x="511529" y="1282607"/>
            <a:ext cx="3543992" cy="81648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95DD2681-A912-E018-E070-A2AC0F447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529" y="2259663"/>
            <a:ext cx="3442944" cy="79907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9E781B5-BE06-13D9-A956-799619A98A77}"/>
              </a:ext>
            </a:extLst>
          </p:cNvPr>
          <p:cNvGrpSpPr/>
          <p:nvPr/>
        </p:nvGrpSpPr>
        <p:grpSpPr>
          <a:xfrm>
            <a:off x="610899" y="4214666"/>
            <a:ext cx="6277851" cy="1726462"/>
            <a:chOff x="610899" y="4214666"/>
            <a:chExt cx="6277851" cy="1726462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FCB1DA7E-B36B-47A5-9A3F-A24CDC4621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772"/>
            <a:stretch/>
          </p:blipFill>
          <p:spPr>
            <a:xfrm>
              <a:off x="1180159" y="5460342"/>
              <a:ext cx="3483809" cy="480786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696816D-0625-2ACF-54E7-695BD0432993}"/>
                </a:ext>
              </a:extLst>
            </p:cNvPr>
            <p:cNvGrpSpPr/>
            <p:nvPr/>
          </p:nvGrpSpPr>
          <p:grpSpPr>
            <a:xfrm>
              <a:off x="610899" y="4214666"/>
              <a:ext cx="6277851" cy="1065023"/>
              <a:chOff x="610899" y="4065511"/>
              <a:chExt cx="6277851" cy="106502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D2E186C-26CA-904E-A5C9-968C50EE0C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2630" y="4065511"/>
                <a:ext cx="5992061" cy="60015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39DFD61-749A-1B0D-BD00-77CB633B77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0899" y="4654218"/>
                <a:ext cx="6277851" cy="476316"/>
              </a:xfrm>
              <a:prstGeom prst="rect">
                <a:avLst/>
              </a:prstGeom>
            </p:spPr>
          </p:pic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6FB89C-4410-AA35-36DF-A63B945EF64E}"/>
              </a:ext>
            </a:extLst>
          </p:cNvPr>
          <p:cNvGrpSpPr/>
          <p:nvPr/>
        </p:nvGrpSpPr>
        <p:grpSpPr>
          <a:xfrm>
            <a:off x="6480052" y="1304716"/>
            <a:ext cx="4972744" cy="1610744"/>
            <a:chOff x="6480052" y="1304716"/>
            <a:chExt cx="4972744" cy="1610744"/>
          </a:xfrm>
        </p:grpSpPr>
        <p:pic>
          <p:nvPicPr>
            <p:cNvPr id="59" name="Picture 58" descr="Text&#10;&#10;Description automatically generated">
              <a:extLst>
                <a:ext uri="{FF2B5EF4-FFF2-40B4-BE49-F238E27FC236}">
                  <a16:creationId xmlns:a16="http://schemas.microsoft.com/office/drawing/2014/main" id="{23E45F46-FC49-438D-9CC8-B46976337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432" y="1304716"/>
              <a:ext cx="4701901" cy="834784"/>
            </a:xfrm>
            <a:prstGeom prst="rect">
              <a:avLst/>
            </a:prstGeom>
          </p:spPr>
        </p:pic>
        <p:pic>
          <p:nvPicPr>
            <p:cNvPr id="14" name="Picture 13" descr="A picture containing text, clock, gauge&#10;&#10;Description automatically generated">
              <a:extLst>
                <a:ext uri="{FF2B5EF4-FFF2-40B4-BE49-F238E27FC236}">
                  <a16:creationId xmlns:a16="http://schemas.microsoft.com/office/drawing/2014/main" id="{C5F71715-4187-3867-A938-A7EC828784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3703" b="9229"/>
            <a:stretch/>
          </p:blipFill>
          <p:spPr>
            <a:xfrm>
              <a:off x="6480052" y="2160679"/>
              <a:ext cx="4972744" cy="754781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CC6A454-E9DA-4A59-A251-66E9F64E4880}"/>
              </a:ext>
            </a:extLst>
          </p:cNvPr>
          <p:cNvGrpSpPr/>
          <p:nvPr/>
        </p:nvGrpSpPr>
        <p:grpSpPr>
          <a:xfrm>
            <a:off x="7568360" y="2827505"/>
            <a:ext cx="3110805" cy="778872"/>
            <a:chOff x="7555390" y="2859930"/>
            <a:chExt cx="3110805" cy="77887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D8A79D2-DD9C-4753-97CD-ABB605B31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6590" y="3133977"/>
              <a:ext cx="466725" cy="504825"/>
            </a:xfrm>
            <a:prstGeom prst="rect">
              <a:avLst/>
            </a:prstGeom>
          </p:spPr>
        </p:pic>
        <p:sp>
          <p:nvSpPr>
            <p:cNvPr id="34" name="Left Brace 33">
              <a:extLst>
                <a:ext uri="{FF2B5EF4-FFF2-40B4-BE49-F238E27FC236}">
                  <a16:creationId xmlns:a16="http://schemas.microsoft.com/office/drawing/2014/main" id="{7443B303-DD64-41FE-9CBF-C2763D69B5CB}"/>
                </a:ext>
              </a:extLst>
            </p:cNvPr>
            <p:cNvSpPr/>
            <p:nvPr/>
          </p:nvSpPr>
          <p:spPr bwMode="auto">
            <a:xfrm rot="16200000">
              <a:off x="8923054" y="1492266"/>
              <a:ext cx="375478" cy="3110805"/>
            </a:xfrm>
            <a:prstGeom prst="leftBrace">
              <a:avLst>
                <a:gd name="adj1" fmla="val 49390"/>
                <a:gd name="adj2" fmla="val 50417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312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clock, gauge&#10;&#10;Description automatically generated">
            <a:extLst>
              <a:ext uri="{FF2B5EF4-FFF2-40B4-BE49-F238E27FC236}">
                <a16:creationId xmlns:a16="http://schemas.microsoft.com/office/drawing/2014/main" id="{687F90E5-66F0-0524-1552-B8D815D60E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03" b="9229"/>
          <a:stretch/>
        </p:blipFill>
        <p:spPr>
          <a:xfrm>
            <a:off x="721275" y="1481190"/>
            <a:ext cx="4623536" cy="701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Basic Transmission Line Theory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4543FA-E1FE-48EA-AAF9-C00D4626C505}"/>
              </a:ext>
            </a:extLst>
          </p:cNvPr>
          <p:cNvGrpSpPr/>
          <p:nvPr/>
        </p:nvGrpSpPr>
        <p:grpSpPr>
          <a:xfrm>
            <a:off x="1634871" y="2069845"/>
            <a:ext cx="3056738" cy="636240"/>
            <a:chOff x="1634871" y="2069845"/>
            <a:chExt cx="3056738" cy="63624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7A3156-141A-41CB-8F7F-9DA6037BC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8415" y="2353660"/>
              <a:ext cx="390525" cy="352425"/>
            </a:xfrm>
            <a:prstGeom prst="rect">
              <a:avLst/>
            </a:prstGeom>
          </p:spPr>
        </p:pic>
        <p:pic>
          <p:nvPicPr>
            <p:cNvPr id="10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8A782651-9FBE-487B-B126-A3B43FF1DA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41" t="16220" r="16316" b="16508"/>
            <a:stretch/>
          </p:blipFill>
          <p:spPr>
            <a:xfrm>
              <a:off x="2216180" y="2303210"/>
              <a:ext cx="308155" cy="352425"/>
            </a:xfrm>
            <a:prstGeom prst="rect">
              <a:avLst/>
            </a:prstGeom>
          </p:spPr>
        </p:pic>
        <p:sp>
          <p:nvSpPr>
            <p:cNvPr id="13" name="Left Brace 12">
              <a:extLst>
                <a:ext uri="{FF2B5EF4-FFF2-40B4-BE49-F238E27FC236}">
                  <a16:creationId xmlns:a16="http://schemas.microsoft.com/office/drawing/2014/main" id="{F8C263D0-60B6-4ACD-8897-C7CBAF608BCD}"/>
                </a:ext>
              </a:extLst>
            </p:cNvPr>
            <p:cNvSpPr/>
            <p:nvPr/>
          </p:nvSpPr>
          <p:spPr bwMode="auto">
            <a:xfrm rot="16200000">
              <a:off x="2270162" y="1434555"/>
              <a:ext cx="233363" cy="1503945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Left Brace 13">
              <a:extLst>
                <a:ext uri="{FF2B5EF4-FFF2-40B4-BE49-F238E27FC236}">
                  <a16:creationId xmlns:a16="http://schemas.microsoft.com/office/drawing/2014/main" id="{7CC9FD5E-A8E9-4BF5-8E97-A9B1E7327DA4}"/>
                </a:ext>
              </a:extLst>
            </p:cNvPr>
            <p:cNvSpPr/>
            <p:nvPr/>
          </p:nvSpPr>
          <p:spPr bwMode="auto">
            <a:xfrm rot="16200000">
              <a:off x="3822954" y="1434554"/>
              <a:ext cx="233363" cy="1503946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9857D02-18F3-41F4-9AA2-74CF062F5771}"/>
              </a:ext>
            </a:extLst>
          </p:cNvPr>
          <p:cNvGrpSpPr/>
          <p:nvPr/>
        </p:nvGrpSpPr>
        <p:grpSpPr>
          <a:xfrm>
            <a:off x="258440" y="2891864"/>
            <a:ext cx="6797685" cy="1445379"/>
            <a:chOff x="258440" y="2891864"/>
            <a:chExt cx="6797685" cy="144537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664DB6-A254-4BFC-BEC9-D001ED4206FD}"/>
                </a:ext>
              </a:extLst>
            </p:cNvPr>
            <p:cNvSpPr txBox="1"/>
            <p:nvPr/>
          </p:nvSpPr>
          <p:spPr>
            <a:xfrm>
              <a:off x="258440" y="2891864"/>
              <a:ext cx="6797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This is the general case for all two-conductor lines in TEM mode.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3729350-E254-4CE0-B45A-41E8B9C539F5}"/>
                </a:ext>
              </a:extLst>
            </p:cNvPr>
            <p:cNvGrpSpPr/>
            <p:nvPr/>
          </p:nvGrpSpPr>
          <p:grpSpPr>
            <a:xfrm>
              <a:off x="355178" y="3421945"/>
              <a:ext cx="5855200" cy="915298"/>
              <a:chOff x="780815" y="3359733"/>
              <a:chExt cx="5855200" cy="91529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CBD367C6-E649-455D-8CC7-ED3E74E7B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815" y="3359733"/>
                <a:ext cx="5855200" cy="573447"/>
              </a:xfrm>
              <a:prstGeom prst="rect">
                <a:avLst/>
              </a:prstGeom>
              <a:ln w="28575">
                <a:solidFill>
                  <a:srgbClr val="CC0000"/>
                </a:solidFill>
              </a:ln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622DB31-8E73-4DC5-A4A2-783A78A44C49}"/>
                  </a:ext>
                </a:extLst>
              </p:cNvPr>
              <p:cNvSpPr txBox="1"/>
              <p:nvPr/>
            </p:nvSpPr>
            <p:spPr>
              <a:xfrm>
                <a:off x="784880" y="3905699"/>
                <a:ext cx="35060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Propagation constant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EE3DDD2-78B6-4682-9300-50E933768601}"/>
              </a:ext>
            </a:extLst>
          </p:cNvPr>
          <p:cNvGrpSpPr/>
          <p:nvPr/>
        </p:nvGrpSpPr>
        <p:grpSpPr>
          <a:xfrm>
            <a:off x="3369245" y="4282019"/>
            <a:ext cx="7769040" cy="1709879"/>
            <a:chOff x="3369245" y="4282019"/>
            <a:chExt cx="7769040" cy="170987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8334C11-0C59-4F27-A1D7-017347E3B4F6}"/>
                </a:ext>
              </a:extLst>
            </p:cNvPr>
            <p:cNvGrpSpPr/>
            <p:nvPr/>
          </p:nvGrpSpPr>
          <p:grpSpPr>
            <a:xfrm>
              <a:off x="5328526" y="4282019"/>
              <a:ext cx="5809759" cy="1428169"/>
              <a:chOff x="1149744" y="4528016"/>
              <a:chExt cx="5809759" cy="1428169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39D28B2-1AB8-410C-876D-E162CFDFDD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9744" y="4528016"/>
                <a:ext cx="5809758" cy="69801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5D731C6E-9F25-46BB-9E3D-79B8B300E3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9745" y="5323071"/>
                <a:ext cx="5809758" cy="633114"/>
              </a:xfrm>
              <a:prstGeom prst="rect">
                <a:avLst/>
              </a:prstGeom>
            </p:spPr>
          </p:pic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EFCA0B-ADE3-48D7-87E5-4F73A199117F}"/>
                </a:ext>
              </a:extLst>
            </p:cNvPr>
            <p:cNvSpPr txBox="1"/>
            <p:nvPr/>
          </p:nvSpPr>
          <p:spPr>
            <a:xfrm>
              <a:off x="5289769" y="5622566"/>
              <a:ext cx="3506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Attenuation and phase constant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FBDD359-6942-4678-8016-A8B55EEAF24F}"/>
                </a:ext>
              </a:extLst>
            </p:cNvPr>
            <p:cNvSpPr txBox="1"/>
            <p:nvPr/>
          </p:nvSpPr>
          <p:spPr>
            <a:xfrm>
              <a:off x="3369245" y="4876901"/>
              <a:ext cx="18447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which leads to:</a:t>
              </a:r>
              <a:endParaRPr lang="en-GB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8519C5-898F-4B0E-B125-DAB9532F0D67}"/>
              </a:ext>
            </a:extLst>
          </p:cNvPr>
          <p:cNvGrpSpPr/>
          <p:nvPr/>
        </p:nvGrpSpPr>
        <p:grpSpPr>
          <a:xfrm>
            <a:off x="1641020" y="1953059"/>
            <a:ext cx="3050589" cy="905836"/>
            <a:chOff x="7555390" y="2777341"/>
            <a:chExt cx="3255235" cy="9058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269A4BA-9885-4EA3-ACDA-B7D17AA05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2317" y="3178352"/>
              <a:ext cx="466725" cy="504825"/>
            </a:xfrm>
            <a:prstGeom prst="rect">
              <a:avLst/>
            </a:prstGeom>
          </p:spPr>
        </p:pic>
        <p:sp>
          <p:nvSpPr>
            <p:cNvPr id="6" name="Left Brace 5">
              <a:extLst>
                <a:ext uri="{FF2B5EF4-FFF2-40B4-BE49-F238E27FC236}">
                  <a16:creationId xmlns:a16="http://schemas.microsoft.com/office/drawing/2014/main" id="{ABD278E3-3C96-4096-A3C5-2A5F04C3DB6B}"/>
                </a:ext>
              </a:extLst>
            </p:cNvPr>
            <p:cNvSpPr/>
            <p:nvPr/>
          </p:nvSpPr>
          <p:spPr bwMode="auto">
            <a:xfrm rot="16200000">
              <a:off x="8953974" y="1378757"/>
              <a:ext cx="458067" cy="3255235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31D890-79DA-DB74-0F19-8D8BD1DD020F}"/>
              </a:ext>
            </a:extLst>
          </p:cNvPr>
          <p:cNvGrpSpPr/>
          <p:nvPr/>
        </p:nvGrpSpPr>
        <p:grpSpPr>
          <a:xfrm>
            <a:off x="6096000" y="1382326"/>
            <a:ext cx="4915727" cy="1302464"/>
            <a:chOff x="6067095" y="1575881"/>
            <a:chExt cx="4915727" cy="130246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039D784-42B2-4A02-AE1C-05974D0D9F8C}"/>
                </a:ext>
              </a:extLst>
            </p:cNvPr>
            <p:cNvGrpSpPr/>
            <p:nvPr/>
          </p:nvGrpSpPr>
          <p:grpSpPr>
            <a:xfrm>
              <a:off x="6067095" y="1842970"/>
              <a:ext cx="1189044" cy="466725"/>
              <a:chOff x="6067095" y="1842970"/>
              <a:chExt cx="1189044" cy="466725"/>
            </a:xfrm>
          </p:grpSpPr>
          <p:sp>
            <p:nvSpPr>
              <p:cNvPr id="16" name="Arrow: Right 15">
                <a:extLst>
                  <a:ext uri="{FF2B5EF4-FFF2-40B4-BE49-F238E27FC236}">
                    <a16:creationId xmlns:a16="http://schemas.microsoft.com/office/drawing/2014/main" id="{357881EA-AE61-49E5-8EC1-A26969CAA889}"/>
                  </a:ext>
                </a:extLst>
              </p:cNvPr>
              <p:cNvSpPr/>
              <p:nvPr/>
            </p:nvSpPr>
            <p:spPr bwMode="auto">
              <a:xfrm>
                <a:off x="6103989" y="1842970"/>
                <a:ext cx="1152150" cy="466725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FF80FEB-2D54-47E0-8959-D98105381BFA}"/>
                  </a:ext>
                </a:extLst>
              </p:cNvPr>
              <p:cNvSpPr txBox="1"/>
              <p:nvPr/>
            </p:nvSpPr>
            <p:spPr>
              <a:xfrm>
                <a:off x="6067095" y="1891666"/>
                <a:ext cx="10753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define</a:t>
                </a:r>
                <a:endParaRPr lang="en-GB" dirty="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D4AE47-0A22-44F4-8866-CCCDF1639B80}"/>
                </a:ext>
              </a:extLst>
            </p:cNvPr>
            <p:cNvSpPr txBox="1"/>
            <p:nvPr/>
          </p:nvSpPr>
          <p:spPr>
            <a:xfrm>
              <a:off x="7476737" y="2509013"/>
              <a:ext cx="3506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Characteristic line impedance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pic>
          <p:nvPicPr>
            <p:cNvPr id="11" name="Picture 10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0B16CC44-62C3-948E-27E8-9D721462A1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10135"/>
            <a:stretch/>
          </p:blipFill>
          <p:spPr>
            <a:xfrm>
              <a:off x="7368942" y="1575881"/>
              <a:ext cx="3458058" cy="933132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7891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2868</Words>
  <Application>Microsoft Office PowerPoint</Application>
  <PresentationFormat>Widescreen</PresentationFormat>
  <Paragraphs>346</Paragraphs>
  <Slides>32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Comic Sans MS</vt:lpstr>
      <vt:lpstr>Times New Roman</vt:lpstr>
      <vt:lpstr>Wingdings</vt:lpstr>
      <vt:lpstr>2_new-NLC</vt:lpstr>
      <vt:lpstr>RF Engineering Transmission Lines I</vt:lpstr>
      <vt:lpstr>Transmission Lines and Waveguides</vt:lpstr>
      <vt:lpstr>Transmission Lines and Waveguides</vt:lpstr>
      <vt:lpstr>Basic Transmission Line Theory</vt:lpstr>
      <vt:lpstr>Basic Transmission Line Theory</vt:lpstr>
      <vt:lpstr>Basic Transmission Line Theory</vt:lpstr>
      <vt:lpstr>Basic Transmission Line Theory</vt:lpstr>
      <vt:lpstr>Basic Transmission Line Theory</vt:lpstr>
      <vt:lpstr>Basic Transmission Line Theory</vt:lpstr>
      <vt:lpstr>Basic Transmission Line Theory</vt:lpstr>
      <vt:lpstr>Basic Transmission Line Theory</vt:lpstr>
      <vt:lpstr>Quiz no. 4 </vt:lpstr>
      <vt:lpstr>Quiz no. 4 </vt:lpstr>
      <vt:lpstr>Coaxial Line</vt:lpstr>
      <vt:lpstr>Coaxial Line in TEM-mode</vt:lpstr>
      <vt:lpstr>Coaxial Line in TEM-mode</vt:lpstr>
      <vt:lpstr>Coaxial Line in TEM-mode - losses</vt:lpstr>
      <vt:lpstr>Coaxial Line with Minimum Damping</vt:lpstr>
      <vt:lpstr>Coaxial Line with Minimum Damping</vt:lpstr>
      <vt:lpstr>Quiz no.5</vt:lpstr>
      <vt:lpstr>Quiz no.5</vt:lpstr>
      <vt:lpstr>Coaxial Line Selection</vt:lpstr>
      <vt:lpstr>Coaxial Line Selection</vt:lpstr>
      <vt:lpstr>Planar transmission lines – Stripline (1/5)</vt:lpstr>
      <vt:lpstr>Planar transmission lines – Stripline (2/5)</vt:lpstr>
      <vt:lpstr>Planar transmission lines – Stripline (3/5)</vt:lpstr>
      <vt:lpstr>Planar transmission lines – Stripline (4/5)</vt:lpstr>
      <vt:lpstr>Planar transmission lines – Stripline (5/5)</vt:lpstr>
      <vt:lpstr>Planar transmission lines – Microstripline (1/2)</vt:lpstr>
      <vt:lpstr>PowerPoint Presentation</vt:lpstr>
      <vt:lpstr>PowerPoint Presentation</vt:lpstr>
      <vt:lpstr>Further reading…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Christine Vollinger</cp:lastModifiedBy>
  <cp:revision>127</cp:revision>
  <cp:lastPrinted>2023-02-14T16:43:29Z</cp:lastPrinted>
  <dcterms:created xsi:type="dcterms:W3CDTF">2021-10-26T12:49:16Z</dcterms:created>
  <dcterms:modified xsi:type="dcterms:W3CDTF">2025-02-18T19:52:49Z</dcterms:modified>
</cp:coreProperties>
</file>