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8" r:id="rId3"/>
    <p:sldId id="727" r:id="rId4"/>
    <p:sldId id="740" r:id="rId5"/>
    <p:sldId id="760" r:id="rId6"/>
    <p:sldId id="761" r:id="rId7"/>
    <p:sldId id="762" r:id="rId8"/>
    <p:sldId id="742" r:id="rId9"/>
    <p:sldId id="771" r:id="rId10"/>
    <p:sldId id="764" r:id="rId11"/>
    <p:sldId id="765" r:id="rId12"/>
    <p:sldId id="763" r:id="rId13"/>
    <p:sldId id="770" r:id="rId14"/>
    <p:sldId id="752" r:id="rId15"/>
    <p:sldId id="753" r:id="rId16"/>
    <p:sldId id="754" r:id="rId17"/>
    <p:sldId id="755" r:id="rId18"/>
    <p:sldId id="767" r:id="rId19"/>
    <p:sldId id="769" r:id="rId20"/>
    <p:sldId id="735" r:id="rId21"/>
    <p:sldId id="757" r:id="rId22"/>
    <p:sldId id="759" r:id="rId23"/>
    <p:sldId id="751" r:id="rId24"/>
    <p:sldId id="766" r:id="rId25"/>
    <p:sldId id="758" r:id="rId26"/>
    <p:sldId id="685" r:id="rId27"/>
    <p:sldId id="718" r:id="rId28"/>
    <p:sldId id="703" r:id="rId29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66"/>
    <a:srgbClr val="00CC99"/>
    <a:srgbClr val="3366FF"/>
    <a:srgbClr val="DEB212"/>
    <a:srgbClr val="0055A0"/>
    <a:srgbClr val="DEB683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947" autoAdjust="0"/>
  </p:normalViewPr>
  <p:slideViewPr>
    <p:cSldViewPr snapToGrid="0" snapToObjects="1">
      <p:cViewPr varScale="1">
        <p:scale>
          <a:sx n="111" d="100"/>
          <a:sy n="111" d="100"/>
        </p:scale>
        <p:origin x="165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pPr/>
              <a:t>17.02.2025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pPr/>
              <a:t>17.02.2025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67721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18890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D89F208-B505-4862-8A0B-197A2C966BD1}" type="datetime3">
              <a:rPr lang="en-US" smtClean="0"/>
              <a:t>17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96800" y="6520070"/>
            <a:ext cx="3538756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7200"/>
          </a:xfrm>
        </p:spPr>
        <p:txBody>
          <a:bodyPr anchor="ctr">
            <a:noAutofit/>
          </a:bodyPr>
          <a:lstStyle>
            <a:lvl1pPr algn="ctr">
              <a:defRPr sz="2800" b="1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F707E13-1353-4F54-9293-386B77AD929A}" type="datetime3">
              <a:rPr lang="en-US" smtClean="0"/>
              <a:t>17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C42AEF2-AF36-466E-8C5D-0646718E8315}" type="datetime3">
              <a:rPr lang="en-US" smtClean="0"/>
              <a:t>17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97D16D46-DA7F-457F-877D-AF7A56E3052C}" type="datetime3">
              <a:rPr lang="en-US" smtClean="0"/>
              <a:t>17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8F9180F-F4E9-40CC-A1B1-2803E5A8ACD6}" type="datetime3">
              <a:rPr lang="en-US" smtClean="0"/>
              <a:t>17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1539B30-4945-41B7-87D4-5A768F7890A1}" type="datetime3">
              <a:rPr lang="en-US" smtClean="0"/>
              <a:t>17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D9818F9-E1CB-4CC0-BDBE-63FD35B74544}" type="datetime3">
              <a:rPr lang="en-US" smtClean="0"/>
              <a:t>17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ABDF5C7-482A-4D77-A9A4-5A38A635E69C}" type="datetime3">
              <a:rPr lang="en-US" smtClean="0"/>
              <a:t>17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29F89D8-C1A0-4AEB-AEFE-E40642B5A339}" type="datetime3">
              <a:rPr lang="en-US" smtClean="0"/>
              <a:t>17 February 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>
            <a:lvl1pPr algn="ctr">
              <a:defRPr sz="4600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746831" y="650856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870D44C-8D15-4D3B-BCAD-A1597C6D1488}" type="datetime3">
              <a:rPr lang="en-US" smtClean="0"/>
              <a:t>17 February 2025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24800" y="6520070"/>
            <a:ext cx="3610756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04329C4-F350-44A5-BB63-CB18F7673EAA}" type="datetime3">
              <a:rPr lang="en-US" smtClean="0"/>
              <a:t>17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molflow.docs.cern.ch/guide/molflow/tutorials/juas/juas_2025/" TargetMode="Externa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molflow.web.cern.ch/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oleObject" Target="../embeddings/oleObject1.bin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TE-VSC </a:t>
            </a:r>
            <a:r>
              <a:rPr lang="en-GB" dirty="0"/>
              <a:t>organisation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060015"/>
            <a:ext cx="392094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Group management</a:t>
            </a:r>
          </a:p>
          <a:p>
            <a:r>
              <a:rPr lang="en-US" dirty="0">
                <a:latin typeface="Calibri"/>
                <a:cs typeface="Calibri"/>
              </a:rPr>
              <a:t>+ 6 sections: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Vacuum studies and measurements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Beam vacuum operation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Design, logistics &amp; methods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Interlock, controls &amp; monitoring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Injector &amp; insulation vacuum operation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Surface, chemistry &amp; coatings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AEFDE0-CC56-D3BA-F5A1-0833CFDA7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3864" y="1263043"/>
            <a:ext cx="5400136" cy="383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7544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Organisation</a:t>
            </a:r>
            <a:r>
              <a:rPr lang="en-US" dirty="0"/>
              <a:t> of practical days at CERN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9F4755-852D-37E0-9CE1-3E11FB557F43}"/>
              </a:ext>
            </a:extLst>
          </p:cNvPr>
          <p:cNvSpPr/>
          <p:nvPr/>
        </p:nvSpPr>
        <p:spPr>
          <a:xfrm>
            <a:off x="0" y="743820"/>
            <a:ext cx="44779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alibri"/>
                <a:cs typeface="Calibri"/>
              </a:rPr>
              <a:t>Simulations &amp; Practical work</a:t>
            </a:r>
          </a:p>
          <a:p>
            <a:r>
              <a:rPr lang="en-US" sz="2000" dirty="0">
                <a:latin typeface="Calibri"/>
                <a:cs typeface="Calibri"/>
              </a:rPr>
              <a:t>4 groups of 5 PAX</a:t>
            </a:r>
          </a:p>
          <a:p>
            <a:r>
              <a:rPr lang="en-US" sz="2000" dirty="0">
                <a:latin typeface="Calibri"/>
                <a:cs typeface="Calibri"/>
              </a:rPr>
              <a:t>Meeting in Bat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112/R-034 &amp;</a:t>
            </a:r>
            <a:r>
              <a:rPr lang="en-US" sz="2000" dirty="0">
                <a:latin typeface="Calibri"/>
                <a:cs typeface="Calibri"/>
              </a:rPr>
              <a:t> 30-1-039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81869F-E0EB-7B8D-5FEC-DBCAA00C1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206" y="2154511"/>
            <a:ext cx="7449350" cy="381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46577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Organisation</a:t>
            </a:r>
            <a:r>
              <a:rPr lang="en-US" dirty="0"/>
              <a:t> inputs for Simulations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7C4A17-7A0D-74ED-FE69-9508B14326B4}"/>
              </a:ext>
            </a:extLst>
          </p:cNvPr>
          <p:cNvSpPr txBox="1"/>
          <p:nvPr/>
        </p:nvSpPr>
        <p:spPr>
          <a:xfrm>
            <a:off x="1414733" y="5459086"/>
            <a:ext cx="6506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3399"/>
                </a:solidFill>
              </a:rPr>
              <a:t>Do not forget to bring your laptop &amp; upload </a:t>
            </a:r>
            <a:r>
              <a:rPr lang="en-GB" dirty="0" err="1">
                <a:solidFill>
                  <a:srgbClr val="FF3399"/>
                </a:solidFill>
              </a:rPr>
              <a:t>Molflow</a:t>
            </a:r>
            <a:r>
              <a:rPr lang="en-GB" dirty="0">
                <a:solidFill>
                  <a:srgbClr val="FF3399"/>
                </a:solidFill>
              </a:rPr>
              <a:t> if possible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A46837-0B18-0535-FACD-E1179EBC86F3}"/>
              </a:ext>
            </a:extLst>
          </p:cNvPr>
          <p:cNvSpPr txBox="1"/>
          <p:nvPr/>
        </p:nvSpPr>
        <p:spPr>
          <a:xfrm>
            <a:off x="1257249" y="619493"/>
            <a:ext cx="74791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2"/>
              </a:rPr>
              <a:t>https://molflow.docs.cern.ch/guide/molflow/tutorials/juas/juas_2025/</a:t>
            </a:r>
            <a:endParaRPr lang="en-GB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31C6FE-536B-BCF1-1711-A38FAC3A2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668" y="1238852"/>
            <a:ext cx="5305270" cy="396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42992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52BD83-7FCF-B4D4-AC8F-A9D7F38712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0D71DE-7923-9D34-DBD0-1DD269438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79215"/>
            <a:ext cx="9144000" cy="547200"/>
          </a:xfrm>
        </p:spPr>
        <p:txBody>
          <a:bodyPr/>
          <a:lstStyle/>
          <a:p>
            <a:r>
              <a:rPr lang="en-GB" dirty="0"/>
              <a:t>Simulation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2CDE45-FC89-3917-DB85-93B18E08B8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019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vacuum systems</a:t>
            </a:r>
          </a:p>
        </p:txBody>
      </p:sp>
      <p:sp>
        <p:nvSpPr>
          <p:cNvPr id="7" name="Rectangle 6"/>
          <p:cNvSpPr/>
          <p:nvPr/>
        </p:nvSpPr>
        <p:spPr>
          <a:xfrm>
            <a:off x="124810" y="547200"/>
            <a:ext cx="88938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test particle Monte-Carlo code for molecular flow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US" sz="1600" dirty="0">
                <a:hlinkClick r:id="rId2"/>
              </a:rPr>
              <a:t>http://molflow.web.cern.ch/</a:t>
            </a: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R. </a:t>
            </a:r>
            <a:r>
              <a:rPr lang="en-US" sz="1600" dirty="0" err="1"/>
              <a:t>Kersevan</a:t>
            </a:r>
            <a:r>
              <a:rPr lang="en-US" sz="1600" dirty="0"/>
              <a:t> – M. </a:t>
            </a:r>
            <a:r>
              <a:rPr lang="en-US" sz="1600" dirty="0" err="1"/>
              <a:t>Ady</a:t>
            </a: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72" y="1457092"/>
            <a:ext cx="6931478" cy="46719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9F4C7E-382F-490A-A785-2078923629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9434" y="843729"/>
            <a:ext cx="3100388" cy="202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08414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creating geometry</a:t>
            </a:r>
          </a:p>
        </p:txBody>
      </p:sp>
      <p:pic>
        <p:nvPicPr>
          <p:cNvPr id="7" name="Picture 1" descr="pasted-im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25" y="1205017"/>
            <a:ext cx="3259336" cy="3363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2" descr="pasted-image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648" y="1219528"/>
            <a:ext cx="2968005" cy="3362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tangle 4"/>
          <p:cNvSpPr>
            <a:spLocks/>
          </p:cNvSpPr>
          <p:nvPr/>
        </p:nvSpPr>
        <p:spPr bwMode="auto">
          <a:xfrm>
            <a:off x="1799333" y="723471"/>
            <a:ext cx="681277" cy="41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lang="en-US" altLang="en-US" sz="2250"/>
              <a:t>CAD</a:t>
            </a:r>
          </a:p>
        </p:txBody>
      </p:sp>
      <p:sp>
        <p:nvSpPr>
          <p:cNvPr id="10" name="Rectangle 5"/>
          <p:cNvSpPr>
            <a:spLocks/>
          </p:cNvSpPr>
          <p:nvPr/>
        </p:nvSpPr>
        <p:spPr bwMode="auto">
          <a:xfrm>
            <a:off x="6213947" y="736865"/>
            <a:ext cx="1218283" cy="41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lang="en-US" altLang="en-US" sz="2250"/>
              <a:t>Molflow+</a:t>
            </a: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3872137" y="2342436"/>
            <a:ext cx="1462236" cy="892969"/>
          </a:xfrm>
          <a:prstGeom prst="rightArrow">
            <a:avLst>
              <a:gd name="adj1" fmla="val 32000"/>
              <a:gd name="adj2" fmla="val 101889"/>
            </a:avLst>
          </a:prstGeom>
          <a:solidFill>
            <a:srgbClr val="80878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 anchor="ctr"/>
          <a:lstStyle/>
          <a:p>
            <a:r>
              <a:rPr lang="en-US" altLang="en-US" sz="1406">
                <a:solidFill>
                  <a:srgbClr val="FFFFFF"/>
                </a:solidFill>
                <a:latin typeface="Gill Sans SemiBold" charset="0"/>
                <a:ea typeface="Gill Sans SemiBold" charset="0"/>
                <a:cs typeface="Gill Sans SemiBold" charset="0"/>
                <a:sym typeface="Gill Sans SemiBold" charset="0"/>
              </a:rPr>
              <a:t>STL format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E9A29C-92E9-4F6E-A335-7DDE7E4D8A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1836" y="4271654"/>
            <a:ext cx="3002838" cy="221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65779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adding physics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518" y="489545"/>
            <a:ext cx="6858957" cy="556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84153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simulation and results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51" y="1035711"/>
            <a:ext cx="4582650" cy="33229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2027" y="4606251"/>
            <a:ext cx="2443298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31" dirty="0"/>
              <a:t>100k molecules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D354DD-9E10-445F-9868-600B03D51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050" y="1089660"/>
            <a:ext cx="4084119" cy="318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54380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Exercices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6302" y="4606251"/>
            <a:ext cx="3116133" cy="1260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31" dirty="0"/>
              <a:t>Effective pumping speed of a NEG pump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B9714C-4188-4AC1-868D-74C7B6E4D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294" y="1725816"/>
            <a:ext cx="3541940" cy="26395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DE7314-4446-4A3C-A684-A509AE6EC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4682" y="1725818"/>
            <a:ext cx="3491536" cy="26395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578D75-7BA4-4373-86CD-9D93EB8E967A}"/>
              </a:ext>
            </a:extLst>
          </p:cNvPr>
          <p:cNvSpPr txBox="1"/>
          <p:nvPr/>
        </p:nvSpPr>
        <p:spPr>
          <a:xfrm>
            <a:off x="5092383" y="4672706"/>
            <a:ext cx="3116133" cy="871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31" dirty="0"/>
              <a:t>Pressure profile in an accelerator</a:t>
            </a:r>
          </a:p>
        </p:txBody>
      </p:sp>
    </p:spTree>
    <p:extLst>
      <p:ext uri="{BB962C8B-B14F-4D97-AF65-F5344CB8AC3E}">
        <p14:creationId xmlns:p14="http://schemas.microsoft.com/office/powerpoint/2010/main" val="217439539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52BD83-7FCF-B4D4-AC8F-A9D7F38712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0D71DE-7923-9D34-DBD0-1DD269438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79215"/>
            <a:ext cx="9144000" cy="547200"/>
          </a:xfrm>
        </p:spPr>
        <p:txBody>
          <a:bodyPr/>
          <a:lstStyle/>
          <a:p>
            <a:r>
              <a:rPr lang="en-GB" dirty="0"/>
              <a:t>Practical work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2CDE45-FC89-3917-DB85-93B18E08B8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060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" y="192883"/>
            <a:ext cx="9144000" cy="156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 anchor="ctr"/>
          <a:lstStyle/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Practical Days</a:t>
            </a:r>
          </a:p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Vacuum Systems</a:t>
            </a:r>
            <a:endParaRPr lang="fr-FR" sz="3900" dirty="0">
              <a:solidFill>
                <a:srgbClr val="FF0066"/>
              </a:solidFill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1830224"/>
            <a:ext cx="91440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/>
          <a:lstStyle/>
          <a:p>
            <a:pPr marL="334787" indent="-334787" algn="ctr" defTabSz="975990">
              <a:spcBef>
                <a:spcPct val="20000"/>
              </a:spcBef>
            </a:pPr>
            <a:r>
              <a:rPr lang="en-US" sz="2900" dirty="0">
                <a:solidFill>
                  <a:schemeClr val="accent2"/>
                </a:solidFill>
              </a:rPr>
              <a:t> </a:t>
            </a:r>
            <a:r>
              <a:rPr lang="en-US" sz="2900" dirty="0">
                <a:solidFill>
                  <a:srgbClr val="3366FF"/>
                </a:solidFill>
              </a:rPr>
              <a:t>V. Baglin</a:t>
            </a:r>
            <a:endParaRPr lang="en-US" sz="3100" dirty="0">
              <a:solidFill>
                <a:srgbClr val="3366FF"/>
              </a:solidFill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0" y="2378864"/>
            <a:ext cx="9144000" cy="36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365" tIns="45392" rIns="89365" bIns="45392">
            <a:spAutoFit/>
          </a:bodyPr>
          <a:lstStyle/>
          <a:p>
            <a:pPr algn="ctr" defTabSz="975990"/>
            <a:r>
              <a:rPr lang="en-US" dirty="0">
                <a:solidFill>
                  <a:srgbClr val="00CC99"/>
                </a:solidFill>
              </a:rPr>
              <a:t>CERN TE-VSC, Geneva</a:t>
            </a:r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0" y="2850352"/>
            <a:ext cx="9144000" cy="0"/>
          </a:xfrm>
          <a:prstGeom prst="line">
            <a:avLst/>
          </a:prstGeom>
          <a:noFill/>
          <a:ln w="34925">
            <a:solidFill>
              <a:srgbClr val="FF0066"/>
            </a:solidFill>
            <a:round/>
            <a:headEnd/>
            <a:tailEnd/>
          </a:ln>
          <a:effectLst/>
        </p:spPr>
        <p:txBody>
          <a:bodyPr lIns="81711" tIns="40855" rIns="81711" bIns="40855"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,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512" y="3007514"/>
            <a:ext cx="4752975" cy="21526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37815E-8704-4A44-85F6-1D538108C576}"/>
              </a:ext>
            </a:extLst>
          </p:cNvPr>
          <p:cNvSpPr txBox="1"/>
          <p:nvPr/>
        </p:nvSpPr>
        <p:spPr>
          <a:xfrm>
            <a:off x="3372464" y="5397591"/>
            <a:ext cx="2732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and 12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BAC6BF-3495-CB0D-0147-F16048E7A441}"/>
              </a:ext>
            </a:extLst>
          </p:cNvPr>
          <p:cNvSpPr txBox="1"/>
          <p:nvPr/>
        </p:nvSpPr>
        <p:spPr>
          <a:xfrm>
            <a:off x="448574" y="5028259"/>
            <a:ext cx="8445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https://indico.cern.ch/event/1470062/timetable/?view=standard#day-2025-02-17</a:t>
            </a:r>
          </a:p>
        </p:txBody>
      </p:sp>
    </p:spTree>
    <p:extLst>
      <p:ext uri="{BB962C8B-B14F-4D97-AF65-F5344CB8AC3E}">
        <p14:creationId xmlns:p14="http://schemas.microsoft.com/office/powerpoint/2010/main" val="374813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Pump down</a:t>
            </a: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35840" y="488883"/>
            <a:ext cx="84997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Pump down of a vacuum system: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US" sz="800" dirty="0"/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start pumping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open roughing valve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expected pump down curve</a:t>
            </a:r>
          </a:p>
        </p:txBody>
      </p:sp>
      <p:pic>
        <p:nvPicPr>
          <p:cNvPr id="14" name="Picture 5" descr="IMG_42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008" y="1861785"/>
            <a:ext cx="6746456" cy="408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A30834-394B-4DEC-A4FA-E1F703F22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042" y="2300140"/>
            <a:ext cx="3538756" cy="305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20963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Leak detection</a:t>
            </a: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142860" y="455339"/>
            <a:ext cx="8499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How to locate / identify leaks in a vacuum system 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136651" y="2826600"/>
            <a:ext cx="2154657" cy="3180543"/>
            <a:chOff x="4571999" y="1015415"/>
            <a:chExt cx="4173311" cy="5436987"/>
          </a:xfrm>
        </p:grpSpPr>
        <p:grpSp>
          <p:nvGrpSpPr>
            <p:cNvPr id="8" name="Group 7"/>
            <p:cNvGrpSpPr/>
            <p:nvPr/>
          </p:nvGrpSpPr>
          <p:grpSpPr>
            <a:xfrm>
              <a:off x="4571999" y="1015415"/>
              <a:ext cx="4173311" cy="5004901"/>
              <a:chOff x="4628828" y="1027090"/>
              <a:chExt cx="4173311" cy="5004901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28828" y="1027090"/>
                <a:ext cx="4173311" cy="4888951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66030" y="4197971"/>
                <a:ext cx="1505068" cy="1834020"/>
              </a:xfrm>
              <a:prstGeom prst="rect">
                <a:avLst/>
              </a:prstGeom>
            </p:spPr>
          </p:pic>
        </p:grpSp>
        <p:sp>
          <p:nvSpPr>
            <p:cNvPr id="9" name="Text Box 31"/>
            <p:cNvSpPr txBox="1">
              <a:spLocks noChangeArrowheads="1"/>
            </p:cNvSpPr>
            <p:nvPr/>
          </p:nvSpPr>
          <p:spPr bwMode="auto">
            <a:xfrm>
              <a:off x="4571999" y="5873670"/>
              <a:ext cx="3634033" cy="578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5" tIns="45717" rIns="91435" bIns="45717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>
                  <a:solidFill>
                    <a:srgbClr val="00CC99"/>
                  </a:solidFill>
                  <a:latin typeface="Times New Roman" pitchFamily="18" charset="0"/>
                  <a:cs typeface="Times New Roman" pitchFamily="18" charset="0"/>
                </a:rPr>
                <a:t>He leak detector</a:t>
              </a:r>
              <a:endParaRPr lang="en-US" sz="1600" b="1" dirty="0">
                <a:solidFill>
                  <a:srgbClr val="00CC99"/>
                </a:solidFill>
                <a:latin typeface="Times New Roman" pitchFamily="18" charset="0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183" y="886806"/>
            <a:ext cx="4902555" cy="2347520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738" y="1300445"/>
            <a:ext cx="1710187" cy="1317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7056120" y="1237380"/>
            <a:ext cx="2048252" cy="1446062"/>
            <a:chOff x="1144" y="1191"/>
            <a:chExt cx="4232" cy="2697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5" y="1191"/>
              <a:ext cx="3661" cy="2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5" name="Object 6"/>
            <p:cNvGraphicFramePr>
              <a:graphicFrameLocks noChangeAspect="1"/>
            </p:cNvGraphicFramePr>
            <p:nvPr/>
          </p:nvGraphicFramePr>
          <p:xfrm>
            <a:off x="1144" y="1824"/>
            <a:ext cx="1325" cy="16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7" imgW="1190476" imgH="1286055" progId="MSPhotoEd.3">
                    <p:embed/>
                  </p:oleObj>
                </mc:Choice>
                <mc:Fallback>
                  <p:oleObj name="Photo Editor Photo" r:id="rId7" imgW="1190476" imgH="1286055" progId="MSPhotoEd.3">
                    <p:embed/>
                    <p:pic>
                      <p:nvPicPr>
                        <p:cNvPr id="11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4" y="1824"/>
                          <a:ext cx="1325" cy="16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2496" y="1872"/>
              <a:ext cx="67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en-GB" sz="1662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2480" y="2688"/>
              <a:ext cx="688" cy="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en-GB" sz="1662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2D035935-A91E-4172-9652-2E10B95156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134" y="3327239"/>
            <a:ext cx="5168120" cy="262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94615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Pumping speed measurement</a:t>
            </a: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142860" y="744710"/>
            <a:ext cx="84997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Pumping speed measurement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7" name="Picture 1" descr="C:\Documents and Settings\VB\Bureau\photos 11 fev\turbo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5243" y="4682250"/>
            <a:ext cx="837740" cy="1116684"/>
          </a:xfrm>
          <a:prstGeom prst="rect">
            <a:avLst/>
          </a:prstGeom>
          <a:noFill/>
        </p:spPr>
      </p:pic>
      <p:pic>
        <p:nvPicPr>
          <p:cNvPr id="8" name="Picture 6" descr="IMG_42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153" y="1329485"/>
            <a:ext cx="1948258" cy="301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9D7230-2DEC-4B4A-AE9E-459BD44BA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5486" y="791388"/>
            <a:ext cx="3672840" cy="16640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5A183B-2DD1-4ACD-8CD6-B86AB3A4A9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8256" y="2507102"/>
            <a:ext cx="506730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387277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C339B9-75E7-4D5F-BEC4-8AB32F68A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" y="2327811"/>
            <a:ext cx="9144000" cy="3783357"/>
          </a:xfrm>
          <a:prstGeom prst="rect">
            <a:avLst/>
          </a:prstGeom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gauge</a:t>
            </a: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142860" y="744710"/>
            <a:ext cx="849971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Vacuum gauges description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US" sz="1600" dirty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Vacuum gauge calibration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US" sz="1600" dirty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Gas injections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US" sz="1600" dirty="0"/>
          </a:p>
          <a:p>
            <a:pPr>
              <a:buClr>
                <a:srgbClr val="00CC99"/>
              </a:buClr>
            </a:pP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94971" y="588072"/>
            <a:ext cx="1232859" cy="16239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5900" y="547200"/>
            <a:ext cx="947109" cy="1715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6598467" y="547200"/>
            <a:ext cx="1162986" cy="16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92824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 Spectrometry</a:t>
            </a: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142860" y="744710"/>
            <a:ext cx="84997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Description, operation, limits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US" sz="1600" dirty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Calibration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US" sz="1600" dirty="0"/>
          </a:p>
          <a:p>
            <a:pPr>
              <a:buClr>
                <a:srgbClr val="00CC99"/>
              </a:buClr>
            </a:pPr>
            <a:endParaRPr 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40153F-E773-4C84-84CA-81114DC9BD69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71618" y="1262496"/>
            <a:ext cx="2867878" cy="1146144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5E2811-2935-492C-8FF7-9F144DB3E887}"/>
              </a:ext>
            </a:extLst>
          </p:cNvPr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39497" y="1264014"/>
            <a:ext cx="2052577" cy="1165828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5DAC038-8FA4-46E7-9C41-7CB6A35824BE}"/>
              </a:ext>
            </a:extLst>
          </p:cNvPr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06282" y="2955846"/>
            <a:ext cx="893335" cy="2421611"/>
          </a:xfrm>
          <a:prstGeom prst="rect">
            <a:avLst/>
          </a:prstGeom>
          <a:noFill/>
        </p:spPr>
      </p:pic>
      <p:sp>
        <p:nvSpPr>
          <p:cNvPr id="14" name="TextBox 17">
            <a:extLst>
              <a:ext uri="{FF2B5EF4-FFF2-40B4-BE49-F238E27FC236}">
                <a16:creationId xmlns:a16="http://schemas.microsoft.com/office/drawing/2014/main" id="{F5D2E495-47F2-416D-A749-0DCC0A08149D}"/>
              </a:ext>
            </a:extLst>
          </p:cNvPr>
          <p:cNvSpPr txBox="1"/>
          <p:nvPr/>
        </p:nvSpPr>
        <p:spPr>
          <a:xfrm>
            <a:off x="3864110" y="1880721"/>
            <a:ext cx="72281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5" name="TextBox 36">
            <a:extLst>
              <a:ext uri="{FF2B5EF4-FFF2-40B4-BE49-F238E27FC236}">
                <a16:creationId xmlns:a16="http://schemas.microsoft.com/office/drawing/2014/main" id="{7063D1F2-4A89-4BEC-8780-341A93637EF5}"/>
              </a:ext>
            </a:extLst>
          </p:cNvPr>
          <p:cNvSpPr txBox="1"/>
          <p:nvPr/>
        </p:nvSpPr>
        <p:spPr>
          <a:xfrm>
            <a:off x="6780596" y="1511389"/>
            <a:ext cx="424259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9411F69-8044-466B-B2CD-7797FF257C03}"/>
              </a:ext>
            </a:extLst>
          </p:cNvPr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5419552" y="3540453"/>
            <a:ext cx="2469588" cy="745052"/>
          </a:xfrm>
          <a:prstGeom prst="rect">
            <a:avLst/>
          </a:prstGeom>
          <a:noFill/>
        </p:spPr>
      </p:pic>
      <p:pic>
        <p:nvPicPr>
          <p:cNvPr id="17" name="Picture 16" descr="Résultat de recherche d'images pour &quot;microvision 2 mks&quot;">
            <a:extLst>
              <a:ext uri="{FF2B5EF4-FFF2-40B4-BE49-F238E27FC236}">
                <a16:creationId xmlns:a16="http://schemas.microsoft.com/office/drawing/2014/main" id="{82C6CF90-8AD1-4BBF-9D95-4A8E436D27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48" b="17514"/>
          <a:stretch/>
        </p:blipFill>
        <p:spPr bwMode="auto">
          <a:xfrm rot="10598811" flipV="1">
            <a:off x="3546168" y="3009020"/>
            <a:ext cx="2354477" cy="108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47E1168-D046-434A-BC86-AE352F9333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07090" y="4547415"/>
            <a:ext cx="994451" cy="86025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71AB130-8333-4AE0-A510-93419894A16E}"/>
              </a:ext>
            </a:extLst>
          </p:cNvPr>
          <p:cNvPicPr>
            <a:picLocks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78" t="29624" r="-1" b="-1"/>
          <a:stretch/>
        </p:blipFill>
        <p:spPr>
          <a:xfrm>
            <a:off x="4966385" y="4574252"/>
            <a:ext cx="1032503" cy="832635"/>
          </a:xfrm>
          <a:prstGeom prst="rect">
            <a:avLst/>
          </a:prstGeom>
          <a:noFill/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D0338E2-FEF5-4442-9744-4BE21BFF5783}"/>
              </a:ext>
            </a:extLst>
          </p:cNvPr>
          <p:cNvSpPr/>
          <p:nvPr/>
        </p:nvSpPr>
        <p:spPr>
          <a:xfrm>
            <a:off x="4000596" y="3366942"/>
            <a:ext cx="800946" cy="53178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1" name="TextBox 37">
            <a:extLst>
              <a:ext uri="{FF2B5EF4-FFF2-40B4-BE49-F238E27FC236}">
                <a16:creationId xmlns:a16="http://schemas.microsoft.com/office/drawing/2014/main" id="{81FC4E44-60AA-4350-87BE-44E549ED09B4}"/>
              </a:ext>
            </a:extLst>
          </p:cNvPr>
          <p:cNvSpPr txBox="1"/>
          <p:nvPr/>
        </p:nvSpPr>
        <p:spPr>
          <a:xfrm rot="5400000">
            <a:off x="6292940" y="3007802"/>
            <a:ext cx="722811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511476-524B-4608-A7CD-76A0A4B03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103" y="2371989"/>
            <a:ext cx="3189083" cy="236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35294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analysis</a:t>
            </a: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142860" y="627667"/>
            <a:ext cx="84997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is my residual gas composition reasonable ?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Estimation of the partial pressure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791" y="1046688"/>
            <a:ext cx="8448497" cy="46889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8A65F2-D00A-4408-9E6A-9B50DFE23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8714" y="966221"/>
            <a:ext cx="4712426" cy="310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82063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521560"/>
            <a:ext cx="9144000" cy="1989735"/>
          </a:xfrm>
        </p:spPr>
        <p:txBody>
          <a:bodyPr/>
          <a:lstStyle/>
          <a:p>
            <a:r>
              <a:rPr lang="en-GB" dirty="0"/>
              <a:t>You are welcome to join our group</a:t>
            </a:r>
            <a:br>
              <a:rPr lang="en-GB" dirty="0"/>
            </a:br>
            <a:r>
              <a:rPr lang="en-GB" dirty="0"/>
              <a:t>for the practical days !</a:t>
            </a:r>
          </a:p>
        </p:txBody>
      </p:sp>
    </p:spTree>
    <p:extLst>
      <p:ext uri="{BB962C8B-B14F-4D97-AF65-F5344CB8AC3E}">
        <p14:creationId xmlns:p14="http://schemas.microsoft.com/office/powerpoint/2010/main" val="16311940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27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315971" y="3429000"/>
            <a:ext cx="4461329" cy="35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6" tIns="40853" rIns="81706" bIns="40853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Thank you for your attention !!!</a:t>
            </a:r>
            <a:endParaRPr lang="en-US" b="1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,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70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6248400" y="6519863"/>
            <a:ext cx="2895600" cy="338137"/>
          </a:xfrm>
        </p:spPr>
        <p:txBody>
          <a:bodyPr/>
          <a:lstStyle/>
          <a:p>
            <a:r>
              <a:rPr lang="en-GB"/>
              <a:t>Joint Universities Accelerator School, Archamps, February 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42350" y="6519863"/>
            <a:ext cx="501650" cy="3381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338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accelerators complex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539" y="1009496"/>
            <a:ext cx="6048873" cy="454639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vacuum systems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4321" y="4868864"/>
            <a:ext cx="8679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b="1" dirty="0"/>
              <a:t>2850</a:t>
            </a:r>
            <a:r>
              <a:rPr lang="en-GB" dirty="0"/>
              <a:t> ion pumps, </a:t>
            </a:r>
            <a:r>
              <a:rPr lang="en-GB" b="1" dirty="0"/>
              <a:t>450</a:t>
            </a:r>
            <a:r>
              <a:rPr lang="en-GB" dirty="0"/>
              <a:t> </a:t>
            </a:r>
            <a:r>
              <a:rPr lang="en-GB" dirty="0" err="1"/>
              <a:t>turbomolecular</a:t>
            </a:r>
            <a:r>
              <a:rPr lang="en-GB" dirty="0"/>
              <a:t> pumps, </a:t>
            </a:r>
            <a:r>
              <a:rPr lang="en-GB" b="1" dirty="0"/>
              <a:t>325</a:t>
            </a:r>
            <a:r>
              <a:rPr lang="en-GB" dirty="0"/>
              <a:t> Ti sublimation pumps,…</a:t>
            </a:r>
          </a:p>
          <a:p>
            <a:pPr lvl="1"/>
            <a:r>
              <a:rPr lang="en-GB" b="1" dirty="0"/>
              <a:t>6 Km </a:t>
            </a:r>
            <a:r>
              <a:rPr lang="en-GB" dirty="0"/>
              <a:t>of NEG coated beam pipes, </a:t>
            </a:r>
            <a:r>
              <a:rPr lang="en-GB" b="1" dirty="0"/>
              <a:t>2750</a:t>
            </a:r>
            <a:r>
              <a:rPr lang="en-GB" dirty="0"/>
              <a:t> pressure gauges, </a:t>
            </a:r>
            <a:r>
              <a:rPr lang="en-GB" b="1" dirty="0"/>
              <a:t>40</a:t>
            </a:r>
            <a:r>
              <a:rPr lang="en-GB" dirty="0"/>
              <a:t> leak detectors and </a:t>
            </a:r>
            <a:r>
              <a:rPr lang="en-GB" b="1" dirty="0"/>
              <a:t>100</a:t>
            </a:r>
            <a:r>
              <a:rPr lang="en-GB" dirty="0"/>
              <a:t> RGAs,</a:t>
            </a:r>
            <a:r>
              <a:rPr lang="en-GB" b="1" dirty="0"/>
              <a:t>1930</a:t>
            </a:r>
            <a:r>
              <a:rPr lang="en-GB" dirty="0"/>
              <a:t> roughing valves and </a:t>
            </a:r>
            <a:r>
              <a:rPr lang="en-GB" b="1" dirty="0"/>
              <a:t>510</a:t>
            </a:r>
            <a:r>
              <a:rPr lang="en-GB" dirty="0"/>
              <a:t> gate sector valves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73842"/>
            <a:ext cx="8066313" cy="394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739421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Intersecting Storage Rings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8001" y="484867"/>
            <a:ext cx="8960717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Discovery of :</a:t>
            </a:r>
            <a:endParaRPr lang="en-GB" sz="1600" dirty="0">
              <a:sym typeface="Wingdings" panose="05000000000000000000" pitchFamily="2" charset="2"/>
            </a:endParaRP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rgbClr val="FF3399"/>
                </a:solidFill>
                <a:sym typeface="Wingdings" panose="05000000000000000000" pitchFamily="2" charset="2"/>
              </a:rPr>
              <a:t>Vacuum stability </a:t>
            </a:r>
            <a:r>
              <a:rPr lang="en-GB" sz="1600" dirty="0">
                <a:sym typeface="Wingdings" panose="05000000000000000000" pitchFamily="2" charset="2"/>
              </a:rPr>
              <a:t>and pressure runaway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 Beam induced </a:t>
            </a:r>
            <a:r>
              <a:rPr lang="en-GB" sz="1600" dirty="0">
                <a:solidFill>
                  <a:srgbClr val="FF3399"/>
                </a:solidFill>
                <a:sym typeface="Wingdings" panose="05000000000000000000" pitchFamily="2" charset="2"/>
              </a:rPr>
              <a:t>multipacting</a:t>
            </a:r>
            <a:r>
              <a:rPr lang="en-GB" sz="1600" dirty="0">
                <a:sym typeface="Wingdings" panose="05000000000000000000" pitchFamily="2" charset="2"/>
              </a:rPr>
              <a:t> (electron cloud)</a:t>
            </a:r>
          </a:p>
          <a:p>
            <a:pPr lvl="1">
              <a:buClr>
                <a:srgbClr val="00CC99"/>
              </a:buClr>
            </a:pPr>
            <a:endParaRPr lang="en-GB" sz="800" dirty="0">
              <a:sym typeface="Wingdings" panose="05000000000000000000" pitchFamily="2" charset="2"/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sz="800" dirty="0">
              <a:sym typeface="Wingdings" panose="05000000000000000000" pitchFamily="2" charset="2"/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 Developments of </a:t>
            </a:r>
            <a:r>
              <a:rPr lang="en-GB" sz="1600" dirty="0">
                <a:solidFill>
                  <a:srgbClr val="FF3399"/>
                </a:solidFill>
                <a:sym typeface="Wingdings" panose="05000000000000000000" pitchFamily="2" charset="2"/>
              </a:rPr>
              <a:t>laboratory studies </a:t>
            </a:r>
            <a:r>
              <a:rPr lang="en-GB" sz="1600" dirty="0">
                <a:sym typeface="Wingdings" panose="05000000000000000000" pitchFamily="2" charset="2"/>
              </a:rPr>
              <a:t>and </a:t>
            </a:r>
            <a:r>
              <a:rPr lang="en-GB" sz="1600" dirty="0">
                <a:solidFill>
                  <a:srgbClr val="FF3399"/>
                </a:solidFill>
                <a:sym typeface="Wingdings" panose="05000000000000000000" pitchFamily="2" charset="2"/>
              </a:rPr>
              <a:t>cleaning methods</a:t>
            </a:r>
            <a:endParaRPr lang="en-GB" sz="1600" dirty="0">
              <a:solidFill>
                <a:srgbClr val="FF3399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 lvl="1">
              <a:buClr>
                <a:srgbClr val="00CC99"/>
              </a:buClr>
            </a:pPr>
            <a:r>
              <a:rPr lang="en-GB" sz="1400" dirty="0"/>
              <a:t> </a:t>
            </a:r>
          </a:p>
          <a:p>
            <a:pPr>
              <a:buClr>
                <a:srgbClr val="00CC99"/>
              </a:buClr>
            </a:pPr>
            <a:endParaRPr lang="en-GB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238" y="2288646"/>
            <a:ext cx="4227121" cy="34057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2288645"/>
            <a:ext cx="4455541" cy="340571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F89639B-DCD8-4E83-9EB2-1BD4D3A281BC}"/>
              </a:ext>
            </a:extLst>
          </p:cNvPr>
          <p:cNvSpPr/>
          <p:nvPr/>
        </p:nvSpPr>
        <p:spPr>
          <a:xfrm>
            <a:off x="4028013" y="5737884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1971-1984</a:t>
            </a:r>
          </a:p>
        </p:txBody>
      </p:sp>
    </p:spTree>
    <p:extLst>
      <p:ext uri="{BB962C8B-B14F-4D97-AF65-F5344CB8AC3E}">
        <p14:creationId xmlns:p14="http://schemas.microsoft.com/office/powerpoint/2010/main" val="405425255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Electron Positron Collider</a:t>
            </a:r>
          </a:p>
        </p:txBody>
      </p:sp>
      <p:sp>
        <p:nvSpPr>
          <p:cNvPr id="5" name="Rectangle 4"/>
          <p:cNvSpPr/>
          <p:nvPr/>
        </p:nvSpPr>
        <p:spPr>
          <a:xfrm>
            <a:off x="129943" y="574000"/>
            <a:ext cx="896071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dirty="0">
                <a:solidFill>
                  <a:srgbClr val="FF3399"/>
                </a:solidFill>
              </a:rPr>
              <a:t>Synchrotron radiation </a:t>
            </a:r>
            <a:r>
              <a:rPr lang="en-GB" sz="1600" dirty="0"/>
              <a:t>in LEP: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/>
              <a:t> From 6 to 660 </a:t>
            </a:r>
            <a:r>
              <a:rPr lang="en-GB" sz="1600" dirty="0" err="1"/>
              <a:t>keV</a:t>
            </a:r>
            <a:r>
              <a:rPr lang="en-GB" sz="1600" dirty="0"/>
              <a:t> critical energy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/>
              <a:t> Gas desorption studies 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>
              <a:sym typeface="Wingdings" panose="05000000000000000000" pitchFamily="2" charset="2"/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 Innovative pumping system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 Antechamber with NEG pumping strip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 Water cooled and lead shielded</a:t>
            </a: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 lvl="1">
              <a:buClr>
                <a:srgbClr val="00CC99"/>
              </a:buClr>
            </a:pPr>
            <a:r>
              <a:rPr lang="en-GB" sz="1400" dirty="0"/>
              <a:t> </a:t>
            </a:r>
          </a:p>
          <a:p>
            <a:pPr>
              <a:buClr>
                <a:srgbClr val="00CC99"/>
              </a:buClr>
            </a:pPr>
            <a:endParaRPr lang="en-GB" sz="1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1493" y="3387868"/>
            <a:ext cx="365400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428" y="608107"/>
            <a:ext cx="3492018" cy="25375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65" y="2479851"/>
            <a:ext cx="4741980" cy="358142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69F4196-0BE2-406B-84FB-F9BE21C1F7C5}"/>
              </a:ext>
            </a:extLst>
          </p:cNvPr>
          <p:cNvSpPr/>
          <p:nvPr/>
        </p:nvSpPr>
        <p:spPr>
          <a:xfrm>
            <a:off x="4049896" y="5799083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1989-2000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A020B4-842E-D378-D5EC-7DDCE33B46D7}"/>
              </a:ext>
            </a:extLst>
          </p:cNvPr>
          <p:cNvSpPr txBox="1"/>
          <p:nvPr/>
        </p:nvSpPr>
        <p:spPr>
          <a:xfrm>
            <a:off x="4088374" y="856574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3399"/>
                </a:solidFill>
              </a:rPr>
              <a:t>FCC-</a:t>
            </a:r>
            <a:r>
              <a:rPr lang="en-GB" dirty="0" err="1">
                <a:solidFill>
                  <a:srgbClr val="FF3399"/>
                </a:solidFill>
              </a:rPr>
              <a:t>ee</a:t>
            </a:r>
            <a:r>
              <a:rPr lang="en-GB" dirty="0">
                <a:solidFill>
                  <a:srgbClr val="FF3399"/>
                </a:solidFill>
              </a:rPr>
              <a:t> !!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3417708E-6E68-B523-EE1B-45168798214D}"/>
              </a:ext>
            </a:extLst>
          </p:cNvPr>
          <p:cNvSpPr/>
          <p:nvPr/>
        </p:nvSpPr>
        <p:spPr>
          <a:xfrm>
            <a:off x="3717985" y="689585"/>
            <a:ext cx="331911" cy="7424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53488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Hadron Collider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74630" y="471467"/>
            <a:ext cx="7668739" cy="595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9999" tIns="50794" rIns="99999" bIns="50794">
            <a:spAutoFit/>
          </a:bodyPr>
          <a:lstStyle/>
          <a:p>
            <a:pPr defTabSz="1092314">
              <a:buClr>
                <a:srgbClr val="00CC99"/>
              </a:buClr>
              <a:buFontTx/>
              <a:buChar char="•"/>
            </a:pPr>
            <a:r>
              <a:rPr lang="en-US" sz="1600" dirty="0"/>
              <a:t> Cold bore (CB) at 1.9 K which </a:t>
            </a:r>
            <a:r>
              <a:rPr lang="en-US" sz="1600" dirty="0">
                <a:solidFill>
                  <a:srgbClr val="FF0066"/>
                </a:solidFill>
              </a:rPr>
              <a:t>ensures leak tightness</a:t>
            </a:r>
          </a:p>
          <a:p>
            <a:pPr defTabSz="1092314">
              <a:buClr>
                <a:srgbClr val="00CC99"/>
              </a:buClr>
              <a:buFontTx/>
              <a:buChar char="•"/>
            </a:pPr>
            <a:r>
              <a:rPr lang="en-US" sz="1600" dirty="0"/>
              <a:t> Beam screen (BS) at 5-20 K which </a:t>
            </a:r>
            <a:r>
              <a:rPr lang="en-US" sz="1600" dirty="0">
                <a:solidFill>
                  <a:srgbClr val="FF0066"/>
                </a:solidFill>
              </a:rPr>
              <a:t>intercepts thermal loads </a:t>
            </a:r>
            <a:r>
              <a:rPr lang="en-US" sz="1600" dirty="0"/>
              <a:t>and acts as a screen</a:t>
            </a: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6710799" y="1124370"/>
            <a:ext cx="2243427" cy="4719325"/>
            <a:chOff x="6286512" y="1210085"/>
            <a:chExt cx="2399603" cy="5047860"/>
          </a:xfrm>
        </p:grpSpPr>
        <p:pic>
          <p:nvPicPr>
            <p:cNvPr id="10" name="Picture 7" descr="BS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00611" y="3053259"/>
              <a:ext cx="2374900" cy="3204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86512" y="1210085"/>
              <a:ext cx="2399603" cy="183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22454"/>
            <a:ext cx="6628178" cy="437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ABAAEF-9CD2-4B79-8CBA-64EE15497CBA}"/>
              </a:ext>
            </a:extLst>
          </p:cNvPr>
          <p:cNvSpPr/>
          <p:nvPr/>
        </p:nvSpPr>
        <p:spPr>
          <a:xfrm>
            <a:off x="446511" y="5733630"/>
            <a:ext cx="8250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Started in 2008 – to be upgraded by mid-2026-2029 and operated until 2040…  </a:t>
            </a:r>
          </a:p>
        </p:txBody>
      </p:sp>
    </p:spTree>
    <p:extLst>
      <p:ext uri="{BB962C8B-B14F-4D97-AF65-F5344CB8AC3E}">
        <p14:creationId xmlns:p14="http://schemas.microsoft.com/office/powerpoint/2010/main" val="109260320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Vacuum, Surface and Coatings group mandate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3232" y="654479"/>
            <a:ext cx="84307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FF3399"/>
                </a:solidFill>
              </a:rPr>
              <a:t>Design, construction, operation, maintenance and upgrade </a:t>
            </a:r>
            <a:r>
              <a:rPr lang="en-GB" sz="2000" dirty="0"/>
              <a:t>of high &amp; ultra-high vacuum systems for Accelerators and Detectors.</a:t>
            </a:r>
          </a:p>
          <a:p>
            <a:endParaRPr lang="en-GB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Expertise and support on thin-walled vacuum chambers, windows and bellows compensation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Expertise in vacuum sealing and leak-tightness technology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Expertise in dynamic vacuum phenomena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Management of the industrial support contract for vacuum work in accelerators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Expertise in vacuum control systems, vacuum interlocks and monitoring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Simulation of pressure profiles and synchrotron radiation distribution in accelerators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>
                <a:solidFill>
                  <a:srgbClr val="FF3399"/>
                </a:solidFill>
              </a:rPr>
              <a:t>Coatings, </a:t>
            </a:r>
            <a:r>
              <a:rPr lang="en-GB" sz="2000" dirty="0"/>
              <a:t>surfaces</a:t>
            </a:r>
            <a:r>
              <a:rPr lang="en-GB" sz="2000" dirty="0">
                <a:solidFill>
                  <a:srgbClr val="FF3399"/>
                </a:solidFill>
              </a:rPr>
              <a:t> treatments</a:t>
            </a:r>
            <a:r>
              <a:rPr lang="en-GB" sz="2000" dirty="0"/>
              <a:t>, surface and chemical </a:t>
            </a:r>
            <a:r>
              <a:rPr lang="en-GB" sz="2000" dirty="0">
                <a:solidFill>
                  <a:srgbClr val="FF3399"/>
                </a:solidFill>
              </a:rPr>
              <a:t>analysis</a:t>
            </a:r>
            <a:r>
              <a:rPr lang="en-GB" sz="2000" dirty="0"/>
              <a:t> for Accelerators and Detectors. Expertise and support in the fields of:</a:t>
            </a:r>
          </a:p>
          <a:p>
            <a:endParaRPr lang="en-GB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Coatings, electroplating and surface cleaning techniques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Plasma characterisation and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UHV characterization and of material and surfaces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Degassing analysis and treatments</a:t>
            </a:r>
          </a:p>
        </p:txBody>
      </p:sp>
    </p:spTree>
    <p:extLst>
      <p:ext uri="{BB962C8B-B14F-4D97-AF65-F5344CB8AC3E}">
        <p14:creationId xmlns:p14="http://schemas.microsoft.com/office/powerpoint/2010/main" val="387379689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BA335-0A1C-D72C-6A9D-68B9C01D4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53475884-09F7-576A-7304-10A50953A0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, 2025</a:t>
            </a:r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C27E016-0921-2C03-EAF3-9C9D82335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AEA2325-298B-7096-54E4-F9594D6DE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Vacuum, Surface and Coatings group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19E805-908D-5A83-969D-6369C52F01BE}"/>
              </a:ext>
            </a:extLst>
          </p:cNvPr>
          <p:cNvSpPr txBox="1"/>
          <p:nvPr/>
        </p:nvSpPr>
        <p:spPr>
          <a:xfrm>
            <a:off x="6049718" y="3977899"/>
            <a:ext cx="2757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/>
                <a:cs typeface="Calibri"/>
              </a:rPr>
              <a:t>Several collaborators from different countries and institutes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CBECE4-2D7D-B640-F67D-6B1C5570226E}"/>
              </a:ext>
            </a:extLst>
          </p:cNvPr>
          <p:cNvSpPr/>
          <p:nvPr/>
        </p:nvSpPr>
        <p:spPr>
          <a:xfrm>
            <a:off x="87783" y="662600"/>
            <a:ext cx="70203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alibri"/>
                <a:cs typeface="Calibri"/>
              </a:rPr>
              <a:t>Design, construction, installation </a:t>
            </a:r>
          </a:p>
          <a:p>
            <a:r>
              <a:rPr lang="en-US" sz="2000" dirty="0">
                <a:latin typeface="Calibri"/>
                <a:cs typeface="Calibri"/>
              </a:rPr>
              <a:t>and operation of the CERN accelerator vacuum systems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19295A-CF7A-4213-20C9-7D106530A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84" y="2270500"/>
            <a:ext cx="5858764" cy="40724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205511-1A8B-15D8-4A52-8F9B5208B880}"/>
              </a:ext>
            </a:extLst>
          </p:cNvPr>
          <p:cNvSpPr txBox="1"/>
          <p:nvPr/>
        </p:nvSpPr>
        <p:spPr>
          <a:xfrm>
            <a:off x="2313985" y="190874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Calibri"/>
                <a:cs typeface="Calibri"/>
              </a:rPr>
              <a:t>73+41 = 114 persons in Dec 2024</a:t>
            </a:r>
          </a:p>
        </p:txBody>
      </p:sp>
    </p:spTree>
    <p:extLst>
      <p:ext uri="{BB962C8B-B14F-4D97-AF65-F5344CB8AC3E}">
        <p14:creationId xmlns:p14="http://schemas.microsoft.com/office/powerpoint/2010/main" val="297121760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48373</TotalTime>
  <Words>933</Words>
  <Application>Microsoft Office PowerPoint</Application>
  <PresentationFormat>On-screen Show (4:3)</PresentationFormat>
  <Paragraphs>176</Paragraphs>
  <Slides>28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Aptos</vt:lpstr>
      <vt:lpstr>Arial</vt:lpstr>
      <vt:lpstr>Calibri</vt:lpstr>
      <vt:lpstr>Gill Sans SemiBold</vt:lpstr>
      <vt:lpstr>Times New Roman</vt:lpstr>
      <vt:lpstr>Wingdings</vt:lpstr>
      <vt:lpstr>CERN(4-3)</vt:lpstr>
      <vt:lpstr>Photo Editor Photo</vt:lpstr>
      <vt:lpstr>PowerPoint Presentation</vt:lpstr>
      <vt:lpstr>PowerPoint Presentation</vt:lpstr>
      <vt:lpstr>CERN accelerators complex</vt:lpstr>
      <vt:lpstr>CERN vacuum systems</vt:lpstr>
      <vt:lpstr>Intersecting Storage Rings</vt:lpstr>
      <vt:lpstr>Large Electron Positron Collider</vt:lpstr>
      <vt:lpstr>Large Hadron Collider</vt:lpstr>
      <vt:lpstr>Vacuum, Surface and Coatings group mandate</vt:lpstr>
      <vt:lpstr>Vacuum, Surface and Coatings group</vt:lpstr>
      <vt:lpstr>TE-VSC organisation</vt:lpstr>
      <vt:lpstr>Organisation of practical days at CERN</vt:lpstr>
      <vt:lpstr>Organisation inputs for Simulations</vt:lpstr>
      <vt:lpstr>Simulation</vt:lpstr>
      <vt:lpstr>Design of vacuum systems</vt:lpstr>
      <vt:lpstr>Step 1: creating geometry</vt:lpstr>
      <vt:lpstr>Step 2: adding physics</vt:lpstr>
      <vt:lpstr>Step 3: simulation and results</vt:lpstr>
      <vt:lpstr>Exercices</vt:lpstr>
      <vt:lpstr>Practical work</vt:lpstr>
      <vt:lpstr>Pump down</vt:lpstr>
      <vt:lpstr>Leak detection</vt:lpstr>
      <vt:lpstr>Pumping speed measurement</vt:lpstr>
      <vt:lpstr>Vacuum gauge</vt:lpstr>
      <vt:lpstr>Mass Spectrometry</vt:lpstr>
      <vt:lpstr>Gas analysis</vt:lpstr>
      <vt:lpstr>You are welcome to join our group for the practical days !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Vincent Baglin</cp:lastModifiedBy>
  <cp:revision>1341</cp:revision>
  <cp:lastPrinted>2017-02-08T08:22:33Z</cp:lastPrinted>
  <dcterms:created xsi:type="dcterms:W3CDTF">2012-11-30T11:04:26Z</dcterms:created>
  <dcterms:modified xsi:type="dcterms:W3CDTF">2025-02-17T13:19:51Z</dcterms:modified>
</cp:coreProperties>
</file>