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13"/>
  </p:notesMasterIdLst>
  <p:sldIdLst>
    <p:sldId id="256" r:id="rId2"/>
    <p:sldId id="276" r:id="rId3"/>
    <p:sldId id="515" r:id="rId4"/>
    <p:sldId id="514" r:id="rId5"/>
    <p:sldId id="516" r:id="rId6"/>
    <p:sldId id="517" r:id="rId7"/>
    <p:sldId id="530" r:id="rId8"/>
    <p:sldId id="522" r:id="rId9"/>
    <p:sldId id="525" r:id="rId10"/>
    <p:sldId id="527" r:id="rId11"/>
    <p:sldId id="529" r:id="rId1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99"/>
    <a:srgbClr val="0000FF"/>
    <a:srgbClr val="00B0F0"/>
    <a:srgbClr val="000000"/>
    <a:srgbClr val="789ADE"/>
    <a:srgbClr val="FF7C80"/>
    <a:srgbClr val="CC0000"/>
    <a:srgbClr val="FF99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3"/>
    <p:restoredTop sz="94830"/>
  </p:normalViewPr>
  <p:slideViewPr>
    <p:cSldViewPr>
      <p:cViewPr>
        <p:scale>
          <a:sx n="100" d="100"/>
          <a:sy n="100" d="100"/>
        </p:scale>
        <p:origin x="324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9" d="100"/>
          <a:sy n="119" d="100"/>
        </p:scale>
        <p:origin x="4128" y="84"/>
      </p:cViewPr>
      <p:guideLst/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6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730" y="164576"/>
            <a:ext cx="1017732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440000" y="164576"/>
            <a:ext cx="858634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44000" cy="102211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>
                <a:solidFill>
                  <a:srgbClr val="000099"/>
                </a:solidFill>
                <a:latin typeface="Times New Roman" pitchFamily="18" charset="0"/>
              </a:rPr>
              <a:t>JUAS 2025 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Practical Days RF Measurements – F. </a:t>
            </a:r>
            <a:r>
              <a:rPr lang="en-US" sz="1200" i="1" baseline="0" dirty="0" err="1">
                <a:solidFill>
                  <a:srgbClr val="000099"/>
                </a:solidFill>
                <a:latin typeface="Times New Roman" pitchFamily="18" charset="0"/>
              </a:rPr>
              <a:t>Caspers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, M. </a:t>
            </a:r>
            <a:r>
              <a:rPr lang="en-US" sz="1200" i="1" baseline="0" dirty="0" err="1">
                <a:solidFill>
                  <a:srgbClr val="000099"/>
                </a:solidFill>
                <a:latin typeface="Times New Roman" pitchFamily="18" charset="0"/>
              </a:rPr>
              <a:t>Bozzolan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, M. Wendt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5990BA-040E-08FE-8567-11DD06DF77D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B8FD6824-E4D9-AB66-6492-35721C86DD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in a room with computers&#10;&#10;Description automatically generated with low confidence">
            <a:extLst>
              <a:ext uri="{FF2B5EF4-FFF2-40B4-BE49-F238E27FC236}">
                <a16:creationId xmlns:a16="http://schemas.microsoft.com/office/drawing/2014/main" id="{388C8618-1491-5CA6-5539-49CBF5CD94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3"/>
          <a:stretch/>
        </p:blipFill>
        <p:spPr>
          <a:xfrm>
            <a:off x="527275" y="106366"/>
            <a:ext cx="11214260" cy="66425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JUAS 2025 </a:t>
            </a:r>
            <a:r>
              <a:rPr lang="en-US" dirty="0"/>
              <a:t>Practical Days</a:t>
            </a:r>
            <a:br>
              <a:rPr lang="en-US" dirty="0"/>
            </a:br>
            <a:r>
              <a:rPr lang="en-US" sz="4000" dirty="0"/>
              <a:t> – RF Lab Introduction –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Fritz </a:t>
            </a:r>
            <a:r>
              <a:rPr lang="en-US" dirty="0" err="1"/>
              <a:t>Caspers</a:t>
            </a:r>
            <a:r>
              <a:rPr lang="en-US" dirty="0"/>
              <a:t> </a:t>
            </a:r>
            <a:r>
              <a:rPr lang="en-US" i="0" dirty="0"/>
              <a:t>– CERN</a:t>
            </a:r>
          </a:p>
          <a:p>
            <a:r>
              <a:rPr lang="en-US" dirty="0"/>
              <a:t>Michele </a:t>
            </a:r>
            <a:r>
              <a:rPr lang="en-US" dirty="0" err="1"/>
              <a:t>Bozzolan</a:t>
            </a:r>
            <a:r>
              <a:rPr lang="en-US" dirty="0"/>
              <a:t> </a:t>
            </a:r>
            <a:r>
              <a:rPr lang="en-US" i="0" dirty="0"/>
              <a:t>– CERN </a:t>
            </a:r>
          </a:p>
          <a:p>
            <a:r>
              <a:rPr lang="en-US" dirty="0"/>
              <a:t>Manfred Wendt 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18F00-A7E7-070C-B42C-281CCAFF2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487506" cy="629095"/>
          </a:xfrm>
        </p:spPr>
        <p:txBody>
          <a:bodyPr/>
          <a:lstStyle/>
          <a:p>
            <a:r>
              <a:rPr lang="en-US"/>
              <a:t>Practical info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200FB-8CCE-74AB-4F3E-6BF3FEEE3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325" y="1086294"/>
            <a:ext cx="10566400" cy="5107866"/>
          </a:xfrm>
        </p:spPr>
        <p:txBody>
          <a:bodyPr/>
          <a:lstStyle/>
          <a:p>
            <a:r>
              <a:rPr lang="en-US"/>
              <a:t>Location: </a:t>
            </a:r>
            <a:r>
              <a:rPr lang="en-US">
                <a:solidFill>
                  <a:schemeClr val="tx1"/>
                </a:solidFill>
              </a:rPr>
              <a:t>CERN (Prevessin site)</a:t>
            </a:r>
          </a:p>
          <a:p>
            <a:endParaRPr lang="en-US"/>
          </a:p>
          <a:p>
            <a:r>
              <a:rPr lang="en-US"/>
              <a:t>When: 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Tuesday</a:t>
            </a:r>
            <a:r>
              <a:rPr lang="en-US"/>
              <a:t> 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11</a:t>
            </a:r>
            <a:r>
              <a:rPr lang="en-US" baseline="30000">
                <a:solidFill>
                  <a:schemeClr val="accent2">
                    <a:lumMod val="50000"/>
                  </a:schemeClr>
                </a:solidFill>
              </a:rPr>
              <a:t>th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, Wednesday 12</a:t>
            </a:r>
            <a:r>
              <a:rPr lang="en-US" baseline="30000">
                <a:solidFill>
                  <a:schemeClr val="accent2">
                    <a:lumMod val="50000"/>
                  </a:schemeClr>
                </a:solidFill>
              </a:rPr>
              <a:t>th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 March 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US" dirty="0"/>
          </a:p>
          <a:p>
            <a:r>
              <a:rPr lang="en-US"/>
              <a:t>Organization:</a:t>
            </a:r>
            <a:endParaRPr lang="en-US" dirty="0"/>
          </a:p>
          <a:p>
            <a:pPr lvl="1"/>
            <a:r>
              <a:rPr lang="en-US" dirty="0"/>
              <a:t>Each day has two sessions: Morning and afternoon</a:t>
            </a:r>
          </a:p>
          <a:p>
            <a:pPr lvl="1"/>
            <a:r>
              <a:rPr lang="en-US" dirty="0"/>
              <a:t>Students will sign up for one of the two RF practical days</a:t>
            </a:r>
          </a:p>
          <a:p>
            <a:pPr lvl="2"/>
            <a:r>
              <a:rPr lang="en-US" dirty="0"/>
              <a:t>Will further split in small teams, “rotating” through different </a:t>
            </a:r>
            <a:r>
              <a:rPr lang="en-US"/>
              <a:t>RF experiments</a:t>
            </a:r>
            <a:endParaRPr lang="en-US" dirty="0"/>
          </a:p>
          <a:p>
            <a:pPr lvl="1"/>
            <a:r>
              <a:rPr lang="en-US" dirty="0"/>
              <a:t>Instructors: Fritz </a:t>
            </a:r>
            <a:r>
              <a:rPr lang="en-US" dirty="0" err="1"/>
              <a:t>Caspers</a:t>
            </a:r>
            <a:r>
              <a:rPr lang="en-US" dirty="0"/>
              <a:t>, Michele </a:t>
            </a:r>
            <a:r>
              <a:rPr lang="en-US" dirty="0" err="1"/>
              <a:t>Bozzolan</a:t>
            </a:r>
            <a:r>
              <a:rPr lang="en-US" dirty="0"/>
              <a:t>, </a:t>
            </a:r>
            <a:r>
              <a:rPr lang="en-US"/>
              <a:t>Manfred Wendt</a:t>
            </a:r>
          </a:p>
          <a:p>
            <a:pPr lvl="1"/>
            <a:endParaRPr lang="en-US"/>
          </a:p>
          <a:p>
            <a:r>
              <a:rPr lang="en-US"/>
              <a:t>Experiments:</a:t>
            </a:r>
          </a:p>
          <a:p>
            <a:pPr lvl="1">
              <a:buFontTx/>
              <a:buChar char="-"/>
            </a:pPr>
            <a:r>
              <a:rPr lang="en-US"/>
              <a:t>Pillbox cavity (resonant modes, quality factor)</a:t>
            </a:r>
          </a:p>
          <a:p>
            <a:pPr lvl="1">
              <a:buFontTx/>
              <a:buChar char="-"/>
            </a:pPr>
            <a:r>
              <a:rPr lang="en-US"/>
              <a:t>Other VNA experiments (calibration, slotted line, passive devices, amplifiers)</a:t>
            </a:r>
          </a:p>
          <a:p>
            <a:pPr lvl="1">
              <a:buFontTx/>
              <a:buChar char="-"/>
            </a:pPr>
            <a:r>
              <a:rPr lang="en-US"/>
              <a:t>Time / frequency domain measurements (amplifiers, modulation, noise)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465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C7385-9AD7-5F46-E121-84134EAD3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487506" cy="629095"/>
          </a:xfrm>
        </p:spPr>
        <p:txBody>
          <a:bodyPr/>
          <a:lstStyle/>
          <a:p>
            <a:r>
              <a:rPr lang="en-US" dirty="0"/>
              <a:t>We hope you will have a lot of fun!</a:t>
            </a:r>
          </a:p>
        </p:txBody>
      </p:sp>
      <p:pic>
        <p:nvPicPr>
          <p:cNvPr id="4" name="Picture 9" descr="CAS09byAndy_187">
            <a:extLst>
              <a:ext uri="{FF2B5EF4-FFF2-40B4-BE49-F238E27FC236}">
                <a16:creationId xmlns:a16="http://schemas.microsoft.com/office/drawing/2014/main" id="{3A5B68A9-BC3E-419B-A3C0-A7DA325EE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120" y="1239915"/>
            <a:ext cx="7225797" cy="480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8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525910" cy="629095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CD87D4-5604-74FA-0AEF-CABB7D9929FD}"/>
              </a:ext>
            </a:extLst>
          </p:cNvPr>
          <p:cNvSpPr txBox="1"/>
          <p:nvPr/>
        </p:nvSpPr>
        <p:spPr>
          <a:xfrm>
            <a:off x="1372185" y="1662370"/>
            <a:ext cx="902517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What is Radio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RF in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RF signal measurements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VNA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Scattering parameters (S-parameters)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RF lab gadgets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>
                    <a:lumMod val="50000"/>
                  </a:schemeClr>
                </a:solidFill>
              </a:rPr>
              <a:t>Practical info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61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C37BD0D4-25AD-6316-F36F-A568E678CD15}"/>
              </a:ext>
            </a:extLst>
          </p:cNvPr>
          <p:cNvSpPr/>
          <p:nvPr/>
        </p:nvSpPr>
        <p:spPr bwMode="auto">
          <a:xfrm>
            <a:off x="9705860" y="5394370"/>
            <a:ext cx="1113745" cy="556526"/>
          </a:xfrm>
          <a:prstGeom prst="roundRect">
            <a:avLst/>
          </a:prstGeom>
          <a:solidFill>
            <a:srgbClr val="FF0000">
              <a:alpha val="1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D592F7-B9B8-B87C-C5DE-16179C805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487506" cy="629095"/>
          </a:xfrm>
        </p:spPr>
        <p:txBody>
          <a:bodyPr/>
          <a:lstStyle/>
          <a:p>
            <a:r>
              <a:rPr lang="en-US"/>
              <a:t>Radio Frequency (RF)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393949-7A8E-9963-AAD1-BA9C0E309E1A}"/>
              </a:ext>
            </a:extLst>
          </p:cNvPr>
          <p:cNvSpPr txBox="1"/>
          <p:nvPr/>
        </p:nvSpPr>
        <p:spPr>
          <a:xfrm>
            <a:off x="1200345" y="4665479"/>
            <a:ext cx="9619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In principle any system is RF, but if the size of the system is small compared to the signal wavelength we can consider it “low frequency” and use lumped elements approximation.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Rule of thumb is to consider the system RF, and then use RF techniques, when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F1632B-743F-E7F7-FB12-DCE8EFB353A6}"/>
              </a:ext>
            </a:extLst>
          </p:cNvPr>
          <p:cNvSpPr txBox="1"/>
          <p:nvPr/>
        </p:nvSpPr>
        <p:spPr>
          <a:xfrm>
            <a:off x="1218565" y="4258370"/>
            <a:ext cx="950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An RF circuit (or system) needs RF techniques to operate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8DECA8-15D2-F6AE-BEA4-4CBB2700B5DC}"/>
                  </a:ext>
                </a:extLst>
              </p:cNvPr>
              <p:cNvSpPr txBox="1"/>
              <p:nvPr/>
            </p:nvSpPr>
            <p:spPr>
              <a:xfrm>
                <a:off x="9852355" y="5394369"/>
                <a:ext cx="777457" cy="5268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𝒍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&gt; 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en-GB" b="1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28DECA8-15D2-F6AE-BEA4-4CBB2700B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2355" y="5394369"/>
                <a:ext cx="777457" cy="5268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>
            <a:extLst>
              <a:ext uri="{FF2B5EF4-FFF2-40B4-BE49-F238E27FC236}">
                <a16:creationId xmlns:a16="http://schemas.microsoft.com/office/drawing/2014/main" id="{739C1C8B-3CFE-58EF-3ADB-78EBA78795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6173" b="5194"/>
          <a:stretch/>
        </p:blipFill>
        <p:spPr>
          <a:xfrm>
            <a:off x="1415910" y="2197624"/>
            <a:ext cx="8904641" cy="1016031"/>
          </a:xfrm>
          <a:prstGeom prst="rect">
            <a:avLst/>
          </a:prstGeom>
        </p:spPr>
      </p:pic>
      <p:sp>
        <p:nvSpPr>
          <p:cNvPr id="41" name="Right Brace 40">
            <a:extLst>
              <a:ext uri="{FF2B5EF4-FFF2-40B4-BE49-F238E27FC236}">
                <a16:creationId xmlns:a16="http://schemas.microsoft.com/office/drawing/2014/main" id="{8559B186-49C0-26F0-80E9-F932E49FBFBA}"/>
              </a:ext>
            </a:extLst>
          </p:cNvPr>
          <p:cNvSpPr/>
          <p:nvPr/>
        </p:nvSpPr>
        <p:spPr bwMode="auto">
          <a:xfrm rot="5400000">
            <a:off x="5496900" y="-342630"/>
            <a:ext cx="423470" cy="7764445"/>
          </a:xfrm>
          <a:prstGeom prst="rightBrace">
            <a:avLst>
              <a:gd name="adj1" fmla="val 106516"/>
              <a:gd name="adj2" fmla="val 50663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060EEA-C413-E184-C30F-0FD1C3572CD1}"/>
              </a:ext>
            </a:extLst>
          </p:cNvPr>
          <p:cNvSpPr txBox="1"/>
          <p:nvPr/>
        </p:nvSpPr>
        <p:spPr>
          <a:xfrm>
            <a:off x="2063475" y="3757052"/>
            <a:ext cx="8487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/>
              <a:t>RANGE OF RF FREQUENCIES FINDING APPLICATION IN ACCELERATORS</a:t>
            </a:r>
            <a:endParaRPr lang="en-GB" b="1" i="1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2D37257-D23D-EEBF-BA9B-4EC8D883D91B}"/>
              </a:ext>
            </a:extLst>
          </p:cNvPr>
          <p:cNvSpPr txBox="1"/>
          <p:nvPr/>
        </p:nvSpPr>
        <p:spPr>
          <a:xfrm>
            <a:off x="4905445" y="1700775"/>
            <a:ext cx="2265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rgbClr val="C00000"/>
                </a:solidFill>
              </a:rPr>
              <a:t>RF spectrum </a:t>
            </a:r>
            <a:endParaRPr lang="en-GB" sz="2400" b="1">
              <a:solidFill>
                <a:srgbClr val="C0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A975FF5-C6F6-1991-7C11-6AA08AEDD1EF}"/>
              </a:ext>
            </a:extLst>
          </p:cNvPr>
          <p:cNvSpPr txBox="1"/>
          <p:nvPr/>
        </p:nvSpPr>
        <p:spPr>
          <a:xfrm>
            <a:off x="680895" y="1213036"/>
            <a:ext cx="1025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Radio frequency is the range of electromagnetic radiation spectrum used for (radio) communication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866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592F7-B9B8-B87C-C5DE-16179C805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487505" cy="629095"/>
          </a:xfrm>
        </p:spPr>
        <p:txBody>
          <a:bodyPr/>
          <a:lstStyle/>
          <a:p>
            <a:r>
              <a:rPr lang="en-US"/>
              <a:t>RF in accelerators</a:t>
            </a:r>
            <a:endParaRPr lang="en-US" dirty="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1CF5086-5AB3-E0AC-EF1D-98FC053AEA36}"/>
              </a:ext>
            </a:extLst>
          </p:cNvPr>
          <p:cNvGrpSpPr/>
          <p:nvPr/>
        </p:nvGrpSpPr>
        <p:grpSpPr>
          <a:xfrm>
            <a:off x="834515" y="1231182"/>
            <a:ext cx="7077458" cy="4395635"/>
            <a:chOff x="965332" y="1355130"/>
            <a:chExt cx="7077458" cy="439563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0091D4-BFFD-175B-3A2F-4B8ACECD0DFA}"/>
                </a:ext>
              </a:extLst>
            </p:cNvPr>
            <p:cNvSpPr/>
            <p:nvPr/>
          </p:nvSpPr>
          <p:spPr bwMode="auto">
            <a:xfrm>
              <a:off x="1138506" y="2079065"/>
              <a:ext cx="666235" cy="662148"/>
            </a:xfrm>
            <a:prstGeom prst="ellipse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471025F-0260-B483-0946-F56960B2656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77253" y="4305088"/>
              <a:ext cx="1876813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067FA30-0D21-5786-1498-B869CEE09A16}"/>
                </a:ext>
              </a:extLst>
            </p:cNvPr>
            <p:cNvCxnSpPr/>
            <p:nvPr/>
          </p:nvCxnSpPr>
          <p:spPr bwMode="auto">
            <a:xfrm flipV="1">
              <a:off x="1674066" y="4791121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B84DA54-0989-78E2-7070-F615A948178C}"/>
                </a:ext>
              </a:extLst>
            </p:cNvPr>
            <p:cNvCxnSpPr/>
            <p:nvPr/>
          </p:nvCxnSpPr>
          <p:spPr bwMode="auto">
            <a:xfrm flipV="1">
              <a:off x="5162790" y="4292732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7861506-63E7-5FE6-0D55-2606128F7B2D}"/>
                </a:ext>
              </a:extLst>
            </p:cNvPr>
            <p:cNvCxnSpPr/>
            <p:nvPr/>
          </p:nvCxnSpPr>
          <p:spPr bwMode="auto">
            <a:xfrm flipV="1">
              <a:off x="5162790" y="4778765"/>
              <a:ext cx="288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22E8B72-BA33-2ED9-630F-442BC8D37708}"/>
                </a:ext>
              </a:extLst>
            </p:cNvPr>
            <p:cNvCxnSpPr/>
            <p:nvPr/>
          </p:nvCxnSpPr>
          <p:spPr bwMode="auto">
            <a:xfrm flipV="1">
              <a:off x="4550289" y="3333087"/>
              <a:ext cx="612501" cy="412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3A23139-0F84-CCB2-E3F1-05F89BA5A880}"/>
                </a:ext>
              </a:extLst>
            </p:cNvPr>
            <p:cNvCxnSpPr/>
            <p:nvPr/>
          </p:nvCxnSpPr>
          <p:spPr bwMode="auto">
            <a:xfrm flipV="1">
              <a:off x="4552177" y="3333088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AFB81B7-0588-0505-ED08-3BD2A5633D2B}"/>
                </a:ext>
              </a:extLst>
            </p:cNvPr>
            <p:cNvCxnSpPr/>
            <p:nvPr/>
          </p:nvCxnSpPr>
          <p:spPr bwMode="auto">
            <a:xfrm flipV="1">
              <a:off x="5162790" y="3333088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322B33-72F6-7524-B0DC-C6551FC5F19F}"/>
                </a:ext>
              </a:extLst>
            </p:cNvPr>
            <p:cNvCxnSpPr/>
            <p:nvPr/>
          </p:nvCxnSpPr>
          <p:spPr bwMode="auto">
            <a:xfrm flipV="1">
              <a:off x="4550289" y="4778765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A7AE7BE-E0C2-9329-E00A-2C838F5539F1}"/>
                </a:ext>
              </a:extLst>
            </p:cNvPr>
            <p:cNvCxnSpPr/>
            <p:nvPr/>
          </p:nvCxnSpPr>
          <p:spPr bwMode="auto">
            <a:xfrm flipV="1">
              <a:off x="5160902" y="4778765"/>
              <a:ext cx="0" cy="97200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181483B-044A-5BD5-D324-792AA36586BD}"/>
                </a:ext>
              </a:extLst>
            </p:cNvPr>
            <p:cNvCxnSpPr/>
            <p:nvPr/>
          </p:nvCxnSpPr>
          <p:spPr bwMode="auto">
            <a:xfrm flipV="1">
              <a:off x="4548401" y="5742526"/>
              <a:ext cx="612501" cy="412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17211B5E-FB3B-5E60-0528-866CF8A829CA}"/>
                </a:ext>
              </a:extLst>
            </p:cNvPr>
            <p:cNvSpPr/>
            <p:nvPr/>
          </p:nvSpPr>
          <p:spPr bwMode="auto">
            <a:xfrm>
              <a:off x="4865542" y="3211975"/>
              <a:ext cx="168189" cy="242224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iangle 16">
              <a:extLst>
                <a:ext uri="{FF2B5EF4-FFF2-40B4-BE49-F238E27FC236}">
                  <a16:creationId xmlns:a16="http://schemas.microsoft.com/office/drawing/2014/main" id="{11DAA27E-DECC-5FE7-7ECA-C3F89C11DF78}"/>
                </a:ext>
              </a:extLst>
            </p:cNvPr>
            <p:cNvSpPr/>
            <p:nvPr/>
          </p:nvSpPr>
          <p:spPr bwMode="auto">
            <a:xfrm rot="5400000">
              <a:off x="3662319" y="2116783"/>
              <a:ext cx="716692" cy="582827"/>
            </a:xfrm>
            <a:prstGeom prst="triangle">
              <a:avLst/>
            </a:prstGeom>
            <a:solidFill>
              <a:srgbClr val="FFC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indent="-5715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u"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3" name="Rounded Rectangle 17">
              <a:extLst>
                <a:ext uri="{FF2B5EF4-FFF2-40B4-BE49-F238E27FC236}">
                  <a16:creationId xmlns:a16="http://schemas.microsoft.com/office/drawing/2014/main" id="{53EF1CC9-44EA-8B43-D00C-F1BC385458CE}"/>
                </a:ext>
              </a:extLst>
            </p:cNvPr>
            <p:cNvSpPr/>
            <p:nvPr/>
          </p:nvSpPr>
          <p:spPr bwMode="auto">
            <a:xfrm>
              <a:off x="2366841" y="2114332"/>
              <a:ext cx="803189" cy="607606"/>
            </a:xfrm>
            <a:prstGeom prst="roundRect">
              <a:avLst/>
            </a:prstGeom>
            <a:solidFill>
              <a:srgbClr val="00B0F0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2075" tIns="46038" rIns="92075" bIns="46038" numCol="1" rtlCol="0" anchor="ctr" anchorCtr="1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LLRF</a:t>
              </a:r>
            </a:p>
          </p:txBody>
        </p: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F1360155-42FF-D380-3014-B4241EFF63B5}"/>
                </a:ext>
              </a:extLst>
            </p:cNvPr>
            <p:cNvSpPr/>
            <p:nvPr/>
          </p:nvSpPr>
          <p:spPr bwMode="auto">
            <a:xfrm>
              <a:off x="1319392" y="2288707"/>
              <a:ext cx="144552" cy="355728"/>
            </a:xfrm>
            <a:prstGeom prst="arc">
              <a:avLst>
                <a:gd name="adj1" fmla="val 2003013"/>
                <a:gd name="adj2" fmla="val 858009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11C77058-9E93-C4AC-7A95-8C7CA9B67552}"/>
                </a:ext>
              </a:extLst>
            </p:cNvPr>
            <p:cNvSpPr/>
            <p:nvPr/>
          </p:nvSpPr>
          <p:spPr bwMode="auto">
            <a:xfrm rot="10800000">
              <a:off x="1489343" y="2227524"/>
              <a:ext cx="168183" cy="358775"/>
            </a:xfrm>
            <a:prstGeom prst="arc">
              <a:avLst>
                <a:gd name="adj1" fmla="val 2064007"/>
                <a:gd name="adj2" fmla="val 8663158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97F54D2-264E-CEA2-A0FF-F95C860948DD}"/>
                </a:ext>
              </a:extLst>
            </p:cNvPr>
            <p:cNvCxnSpPr>
              <a:stCxn id="30" idx="0"/>
              <a:endCxn id="29" idx="0"/>
            </p:cNvCxnSpPr>
            <p:nvPr/>
          </p:nvCxnSpPr>
          <p:spPr bwMode="auto">
            <a:xfrm flipH="1">
              <a:off x="1461484" y="2352087"/>
              <a:ext cx="31882" cy="160491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C5A3AD8-6F96-BB3C-3DF4-731BB7E05F76}"/>
                </a:ext>
              </a:extLst>
            </p:cNvPr>
            <p:cNvCxnSpPr>
              <a:stCxn id="30" idx="2"/>
            </p:cNvCxnSpPr>
            <p:nvPr/>
          </p:nvCxnSpPr>
          <p:spPr bwMode="auto">
            <a:xfrm>
              <a:off x="1653152" y="2349810"/>
              <a:ext cx="19262" cy="82522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F0C211A-71B4-E0B4-A13D-7A48937F3960}"/>
                </a:ext>
              </a:extLst>
            </p:cNvPr>
            <p:cNvCxnSpPr/>
            <p:nvPr/>
          </p:nvCxnSpPr>
          <p:spPr bwMode="auto">
            <a:xfrm>
              <a:off x="1299039" y="2432332"/>
              <a:ext cx="22540" cy="93596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5F1AF46-6174-5486-A690-49091CE133D8}"/>
                </a:ext>
              </a:extLst>
            </p:cNvPr>
            <p:cNvCxnSpPr/>
            <p:nvPr/>
          </p:nvCxnSpPr>
          <p:spPr bwMode="auto">
            <a:xfrm>
              <a:off x="1138507" y="2437410"/>
              <a:ext cx="666235" cy="0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3F09002-F35B-4D19-F4E0-93C8588C464E}"/>
                </a:ext>
              </a:extLst>
            </p:cNvPr>
            <p:cNvCxnSpPr/>
            <p:nvPr/>
          </p:nvCxnSpPr>
          <p:spPr bwMode="auto">
            <a:xfrm flipV="1">
              <a:off x="4312079" y="2403118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045E6CD-0C6B-5874-83C6-E95A5B05F4DE}"/>
                </a:ext>
              </a:extLst>
            </p:cNvPr>
            <p:cNvCxnSpPr/>
            <p:nvPr/>
          </p:nvCxnSpPr>
          <p:spPr bwMode="auto">
            <a:xfrm flipV="1">
              <a:off x="4865542" y="2410140"/>
              <a:ext cx="0" cy="923717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A31E6C7-4D07-00F2-F230-C0E58B758B64}"/>
                </a:ext>
              </a:extLst>
            </p:cNvPr>
            <p:cNvCxnSpPr/>
            <p:nvPr/>
          </p:nvCxnSpPr>
          <p:spPr bwMode="auto">
            <a:xfrm flipV="1">
              <a:off x="3175788" y="2410139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287057E-4B72-BB8F-C1C8-EA3A47474A8A}"/>
                </a:ext>
              </a:extLst>
            </p:cNvPr>
            <p:cNvCxnSpPr/>
            <p:nvPr/>
          </p:nvCxnSpPr>
          <p:spPr bwMode="auto">
            <a:xfrm flipV="1">
              <a:off x="1810499" y="2426215"/>
              <a:ext cx="553463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79DF9800-FAE6-A569-A36D-5A7492626A37}"/>
                </a:ext>
              </a:extLst>
            </p:cNvPr>
            <p:cNvSpPr/>
            <p:nvPr/>
          </p:nvSpPr>
          <p:spPr bwMode="auto">
            <a:xfrm rot="16200000">
              <a:off x="4464307" y="4007583"/>
              <a:ext cx="168189" cy="242224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85DD2AA-2D3E-740B-7CF1-5DDDE0F0AF3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898478" y="2721492"/>
              <a:ext cx="0" cy="1329471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CB006C5-342B-A486-73D2-9CD8BB477A5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96590" y="4046535"/>
              <a:ext cx="1645461" cy="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BEF32354-D8FC-36B5-1C2D-F912C02A58CB}"/>
                </a:ext>
              </a:extLst>
            </p:cNvPr>
            <p:cNvSpPr/>
            <p:nvPr/>
          </p:nvSpPr>
          <p:spPr bwMode="auto">
            <a:xfrm>
              <a:off x="4562304" y="4212789"/>
              <a:ext cx="598597" cy="192813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triangle" w="med" len="med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2BBBBD10-2B42-591A-6494-104915F0240E}"/>
                </a:ext>
              </a:extLst>
            </p:cNvPr>
            <p:cNvSpPr/>
            <p:nvPr/>
          </p:nvSpPr>
          <p:spPr bwMode="auto">
            <a:xfrm rot="10800000">
              <a:off x="4558529" y="4691566"/>
              <a:ext cx="598597" cy="192813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71C9AED-5393-7712-8804-C81CF939DE07}"/>
                </a:ext>
              </a:extLst>
            </p:cNvPr>
            <p:cNvCxnSpPr/>
            <p:nvPr/>
          </p:nvCxnSpPr>
          <p:spPr bwMode="auto">
            <a:xfrm>
              <a:off x="3274152" y="4559214"/>
              <a:ext cx="291321" cy="0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F25A71A-51B6-7341-5AC6-40677F70DB35}"/>
                </a:ext>
              </a:extLst>
            </p:cNvPr>
            <p:cNvSpPr/>
            <p:nvPr/>
          </p:nvSpPr>
          <p:spPr bwMode="auto">
            <a:xfrm>
              <a:off x="3088069" y="4492213"/>
              <a:ext cx="108000" cy="108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82838EE-774B-F30A-67C5-0EA3B69ABA69}"/>
                </a:ext>
              </a:extLst>
            </p:cNvPr>
            <p:cNvSpPr txBox="1"/>
            <p:nvPr/>
          </p:nvSpPr>
          <p:spPr>
            <a:xfrm>
              <a:off x="965332" y="1355130"/>
              <a:ext cx="9893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RF signal</a:t>
              </a:r>
              <a:br>
                <a:rPr lang="en-US" sz="1400" dirty="0"/>
              </a:br>
              <a:r>
                <a:rPr lang="en-US" sz="1400" dirty="0"/>
                <a:t>source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CF71C9B-79C1-D885-D3C6-07A65CB8973E}"/>
                </a:ext>
              </a:extLst>
            </p:cNvPr>
            <p:cNvSpPr txBox="1"/>
            <p:nvPr/>
          </p:nvSpPr>
          <p:spPr>
            <a:xfrm>
              <a:off x="2233718" y="1363501"/>
              <a:ext cx="10903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Low-level</a:t>
              </a:r>
              <a:br>
                <a:rPr lang="en-US" sz="1400" dirty="0"/>
              </a:br>
              <a:r>
                <a:rPr lang="en-US" sz="1400" dirty="0"/>
                <a:t>RF system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58399A2-B8DE-CBF7-6F3E-33BBD56D9FDE}"/>
                </a:ext>
              </a:extLst>
            </p:cNvPr>
            <p:cNvSpPr txBox="1"/>
            <p:nvPr/>
          </p:nvSpPr>
          <p:spPr>
            <a:xfrm>
              <a:off x="3882107" y="1359547"/>
              <a:ext cx="11592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High power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RF system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38F53E0-5246-403C-62FE-13D60E63BF3C}"/>
                </a:ext>
              </a:extLst>
            </p:cNvPr>
            <p:cNvSpPr txBox="1"/>
            <p:nvPr/>
          </p:nvSpPr>
          <p:spPr>
            <a:xfrm>
              <a:off x="5424888" y="2871998"/>
              <a:ext cx="16049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High power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RF input coupler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5404D57-0D64-1730-C713-FDEE01F2BF47}"/>
                </a:ext>
              </a:extLst>
            </p:cNvPr>
            <p:cNvCxnSpPr>
              <a:endCxn id="49" idx="1"/>
            </p:cNvCxnSpPr>
            <p:nvPr/>
          </p:nvCxnSpPr>
          <p:spPr bwMode="auto">
            <a:xfrm flipV="1">
              <a:off x="5107327" y="3133608"/>
              <a:ext cx="317561" cy="137496"/>
            </a:xfrm>
            <a:prstGeom prst="lin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B9B556A-D81A-5E7E-48B6-2595DD3B398B}"/>
                </a:ext>
              </a:extLst>
            </p:cNvPr>
            <p:cNvCxnSpPr/>
            <p:nvPr/>
          </p:nvCxnSpPr>
          <p:spPr bwMode="auto">
            <a:xfrm flipV="1">
              <a:off x="4958210" y="2256085"/>
              <a:ext cx="345785" cy="150827"/>
            </a:xfrm>
            <a:prstGeom prst="lin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873FA49-6C20-213E-B6F3-B9F3FE7A2DC0}"/>
                </a:ext>
              </a:extLst>
            </p:cNvPr>
            <p:cNvSpPr txBox="1"/>
            <p:nvPr/>
          </p:nvSpPr>
          <p:spPr>
            <a:xfrm>
              <a:off x="5305445" y="1896496"/>
              <a:ext cx="203292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High power RF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waveguide or coaxial</a:t>
              </a:r>
              <a:br>
                <a:rPr lang="en-US" sz="1400">
                  <a:solidFill>
                    <a:srgbClr val="FF0000"/>
                  </a:solidFill>
                </a:rPr>
              </a:br>
              <a:r>
                <a:rPr lang="en-US" sz="1400">
                  <a:solidFill>
                    <a:srgbClr val="FF0000"/>
                  </a:solidFill>
                </a:rPr>
                <a:t>distribution system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4872935-BCF3-13BF-AC9E-CF7D9204433F}"/>
                </a:ext>
              </a:extLst>
            </p:cNvPr>
            <p:cNvSpPr txBox="1"/>
            <p:nvPr/>
          </p:nvSpPr>
          <p:spPr>
            <a:xfrm>
              <a:off x="5656067" y="3628030"/>
              <a:ext cx="18549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chemeClr val="tx1"/>
                  </a:solidFill>
                </a:rPr>
                <a:t>RF cavity resonator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71C45A0-8A4D-0509-E4CC-B39535B7B1BF}"/>
                </a:ext>
              </a:extLst>
            </p:cNvPr>
            <p:cNvCxnSpPr>
              <a:endCxn id="53" idx="1"/>
            </p:cNvCxnSpPr>
            <p:nvPr/>
          </p:nvCxnSpPr>
          <p:spPr bwMode="auto">
            <a:xfrm flipV="1">
              <a:off x="5164680" y="3781919"/>
              <a:ext cx="491387" cy="120674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77D61D4-7BA8-7B45-27CE-EDBDA9935870}"/>
                </a:ext>
              </a:extLst>
            </p:cNvPr>
            <p:cNvSpPr txBox="1"/>
            <p:nvPr/>
          </p:nvSpPr>
          <p:spPr>
            <a:xfrm>
              <a:off x="2824888" y="4370440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q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5CE0D8-9D6B-8CFC-EA20-CD97F050F734}"/>
                </a:ext>
              </a:extLst>
            </p:cNvPr>
            <p:cNvSpPr txBox="1"/>
            <p:nvPr/>
          </p:nvSpPr>
          <p:spPr>
            <a:xfrm>
              <a:off x="3306104" y="4538493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v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C39B98A-E3E7-2989-68A9-FAE483A2F80C}"/>
                </a:ext>
              </a:extLst>
            </p:cNvPr>
            <p:cNvSpPr txBox="1"/>
            <p:nvPr/>
          </p:nvSpPr>
          <p:spPr>
            <a:xfrm>
              <a:off x="4709378" y="4700504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98AA231-169B-F580-680C-C4141409D61E}"/>
                </a:ext>
              </a:extLst>
            </p:cNvPr>
            <p:cNvSpPr txBox="1"/>
            <p:nvPr/>
          </p:nvSpPr>
          <p:spPr>
            <a:xfrm>
              <a:off x="2941298" y="4814013"/>
              <a:ext cx="6527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D7913D7-48CE-2641-5744-B3B15002CE18}"/>
                </a:ext>
              </a:extLst>
            </p:cNvPr>
            <p:cNvSpPr txBox="1"/>
            <p:nvPr/>
          </p:nvSpPr>
          <p:spPr>
            <a:xfrm>
              <a:off x="6136782" y="4952868"/>
              <a:ext cx="17860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>
                  <a:solidFill>
                    <a:schemeClr val="tx1"/>
                  </a:solidFill>
                </a:rPr>
                <a:t>metallic beam pipe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AD519C4-672F-B418-C3E9-428DDFC79AE5}"/>
                </a:ext>
              </a:extLst>
            </p:cNvPr>
            <p:cNvCxnSpPr>
              <a:endCxn id="59" idx="1"/>
            </p:cNvCxnSpPr>
            <p:nvPr/>
          </p:nvCxnSpPr>
          <p:spPr bwMode="auto">
            <a:xfrm>
              <a:off x="5837257" y="4787973"/>
              <a:ext cx="299525" cy="318784"/>
            </a:xfrm>
            <a:prstGeom prst="line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none" w="lg" len="lg"/>
            </a:ln>
            <a:effectLst/>
          </p:spPr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090D9CA-524E-3122-5F72-7B3183326ADF}"/>
                </a:ext>
              </a:extLst>
            </p:cNvPr>
            <p:cNvSpPr txBox="1"/>
            <p:nvPr/>
          </p:nvSpPr>
          <p:spPr>
            <a:xfrm>
              <a:off x="2903162" y="3525162"/>
              <a:ext cx="13869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RF field probe</a:t>
              </a:r>
              <a:br>
                <a:rPr lang="en-US" sz="1400" dirty="0"/>
              </a:br>
              <a:r>
                <a:rPr lang="en-US" sz="1400" dirty="0"/>
                <a:t>signal</a:t>
              </a:r>
            </a:p>
          </p:txBody>
        </p:sp>
        <p:sp>
          <p:nvSpPr>
            <p:cNvPr id="57" name="Arc 56">
              <a:extLst>
                <a:ext uri="{FF2B5EF4-FFF2-40B4-BE49-F238E27FC236}">
                  <a16:creationId xmlns:a16="http://schemas.microsoft.com/office/drawing/2014/main" id="{647C98C5-18E9-E520-447A-398606003AB1}"/>
                </a:ext>
              </a:extLst>
            </p:cNvPr>
            <p:cNvSpPr/>
            <p:nvPr/>
          </p:nvSpPr>
          <p:spPr bwMode="auto">
            <a:xfrm rot="14972913" flipV="1">
              <a:off x="2986766" y="4387485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2480450A-7FA1-FD05-754A-6F9E7E002F6A}"/>
                </a:ext>
              </a:extLst>
            </p:cNvPr>
            <p:cNvSpPr/>
            <p:nvPr/>
          </p:nvSpPr>
          <p:spPr bwMode="auto">
            <a:xfrm rot="4196364" flipV="1">
              <a:off x="3090894" y="4665049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76F38571-E0C5-88FE-74BD-060AA0D69AED}"/>
                </a:ext>
              </a:extLst>
            </p:cNvPr>
            <p:cNvSpPr/>
            <p:nvPr/>
          </p:nvSpPr>
          <p:spPr bwMode="auto">
            <a:xfrm rot="17499921">
              <a:off x="3097895" y="4393058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10EB6CD2-D9E8-56F1-D985-569EA693AC16}"/>
                </a:ext>
              </a:extLst>
            </p:cNvPr>
            <p:cNvSpPr/>
            <p:nvPr/>
          </p:nvSpPr>
          <p:spPr bwMode="auto">
            <a:xfrm rot="6827158">
              <a:off x="2991557" y="4666858"/>
              <a:ext cx="196359" cy="45719"/>
            </a:xfrm>
            <a:prstGeom prst="arc">
              <a:avLst>
                <a:gd name="adj1" fmla="val 65390"/>
                <a:gd name="adj2" fmla="val 10785191"/>
              </a:avLst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none" w="sm" len="sm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939369C8-3DD8-255B-80C7-5DA3A681FFD8}"/>
                </a:ext>
              </a:extLst>
            </p:cNvPr>
            <p:cNvCxnSpPr/>
            <p:nvPr/>
          </p:nvCxnSpPr>
          <p:spPr bwMode="auto">
            <a:xfrm flipV="1">
              <a:off x="3140670" y="4315786"/>
              <a:ext cx="674" cy="462979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ysDot"/>
              <a:round/>
              <a:headEnd type="triangle" w="sm" len="sm"/>
              <a:tailEnd type="triangle" w="sm" len="sm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C3D95D6-92A5-B737-4B93-0861AD07D7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42716" y="4370440"/>
              <a:ext cx="180000" cy="0"/>
            </a:xfrm>
            <a:prstGeom prst="line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A9D1517-5D40-FB1C-CE29-917435A370B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32716" y="2730483"/>
              <a:ext cx="0" cy="1639957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368C1A0-7796-B18B-E285-4F48D8215A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72414" y="4305088"/>
              <a:ext cx="900000" cy="0"/>
            </a:xfrm>
            <a:prstGeom prst="line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2646E08-97DD-42E8-4AC1-2E078F79D16A}"/>
                </a:ext>
              </a:extLst>
            </p:cNvPr>
            <p:cNvSpPr txBox="1"/>
            <p:nvPr/>
          </p:nvSpPr>
          <p:spPr>
            <a:xfrm>
              <a:off x="1905898" y="3525162"/>
              <a:ext cx="7008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/>
                <a:t>beam</a:t>
              </a:r>
              <a:br>
                <a:rPr lang="en-US" sz="1400" dirty="0"/>
              </a:br>
              <a:r>
                <a:rPr lang="en-US" sz="1400" dirty="0"/>
                <a:t>signal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6AB890E-1D84-D1D7-2BEC-275867306FEF}"/>
                </a:ext>
              </a:extLst>
            </p:cNvPr>
            <p:cNvSpPr/>
            <p:nvPr/>
          </p:nvSpPr>
          <p:spPr bwMode="auto">
            <a:xfrm>
              <a:off x="4739542" y="2887526"/>
              <a:ext cx="252000" cy="252000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936A8C3F-F8B1-77F3-914F-9A5640CB6323}"/>
                </a:ext>
              </a:extLst>
            </p:cNvPr>
            <p:cNvSpPr/>
            <p:nvPr/>
          </p:nvSpPr>
          <p:spPr bwMode="auto">
            <a:xfrm>
              <a:off x="4764651" y="2923526"/>
              <a:ext cx="180000" cy="180000"/>
            </a:xfrm>
            <a:prstGeom prst="arc">
              <a:avLst>
                <a:gd name="adj1" fmla="val 17669268"/>
                <a:gd name="adj2" fmla="val 4437916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A8CCE6F8-7043-0016-3EED-B4916B0113B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4440206" y="2768925"/>
              <a:ext cx="98909" cy="494545"/>
            </a:xfrm>
            <a:custGeom>
              <a:avLst/>
              <a:gdLst>
                <a:gd name="T0" fmla="*/ 2147483646 w 192"/>
                <a:gd name="T1" fmla="*/ 0 h 960"/>
                <a:gd name="T2" fmla="*/ 2147483646 w 192"/>
                <a:gd name="T3" fmla="*/ 2147483646 h 960"/>
                <a:gd name="T4" fmla="*/ 2147483646 w 192"/>
                <a:gd name="T5" fmla="*/ 2147483646 h 960"/>
                <a:gd name="T6" fmla="*/ 0 w 192"/>
                <a:gd name="T7" fmla="*/ 2147483646 h 960"/>
                <a:gd name="T8" fmla="*/ 2147483646 w 192"/>
                <a:gd name="T9" fmla="*/ 2147483646 h 960"/>
                <a:gd name="T10" fmla="*/ 0 w 192"/>
                <a:gd name="T11" fmla="*/ 2147483646 h 960"/>
                <a:gd name="T12" fmla="*/ 2147483646 w 192"/>
                <a:gd name="T13" fmla="*/ 2147483646 h 960"/>
                <a:gd name="T14" fmla="*/ 0 w 192"/>
                <a:gd name="T15" fmla="*/ 2147483646 h 960"/>
                <a:gd name="T16" fmla="*/ 2147483646 w 192"/>
                <a:gd name="T17" fmla="*/ 2147483646 h 960"/>
                <a:gd name="T18" fmla="*/ 2147483646 w 192"/>
                <a:gd name="T19" fmla="*/ 2147483646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960"/>
                <a:gd name="T32" fmla="*/ 192 w 192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960">
                  <a:moveTo>
                    <a:pt x="96" y="0"/>
                  </a:moveTo>
                  <a:lnTo>
                    <a:pt x="96" y="192"/>
                  </a:lnTo>
                  <a:lnTo>
                    <a:pt x="192" y="240"/>
                  </a:lnTo>
                  <a:lnTo>
                    <a:pt x="0" y="336"/>
                  </a:lnTo>
                  <a:lnTo>
                    <a:pt x="192" y="432"/>
                  </a:lnTo>
                  <a:lnTo>
                    <a:pt x="0" y="528"/>
                  </a:lnTo>
                  <a:lnTo>
                    <a:pt x="192" y="624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96" y="960"/>
                  </a:lnTo>
                </a:path>
              </a:pathLst>
            </a:custGeom>
            <a:noFill/>
            <a:ln w="22225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61CB28F-89CA-A2D3-1DD1-8CB97C190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33250" y="2923526"/>
              <a:ext cx="0" cy="18000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2B6AAC1-964A-F73C-1DDB-933BFBBD9AEB}"/>
              </a:ext>
            </a:extLst>
          </p:cNvPr>
          <p:cNvSpPr txBox="1"/>
          <p:nvPr/>
        </p:nvSpPr>
        <p:spPr>
          <a:xfrm>
            <a:off x="8041033" y="1701638"/>
            <a:ext cx="37160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DC acceleration is possible but inefficient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RF acceleration</a:t>
            </a:r>
            <a:endParaRPr lang="en-US">
              <a:solidFill>
                <a:schemeClr val="accent2">
                  <a:lumMod val="75000"/>
                </a:schemeClr>
              </a:solidFill>
            </a:endParaRPr>
          </a:p>
          <a:p>
            <a:endParaRPr lang="en-US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Real accelerators need RF power (HLRF) and control (LLRF)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Beam measurements (BI) often are RF measurements (e.g. beam position monitors)</a:t>
            </a:r>
            <a:endParaRPr lang="en-GB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5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digital oscilloscope&#10;&#10;Description automatically generated">
            <a:extLst>
              <a:ext uri="{FF2B5EF4-FFF2-40B4-BE49-F238E27FC236}">
                <a16:creationId xmlns:a16="http://schemas.microsoft.com/office/drawing/2014/main" id="{1509B18F-D49D-E63E-EC14-0AE58666C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160" y="3429000"/>
            <a:ext cx="2834679" cy="20922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52AFB0-EF06-8657-581C-E6E7AFAE2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487505" cy="629095"/>
          </a:xfrm>
        </p:spPr>
        <p:txBody>
          <a:bodyPr/>
          <a:lstStyle/>
          <a:p>
            <a:r>
              <a:rPr lang="en-US"/>
              <a:t>RF signals measurement (</a:t>
            </a:r>
            <a:r>
              <a:rPr lang="en-US" dirty="0"/>
              <a:t>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EE7EC-93EF-C609-C98B-C2C138906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en-US" sz="2000" dirty="0">
                <a:effectLst/>
              </a:rPr>
              <a:t>There </a:t>
            </a:r>
            <a:r>
              <a:rPr lang="en-US" altLang="en-US" sz="2000">
                <a:effectLst/>
              </a:rPr>
              <a:t>are two main ways to observe signals:</a:t>
            </a:r>
          </a:p>
          <a:p>
            <a:pPr marL="0" indent="0">
              <a:buNone/>
            </a:pPr>
            <a:br>
              <a:rPr lang="en-US" altLang="en-US" sz="2000">
                <a:effectLst/>
              </a:rPr>
            </a:br>
            <a:r>
              <a:rPr lang="en-US" altLang="en-US" sz="2000">
                <a:effectLst/>
              </a:rPr>
              <a:t> </a:t>
            </a:r>
            <a:r>
              <a:rPr lang="en-US" altLang="en-US" sz="2000">
                <a:solidFill>
                  <a:srgbClr val="C00000"/>
                </a:solidFill>
                <a:effectLst/>
              </a:rPr>
              <a:t>1. Time domain</a:t>
            </a:r>
          </a:p>
          <a:p>
            <a:pPr marL="0" indent="0">
              <a:buNone/>
            </a:pPr>
            <a:endParaRPr lang="en-US" altLang="en-US" sz="2000">
              <a:solidFill>
                <a:srgbClr val="C00000"/>
              </a:solidFill>
              <a:effectLst/>
            </a:endParaRPr>
          </a:p>
          <a:p>
            <a:r>
              <a:rPr lang="en-US" altLang="en-US" sz="2000">
                <a:solidFill>
                  <a:schemeClr val="accent6">
                    <a:lumMod val="75000"/>
                  </a:schemeClr>
                </a:solidFill>
                <a:effectLst/>
              </a:rPr>
              <a:t>Oscilloscope: amplitude vs time</a:t>
            </a:r>
          </a:p>
          <a:p>
            <a:pPr lvl="1"/>
            <a:r>
              <a:rPr lang="en-US" altLang="en-US" sz="1600"/>
              <a:t>Periodic </a:t>
            </a:r>
            <a:r>
              <a:rPr lang="en-US" altLang="en-US" sz="1600" dirty="0"/>
              <a:t>signals</a:t>
            </a:r>
          </a:p>
          <a:p>
            <a:pPr lvl="1"/>
            <a:r>
              <a:rPr lang="en-US" altLang="en-US" sz="1600"/>
              <a:t>Burst signals</a:t>
            </a:r>
          </a:p>
          <a:p>
            <a:pPr lvl="1"/>
            <a:r>
              <a:rPr lang="en-US" altLang="en-US" sz="1600"/>
              <a:t>By using Fourier transform frequency domain can be calculated </a:t>
            </a:r>
            <a:endParaRPr lang="en-US" altLang="en-US" sz="1600" dirty="0"/>
          </a:p>
          <a:p>
            <a:pPr lvl="1"/>
            <a:r>
              <a:rPr lang="en-US" altLang="en-US" sz="1600" dirty="0"/>
              <a:t>Applications: </a:t>
            </a:r>
          </a:p>
          <a:p>
            <a:pPr lvl="2"/>
            <a:r>
              <a:rPr lang="en-US" altLang="en-US" sz="1400" dirty="0"/>
              <a:t>Direct observation of signal from a beam pick-up </a:t>
            </a:r>
          </a:p>
          <a:p>
            <a:pPr lvl="2"/>
            <a:r>
              <a:rPr lang="en-US" altLang="en-US" sz="1400" dirty="0"/>
              <a:t>Measurement of the </a:t>
            </a:r>
            <a:r>
              <a:rPr lang="en-US" altLang="en-US" sz="1400"/>
              <a:t>waveform shape</a:t>
            </a:r>
          </a:p>
          <a:p>
            <a:pPr marL="114300" indent="0">
              <a:buNone/>
            </a:pPr>
            <a:endParaRPr lang="en-US" altLang="en-US" sz="1400"/>
          </a:p>
          <a:p>
            <a:pPr marL="114300" indent="0">
              <a:buNone/>
            </a:pPr>
            <a:r>
              <a:rPr lang="en-US" altLang="en-US">
                <a:solidFill>
                  <a:srgbClr val="C00000"/>
                </a:solidFill>
              </a:rPr>
              <a:t>2. Frequency domain</a:t>
            </a:r>
          </a:p>
          <a:p>
            <a:pPr marL="114300" indent="0">
              <a:buNone/>
            </a:pPr>
            <a:endParaRPr lang="en-US" altLang="en-US" dirty="0"/>
          </a:p>
          <a:p>
            <a:r>
              <a:rPr lang="en-US" altLang="en-US" sz="2000" dirty="0">
                <a:effectLst/>
              </a:rPr>
              <a:t>Spectrum analyzer</a:t>
            </a:r>
            <a:r>
              <a:rPr lang="en-US" altLang="en-US" sz="2000">
                <a:effectLst/>
              </a:rPr>
              <a:t>: amplitude (only) vs frequency</a:t>
            </a:r>
            <a:endParaRPr lang="en-US" altLang="en-US" sz="2000" dirty="0">
              <a:solidFill>
                <a:srgbClr val="C00000"/>
              </a:solidFill>
              <a:effectLst/>
            </a:endParaRPr>
          </a:p>
          <a:p>
            <a:pPr lvl="1"/>
            <a:r>
              <a:rPr lang="en-US" altLang="en-US" sz="1600" dirty="0"/>
              <a:t>Sweeps through a given frequency range in equidistant </a:t>
            </a:r>
            <a:r>
              <a:rPr lang="en-US" altLang="en-US" sz="1600"/>
              <a:t>frequency steps</a:t>
            </a:r>
          </a:p>
          <a:p>
            <a:pPr lvl="1"/>
            <a:r>
              <a:rPr lang="en-US" altLang="en-US" sz="1600"/>
              <a:t>Inverse FFT is not doable because phase is missing</a:t>
            </a:r>
            <a:endParaRPr lang="en-US" altLang="en-US" sz="1600" dirty="0"/>
          </a:p>
          <a:p>
            <a:pPr lvl="1"/>
            <a:r>
              <a:rPr lang="en-US" altLang="en-US" sz="1600" dirty="0"/>
              <a:t>Applications: </a:t>
            </a:r>
          </a:p>
          <a:p>
            <a:pPr lvl="2"/>
            <a:r>
              <a:rPr lang="en-US" altLang="en-US" sz="1400" dirty="0"/>
              <a:t>Observation of the frequency spectral contents from the beam </a:t>
            </a:r>
          </a:p>
          <a:p>
            <a:pPr lvl="2"/>
            <a:r>
              <a:rPr lang="en-US" altLang="en-US" sz="1400" dirty="0"/>
              <a:t> Measurement of the spectrum emitted from an antenna, beam pickup, cavity coupling loop, etc.</a:t>
            </a:r>
          </a:p>
          <a:p>
            <a:pPr marL="914400" lvl="2" indent="0">
              <a:buNone/>
            </a:pPr>
            <a:endParaRPr lang="en-US" altLang="en-US" sz="1400" dirty="0"/>
          </a:p>
          <a:p>
            <a:endParaRPr lang="en-US" altLang="en-US" sz="2000" dirty="0">
              <a:effectLst/>
            </a:endParaRPr>
          </a:p>
          <a:p>
            <a:endParaRPr lang="en-US" dirty="0"/>
          </a:p>
        </p:txBody>
      </p:sp>
      <p:pic>
        <p:nvPicPr>
          <p:cNvPr id="6" name="Picture 5" descr="A black electronic device with a screen&#10;&#10;Description automatically generated">
            <a:extLst>
              <a:ext uri="{FF2B5EF4-FFF2-40B4-BE49-F238E27FC236}">
                <a16:creationId xmlns:a16="http://schemas.microsoft.com/office/drawing/2014/main" id="{82E7D7C3-114E-02DB-1214-BDD9F8E033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555" y="1084841"/>
            <a:ext cx="3340706" cy="244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19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2AFB0-EF06-8657-581C-E6E7AFAE2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487505" cy="629095"/>
          </a:xfrm>
        </p:spPr>
        <p:txBody>
          <a:bodyPr/>
          <a:lstStyle/>
          <a:p>
            <a:r>
              <a:rPr lang="en-US"/>
              <a:t>RF signals measurement (</a:t>
            </a:r>
            <a:r>
              <a:rPr lang="en-US" dirty="0"/>
              <a:t>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EE7EC-93EF-C609-C98B-C2C138906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513" y="2027636"/>
            <a:ext cx="10407755" cy="4454981"/>
          </a:xfrm>
        </p:spPr>
        <p:txBody>
          <a:bodyPr>
            <a:normAutofit/>
          </a:bodyPr>
          <a:lstStyle/>
          <a:p>
            <a:r>
              <a:rPr lang="en-US" altLang="en-US" sz="2000" dirty="0">
                <a:effectLst/>
              </a:rPr>
              <a:t>Dynamic signal analyzer (FFT analyzer)</a:t>
            </a:r>
            <a:endParaRPr lang="en-US" altLang="en-US" sz="2000" dirty="0">
              <a:solidFill>
                <a:srgbClr val="C00000"/>
              </a:solidFill>
              <a:effectLst/>
            </a:endParaRPr>
          </a:p>
          <a:p>
            <a:pPr lvl="1"/>
            <a:r>
              <a:rPr lang="en-US" altLang="en-US" sz="1600"/>
              <a:t>Spectrum </a:t>
            </a:r>
            <a:r>
              <a:rPr lang="en-US" altLang="en-US" sz="1600" dirty="0"/>
              <a:t>calculated by applying the Fast Fourier Transform (FFT)</a:t>
            </a:r>
          </a:p>
          <a:p>
            <a:pPr lvl="1"/>
            <a:r>
              <a:rPr lang="en-US" altLang="en-US" sz="1600"/>
              <a:t>The spectrum </a:t>
            </a:r>
            <a:r>
              <a:rPr lang="en-US" altLang="en-US" sz="1600" dirty="0"/>
              <a:t>of non-periodic signals </a:t>
            </a:r>
            <a:r>
              <a:rPr lang="en-US" altLang="en-US" sz="1600"/>
              <a:t>and transients </a:t>
            </a:r>
            <a:r>
              <a:rPr lang="en-US" altLang="en-US" sz="1600" dirty="0"/>
              <a:t>can be observed</a:t>
            </a:r>
          </a:p>
          <a:p>
            <a:pPr lvl="1"/>
            <a:r>
              <a:rPr lang="en-US" altLang="en-US" sz="1600" dirty="0"/>
              <a:t>Applications: </a:t>
            </a:r>
          </a:p>
          <a:p>
            <a:pPr lvl="2"/>
            <a:r>
              <a:rPr lang="en-US" altLang="en-US" sz="1400" dirty="0"/>
              <a:t>Observation of tune sidebands</a:t>
            </a:r>
            <a:r>
              <a:rPr lang="en-US" altLang="en-US" sz="1400"/>
              <a:t>, modulation</a:t>
            </a:r>
            <a:endParaRPr lang="en-US" altLang="en-US" sz="1400" dirty="0"/>
          </a:p>
          <a:p>
            <a:pPr lvl="2"/>
            <a:r>
              <a:rPr lang="en-US" altLang="en-US" sz="1400" dirty="0"/>
              <a:t>Measurement of the transient behavior of a phase locked loop, etc.</a:t>
            </a:r>
          </a:p>
          <a:p>
            <a:pPr lvl="2"/>
            <a:endParaRPr lang="en-US" altLang="en-US" sz="1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N9042B UXA Signal Analyzer, 2 Hz to 50 GHz | Keysight">
            <a:extLst>
              <a:ext uri="{FF2B5EF4-FFF2-40B4-BE49-F238E27FC236}">
                <a16:creationId xmlns:a16="http://schemas.microsoft.com/office/drawing/2014/main" id="{A10BE082-0A63-C1B5-F790-C36B62794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581" y="3892259"/>
            <a:ext cx="3878906" cy="218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5B9C63-E3AB-535D-EA40-ED123D83689B}"/>
              </a:ext>
            </a:extLst>
          </p:cNvPr>
          <p:cNvSpPr txBox="1"/>
          <p:nvPr/>
        </p:nvSpPr>
        <p:spPr>
          <a:xfrm>
            <a:off x="834514" y="1100949"/>
            <a:ext cx="10522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008000"/>
                </a:solidFill>
              </a:rPr>
              <a:t>Combination of time domain measurements and Fourier transform </a:t>
            </a:r>
            <a:endParaRPr lang="en-GB" sz="2400">
              <a:solidFill>
                <a:srgbClr val="008000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FBB8CD-6454-2023-6627-970163862EA7}"/>
              </a:ext>
            </a:extLst>
          </p:cNvPr>
          <p:cNvSpPr txBox="1">
            <a:spLocks/>
          </p:cNvSpPr>
          <p:nvPr/>
        </p:nvSpPr>
        <p:spPr bwMode="auto">
          <a:xfrm>
            <a:off x="834513" y="1562615"/>
            <a:ext cx="10407755" cy="4616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>
                <a:solidFill>
                  <a:schemeClr val="accent2">
                    <a:lumMod val="75000"/>
                  </a:schemeClr>
                </a:solidFill>
              </a:rPr>
              <a:t>Digital oscilloscope with FFT feature or offline signal processing</a:t>
            </a:r>
            <a:endParaRPr lang="en-US" altLang="en-US" sz="1400" kern="0"/>
          </a:p>
          <a:p>
            <a:pPr marL="0" indent="0">
              <a:buFontTx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151666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white electronic device with a screen&#10;&#10;Description automatically generated">
            <a:extLst>
              <a:ext uri="{FF2B5EF4-FFF2-40B4-BE49-F238E27FC236}">
                <a16:creationId xmlns:a16="http://schemas.microsoft.com/office/drawing/2014/main" id="{2CEB530D-579E-616C-FDAD-5A00899FA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315" y="2942947"/>
            <a:ext cx="4762220" cy="30299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E29533-771B-0732-87C1-23823EB1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665" y="164576"/>
            <a:ext cx="7488975" cy="629095"/>
          </a:xfrm>
        </p:spPr>
        <p:txBody>
          <a:bodyPr/>
          <a:lstStyle/>
          <a:p>
            <a:r>
              <a:rPr lang="en-US"/>
              <a:t>VNA measurements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DFEE4-BB72-ECA8-2204-8805B23C0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7"/>
            <a:ext cx="10566400" cy="2342704"/>
          </a:xfrm>
        </p:spPr>
        <p:txBody>
          <a:bodyPr/>
          <a:lstStyle/>
          <a:p>
            <a:r>
              <a:rPr lang="en-US" altLang="en-US" sz="1800"/>
              <a:t>Vector N</a:t>
            </a:r>
            <a:r>
              <a:rPr lang="en-US" altLang="en-US" sz="1800">
                <a:effectLst/>
              </a:rPr>
              <a:t>etwork </a:t>
            </a:r>
            <a:r>
              <a:rPr lang="en-US" altLang="en-US" sz="1800"/>
              <a:t>A</a:t>
            </a:r>
            <a:r>
              <a:rPr lang="en-US" altLang="en-US" sz="1800">
                <a:effectLst/>
              </a:rPr>
              <a:t>nalyzer (VNA)</a:t>
            </a:r>
          </a:p>
          <a:p>
            <a:pPr lvl="1"/>
            <a:r>
              <a:rPr lang="en-US" altLang="en-US" sz="1600"/>
              <a:t>It can have N ports (1 ,2 ,3 ,4, ….)</a:t>
            </a:r>
          </a:p>
          <a:p>
            <a:pPr lvl="1"/>
            <a:r>
              <a:rPr lang="en-US" altLang="en-US" sz="1600"/>
              <a:t>It is configured (by the user) to sweep over a frequency range</a:t>
            </a:r>
          </a:p>
          <a:p>
            <a:pPr lvl="1"/>
            <a:r>
              <a:rPr lang="en-US" altLang="en-US" sz="1600"/>
              <a:t>Excites the device under test</a:t>
            </a:r>
            <a:endParaRPr lang="en-US" altLang="en-US" sz="1600">
              <a:solidFill>
                <a:srgbClr val="C00000"/>
              </a:solidFill>
            </a:endParaRPr>
          </a:p>
          <a:p>
            <a:pPr lvl="1"/>
            <a:r>
              <a:rPr lang="en-US" altLang="en-US" sz="1600"/>
              <a:t>For each frequency point it measures a N by N matrix  (S parameters)</a:t>
            </a:r>
          </a:p>
          <a:p>
            <a:pPr lvl="1"/>
            <a:r>
              <a:rPr lang="en-US" altLang="en-US" sz="1600"/>
              <a:t>Applications: </a:t>
            </a:r>
          </a:p>
          <a:p>
            <a:pPr lvl="2"/>
            <a:r>
              <a:rPr lang="en-US" altLang="en-US" sz="1400"/>
              <a:t>Characterization of passive and active RF components, </a:t>
            </a:r>
          </a:p>
          <a:p>
            <a:pPr lvl="2"/>
            <a:r>
              <a:rPr lang="en-US" altLang="en-US" sz="1400"/>
              <a:t>Time domain reflectometry by inverse </a:t>
            </a:r>
            <a:r>
              <a:rPr lang="en-US" altLang="en-US" sz="1400" i="1"/>
              <a:t>Fourier</a:t>
            </a:r>
            <a:r>
              <a:rPr lang="en-US" altLang="en-US" sz="1400"/>
              <a:t> transformation of the reflection response, etc.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75A5B-C22C-6052-D239-80076CFBEDB9}"/>
              </a:ext>
            </a:extLst>
          </p:cNvPr>
          <p:cNvSpPr txBox="1"/>
          <p:nvPr/>
        </p:nvSpPr>
        <p:spPr>
          <a:xfrm>
            <a:off x="949730" y="5788244"/>
            <a:ext cx="9831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altLang="en-US" sz="1800" b="1">
                <a:solidFill>
                  <a:srgbClr val="C00000"/>
                </a:solidFill>
              </a:rPr>
              <a:t>The VNA is the key RF instrument and with accessories represents an entire RF lab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B818E95B-EEA0-7D2E-4276-753006FC7F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57325" y="4166858"/>
            <a:ext cx="4638675" cy="13811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2B5F68E-3F69-48DE-D6A6-19A702D2DDD8}"/>
              </a:ext>
            </a:extLst>
          </p:cNvPr>
          <p:cNvSpPr txBox="1"/>
          <p:nvPr/>
        </p:nvSpPr>
        <p:spPr>
          <a:xfrm>
            <a:off x="2549784" y="3521137"/>
            <a:ext cx="2453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Device under measurement (DUT)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37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054D-3471-0C48-927D-AB62E7EF8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0589" y="164576"/>
            <a:ext cx="8525911" cy="629095"/>
          </a:xfrm>
        </p:spPr>
        <p:txBody>
          <a:bodyPr/>
          <a:lstStyle/>
          <a:p>
            <a:r>
              <a:rPr lang="en-US" dirty="0"/>
              <a:t>Principle of Scattering (S)-Parameters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B7E419-20BB-43DD-068E-D049F9A458FC}"/>
              </a:ext>
            </a:extLst>
          </p:cNvPr>
          <p:cNvSpPr txBox="1"/>
          <p:nvPr/>
        </p:nvSpPr>
        <p:spPr>
          <a:xfrm>
            <a:off x="7741195" y="5101735"/>
            <a:ext cx="3169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with S</a:t>
            </a:r>
            <a:r>
              <a:rPr lang="en-US" baseline="-25000">
                <a:solidFill>
                  <a:schemeClr val="accent2">
                    <a:lumMod val="50000"/>
                  </a:schemeClr>
                </a:solidFill>
              </a:rPr>
              <a:t>ij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 complex numbers !</a:t>
            </a:r>
            <a:endParaRPr lang="en-GB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E1B5F96-FBAB-EE66-EC36-AAB8ACE0DF9D}"/>
                  </a:ext>
                </a:extLst>
              </p:cNvPr>
              <p:cNvSpPr txBox="1"/>
              <p:nvPr/>
            </p:nvSpPr>
            <p:spPr>
              <a:xfrm>
                <a:off x="7977845" y="4334913"/>
                <a:ext cx="2261453" cy="5240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b="0" i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E1B5F96-FBAB-EE66-EC36-AAB8ACE0D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7845" y="4334913"/>
                <a:ext cx="2261453" cy="5240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diagram of a sample&#10;&#10;Description automatically generated">
            <a:extLst>
              <a:ext uri="{FF2B5EF4-FFF2-40B4-BE49-F238E27FC236}">
                <a16:creationId xmlns:a16="http://schemas.microsoft.com/office/drawing/2014/main" id="{2B0794B2-2642-FED1-DA0A-5F435B75B3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" r="20946" b="64774"/>
          <a:stretch/>
        </p:blipFill>
        <p:spPr>
          <a:xfrm>
            <a:off x="6537141" y="1388528"/>
            <a:ext cx="4618020" cy="2187933"/>
          </a:xfrm>
          <a:prstGeom prst="rect">
            <a:avLst/>
          </a:prstGeom>
        </p:spPr>
      </p:pic>
      <p:pic>
        <p:nvPicPr>
          <p:cNvPr id="25" name="Picture 24" descr="Diagram of a diagram of a reflection and reflection&#10;&#10;Description automatically generated">
            <a:extLst>
              <a:ext uri="{FF2B5EF4-FFF2-40B4-BE49-F238E27FC236}">
                <a16:creationId xmlns:a16="http://schemas.microsoft.com/office/drawing/2014/main" id="{7028D0B3-FE2B-4682-37D2-E8E87DB6CB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9"/>
          <a:stretch/>
        </p:blipFill>
        <p:spPr>
          <a:xfrm>
            <a:off x="719300" y="4334913"/>
            <a:ext cx="2615099" cy="1369852"/>
          </a:xfrm>
          <a:prstGeom prst="rect">
            <a:avLst/>
          </a:prstGeom>
        </p:spPr>
      </p:pic>
      <p:pic>
        <p:nvPicPr>
          <p:cNvPr id="27" name="Picture 26" descr="A close up of a person's eye&#10;&#10;Description automatically generated">
            <a:extLst>
              <a:ext uri="{FF2B5EF4-FFF2-40B4-BE49-F238E27FC236}">
                <a16:creationId xmlns:a16="http://schemas.microsoft.com/office/drawing/2014/main" id="{59A42B8F-7E74-4B47-0C9D-B4DFE20234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" b="9680"/>
          <a:stretch/>
        </p:blipFill>
        <p:spPr>
          <a:xfrm>
            <a:off x="3561270" y="4326843"/>
            <a:ext cx="2788999" cy="146251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EC31877-7543-88C8-990B-FAEC54FCC670}"/>
              </a:ext>
            </a:extLst>
          </p:cNvPr>
          <p:cNvSpPr/>
          <p:nvPr/>
        </p:nvSpPr>
        <p:spPr bwMode="auto">
          <a:xfrm>
            <a:off x="1227682" y="3689945"/>
            <a:ext cx="4927760" cy="4541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S-parameters optical analogy</a:t>
            </a: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4BE97F0-1E95-DFB6-C65E-CBE8BEDC1C63}"/>
              </a:ext>
            </a:extLst>
          </p:cNvPr>
          <p:cNvSpPr/>
          <p:nvPr/>
        </p:nvSpPr>
        <p:spPr bwMode="auto">
          <a:xfrm>
            <a:off x="604085" y="3689945"/>
            <a:ext cx="5875966" cy="2419515"/>
          </a:xfrm>
          <a:prstGeom prst="roundRect">
            <a:avLst/>
          </a:prstGeom>
          <a:solidFill>
            <a:schemeClr val="accent5">
              <a:lumMod val="75000"/>
              <a:alpha val="16000"/>
            </a:schemeClr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2148945F-255E-5D8E-690D-F7745D256E5E}"/>
              </a:ext>
            </a:extLst>
          </p:cNvPr>
          <p:cNvSpPr/>
          <p:nvPr/>
        </p:nvSpPr>
        <p:spPr bwMode="auto">
          <a:xfrm>
            <a:off x="8976375" y="3610098"/>
            <a:ext cx="460861" cy="61773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9932DF4-33A6-D59A-8586-2FED4C3EA779}"/>
              </a:ext>
            </a:extLst>
          </p:cNvPr>
          <p:cNvGrpSpPr/>
          <p:nvPr/>
        </p:nvGrpSpPr>
        <p:grpSpPr>
          <a:xfrm>
            <a:off x="1036839" y="1116606"/>
            <a:ext cx="4638675" cy="2312394"/>
            <a:chOff x="1516767" y="1121836"/>
            <a:chExt cx="4638675" cy="231239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D339673-3209-E6D3-49AA-42D39C58A480}"/>
                </a:ext>
              </a:extLst>
            </p:cNvPr>
            <p:cNvGrpSpPr/>
            <p:nvPr/>
          </p:nvGrpSpPr>
          <p:grpSpPr>
            <a:xfrm>
              <a:off x="1516767" y="1121836"/>
              <a:ext cx="4638675" cy="2312394"/>
              <a:chOff x="6326430" y="1109749"/>
              <a:chExt cx="4638675" cy="2312394"/>
            </a:xfrm>
          </p:grpSpPr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8B228F75-330F-C9BC-D658-B85CD4BCA7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6326430" y="1932383"/>
                <a:ext cx="4638675" cy="1381125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787C4D86-4D53-729D-C25F-E8386F2985B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785820" y="1693918"/>
                <a:ext cx="0" cy="172822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56B0ADE-6737-9879-ACFB-CE9863B5A5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514045" y="1693918"/>
                <a:ext cx="0" cy="1728225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1EF2095-3754-5DE8-19F8-C4A9763B12C9}"/>
                  </a:ext>
                </a:extLst>
              </p:cNvPr>
              <p:cNvSpPr txBox="1"/>
              <p:nvPr/>
            </p:nvSpPr>
            <p:spPr>
              <a:xfrm>
                <a:off x="7286555" y="1109749"/>
                <a:ext cx="12673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reference plane</a:t>
                </a:r>
                <a:endParaRPr lang="en-GB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9A3B947-3DB3-1FFB-FCBB-405A13C1CF8D}"/>
                  </a:ext>
                </a:extLst>
              </p:cNvPr>
              <p:cNvSpPr txBox="1"/>
              <p:nvPr/>
            </p:nvSpPr>
            <p:spPr>
              <a:xfrm>
                <a:off x="9095922" y="1123813"/>
                <a:ext cx="12673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reference plane</a:t>
                </a:r>
                <a:endParaRPr lang="en-GB"/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2D435B0-5289-015F-7018-03677E4DCFC3}"/>
                </a:ext>
              </a:extLst>
            </p:cNvPr>
            <p:cNvSpPr txBox="1"/>
            <p:nvPr/>
          </p:nvSpPr>
          <p:spPr>
            <a:xfrm>
              <a:off x="3477280" y="1641240"/>
              <a:ext cx="11011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DUT</a:t>
              </a:r>
              <a:endParaRPr lang="en-GB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AA5D942-C527-5B0B-C4FD-ABF72CB90987}"/>
              </a:ext>
            </a:extLst>
          </p:cNvPr>
          <p:cNvSpPr txBox="1"/>
          <p:nvPr/>
        </p:nvSpPr>
        <p:spPr>
          <a:xfrm>
            <a:off x="8452843" y="1064218"/>
            <a:ext cx="3739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2">
                    <a:lumMod val="75000"/>
                  </a:schemeClr>
                </a:solidFill>
              </a:rPr>
              <a:t>VNA</a:t>
            </a:r>
            <a:endParaRPr lang="en-GB" sz="200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27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5EFAA-5690-3A42-90F8-ED8AF9F4E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995" y="164576"/>
            <a:ext cx="8487505" cy="629095"/>
          </a:xfrm>
        </p:spPr>
        <p:txBody>
          <a:bodyPr/>
          <a:lstStyle/>
          <a:p>
            <a:r>
              <a:rPr lang="en-US"/>
              <a:t>Some gadget of the RF lab</a:t>
            </a:r>
            <a:endParaRPr lang="en-US" dirty="0"/>
          </a:p>
        </p:txBody>
      </p:sp>
      <p:pic>
        <p:nvPicPr>
          <p:cNvPr id="8" name="Picture 7" descr="A white electronic device with buttons and a screen&#10;&#10;Description automatically generated">
            <a:extLst>
              <a:ext uri="{FF2B5EF4-FFF2-40B4-BE49-F238E27FC236}">
                <a16:creationId xmlns:a16="http://schemas.microsoft.com/office/drawing/2014/main" id="{CB9317FF-24EF-4665-0BB3-1D6191279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3" t="14688" r="6017" b="24240"/>
          <a:stretch/>
        </p:blipFill>
        <p:spPr>
          <a:xfrm>
            <a:off x="700097" y="1230987"/>
            <a:ext cx="4992650" cy="2604457"/>
          </a:xfrm>
          <a:prstGeom prst="rect">
            <a:avLst/>
          </a:prstGeom>
        </p:spPr>
      </p:pic>
      <p:pic>
        <p:nvPicPr>
          <p:cNvPr id="9" name="Picture 8" descr="A black electronic device with a screen&#10;&#10;Description automatically generated">
            <a:extLst>
              <a:ext uri="{FF2B5EF4-FFF2-40B4-BE49-F238E27FC236}">
                <a16:creationId xmlns:a16="http://schemas.microsoft.com/office/drawing/2014/main" id="{57A6E4C1-30B1-0D37-9494-5B02008CC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320" y="1036622"/>
            <a:ext cx="4271406" cy="3131047"/>
          </a:xfrm>
          <a:prstGeom prst="rect">
            <a:avLst/>
          </a:prstGeom>
        </p:spPr>
      </p:pic>
      <p:pic>
        <p:nvPicPr>
          <p:cNvPr id="11" name="Picture 10" descr="A white electronic device with a screen&#10;&#10;Description automatically generated">
            <a:extLst>
              <a:ext uri="{FF2B5EF4-FFF2-40B4-BE49-F238E27FC236}">
                <a16:creationId xmlns:a16="http://schemas.microsoft.com/office/drawing/2014/main" id="{45A3BC65-B155-E60F-1AB7-C83D0990EA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55" y="4162414"/>
            <a:ext cx="5180123" cy="1812006"/>
          </a:xfrm>
          <a:prstGeom prst="rect">
            <a:avLst/>
          </a:prstGeom>
        </p:spPr>
      </p:pic>
      <p:pic>
        <p:nvPicPr>
          <p:cNvPr id="15" name="Picture 14" descr="A close-up of a digital oscilloscope&#10;&#10;Description automatically generated">
            <a:extLst>
              <a:ext uri="{FF2B5EF4-FFF2-40B4-BE49-F238E27FC236}">
                <a16:creationId xmlns:a16="http://schemas.microsoft.com/office/drawing/2014/main" id="{8A2D105D-4B24-EBB6-0531-69434217AD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16" b="28344"/>
          <a:stretch/>
        </p:blipFill>
        <p:spPr>
          <a:xfrm>
            <a:off x="6748885" y="4162414"/>
            <a:ext cx="4537789" cy="200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84516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26389</TotalTime>
  <Words>667</Words>
  <Application>Microsoft Office PowerPoint</Application>
  <PresentationFormat>Widescreen</PresentationFormat>
  <Paragraphs>108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Comic Sans MS</vt:lpstr>
      <vt:lpstr>Times New Roman</vt:lpstr>
      <vt:lpstr>Wingdings</vt:lpstr>
      <vt:lpstr>2_new-NLC</vt:lpstr>
      <vt:lpstr>JUAS 2025 Practical Days  – RF Lab Introduction – </vt:lpstr>
      <vt:lpstr>Contents</vt:lpstr>
      <vt:lpstr>Radio Frequency (RF)</vt:lpstr>
      <vt:lpstr>RF in accelerators</vt:lpstr>
      <vt:lpstr>RF signals measurement (1)</vt:lpstr>
      <vt:lpstr>RF signals measurement (2)</vt:lpstr>
      <vt:lpstr>VNA measurements</vt:lpstr>
      <vt:lpstr>Principle of Scattering (S)-Parameters</vt:lpstr>
      <vt:lpstr>Some gadget of the RF lab</vt:lpstr>
      <vt:lpstr>Practical info</vt:lpstr>
      <vt:lpstr>We hope you will have a lot of fun!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Michele Bozzolan</cp:lastModifiedBy>
  <cp:revision>1165</cp:revision>
  <dcterms:created xsi:type="dcterms:W3CDTF">2009-03-16T15:06:27Z</dcterms:created>
  <dcterms:modified xsi:type="dcterms:W3CDTF">2025-02-15T17:54:38Z</dcterms:modified>
</cp:coreProperties>
</file>